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 id="2147483710" r:id="rId6"/>
  </p:sldMasterIdLst>
  <p:notesMasterIdLst>
    <p:notesMasterId r:id="rId48"/>
  </p:notesMasterIdLst>
  <p:handoutMasterIdLst>
    <p:handoutMasterId r:id="rId49"/>
  </p:handoutMasterIdLst>
  <p:sldIdLst>
    <p:sldId id="1852" r:id="rId7"/>
    <p:sldId id="1863" r:id="rId8"/>
    <p:sldId id="1865" r:id="rId9"/>
    <p:sldId id="1853" r:id="rId10"/>
    <p:sldId id="361" r:id="rId11"/>
    <p:sldId id="425" r:id="rId12"/>
    <p:sldId id="1854" r:id="rId13"/>
    <p:sldId id="1855" r:id="rId14"/>
    <p:sldId id="1856" r:id="rId15"/>
    <p:sldId id="1857" r:id="rId16"/>
    <p:sldId id="1860" r:id="rId17"/>
    <p:sldId id="1862" r:id="rId18"/>
    <p:sldId id="757" r:id="rId19"/>
    <p:sldId id="1858" r:id="rId20"/>
    <p:sldId id="4241" r:id="rId21"/>
    <p:sldId id="4236" r:id="rId22"/>
    <p:sldId id="4240" r:id="rId23"/>
    <p:sldId id="4244" r:id="rId24"/>
    <p:sldId id="4237" r:id="rId25"/>
    <p:sldId id="4223" r:id="rId26"/>
    <p:sldId id="4224" r:id="rId27"/>
    <p:sldId id="4246" r:id="rId28"/>
    <p:sldId id="3194" r:id="rId29"/>
    <p:sldId id="1736" r:id="rId30"/>
    <p:sldId id="1573" r:id="rId31"/>
    <p:sldId id="1841" r:id="rId32"/>
    <p:sldId id="1866" r:id="rId33"/>
    <p:sldId id="1820" r:id="rId34"/>
    <p:sldId id="1821" r:id="rId35"/>
    <p:sldId id="1834" r:id="rId36"/>
    <p:sldId id="1895" r:id="rId37"/>
    <p:sldId id="1868" r:id="rId38"/>
    <p:sldId id="1867" r:id="rId39"/>
    <p:sldId id="1871" r:id="rId40"/>
    <p:sldId id="4247" r:id="rId41"/>
    <p:sldId id="1843" r:id="rId42"/>
    <p:sldId id="1861" r:id="rId43"/>
    <p:sldId id="3195" r:id="rId44"/>
    <p:sldId id="4248" r:id="rId45"/>
    <p:sldId id="423" r:id="rId46"/>
    <p:sldId id="412"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8" clrIdx="1">
    <p:extLst>
      <p:ext uri="{19B8F6BF-5375-455C-9EA6-DF929625EA0E}">
        <p15:presenceInfo xmlns:p15="http://schemas.microsoft.com/office/powerpoint/2012/main" userId="Linda K. Reed" providerId="None"/>
      </p:ext>
    </p:extLst>
  </p:cmAuthor>
  <p:cmAuthor id="9" name="Peterson, Amy" initials="PA" lastIdx="5" clrIdx="8">
    <p:extLst>
      <p:ext uri="{19B8F6BF-5375-455C-9EA6-DF929625EA0E}">
        <p15:presenceInfo xmlns:p15="http://schemas.microsoft.com/office/powerpoint/2012/main" userId="S::ampeterson@air.org::8c14dd6b-6031-4383-8241-8af97fa7035b"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Jackson, Stephanie" initials="JS" lastIdx="1" clrIdx="9">
    <p:extLst>
      <p:ext uri="{19B8F6BF-5375-455C-9EA6-DF929625EA0E}">
        <p15:presenceInfo xmlns:p15="http://schemas.microsoft.com/office/powerpoint/2012/main" userId="S::sjackson@air.org::41507284-d238-4789-82df-dc9a05d8958c"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5E2BF"/>
    <a:srgbClr val="B1CCA1"/>
    <a:srgbClr val="4C8C40"/>
    <a:srgbClr val="0076BD"/>
    <a:srgbClr val="E6F1F9"/>
    <a:srgbClr val="AAC37E"/>
    <a:srgbClr val="E6E6E6"/>
    <a:srgbClr val="FFFFFF"/>
    <a:srgbClr val="0080A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79F4B-DB7B-4C86-A25A-B81342F84D31}" v="5" dt="2022-08-01T12:34:20.489"/>
    <p1510:client id="{78EC60D8-26E3-4347-B25E-02C235E7EAF5}" v="3" dt="2022-08-01T21:44:59.812"/>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45884" autoAdjust="0"/>
  </p:normalViewPr>
  <p:slideViewPr>
    <p:cSldViewPr snapToGrid="0">
      <p:cViewPr varScale="1">
        <p:scale>
          <a:sx n="34" d="100"/>
          <a:sy n="34" d="100"/>
        </p:scale>
        <p:origin x="1770" y="66"/>
      </p:cViewPr>
      <p:guideLst>
        <p:guide orient="horz" pos="3840"/>
        <p:guide pos="3840"/>
      </p:guideLst>
    </p:cSldViewPr>
  </p:slideViewPr>
  <p:outlineViewPr>
    <p:cViewPr>
      <p:scale>
        <a:sx n="33" d="100"/>
        <a:sy n="33" d="100"/>
      </p:scale>
      <p:origin x="0" y="-175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78EC60D8-26E3-4347-B25E-02C235E7EAF5}"/>
    <pc:docChg chg="modSld">
      <pc:chgData name="Peterson, Amy" userId="8c14dd6b-6031-4383-8241-8af97fa7035b" providerId="ADAL" clId="{78EC60D8-26E3-4347-B25E-02C235E7EAF5}" dt="2022-08-01T21:44:59.812" v="6"/>
      <pc:docMkLst>
        <pc:docMk/>
      </pc:docMkLst>
      <pc:sldChg chg="addSp modSp mod">
        <pc:chgData name="Peterson, Amy" userId="8c14dd6b-6031-4383-8241-8af97fa7035b" providerId="ADAL" clId="{78EC60D8-26E3-4347-B25E-02C235E7EAF5}" dt="2022-08-01T21:44:25.105" v="4" actId="1076"/>
        <pc:sldMkLst>
          <pc:docMk/>
          <pc:sldMk cId="3624262574" sldId="1860"/>
        </pc:sldMkLst>
        <pc:spChg chg="add mod">
          <ac:chgData name="Peterson, Amy" userId="8c14dd6b-6031-4383-8241-8af97fa7035b" providerId="ADAL" clId="{78EC60D8-26E3-4347-B25E-02C235E7EAF5}" dt="2022-08-01T21:44:25.105" v="4" actId="1076"/>
          <ac:spMkLst>
            <pc:docMk/>
            <pc:sldMk cId="3624262574" sldId="1860"/>
            <ac:spMk id="7" creationId="{D1211F13-414C-4E3A-A0FB-47BCCC939FEF}"/>
          </ac:spMkLst>
        </pc:spChg>
        <pc:picChg chg="add mod">
          <ac:chgData name="Peterson, Amy" userId="8c14dd6b-6031-4383-8241-8af97fa7035b" providerId="ADAL" clId="{78EC60D8-26E3-4347-B25E-02C235E7EAF5}" dt="2022-08-01T21:44:23.065" v="3" actId="1076"/>
          <ac:picMkLst>
            <pc:docMk/>
            <pc:sldMk cId="3624262574" sldId="1860"/>
            <ac:picMk id="6" creationId="{DC95AE65-0C35-468C-A68F-79E0FB7BBD27}"/>
          </ac:picMkLst>
        </pc:picChg>
        <pc:picChg chg="mod">
          <ac:chgData name="Peterson, Amy" userId="8c14dd6b-6031-4383-8241-8af97fa7035b" providerId="ADAL" clId="{78EC60D8-26E3-4347-B25E-02C235E7EAF5}" dt="2022-08-01T21:43:45.177" v="1" actId="1076"/>
          <ac:picMkLst>
            <pc:docMk/>
            <pc:sldMk cId="3624262574" sldId="1860"/>
            <ac:picMk id="10" creationId="{6754CDAC-E0E3-418F-A764-EA65DE1B19C9}"/>
          </ac:picMkLst>
        </pc:picChg>
      </pc:sldChg>
      <pc:sldChg chg="addSp modSp mod">
        <pc:chgData name="Peterson, Amy" userId="8c14dd6b-6031-4383-8241-8af97fa7035b" providerId="ADAL" clId="{78EC60D8-26E3-4347-B25E-02C235E7EAF5}" dt="2022-08-01T21:44:59.812" v="6"/>
        <pc:sldMkLst>
          <pc:docMk/>
          <pc:sldMk cId="1990637157" sldId="4248"/>
        </pc:sldMkLst>
        <pc:spChg chg="add mod">
          <ac:chgData name="Peterson, Amy" userId="8c14dd6b-6031-4383-8241-8af97fa7035b" providerId="ADAL" clId="{78EC60D8-26E3-4347-B25E-02C235E7EAF5}" dt="2022-08-01T21:44:59.812" v="6"/>
          <ac:spMkLst>
            <pc:docMk/>
            <pc:sldMk cId="1990637157" sldId="4248"/>
            <ac:spMk id="7" creationId="{E7E0C84E-AECA-44CD-BBAA-270B22E77909}"/>
          </ac:spMkLst>
        </pc:spChg>
        <pc:picChg chg="add mod">
          <ac:chgData name="Peterson, Amy" userId="8c14dd6b-6031-4383-8241-8af97fa7035b" providerId="ADAL" clId="{78EC60D8-26E3-4347-B25E-02C235E7EAF5}" dt="2022-08-01T21:44:59.812" v="6"/>
          <ac:picMkLst>
            <pc:docMk/>
            <pc:sldMk cId="1990637157" sldId="4248"/>
            <ac:picMk id="6" creationId="{FAA508F8-4A27-44A9-8B28-B96E13DBB37E}"/>
          </ac:picMkLst>
        </pc:picChg>
        <pc:picChg chg="mod">
          <ac:chgData name="Peterson, Amy" userId="8c14dd6b-6031-4383-8241-8af97fa7035b" providerId="ADAL" clId="{78EC60D8-26E3-4347-B25E-02C235E7EAF5}" dt="2022-08-01T21:44:58.936" v="5" actId="1076"/>
          <ac:picMkLst>
            <pc:docMk/>
            <pc:sldMk cId="1990637157" sldId="4248"/>
            <ac:picMk id="10" creationId="{6754CDAC-E0E3-418F-A764-EA65DE1B19C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4C8FF-92A0-4F33-8344-565C800DF2AF}" type="doc">
      <dgm:prSet loTypeId="urn:microsoft.com/office/officeart/2005/8/layout/hList7" loCatId="list" qsTypeId="urn:microsoft.com/office/officeart/2005/8/quickstyle/simple1" qsCatId="simple" csTypeId="urn:microsoft.com/office/officeart/2005/8/colors/accent1_2" csCatId="accent1" phldr="1"/>
      <dgm:spPr/>
    </dgm:pt>
    <dgm:pt modelId="{67C00B35-666E-4AF7-BA8A-EB4AE62E02E9}">
      <dgm:prSet phldrT="[Text]" custT="1"/>
      <dgm:spPr/>
      <dgm:t>
        <a:bodyPr/>
        <a:lstStyle/>
        <a:p>
          <a:pPr>
            <a:spcAft>
              <a:spcPts val="600"/>
            </a:spcAft>
          </a:pPr>
          <a:r>
            <a:rPr lang="en-US" sz="2800" b="1"/>
            <a:t>Procedural</a:t>
          </a:r>
        </a:p>
        <a:p>
          <a:pPr>
            <a:spcAft>
              <a:spcPct val="35000"/>
            </a:spcAft>
          </a:pPr>
          <a:r>
            <a:rPr lang="en-US" sz="2000"/>
            <a:t>In the development of an IEP, has the IEP team complied with the procedures set forth in IDEA? (</a:t>
          </a:r>
          <a:r>
            <a:rPr lang="en-US" sz="2000" i="1"/>
            <a:t>Rowley</a:t>
          </a:r>
          <a:r>
            <a:rPr lang="en-US" sz="2000"/>
            <a:t>)</a:t>
          </a:r>
        </a:p>
      </dgm:t>
    </dgm:pt>
    <dgm:pt modelId="{FFFA2F86-3061-4F17-A838-31F1514470BC}" type="parTrans" cxnId="{8E448FB8-1664-4B84-AFCE-BD3284B51AC1}">
      <dgm:prSet/>
      <dgm:spPr/>
      <dgm:t>
        <a:bodyPr/>
        <a:lstStyle/>
        <a:p>
          <a:endParaRPr lang="en-US"/>
        </a:p>
      </dgm:t>
    </dgm:pt>
    <dgm:pt modelId="{18109EC2-5372-4D39-8BBC-B9F63A28F135}" type="sibTrans" cxnId="{8E448FB8-1664-4B84-AFCE-BD3284B51AC1}">
      <dgm:prSet/>
      <dgm:spPr/>
      <dgm:t>
        <a:bodyPr/>
        <a:lstStyle/>
        <a:p>
          <a:endParaRPr lang="en-US"/>
        </a:p>
      </dgm:t>
    </dgm:pt>
    <dgm:pt modelId="{AA730C14-7D41-4C94-B261-B759FF6F4410}">
      <dgm:prSet phldrT="[Text]" custT="1"/>
      <dgm:spPr/>
      <dgm:t>
        <a:bodyPr/>
        <a:lstStyle/>
        <a:p>
          <a:pPr>
            <a:spcAft>
              <a:spcPct val="35000"/>
            </a:spcAft>
          </a:pPr>
          <a:endParaRPr lang="en-US" sz="2800" b="1"/>
        </a:p>
        <a:p>
          <a:pPr>
            <a:spcAft>
              <a:spcPts val="600"/>
            </a:spcAft>
          </a:pPr>
          <a:r>
            <a:rPr lang="en-US" sz="2800" b="1"/>
            <a:t>Substantive</a:t>
          </a:r>
        </a:p>
        <a:p>
          <a:pPr>
            <a:spcAft>
              <a:spcPct val="35000"/>
            </a:spcAft>
          </a:pPr>
          <a:r>
            <a:rPr lang="en-US" sz="2000"/>
            <a:t>Is the IEP reasonably calculated to enable the child to make progress that is appropriate in light of the child’s circumstances? (</a:t>
          </a:r>
          <a:r>
            <a:rPr lang="en-US" sz="2000" i="1"/>
            <a:t>Endrew F.</a:t>
          </a:r>
          <a:r>
            <a:rPr lang="en-US" sz="2000"/>
            <a:t>)</a:t>
          </a:r>
        </a:p>
        <a:p>
          <a:pPr>
            <a:spcAft>
              <a:spcPct val="35000"/>
            </a:spcAft>
          </a:pPr>
          <a:endParaRPr lang="en-US" sz="1700"/>
        </a:p>
      </dgm:t>
    </dgm:pt>
    <dgm:pt modelId="{62D36D4E-DC35-43AC-A1AD-D19AF0510D75}" type="parTrans" cxnId="{9D9425AE-8794-4E06-9084-6F068534E8EC}">
      <dgm:prSet/>
      <dgm:spPr/>
      <dgm:t>
        <a:bodyPr/>
        <a:lstStyle/>
        <a:p>
          <a:endParaRPr lang="en-US"/>
        </a:p>
      </dgm:t>
    </dgm:pt>
    <dgm:pt modelId="{38A88A8B-A3A8-4AA9-81D3-65EEDAA13FAC}" type="sibTrans" cxnId="{9D9425AE-8794-4E06-9084-6F068534E8EC}">
      <dgm:prSet/>
      <dgm:spPr/>
      <dgm:t>
        <a:bodyPr/>
        <a:lstStyle/>
        <a:p>
          <a:endParaRPr lang="en-US"/>
        </a:p>
      </dgm:t>
    </dgm:pt>
    <dgm:pt modelId="{524B2A36-F464-4BCC-ABE3-64FC487949D6}">
      <dgm:prSet phldrT="[Text]" custT="1"/>
      <dgm:spPr/>
      <dgm:t>
        <a:bodyPr tIns="411480"/>
        <a:lstStyle/>
        <a:p>
          <a:pPr>
            <a:spcBef>
              <a:spcPts val="600"/>
            </a:spcBef>
            <a:spcAft>
              <a:spcPts val="600"/>
            </a:spcAft>
          </a:pPr>
          <a:r>
            <a:rPr lang="en-US" sz="2800" b="1"/>
            <a:t>Implementation</a:t>
          </a:r>
        </a:p>
        <a:p>
          <a:pPr>
            <a:spcBef>
              <a:spcPct val="0"/>
            </a:spcBef>
            <a:spcAft>
              <a:spcPct val="35000"/>
            </a:spcAft>
          </a:pPr>
          <a:r>
            <a:rPr lang="en-US" sz="2000"/>
            <a:t>In implementing the IEP, were the instructional services and supports outlined in the IEP provided as agreed on during the IEP process? </a:t>
          </a:r>
          <a:endParaRPr lang="en-US" sz="2000" b="0"/>
        </a:p>
      </dgm:t>
    </dgm:pt>
    <dgm:pt modelId="{D1C1A5C1-DF1D-4C9D-8E85-0F8895530919}" type="parTrans" cxnId="{7A5F2F04-E220-4EA0-BB93-1625EA3322AA}">
      <dgm:prSet/>
      <dgm:spPr/>
      <dgm:t>
        <a:bodyPr/>
        <a:lstStyle/>
        <a:p>
          <a:endParaRPr lang="en-US"/>
        </a:p>
      </dgm:t>
    </dgm:pt>
    <dgm:pt modelId="{8EA5DCC4-4C86-43BB-8A31-844B530FE153}" type="sibTrans" cxnId="{7A5F2F04-E220-4EA0-BB93-1625EA3322AA}">
      <dgm:prSet/>
      <dgm:spPr/>
      <dgm:t>
        <a:bodyPr/>
        <a:lstStyle/>
        <a:p>
          <a:endParaRPr lang="en-US"/>
        </a:p>
      </dgm:t>
    </dgm:pt>
    <dgm:pt modelId="{D35FCC62-F9B6-4979-817B-5B6A9618C0D2}" type="pres">
      <dgm:prSet presAssocID="{2204C8FF-92A0-4F33-8344-565C800DF2AF}" presName="Name0" presStyleCnt="0">
        <dgm:presLayoutVars>
          <dgm:dir/>
          <dgm:resizeHandles val="exact"/>
        </dgm:presLayoutVars>
      </dgm:prSet>
      <dgm:spPr/>
    </dgm:pt>
    <dgm:pt modelId="{B5EFE8B3-04CF-461E-B601-68D60A142E29}" type="pres">
      <dgm:prSet presAssocID="{2204C8FF-92A0-4F33-8344-565C800DF2AF}" presName="fgShape" presStyleLbl="fgShp" presStyleIdx="0" presStyleCnt="1" custScaleY="118970" custLinFactNeighborX="-289" custLinFactNeighborY="25159"/>
      <dgm:spPr/>
    </dgm:pt>
    <dgm:pt modelId="{1BF71079-34AE-408D-8D31-5E1A3864C23F}" type="pres">
      <dgm:prSet presAssocID="{2204C8FF-92A0-4F33-8344-565C800DF2AF}" presName="linComp" presStyleCnt="0"/>
      <dgm:spPr/>
    </dgm:pt>
    <dgm:pt modelId="{CF7ED945-118C-41BF-8366-6209E230ECE7}" type="pres">
      <dgm:prSet presAssocID="{67C00B35-666E-4AF7-BA8A-EB4AE62E02E9}" presName="compNode" presStyleCnt="0"/>
      <dgm:spPr/>
    </dgm:pt>
    <dgm:pt modelId="{AAB7A051-7810-4BD9-9592-B3BB39DF39C7}" type="pres">
      <dgm:prSet presAssocID="{67C00B35-666E-4AF7-BA8A-EB4AE62E02E9}" presName="bkgdShape" presStyleLbl="node1" presStyleIdx="0" presStyleCnt="3"/>
      <dgm:spPr/>
    </dgm:pt>
    <dgm:pt modelId="{09FE4927-A344-4AD2-9B54-2FE2F8612653}" type="pres">
      <dgm:prSet presAssocID="{67C00B35-666E-4AF7-BA8A-EB4AE62E02E9}" presName="nodeTx" presStyleLbl="node1" presStyleIdx="0" presStyleCnt="3">
        <dgm:presLayoutVars>
          <dgm:bulletEnabled val="1"/>
        </dgm:presLayoutVars>
      </dgm:prSet>
      <dgm:spPr/>
    </dgm:pt>
    <dgm:pt modelId="{93F64E46-DA28-4997-B547-9F12149EF8E9}" type="pres">
      <dgm:prSet presAssocID="{67C00B35-666E-4AF7-BA8A-EB4AE62E02E9}" presName="invisiNode" presStyleLbl="node1" presStyleIdx="0" presStyleCnt="3"/>
      <dgm:spPr/>
    </dgm:pt>
    <dgm:pt modelId="{36A1B3A8-6195-469C-B29B-8850E449A80B}" type="pres">
      <dgm:prSet presAssocID="{67C00B35-666E-4AF7-BA8A-EB4AE62E02E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912AECD1-2170-40AD-8906-C44B741398C9}" type="pres">
      <dgm:prSet presAssocID="{18109EC2-5372-4D39-8BBC-B9F63A28F135}" presName="sibTrans" presStyleLbl="sibTrans2D1" presStyleIdx="0" presStyleCnt="0"/>
      <dgm:spPr/>
    </dgm:pt>
    <dgm:pt modelId="{C4E66E05-654F-4FB9-A37F-3F324DFDF53B}" type="pres">
      <dgm:prSet presAssocID="{AA730C14-7D41-4C94-B261-B759FF6F4410}" presName="compNode" presStyleCnt="0"/>
      <dgm:spPr/>
    </dgm:pt>
    <dgm:pt modelId="{FB60398C-079B-4132-A23A-9AEF49F337A3}" type="pres">
      <dgm:prSet presAssocID="{AA730C14-7D41-4C94-B261-B759FF6F4410}" presName="bkgdShape" presStyleLbl="node1" presStyleIdx="1" presStyleCnt="3"/>
      <dgm:spPr/>
    </dgm:pt>
    <dgm:pt modelId="{B0867CA3-F150-44EA-A0CD-92A1F7411C86}" type="pres">
      <dgm:prSet presAssocID="{AA730C14-7D41-4C94-B261-B759FF6F4410}" presName="nodeTx" presStyleLbl="node1" presStyleIdx="1" presStyleCnt="3">
        <dgm:presLayoutVars>
          <dgm:bulletEnabled val="1"/>
        </dgm:presLayoutVars>
      </dgm:prSet>
      <dgm:spPr/>
    </dgm:pt>
    <dgm:pt modelId="{CEFDE536-336D-4A77-B13D-CA07ECC4179D}" type="pres">
      <dgm:prSet presAssocID="{AA730C14-7D41-4C94-B261-B759FF6F4410}" presName="invisiNode" presStyleLbl="node1" presStyleIdx="1" presStyleCnt="3"/>
      <dgm:spPr/>
    </dgm:pt>
    <dgm:pt modelId="{D44892C1-96B6-45BB-98CF-44902FC55AA8}" type="pres">
      <dgm:prSet presAssocID="{AA730C14-7D41-4C94-B261-B759FF6F4410}"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pward trend with solid fill"/>
        </a:ext>
      </dgm:extLst>
    </dgm:pt>
    <dgm:pt modelId="{85B62642-4BB6-444D-8563-031DE5C8064F}" type="pres">
      <dgm:prSet presAssocID="{38A88A8B-A3A8-4AA9-81D3-65EEDAA13FAC}" presName="sibTrans" presStyleLbl="sibTrans2D1" presStyleIdx="0" presStyleCnt="0"/>
      <dgm:spPr/>
    </dgm:pt>
    <dgm:pt modelId="{40CD1FDC-9FF0-4548-8763-3E4F7392F0F8}" type="pres">
      <dgm:prSet presAssocID="{524B2A36-F464-4BCC-ABE3-64FC487949D6}" presName="compNode" presStyleCnt="0"/>
      <dgm:spPr/>
    </dgm:pt>
    <dgm:pt modelId="{73C230CC-1DC8-440F-8F94-2267BF883518}" type="pres">
      <dgm:prSet presAssocID="{524B2A36-F464-4BCC-ABE3-64FC487949D6}" presName="bkgdShape" presStyleLbl="node1" presStyleIdx="2" presStyleCnt="3"/>
      <dgm:spPr/>
    </dgm:pt>
    <dgm:pt modelId="{B6D7ADA0-9E52-49DD-BFFE-25546F2DB625}" type="pres">
      <dgm:prSet presAssocID="{524B2A36-F464-4BCC-ABE3-64FC487949D6}" presName="nodeTx" presStyleLbl="node1" presStyleIdx="2" presStyleCnt="3">
        <dgm:presLayoutVars>
          <dgm:bulletEnabled val="1"/>
        </dgm:presLayoutVars>
      </dgm:prSet>
      <dgm:spPr/>
    </dgm:pt>
    <dgm:pt modelId="{6CCCCB86-3D71-4EBC-90EF-8B5B51ED3FA4}" type="pres">
      <dgm:prSet presAssocID="{524B2A36-F464-4BCC-ABE3-64FC487949D6}" presName="invisiNode" presStyleLbl="node1" presStyleIdx="2" presStyleCnt="3"/>
      <dgm:spPr/>
    </dgm:pt>
    <dgm:pt modelId="{2AD4F726-84B9-456F-985A-E0DF07732955}" type="pres">
      <dgm:prSet presAssocID="{524B2A36-F464-4BCC-ABE3-64FC487949D6}"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outline"/>
        </a:ext>
      </dgm:extLst>
    </dgm:pt>
  </dgm:ptLst>
  <dgm:cxnLst>
    <dgm:cxn modelId="{7A5F2F04-E220-4EA0-BB93-1625EA3322AA}" srcId="{2204C8FF-92A0-4F33-8344-565C800DF2AF}" destId="{524B2A36-F464-4BCC-ABE3-64FC487949D6}" srcOrd="2" destOrd="0" parTransId="{D1C1A5C1-DF1D-4C9D-8E85-0F8895530919}" sibTransId="{8EA5DCC4-4C86-43BB-8A31-844B530FE153}"/>
    <dgm:cxn modelId="{B3AD4822-BCEC-404F-B18D-54499B333A0D}" type="presOf" srcId="{2204C8FF-92A0-4F33-8344-565C800DF2AF}" destId="{D35FCC62-F9B6-4979-817B-5B6A9618C0D2}" srcOrd="0" destOrd="0" presId="urn:microsoft.com/office/officeart/2005/8/layout/hList7"/>
    <dgm:cxn modelId="{38DC4536-45F3-47CE-AEC7-8BDA03ACE6EF}" type="presOf" srcId="{AA730C14-7D41-4C94-B261-B759FF6F4410}" destId="{FB60398C-079B-4132-A23A-9AEF49F337A3}" srcOrd="0" destOrd="0" presId="urn:microsoft.com/office/officeart/2005/8/layout/hList7"/>
    <dgm:cxn modelId="{01E8DC46-18C3-4309-B5D8-18DF278D9A45}" type="presOf" srcId="{67C00B35-666E-4AF7-BA8A-EB4AE62E02E9}" destId="{AAB7A051-7810-4BD9-9592-B3BB39DF39C7}" srcOrd="0" destOrd="0" presId="urn:microsoft.com/office/officeart/2005/8/layout/hList7"/>
    <dgm:cxn modelId="{38AA4B70-2D2E-4A1F-B4B2-35A0A5D1194C}" type="presOf" srcId="{67C00B35-666E-4AF7-BA8A-EB4AE62E02E9}" destId="{09FE4927-A344-4AD2-9B54-2FE2F8612653}" srcOrd="1" destOrd="0" presId="urn:microsoft.com/office/officeart/2005/8/layout/hList7"/>
    <dgm:cxn modelId="{F510E881-2D51-4541-8E32-57C81FB8A7DF}" type="presOf" srcId="{38A88A8B-A3A8-4AA9-81D3-65EEDAA13FAC}" destId="{85B62642-4BB6-444D-8563-031DE5C8064F}" srcOrd="0" destOrd="0" presId="urn:microsoft.com/office/officeart/2005/8/layout/hList7"/>
    <dgm:cxn modelId="{7E035D9A-7B54-47CC-B6D9-124E86EF0C36}" type="presOf" srcId="{524B2A36-F464-4BCC-ABE3-64FC487949D6}" destId="{73C230CC-1DC8-440F-8F94-2267BF883518}" srcOrd="0" destOrd="0" presId="urn:microsoft.com/office/officeart/2005/8/layout/hList7"/>
    <dgm:cxn modelId="{9D9425AE-8794-4E06-9084-6F068534E8EC}" srcId="{2204C8FF-92A0-4F33-8344-565C800DF2AF}" destId="{AA730C14-7D41-4C94-B261-B759FF6F4410}" srcOrd="1" destOrd="0" parTransId="{62D36D4E-DC35-43AC-A1AD-D19AF0510D75}" sibTransId="{38A88A8B-A3A8-4AA9-81D3-65EEDAA13FAC}"/>
    <dgm:cxn modelId="{8E448FB8-1664-4B84-AFCE-BD3284B51AC1}" srcId="{2204C8FF-92A0-4F33-8344-565C800DF2AF}" destId="{67C00B35-666E-4AF7-BA8A-EB4AE62E02E9}" srcOrd="0" destOrd="0" parTransId="{FFFA2F86-3061-4F17-A838-31F1514470BC}" sibTransId="{18109EC2-5372-4D39-8BBC-B9F63A28F135}"/>
    <dgm:cxn modelId="{93D393CF-6180-475C-9D05-48A1DB1D71A3}" type="presOf" srcId="{AA730C14-7D41-4C94-B261-B759FF6F4410}" destId="{B0867CA3-F150-44EA-A0CD-92A1F7411C86}" srcOrd="1" destOrd="0" presId="urn:microsoft.com/office/officeart/2005/8/layout/hList7"/>
    <dgm:cxn modelId="{9C924DDE-9912-4506-AE28-5EDFFD722F48}" type="presOf" srcId="{18109EC2-5372-4D39-8BBC-B9F63A28F135}" destId="{912AECD1-2170-40AD-8906-C44B741398C9}" srcOrd="0" destOrd="0" presId="urn:microsoft.com/office/officeart/2005/8/layout/hList7"/>
    <dgm:cxn modelId="{EE3E8CFD-2712-4105-BE6F-C1AC29308CA8}" type="presOf" srcId="{524B2A36-F464-4BCC-ABE3-64FC487949D6}" destId="{B6D7ADA0-9E52-49DD-BFFE-25546F2DB625}" srcOrd="1" destOrd="0" presId="urn:microsoft.com/office/officeart/2005/8/layout/hList7"/>
    <dgm:cxn modelId="{2B115118-D75E-46E8-A455-D0B3F396D66D}" type="presParOf" srcId="{D35FCC62-F9B6-4979-817B-5B6A9618C0D2}" destId="{B5EFE8B3-04CF-461E-B601-68D60A142E29}" srcOrd="0" destOrd="0" presId="urn:microsoft.com/office/officeart/2005/8/layout/hList7"/>
    <dgm:cxn modelId="{42CC8074-45BE-4F1E-85B6-3B9E7A345A83}" type="presParOf" srcId="{D35FCC62-F9B6-4979-817B-5B6A9618C0D2}" destId="{1BF71079-34AE-408D-8D31-5E1A3864C23F}" srcOrd="1" destOrd="0" presId="urn:microsoft.com/office/officeart/2005/8/layout/hList7"/>
    <dgm:cxn modelId="{97D33CD0-54C4-41CC-8187-B80E9C12EFD7}" type="presParOf" srcId="{1BF71079-34AE-408D-8D31-5E1A3864C23F}" destId="{CF7ED945-118C-41BF-8366-6209E230ECE7}" srcOrd="0" destOrd="0" presId="urn:microsoft.com/office/officeart/2005/8/layout/hList7"/>
    <dgm:cxn modelId="{951653AE-101B-435C-AD13-50EFFD537B17}" type="presParOf" srcId="{CF7ED945-118C-41BF-8366-6209E230ECE7}" destId="{AAB7A051-7810-4BD9-9592-B3BB39DF39C7}" srcOrd="0" destOrd="0" presId="urn:microsoft.com/office/officeart/2005/8/layout/hList7"/>
    <dgm:cxn modelId="{28A31454-493D-4082-8D3B-16CAD38E6862}" type="presParOf" srcId="{CF7ED945-118C-41BF-8366-6209E230ECE7}" destId="{09FE4927-A344-4AD2-9B54-2FE2F8612653}" srcOrd="1" destOrd="0" presId="urn:microsoft.com/office/officeart/2005/8/layout/hList7"/>
    <dgm:cxn modelId="{DF582A87-66AC-4BB4-B5B2-3BF47865197A}" type="presParOf" srcId="{CF7ED945-118C-41BF-8366-6209E230ECE7}" destId="{93F64E46-DA28-4997-B547-9F12149EF8E9}" srcOrd="2" destOrd="0" presId="urn:microsoft.com/office/officeart/2005/8/layout/hList7"/>
    <dgm:cxn modelId="{36732911-B5EC-4110-AE65-D498780BED72}" type="presParOf" srcId="{CF7ED945-118C-41BF-8366-6209E230ECE7}" destId="{36A1B3A8-6195-469C-B29B-8850E449A80B}" srcOrd="3" destOrd="0" presId="urn:microsoft.com/office/officeart/2005/8/layout/hList7"/>
    <dgm:cxn modelId="{D4737397-8407-48CA-A70D-71EF7A0AE351}" type="presParOf" srcId="{1BF71079-34AE-408D-8D31-5E1A3864C23F}" destId="{912AECD1-2170-40AD-8906-C44B741398C9}" srcOrd="1" destOrd="0" presId="urn:microsoft.com/office/officeart/2005/8/layout/hList7"/>
    <dgm:cxn modelId="{FE8ED4DF-BFB8-483B-8868-5F336B4E62DA}" type="presParOf" srcId="{1BF71079-34AE-408D-8D31-5E1A3864C23F}" destId="{C4E66E05-654F-4FB9-A37F-3F324DFDF53B}" srcOrd="2" destOrd="0" presId="urn:microsoft.com/office/officeart/2005/8/layout/hList7"/>
    <dgm:cxn modelId="{67E1D92D-DE61-4ED1-925D-E13DF01633EB}" type="presParOf" srcId="{C4E66E05-654F-4FB9-A37F-3F324DFDF53B}" destId="{FB60398C-079B-4132-A23A-9AEF49F337A3}" srcOrd="0" destOrd="0" presId="urn:microsoft.com/office/officeart/2005/8/layout/hList7"/>
    <dgm:cxn modelId="{B1D62E65-FFB9-4C4D-A81C-B76893CC0FC1}" type="presParOf" srcId="{C4E66E05-654F-4FB9-A37F-3F324DFDF53B}" destId="{B0867CA3-F150-44EA-A0CD-92A1F7411C86}" srcOrd="1" destOrd="0" presId="urn:microsoft.com/office/officeart/2005/8/layout/hList7"/>
    <dgm:cxn modelId="{BC455712-461B-4EE0-80FF-66D3A5F2433E}" type="presParOf" srcId="{C4E66E05-654F-4FB9-A37F-3F324DFDF53B}" destId="{CEFDE536-336D-4A77-B13D-CA07ECC4179D}" srcOrd="2" destOrd="0" presId="urn:microsoft.com/office/officeart/2005/8/layout/hList7"/>
    <dgm:cxn modelId="{E395A4AF-7D06-4A27-9B6F-53A71B7D62A6}" type="presParOf" srcId="{C4E66E05-654F-4FB9-A37F-3F324DFDF53B}" destId="{D44892C1-96B6-45BB-98CF-44902FC55AA8}" srcOrd="3" destOrd="0" presId="urn:microsoft.com/office/officeart/2005/8/layout/hList7"/>
    <dgm:cxn modelId="{014BE7F2-5F87-401D-AD9E-069127B9D12B}" type="presParOf" srcId="{1BF71079-34AE-408D-8D31-5E1A3864C23F}" destId="{85B62642-4BB6-444D-8563-031DE5C8064F}" srcOrd="3" destOrd="0" presId="urn:microsoft.com/office/officeart/2005/8/layout/hList7"/>
    <dgm:cxn modelId="{E38ED44B-49F4-49BB-A298-A1E08F7001A3}" type="presParOf" srcId="{1BF71079-34AE-408D-8D31-5E1A3864C23F}" destId="{40CD1FDC-9FF0-4548-8763-3E4F7392F0F8}" srcOrd="4" destOrd="0" presId="urn:microsoft.com/office/officeart/2005/8/layout/hList7"/>
    <dgm:cxn modelId="{9AAF792F-EA68-422D-995B-5BFD5AB83C36}" type="presParOf" srcId="{40CD1FDC-9FF0-4548-8763-3E4F7392F0F8}" destId="{73C230CC-1DC8-440F-8F94-2267BF883518}" srcOrd="0" destOrd="0" presId="urn:microsoft.com/office/officeart/2005/8/layout/hList7"/>
    <dgm:cxn modelId="{06ECB966-55F1-4E12-A435-EB24E083DA56}" type="presParOf" srcId="{40CD1FDC-9FF0-4548-8763-3E4F7392F0F8}" destId="{B6D7ADA0-9E52-49DD-BFFE-25546F2DB625}" srcOrd="1" destOrd="0" presId="urn:microsoft.com/office/officeart/2005/8/layout/hList7"/>
    <dgm:cxn modelId="{FEA6395E-0156-429D-9DF4-34D62B6A156D}" type="presParOf" srcId="{40CD1FDC-9FF0-4548-8763-3E4F7392F0F8}" destId="{6CCCCB86-3D71-4EBC-90EF-8B5B51ED3FA4}" srcOrd="2" destOrd="0" presId="urn:microsoft.com/office/officeart/2005/8/layout/hList7"/>
    <dgm:cxn modelId="{A8628590-674E-46AA-9399-828F9DFE309C}" type="presParOf" srcId="{40CD1FDC-9FF0-4548-8763-3E4F7392F0F8}" destId="{2AD4F726-84B9-456F-985A-E0DF0773295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pt>
  </dgm:ptLst>
  <dgm:cxnLst>
    <dgm:cxn modelId="{AD4E6E5A-C26A-4296-87FD-C853C5ACB7E1}" type="presOf" srcId="{E36050C3-DEE3-4DA1-9E1D-3EFEBC890B50}" destId="{C24EC2B1-8792-47C8-B2DE-8B8E26A370BF}"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A051-7810-4BD9-9592-B3BB39DF39C7}">
      <dsp:nvSpPr>
        <dsp:cNvPr id="0" name=""/>
        <dsp:cNvSpPr/>
      </dsp:nvSpPr>
      <dsp:spPr>
        <a:xfrm>
          <a:off x="2380"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600"/>
            </a:spcAft>
            <a:buNone/>
          </a:pPr>
          <a:r>
            <a:rPr lang="en-US" sz="2800" b="1" kern="1200"/>
            <a:t>Procedural</a:t>
          </a:r>
        </a:p>
        <a:p>
          <a:pPr marL="0" lvl="0" indent="0" algn="ctr" defTabSz="1244600">
            <a:lnSpc>
              <a:spcPct val="90000"/>
            </a:lnSpc>
            <a:spcBef>
              <a:spcPct val="0"/>
            </a:spcBef>
            <a:spcAft>
              <a:spcPct val="35000"/>
            </a:spcAft>
            <a:buNone/>
          </a:pPr>
          <a:r>
            <a:rPr lang="en-US" sz="2000" kern="1200"/>
            <a:t>In the development of an IEP, has the IEP team complied with the procedures set forth in IDEA? (</a:t>
          </a:r>
          <a:r>
            <a:rPr lang="en-US" sz="2000" i="1" kern="1200"/>
            <a:t>Rowley</a:t>
          </a:r>
          <a:r>
            <a:rPr lang="en-US" sz="2000" kern="1200"/>
            <a:t>)</a:t>
          </a:r>
        </a:p>
      </dsp:txBody>
      <dsp:txXfrm>
        <a:off x="2380" y="1938655"/>
        <a:ext cx="3703648" cy="1938655"/>
      </dsp:txXfrm>
    </dsp:sp>
    <dsp:sp modelId="{36A1B3A8-6195-469C-B29B-8850E449A80B}">
      <dsp:nvSpPr>
        <dsp:cNvPr id="0" name=""/>
        <dsp:cNvSpPr/>
      </dsp:nvSpPr>
      <dsp:spPr>
        <a:xfrm>
          <a:off x="1047239" y="290798"/>
          <a:ext cx="1613930" cy="161393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0398C-079B-4132-A23A-9AEF49F337A3}">
      <dsp:nvSpPr>
        <dsp:cNvPr id="0" name=""/>
        <dsp:cNvSpPr/>
      </dsp:nvSpPr>
      <dsp:spPr>
        <a:xfrm>
          <a:off x="3817138"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1" kern="1200"/>
        </a:p>
        <a:p>
          <a:pPr marL="0" lvl="0" indent="0" algn="ctr" defTabSz="1244600">
            <a:lnSpc>
              <a:spcPct val="90000"/>
            </a:lnSpc>
            <a:spcBef>
              <a:spcPct val="0"/>
            </a:spcBef>
            <a:spcAft>
              <a:spcPts val="600"/>
            </a:spcAft>
            <a:buNone/>
          </a:pPr>
          <a:r>
            <a:rPr lang="en-US" sz="2800" b="1" kern="1200"/>
            <a:t>Substantive</a:t>
          </a:r>
        </a:p>
        <a:p>
          <a:pPr marL="0" lvl="0" indent="0" algn="ctr" defTabSz="1244600">
            <a:lnSpc>
              <a:spcPct val="90000"/>
            </a:lnSpc>
            <a:spcBef>
              <a:spcPct val="0"/>
            </a:spcBef>
            <a:spcAft>
              <a:spcPct val="35000"/>
            </a:spcAft>
            <a:buNone/>
          </a:pPr>
          <a:r>
            <a:rPr lang="en-US" sz="2000" kern="1200"/>
            <a:t>Is the IEP reasonably calculated to enable the child to make progress that is appropriate in light of the child’s circumstances? (</a:t>
          </a:r>
          <a:r>
            <a:rPr lang="en-US" sz="2000" i="1" kern="1200"/>
            <a:t>Endrew F.</a:t>
          </a:r>
          <a:r>
            <a:rPr lang="en-US" sz="2000" kern="1200"/>
            <a:t>)</a:t>
          </a:r>
        </a:p>
        <a:p>
          <a:pPr marL="0" lvl="0" indent="0" algn="ctr" defTabSz="1244600">
            <a:lnSpc>
              <a:spcPct val="90000"/>
            </a:lnSpc>
            <a:spcBef>
              <a:spcPct val="0"/>
            </a:spcBef>
            <a:spcAft>
              <a:spcPct val="35000"/>
            </a:spcAft>
            <a:buNone/>
          </a:pPr>
          <a:endParaRPr lang="en-US" sz="1700" kern="1200"/>
        </a:p>
      </dsp:txBody>
      <dsp:txXfrm>
        <a:off x="3817138" y="1938655"/>
        <a:ext cx="3703648" cy="1938655"/>
      </dsp:txXfrm>
    </dsp:sp>
    <dsp:sp modelId="{D44892C1-96B6-45BB-98CF-44902FC55AA8}">
      <dsp:nvSpPr>
        <dsp:cNvPr id="0" name=""/>
        <dsp:cNvSpPr/>
      </dsp:nvSpPr>
      <dsp:spPr>
        <a:xfrm>
          <a:off x="4861997" y="290798"/>
          <a:ext cx="1613930" cy="161393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C230CC-1DC8-440F-8F94-2267BF883518}">
      <dsp:nvSpPr>
        <dsp:cNvPr id="0" name=""/>
        <dsp:cNvSpPr/>
      </dsp:nvSpPr>
      <dsp:spPr>
        <a:xfrm>
          <a:off x="7631896"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411480" rIns="199136" bIns="199136" numCol="1" spcCol="1270" anchor="ctr" anchorCtr="0">
          <a:noAutofit/>
        </a:bodyPr>
        <a:lstStyle/>
        <a:p>
          <a:pPr marL="0" lvl="0" indent="0" algn="ctr" defTabSz="1244600">
            <a:lnSpc>
              <a:spcPct val="90000"/>
            </a:lnSpc>
            <a:spcBef>
              <a:spcPct val="0"/>
            </a:spcBef>
            <a:spcAft>
              <a:spcPts val="600"/>
            </a:spcAft>
            <a:buNone/>
          </a:pPr>
          <a:r>
            <a:rPr lang="en-US" sz="2800" b="1" kern="1200"/>
            <a:t>Implementation</a:t>
          </a:r>
        </a:p>
        <a:p>
          <a:pPr marL="0" lvl="0" indent="0" algn="ctr" defTabSz="1244600">
            <a:lnSpc>
              <a:spcPct val="90000"/>
            </a:lnSpc>
            <a:spcBef>
              <a:spcPct val="0"/>
            </a:spcBef>
            <a:spcAft>
              <a:spcPct val="35000"/>
            </a:spcAft>
            <a:buNone/>
          </a:pPr>
          <a:r>
            <a:rPr lang="en-US" sz="2000" kern="1200"/>
            <a:t>In implementing the IEP, were the instructional services and supports outlined in the IEP provided as agreed on during the IEP process? </a:t>
          </a:r>
          <a:endParaRPr lang="en-US" sz="2000" b="0" kern="1200"/>
        </a:p>
      </dsp:txBody>
      <dsp:txXfrm>
        <a:off x="7631896" y="1938655"/>
        <a:ext cx="3703648" cy="1938655"/>
      </dsp:txXfrm>
    </dsp:sp>
    <dsp:sp modelId="{2AD4F726-84B9-456F-985A-E0DF07732955}">
      <dsp:nvSpPr>
        <dsp:cNvPr id="0" name=""/>
        <dsp:cNvSpPr/>
      </dsp:nvSpPr>
      <dsp:spPr>
        <a:xfrm>
          <a:off x="8676755" y="290798"/>
          <a:ext cx="1613930" cy="161393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FE8B3-04CF-461E-B601-68D60A142E29}">
      <dsp:nvSpPr>
        <dsp:cNvPr id="0" name=""/>
        <dsp:cNvSpPr/>
      </dsp:nvSpPr>
      <dsp:spPr>
        <a:xfrm>
          <a:off x="423371" y="3981731"/>
          <a:ext cx="10430891" cy="86490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heme" Target="../theme/theme5.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endParaRPr lang="en-US" sz="1200" kern="1200" dirty="0">
              <a:solidFill>
                <a:schemeClr val="tx1"/>
              </a:solidFill>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35881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239538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38907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8353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397747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Arial"/>
                <a:sym typeface="Arial"/>
              </a:rPr>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pPr marL="0" marR="0" lvl="0" indent="0" algn="ctr" defTabSz="912937"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a:ln>
                  <a:noFill/>
                </a:ln>
                <a:solidFill>
                  <a:srgbClr val="595959"/>
                </a:solidFill>
                <a:effectLst/>
                <a:uLnTx/>
                <a:uFillTx/>
                <a:latin typeface="Calibri"/>
                <a:ea typeface="+mn-ea"/>
                <a:cs typeface="Arial"/>
                <a:sym typeface="Arial"/>
              </a:rPr>
              <a:pPr marL="0" marR="0" lvl="0" indent="0" algn="ctr" defTabSz="91293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95959"/>
              </a:solidFill>
              <a:effectLst/>
              <a:uLnTx/>
              <a:uFillTx/>
              <a:latin typeface="Calibri"/>
              <a:ea typeface="+mn-ea"/>
              <a:cs typeface="Arial"/>
              <a:sym typeface="Arial"/>
            </a:endParaRPr>
          </a:p>
        </p:txBody>
      </p:sp>
    </p:spTree>
    <p:extLst>
      <p:ext uri="{BB962C8B-B14F-4D97-AF65-F5344CB8AC3E}">
        <p14:creationId xmlns:p14="http://schemas.microsoft.com/office/powerpoint/2010/main" val="369388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4298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028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SSTAGE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Tessie Bailey, American Institutes for Reseach (tbailey@air.org) </a:t>
            </a: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54DC83E-89B8-4806-9A94-7D2BAA520D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8438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SSTAGE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Tessie Bailey, American Institutes for Reseach (tbailey@air.org) </a:t>
            </a: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54DC83E-89B8-4806-9A94-7D2BAA520DC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4071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62337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423125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579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7830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376766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p>
        </p:txBody>
      </p:sp>
      <p:sp>
        <p:nvSpPr>
          <p:cNvPr id="4" name="Slide Number Placeholder 3"/>
          <p:cNvSpPr>
            <a:spLocks noGrp="1"/>
          </p:cNvSpPr>
          <p:nvPr>
            <p:ph type="sldNum" sz="quarter" idx="5"/>
          </p:nvPr>
        </p:nvSpPr>
        <p:spPr>
          <a:xfrm>
            <a:off x="3426654" y="9024094"/>
            <a:ext cx="157094" cy="231708"/>
          </a:xfrm>
        </p:spPr>
        <p:txBody>
          <a:bodyPr/>
          <a:lstStyle/>
          <a:p>
            <a:fld id="{0EED4A38-6B04-4A6D-8890-7D2DC2F5B1D6}" type="slidenum">
              <a:rPr lang="en-US" smtClean="0"/>
              <a:t>26</a:t>
            </a:fld>
            <a:endParaRPr lang="en-US"/>
          </a:p>
        </p:txBody>
      </p:sp>
    </p:spTree>
    <p:extLst>
      <p:ext uri="{BB962C8B-B14F-4D97-AF65-F5344CB8AC3E}">
        <p14:creationId xmlns:p14="http://schemas.microsoft.com/office/powerpoint/2010/main" val="409892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1050631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3828417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latin typeface="+mn-lt"/>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29</a:t>
            </a:fld>
            <a:endParaRPr lang="en-US"/>
          </a:p>
        </p:txBody>
      </p:sp>
    </p:spTree>
    <p:extLst>
      <p:ext uri="{BB962C8B-B14F-4D97-AF65-F5344CB8AC3E}">
        <p14:creationId xmlns:p14="http://schemas.microsoft.com/office/powerpoint/2010/main" val="362842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30</a:t>
            </a:fld>
            <a:endParaRPr lang="en-US"/>
          </a:p>
        </p:txBody>
      </p:sp>
    </p:spTree>
    <p:extLst>
      <p:ext uri="{BB962C8B-B14F-4D97-AF65-F5344CB8AC3E}">
        <p14:creationId xmlns:p14="http://schemas.microsoft.com/office/powerpoint/2010/main" val="2242761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426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Arial"/>
                <a:sym typeface="Arial"/>
              </a:rPr>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pPr marL="0" marR="0" lvl="0" indent="0" algn="ctr" defTabSz="912937"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a:ln>
                  <a:noFill/>
                </a:ln>
                <a:solidFill>
                  <a:srgbClr val="595959"/>
                </a:solidFill>
                <a:effectLst/>
                <a:uLnTx/>
                <a:uFillTx/>
                <a:latin typeface="Calibri"/>
                <a:ea typeface="+mn-ea"/>
                <a:cs typeface="Arial"/>
                <a:sym typeface="Arial"/>
              </a:rPr>
              <a:pPr marL="0" marR="0" lvl="0" indent="0" algn="ctr" defTabSz="91293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595959"/>
              </a:solidFill>
              <a:effectLst/>
              <a:uLnTx/>
              <a:uFillTx/>
              <a:latin typeface="Calibri"/>
              <a:ea typeface="+mn-ea"/>
              <a:cs typeface="Arial"/>
              <a:sym typeface="Arial"/>
            </a:endParaRPr>
          </a:p>
        </p:txBody>
      </p:sp>
    </p:spTree>
    <p:extLst>
      <p:ext uri="{BB962C8B-B14F-4D97-AF65-F5344CB8AC3E}">
        <p14:creationId xmlns:p14="http://schemas.microsoft.com/office/powerpoint/2010/main" val="13473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1151095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5283B7A-D276-4A84-AFC5-7E1AFF95F830}"/>
              </a:ext>
            </a:extLst>
          </p:cNvPr>
          <p:cNvSpPr>
            <a:spLocks noGrp="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7398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chat for any questions.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a:p>
        </p:txBody>
      </p:sp>
    </p:spTree>
    <p:extLst>
      <p:ext uri="{BB962C8B-B14F-4D97-AF65-F5344CB8AC3E}">
        <p14:creationId xmlns:p14="http://schemas.microsoft.com/office/powerpoint/2010/main" val="300896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3249037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335098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a:p>
        </p:txBody>
      </p:sp>
    </p:spTree>
    <p:extLst>
      <p:ext uri="{BB962C8B-B14F-4D97-AF65-F5344CB8AC3E}">
        <p14:creationId xmlns:p14="http://schemas.microsoft.com/office/powerpoint/2010/main" val="366815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a:p>
        </p:txBody>
      </p:sp>
    </p:spTree>
    <p:extLst>
      <p:ext uri="{BB962C8B-B14F-4D97-AF65-F5344CB8AC3E}">
        <p14:creationId xmlns:p14="http://schemas.microsoft.com/office/powerpoint/2010/main" val="108348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0EFFF-7CCE-4F3A-9857-9C25C8C71910}" type="slidenum">
              <a:rPr lang="en-US" smtClean="0"/>
              <a:t>4</a:t>
            </a:fld>
            <a:endParaRPr lang="en-US"/>
          </a:p>
        </p:txBody>
      </p:sp>
    </p:spTree>
    <p:extLst>
      <p:ext uri="{BB962C8B-B14F-4D97-AF65-F5344CB8AC3E}">
        <p14:creationId xmlns:p14="http://schemas.microsoft.com/office/powerpoint/2010/main" val="417000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344035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282229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406597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5809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3519918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2.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2.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585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4241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243532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30096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6667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543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05647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88519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4279947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26676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87443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273429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4227910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50281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101063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49272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69929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49435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31930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73907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241489659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95117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499F-9ABC-2045-BDA3-6DFE98C00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086D3-6D6A-D747-9624-E5E0D2A29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7506D-B9BC-5142-8082-C5C4311DB528}"/>
              </a:ext>
            </a:extLst>
          </p:cNvPr>
          <p:cNvSpPr>
            <a:spLocks noGrp="1"/>
          </p:cNvSpPr>
          <p:nvPr>
            <p:ph type="dt" sz="half" idx="10"/>
          </p:nvPr>
        </p:nvSpPr>
        <p:spPr/>
        <p:txBody>
          <a:bodyPr/>
          <a:lstStyle/>
          <a:p>
            <a:fld id="{69696D63-621B-444E-BD10-AE34A6477AD6}" type="datetimeFigureOut">
              <a:rPr lang="en-US" smtClean="0"/>
              <a:t>8/1/2022</a:t>
            </a:fld>
            <a:endParaRPr lang="en-US"/>
          </a:p>
        </p:txBody>
      </p:sp>
      <p:sp>
        <p:nvSpPr>
          <p:cNvPr id="5" name="Footer Placeholder 4">
            <a:extLst>
              <a:ext uri="{FF2B5EF4-FFF2-40B4-BE49-F238E27FC236}">
                <a16:creationId xmlns:a16="http://schemas.microsoft.com/office/drawing/2014/main" id="{901ED459-5392-AF41-BBB7-5508C3867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71997-5FFA-1546-9BBF-CC5200DA661F}"/>
              </a:ext>
            </a:extLst>
          </p:cNvPr>
          <p:cNvSpPr>
            <a:spLocks noGrp="1"/>
          </p:cNvSpPr>
          <p:nvPr>
            <p:ph type="sldNum" sz="quarter" idx="12"/>
          </p:nvPr>
        </p:nvSpPr>
        <p:spPr/>
        <p:txBody>
          <a:bodyPr/>
          <a:lstStyle/>
          <a:p>
            <a:fld id="{379B2AD7-381F-0941-A3E8-EDC562BE80A6}" type="slidenum">
              <a:rPr lang="en-US" smtClean="0"/>
              <a:t>‹#›</a:t>
            </a:fld>
            <a:endParaRPr lang="en-US"/>
          </a:p>
        </p:txBody>
      </p:sp>
    </p:spTree>
    <p:extLst>
      <p:ext uri="{BB962C8B-B14F-4D97-AF65-F5344CB8AC3E}">
        <p14:creationId xmlns:p14="http://schemas.microsoft.com/office/powerpoint/2010/main" val="4186701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8918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55424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511137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4090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74940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1552716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137849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595885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26719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3889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2"/>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a:t>Hanushek, E. A., &amp; Haycock, K. (2010). An effective teacher in every classroom: A lofty goal, but how to do it? </a:t>
            </a:r>
            <a:r>
              <a:rPr lang="en-US" i="1"/>
              <a:t>Education Next, 10</a:t>
            </a:r>
            <a:r>
              <a:rPr lang="en-US"/>
              <a:t>(3), 47–52.</a:t>
            </a:r>
          </a:p>
          <a:p>
            <a:pPr marL="457200"/>
            <a:r>
              <a:rPr lang="en-US"/>
              <a:t>Hanushek, E. A., &amp; Rivkin,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41583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93382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03220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151898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369031063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06021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22659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4015761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7537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1685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9"/>
            <a:ext cx="10966449" cy="488348"/>
          </a:xfrm>
        </p:spPr>
        <p:txBody>
          <a:bodyPr/>
          <a:lstStyle/>
          <a:p>
            <a:r>
              <a:rPr lang="en-US"/>
              <a:t>Click to edit Master title style</a:t>
            </a:r>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819102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6270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6808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8457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52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73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image" Target="../media/image1.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3.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5" r:id="rId14"/>
    <p:sldLayoutId id="2147483682" r:id="rId15"/>
    <p:sldLayoutId id="2147483686" r:id="rId16"/>
    <p:sldLayoutId id="2147483687" r:id="rId17"/>
    <p:sldLayoutId id="2147483690"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4141413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4"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640708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1"/>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1"/>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promotingprogress.org/news-events/prepping-progress-event-2022" TargetMode="Externa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mailto:mmamone@air.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twitter.com/K12PROGRES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33.jpeg"/><Relationship Id="rId5" Type="http://schemas.openxmlformats.org/officeDocument/2006/relationships/hyperlink" Target="https://www.localitytokens.info/roadmap/"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sites.ed.gov/idea/files/43rd-arc-for-idea.pdf"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hyperlink" Target="https://content.govdelivery.com/accounts/USED/bulletins/311f842"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33.jpeg"/><Relationship Id="rId5" Type="http://schemas.openxmlformats.org/officeDocument/2006/relationships/hyperlink" Target="https://www.localitytokens.info/roadmap/" TargetMode="Externa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promotingprogress.org/news/connect-progress-center" TargetMode="External"/><Relationship Id="rId3" Type="http://schemas.openxmlformats.org/officeDocument/2006/relationships/hyperlink" Target="https://www.facebook.com/k12PROGRESS/" TargetMode="External"/><Relationship Id="rId7"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twitter.com/K12PROGRES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promotingprogress.org/news-events/prepping-progress-event-2022" TargetMode="Externa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www.promotingprogress.or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hyperlink" Target="https://twitter.com/K12PROGRE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A672965D-F585-4240-A43E-83B73D2F7906}"/>
              </a:ext>
            </a:extLst>
          </p:cNvPr>
          <p:cNvSpPr>
            <a:spLocks noGrp="1"/>
          </p:cNvSpPr>
          <p:nvPr>
            <p:ph type="ctrTitle"/>
          </p:nvPr>
        </p:nvSpPr>
        <p:spPr>
          <a:xfrm>
            <a:off x="457199" y="1975002"/>
            <a:ext cx="7152555" cy="1439332"/>
          </a:xfrm>
        </p:spPr>
        <p:txBody>
          <a:bodyPr>
            <a:normAutofit fontScale="90000"/>
          </a:bodyPr>
          <a:lstStyle/>
          <a:p>
            <a:r>
              <a:rPr lang="en-US" dirty="0"/>
              <a:t>Prepping for PROGRESS: Adding New Tools to Your Backpack (Toolbox) for the Start of School </a:t>
            </a:r>
          </a:p>
        </p:txBody>
      </p:sp>
      <p:sp>
        <p:nvSpPr>
          <p:cNvPr id="84" name="Text Placeholder 83">
            <a:extLst>
              <a:ext uri="{FF2B5EF4-FFF2-40B4-BE49-F238E27FC236}">
                <a16:creationId xmlns:a16="http://schemas.microsoft.com/office/drawing/2014/main" id="{0AAC2408-D439-455E-983B-6A7C52E47A17}"/>
              </a:ext>
            </a:extLst>
          </p:cNvPr>
          <p:cNvSpPr>
            <a:spLocks noGrp="1"/>
          </p:cNvSpPr>
          <p:nvPr>
            <p:ph type="body" sz="quarter" idx="11"/>
          </p:nvPr>
        </p:nvSpPr>
        <p:spPr>
          <a:xfrm>
            <a:off x="457200" y="4723852"/>
            <a:ext cx="1456168" cy="307777"/>
          </a:xfrm>
        </p:spPr>
        <p:txBody>
          <a:bodyPr/>
          <a:lstStyle/>
          <a:p>
            <a:r>
              <a:rPr lang="en-US"/>
              <a:t>August 2022</a:t>
            </a:r>
          </a:p>
        </p:txBody>
      </p:sp>
      <p:pic>
        <p:nvPicPr>
          <p:cNvPr id="23" name="Picture Placeholder 22" descr="School supplies in a backpack">
            <a:extLst>
              <a:ext uri="{FF2B5EF4-FFF2-40B4-BE49-F238E27FC236}">
                <a16:creationId xmlns:a16="http://schemas.microsoft.com/office/drawing/2014/main" id="{B6E7B3D5-BFCA-4C2B-81E1-587FFEAD83C8}"/>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9236" t="1434" r="6214" b="-1434"/>
          <a:stretch/>
        </p:blipFill>
        <p:spPr>
          <a:xfrm>
            <a:off x="7782767" y="0"/>
            <a:ext cx="4409233" cy="5389336"/>
          </a:xfrm>
        </p:spPr>
      </p:pic>
    </p:spTree>
    <p:extLst>
      <p:ext uri="{BB962C8B-B14F-4D97-AF65-F5344CB8AC3E}">
        <p14:creationId xmlns:p14="http://schemas.microsoft.com/office/powerpoint/2010/main" val="122659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EC94-DC27-4002-8E1F-B0ECB4918BF1}"/>
              </a:ext>
            </a:extLst>
          </p:cNvPr>
          <p:cNvSpPr>
            <a:spLocks noGrp="1"/>
          </p:cNvSpPr>
          <p:nvPr>
            <p:ph type="title"/>
          </p:nvPr>
        </p:nvSpPr>
        <p:spPr/>
        <p:txBody>
          <a:bodyPr/>
          <a:lstStyle/>
          <a:p>
            <a:r>
              <a:rPr lang="en-US"/>
              <a:t>Day 2: Concurrent Sessions </a:t>
            </a:r>
          </a:p>
        </p:txBody>
      </p:sp>
      <p:sp>
        <p:nvSpPr>
          <p:cNvPr id="3" name="Content Placeholder 2">
            <a:extLst>
              <a:ext uri="{FF2B5EF4-FFF2-40B4-BE49-F238E27FC236}">
                <a16:creationId xmlns:a16="http://schemas.microsoft.com/office/drawing/2014/main" id="{1AF33CCE-4B49-43CD-8AF4-B59DB4DADA12}"/>
              </a:ext>
            </a:extLst>
          </p:cNvPr>
          <p:cNvSpPr>
            <a:spLocks noGrp="1"/>
          </p:cNvSpPr>
          <p:nvPr>
            <p:ph sz="quarter" idx="15"/>
          </p:nvPr>
        </p:nvSpPr>
        <p:spPr/>
        <p:txBody>
          <a:bodyPr/>
          <a:lstStyle/>
          <a:p>
            <a:r>
              <a:rPr lang="en-US">
                <a:solidFill>
                  <a:schemeClr val="tx1"/>
                </a:solidFill>
              </a:rPr>
              <a:t>Start the School Year Right by Promoting Belonging of All Students </a:t>
            </a:r>
          </a:p>
          <a:p>
            <a:r>
              <a:rPr lang="en-US">
                <a:solidFill>
                  <a:schemeClr val="tx1"/>
                </a:solidFill>
              </a:rPr>
              <a:t>Collaboration Compass: Engaging Parents on a Path to PROGRESS </a:t>
            </a:r>
          </a:p>
          <a:p>
            <a:r>
              <a:rPr lang="en-US">
                <a:solidFill>
                  <a:schemeClr val="tx1"/>
                </a:solidFill>
              </a:rPr>
              <a:t>Did We Do What We Said We Would? Why Developing a High-Quality IEP Isn’t Enough! </a:t>
            </a:r>
          </a:p>
          <a:p>
            <a:r>
              <a:rPr lang="en-US">
                <a:solidFill>
                  <a:schemeClr val="tx1"/>
                </a:solidFill>
              </a:rPr>
              <a:t>Providing a Free Appropriate Public Education (FAPE): Lessons From the Due Process Hearing Front</a:t>
            </a:r>
          </a:p>
        </p:txBody>
      </p:sp>
      <p:sp>
        <p:nvSpPr>
          <p:cNvPr id="6" name="Rectangle 5">
            <a:extLst>
              <a:ext uri="{FF2B5EF4-FFF2-40B4-BE49-F238E27FC236}">
                <a16:creationId xmlns:a16="http://schemas.microsoft.com/office/drawing/2014/main" id="{62509082-8FC9-42EF-A1A6-AAADC8045001}"/>
              </a:ext>
            </a:extLst>
          </p:cNvPr>
          <p:cNvSpPr/>
          <p:nvPr/>
        </p:nvSpPr>
        <p:spPr>
          <a:xfrm>
            <a:off x="830510" y="4655890"/>
            <a:ext cx="10628851" cy="1392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These same sessions will occur from 12:40-1:40 p.m. and 2:00-3:00 p.m</a:t>
            </a:r>
            <a:r>
              <a:rPr lang="en-US" sz="2400" dirty="0">
                <a:solidFill>
                  <a:schemeClr val="tx1"/>
                </a:solidFill>
              </a:rPr>
              <a:t>.,</a:t>
            </a:r>
            <a:r>
              <a:rPr lang="en-US" sz="2400">
                <a:solidFill>
                  <a:schemeClr val="tx1"/>
                </a:solidFill>
              </a:rPr>
              <a:t> so you can choose to attend 2 of the 4 available sessions live. If you are interested in the other  sessions, you can listen to their archived recordings after the event!  </a:t>
            </a:r>
          </a:p>
        </p:txBody>
      </p:sp>
      <p:sp>
        <p:nvSpPr>
          <p:cNvPr id="5" name="Slide Number Placeholder 4">
            <a:extLst>
              <a:ext uri="{FF2B5EF4-FFF2-40B4-BE49-F238E27FC236}">
                <a16:creationId xmlns:a16="http://schemas.microsoft.com/office/drawing/2014/main" id="{11BE08C4-2F92-4E7C-A6AA-18D877893DDD}"/>
              </a:ext>
            </a:extLst>
          </p:cNvPr>
          <p:cNvSpPr>
            <a:spLocks noGrp="1"/>
          </p:cNvSpPr>
          <p:nvPr>
            <p:ph type="sldNum" sz="quarter" idx="14"/>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365773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p:txBody>
          <a:bodyPr/>
          <a:lstStyle/>
          <a:p>
            <a:r>
              <a:rPr lang="en-US"/>
              <a:t>Where can I find event materials and recordings after the event? </a:t>
            </a:r>
          </a:p>
        </p:txBody>
      </p:sp>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11</a:t>
            </a:fld>
            <a:endParaRPr lang="en-US"/>
          </a:p>
        </p:txBody>
      </p:sp>
      <p:pic>
        <p:nvPicPr>
          <p:cNvPr id="10" name="Content Placeholder 9" descr="Image of the Prepping for PROGRESS event archive and materials. This image includes an accordion style that can be expanded to find sessions materials. The accordions cover each of the sessions. ">
            <a:extLst>
              <a:ext uri="{FF2B5EF4-FFF2-40B4-BE49-F238E27FC236}">
                <a16:creationId xmlns:a16="http://schemas.microsoft.com/office/drawing/2014/main" id="{6754CDAC-E0E3-418F-A764-EA65DE1B19C9}"/>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996464" y="1387206"/>
            <a:ext cx="6669408" cy="4846638"/>
          </a:xfrm>
        </p:spPr>
      </p:pic>
      <p:pic>
        <p:nvPicPr>
          <p:cNvPr id="6" name="Picture 5" descr="Expanded accordion on the Prepping for Progress Event Archive and Materials page showing session materials for strand 1. A session description, strand slides, strand handout and associated links are shown. ">
            <a:extLst>
              <a:ext uri="{FF2B5EF4-FFF2-40B4-BE49-F238E27FC236}">
                <a16:creationId xmlns:a16="http://schemas.microsoft.com/office/drawing/2014/main" id="{DC95AE65-0C35-468C-A68F-79E0FB7BBD27}"/>
              </a:ext>
            </a:extLst>
          </p:cNvPr>
          <p:cNvPicPr>
            <a:picLocks noChangeAspect="1"/>
          </p:cNvPicPr>
          <p:nvPr/>
        </p:nvPicPr>
        <p:blipFill>
          <a:blip r:embed="rId4"/>
          <a:stretch>
            <a:fillRect/>
          </a:stretch>
        </p:blipFill>
        <p:spPr>
          <a:xfrm>
            <a:off x="5857488" y="1133985"/>
            <a:ext cx="5507891" cy="4234908"/>
          </a:xfrm>
          <a:prstGeom prst="rect">
            <a:avLst/>
          </a:prstGeom>
        </p:spPr>
      </p:pic>
      <p:sp>
        <p:nvSpPr>
          <p:cNvPr id="7" name="Rectangle: Rounded Corners 6">
            <a:extLst>
              <a:ext uri="{FF2B5EF4-FFF2-40B4-BE49-F238E27FC236}">
                <a16:creationId xmlns:a16="http://schemas.microsoft.com/office/drawing/2014/main" id="{D1211F13-414C-4E3A-A0FB-47BCCC939FEF}"/>
              </a:ext>
            </a:extLst>
          </p:cNvPr>
          <p:cNvSpPr/>
          <p:nvPr/>
        </p:nvSpPr>
        <p:spPr>
          <a:xfrm>
            <a:off x="6096000" y="5622114"/>
            <a:ext cx="4896684" cy="789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hlinkClick r:id="rId5"/>
              </a:rPr>
              <a:t>https://promotingprogress.org/news-events/prepping-progress-event-2022</a:t>
            </a:r>
            <a:r>
              <a:rPr lang="en-US" sz="1400" dirty="0">
                <a:solidFill>
                  <a:schemeClr val="tx2"/>
                </a:solidFill>
              </a:rPr>
              <a:t> </a:t>
            </a:r>
          </a:p>
        </p:txBody>
      </p:sp>
    </p:spTree>
    <p:extLst>
      <p:ext uri="{BB962C8B-B14F-4D97-AF65-F5344CB8AC3E}">
        <p14:creationId xmlns:p14="http://schemas.microsoft.com/office/powerpoint/2010/main" val="362426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9198-4B2A-4FC2-A372-B4EA7007CEB1}"/>
              </a:ext>
            </a:extLst>
          </p:cNvPr>
          <p:cNvSpPr>
            <a:spLocks noGrp="1"/>
          </p:cNvSpPr>
          <p:nvPr>
            <p:ph type="title"/>
          </p:nvPr>
        </p:nvSpPr>
        <p:spPr/>
        <p:txBody>
          <a:bodyPr anchor="b">
            <a:normAutofit/>
          </a:bodyPr>
          <a:lstStyle/>
          <a:p>
            <a:r>
              <a:rPr lang="en-US" dirty="0"/>
              <a:t>Technical Support</a:t>
            </a:r>
          </a:p>
        </p:txBody>
      </p:sp>
      <p:sp>
        <p:nvSpPr>
          <p:cNvPr id="27" name="Content Placeholder 26">
            <a:extLst>
              <a:ext uri="{FF2B5EF4-FFF2-40B4-BE49-F238E27FC236}">
                <a16:creationId xmlns:a16="http://schemas.microsoft.com/office/drawing/2014/main" id="{D32CB848-42EE-4728-B6CD-D0AACCCAF17A}"/>
              </a:ext>
            </a:extLst>
          </p:cNvPr>
          <p:cNvSpPr>
            <a:spLocks noGrp="1"/>
          </p:cNvSpPr>
          <p:nvPr>
            <p:ph sz="quarter" idx="15"/>
          </p:nvPr>
        </p:nvSpPr>
        <p:spPr/>
        <p:txBody>
          <a:bodyPr/>
          <a:lstStyle/>
          <a:p>
            <a:pPr marL="342900" indent="-342900">
              <a:buFont typeface="Arial" panose="020B0604020202020204" pitchFamily="34" charset="0"/>
              <a:buChar char="•"/>
            </a:pPr>
            <a:r>
              <a:rPr lang="en-US" dirty="0"/>
              <a:t>Do you have a question about the technology? </a:t>
            </a:r>
          </a:p>
          <a:p>
            <a:pPr marL="342900" indent="-342900">
              <a:buFont typeface="Arial" panose="020B0604020202020204" pitchFamily="34" charset="0"/>
              <a:buChar char="•"/>
            </a:pPr>
            <a:r>
              <a:rPr lang="en-US" dirty="0"/>
              <a:t>Do you need support in accessing a session? </a:t>
            </a:r>
          </a:p>
          <a:p>
            <a:pPr marL="342900" indent="-342900">
              <a:buFont typeface="Arial" panose="020B0604020202020204" pitchFamily="34" charset="0"/>
              <a:buChar char="•"/>
            </a:pPr>
            <a:r>
              <a:rPr lang="en-US" dirty="0"/>
              <a:t>Do you have questions about accessing materials? </a:t>
            </a:r>
          </a:p>
          <a:p>
            <a:endParaRPr lang="en-US" dirty="0"/>
          </a:p>
        </p:txBody>
      </p:sp>
      <p:pic>
        <p:nvPicPr>
          <p:cNvPr id="30" name="Picture 29" descr="Mia Mamone ">
            <a:extLst>
              <a:ext uri="{FF2B5EF4-FFF2-40B4-BE49-F238E27FC236}">
                <a16:creationId xmlns:a16="http://schemas.microsoft.com/office/drawing/2014/main" id="{6A8B9D32-8DEB-4637-A149-BA94E3936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214" y="3235695"/>
            <a:ext cx="2615221" cy="2615221"/>
          </a:xfrm>
          <a:prstGeom prst="ellipse">
            <a:avLst/>
          </a:prstGeom>
        </p:spPr>
      </p:pic>
      <p:sp>
        <p:nvSpPr>
          <p:cNvPr id="22" name="TextBox 21">
            <a:extLst>
              <a:ext uri="{FF2B5EF4-FFF2-40B4-BE49-F238E27FC236}">
                <a16:creationId xmlns:a16="http://schemas.microsoft.com/office/drawing/2014/main" id="{C04C9F9F-A760-4FF0-8698-AF8558CE2085}"/>
              </a:ext>
            </a:extLst>
          </p:cNvPr>
          <p:cNvSpPr txBox="1"/>
          <p:nvPr/>
        </p:nvSpPr>
        <p:spPr>
          <a:xfrm>
            <a:off x="4506687" y="4130225"/>
            <a:ext cx="6459530" cy="1200329"/>
          </a:xfrm>
          <a:prstGeom prst="rect">
            <a:avLst/>
          </a:prstGeom>
          <a:noFill/>
        </p:spPr>
        <p:txBody>
          <a:bodyPr wrap="square" rtlCol="0">
            <a:spAutoFit/>
          </a:bodyPr>
          <a:lstStyle/>
          <a:p>
            <a:pPr marL="0" indent="0" algn="ctr">
              <a:buNone/>
            </a:pPr>
            <a:r>
              <a:rPr lang="en-US" sz="2400" dirty="0"/>
              <a:t>Reach out to Mia Mamone at </a:t>
            </a:r>
            <a:r>
              <a:rPr lang="en-US" sz="2400" dirty="0">
                <a:hlinkClick r:id="rId4"/>
              </a:rPr>
              <a:t>mmamone@air.org</a:t>
            </a:r>
            <a:r>
              <a:rPr lang="en-US" sz="2400" dirty="0"/>
              <a:t> with any challenges! She will do her best to address any needs throughout the event. </a:t>
            </a:r>
          </a:p>
        </p:txBody>
      </p:sp>
      <p:sp>
        <p:nvSpPr>
          <p:cNvPr id="5" name="Slide Number Placeholder 4">
            <a:extLst>
              <a:ext uri="{FF2B5EF4-FFF2-40B4-BE49-F238E27FC236}">
                <a16:creationId xmlns:a16="http://schemas.microsoft.com/office/drawing/2014/main" id="{EA9EB30B-D954-4166-84E2-E30C53597785}"/>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12</a:t>
            </a:fld>
            <a:endParaRPr lang="en-US"/>
          </a:p>
        </p:txBody>
      </p:sp>
    </p:spTree>
    <p:extLst>
      <p:ext uri="{BB962C8B-B14F-4D97-AF65-F5344CB8AC3E}">
        <p14:creationId xmlns:p14="http://schemas.microsoft.com/office/powerpoint/2010/main" val="340929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350215"/>
            <a:ext cx="11338560" cy="1107996"/>
          </a:xfrm>
        </p:spPr>
        <p:txBody>
          <a:bodyPr/>
          <a:lstStyle/>
          <a:p>
            <a:r>
              <a:rPr lang="en-US"/>
              <a:t>Connect With the </a:t>
            </a:r>
            <a:br>
              <a:rPr lang="en-US"/>
            </a:br>
            <a:r>
              <a:rPr lang="en-US"/>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815224"/>
            <a:ext cx="3613410" cy="3516864"/>
          </a:xfrm>
        </p:spPr>
        <p:txBody>
          <a:bodyPr>
            <a:normAutofit fontScale="92500"/>
          </a:bodyPr>
          <a:lstStyle/>
          <a:p>
            <a:pPr marL="0" indent="0">
              <a:buNone/>
            </a:pPr>
            <a:r>
              <a:rPr lang="en-US"/>
              <a:t>Connect to us on </a:t>
            </a:r>
            <a:r>
              <a:rPr lang="en-US">
                <a:hlinkClick r:id="rId3"/>
              </a:rPr>
              <a:t>Facebook</a:t>
            </a:r>
            <a:r>
              <a:rPr lang="en-US"/>
              <a:t> and </a:t>
            </a:r>
            <a:r>
              <a:rPr lang="en-US">
                <a:hlinkClick r:id="rId4"/>
              </a:rPr>
              <a:t>Twitter</a:t>
            </a:r>
            <a:r>
              <a:rPr lang="en-US" sz="2800" b="1"/>
              <a:t> @k12progress</a:t>
            </a:r>
          </a:p>
          <a:p>
            <a:pPr marL="0" indent="0">
              <a:buNone/>
            </a:pPr>
            <a:endParaRPr lang="en-US" b="1"/>
          </a:p>
          <a:p>
            <a:pPr marL="0" indent="0">
              <a:buNone/>
            </a:pPr>
            <a:r>
              <a:rPr lang="en-US"/>
              <a:t>Share your learning about the event at </a:t>
            </a:r>
            <a:r>
              <a:rPr lang="en-US" b="1"/>
              <a:t>#promotingprogress2022</a:t>
            </a:r>
          </a:p>
        </p:txBody>
      </p:sp>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5"/>
          <a:stretch>
            <a:fillRect/>
          </a:stretch>
        </p:blipFill>
        <p:spPr>
          <a:xfrm>
            <a:off x="6080814" y="413157"/>
            <a:ext cx="4691680" cy="2804134"/>
          </a:xfrm>
          <a:prstGeom prst="rect">
            <a:avLst/>
          </a:prstGeom>
          <a:ln>
            <a:solidFill>
              <a:schemeClr val="bg1">
                <a:lumMod val="75000"/>
              </a:schemeClr>
            </a:solidFill>
          </a:ln>
        </p:spPr>
      </p:pic>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6"/>
          <a:srcRect t="29165"/>
          <a:stretch/>
        </p:blipFill>
        <p:spPr>
          <a:xfrm>
            <a:off x="4938062" y="3573656"/>
            <a:ext cx="5427035" cy="1928081"/>
          </a:xfrm>
          <a:prstGeom prst="rect">
            <a:avLst/>
          </a:prstGeom>
          <a:ln>
            <a:solidFill>
              <a:schemeClr val="bg1">
                <a:lumMod val="75000"/>
              </a:schemeClr>
            </a:solidFill>
          </a:ln>
        </p:spPr>
      </p:pic>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84201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6EEB3-323F-4717-AAF5-59ED4FAE463E}"/>
              </a:ext>
            </a:extLst>
          </p:cNvPr>
          <p:cNvSpPr>
            <a:spLocks noGrp="1"/>
          </p:cNvSpPr>
          <p:nvPr>
            <p:ph type="ctrTitle"/>
          </p:nvPr>
        </p:nvSpPr>
        <p:spPr/>
        <p:txBody>
          <a:bodyPr>
            <a:normAutofit/>
          </a:bodyPr>
          <a:lstStyle/>
          <a:p>
            <a:r>
              <a:rPr lang="en-US" dirty="0"/>
              <a:t>Path to PROGRESS:</a:t>
            </a:r>
          </a:p>
        </p:txBody>
      </p:sp>
      <p:sp>
        <p:nvSpPr>
          <p:cNvPr id="7" name="Subtitle 6">
            <a:extLst>
              <a:ext uri="{FF2B5EF4-FFF2-40B4-BE49-F238E27FC236}">
                <a16:creationId xmlns:a16="http://schemas.microsoft.com/office/drawing/2014/main" id="{2CA70A33-E703-4666-8CFC-E465F6F36496}"/>
              </a:ext>
            </a:extLst>
          </p:cNvPr>
          <p:cNvSpPr>
            <a:spLocks noGrp="1"/>
          </p:cNvSpPr>
          <p:nvPr>
            <p:ph type="subTitle" idx="1"/>
          </p:nvPr>
        </p:nvSpPr>
        <p:spPr/>
        <p:txBody>
          <a:bodyPr>
            <a:normAutofit fontScale="62500" lnSpcReduction="20000"/>
          </a:bodyPr>
          <a:lstStyle/>
          <a:p>
            <a:r>
              <a:rPr lang="en-US" dirty="0"/>
              <a:t>What does it take to develop and implement high-quality educational programming for students with disabilities?</a:t>
            </a:r>
          </a:p>
        </p:txBody>
      </p:sp>
      <p:sp>
        <p:nvSpPr>
          <p:cNvPr id="8" name="Text Placeholder 7">
            <a:extLst>
              <a:ext uri="{FF2B5EF4-FFF2-40B4-BE49-F238E27FC236}">
                <a16:creationId xmlns:a16="http://schemas.microsoft.com/office/drawing/2014/main" id="{30B094A4-4971-45EB-8560-DF261512DA67}"/>
              </a:ext>
            </a:extLst>
          </p:cNvPr>
          <p:cNvSpPr>
            <a:spLocks noGrp="1"/>
          </p:cNvSpPr>
          <p:nvPr>
            <p:ph type="body" sz="quarter" idx="10"/>
          </p:nvPr>
        </p:nvSpPr>
        <p:spPr/>
        <p:txBody>
          <a:bodyPr/>
          <a:lstStyle/>
          <a:p>
            <a:r>
              <a:rPr lang="en-US"/>
              <a:t>Tessie Bailey, PhD</a:t>
            </a:r>
          </a:p>
        </p:txBody>
      </p:sp>
      <p:sp>
        <p:nvSpPr>
          <p:cNvPr id="9" name="Text Placeholder 8">
            <a:extLst>
              <a:ext uri="{FF2B5EF4-FFF2-40B4-BE49-F238E27FC236}">
                <a16:creationId xmlns:a16="http://schemas.microsoft.com/office/drawing/2014/main" id="{AB052321-7F88-4916-8652-B28AEB44E66B}"/>
              </a:ext>
            </a:extLst>
          </p:cNvPr>
          <p:cNvSpPr>
            <a:spLocks noGrp="1"/>
          </p:cNvSpPr>
          <p:nvPr>
            <p:ph type="body" sz="quarter" idx="11"/>
          </p:nvPr>
        </p:nvSpPr>
        <p:spPr/>
        <p:txBody>
          <a:bodyPr/>
          <a:lstStyle/>
          <a:p>
            <a:r>
              <a:rPr lang="en-US"/>
              <a:t>August 2022</a:t>
            </a:r>
          </a:p>
        </p:txBody>
      </p:sp>
      <p:pic>
        <p:nvPicPr>
          <p:cNvPr id="3" name="Picture Placeholder 2" descr="Road with flags along the route">
            <a:extLst>
              <a:ext uri="{FF2B5EF4-FFF2-40B4-BE49-F238E27FC236}">
                <a16:creationId xmlns:a16="http://schemas.microsoft.com/office/drawing/2014/main" id="{CF483B21-30CD-488E-AF9E-0208CB58F0F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3831" r="23831"/>
          <a:stretch/>
        </p:blipFill>
        <p:spPr/>
      </p:pic>
    </p:spTree>
    <p:extLst>
      <p:ext uri="{BB962C8B-B14F-4D97-AF65-F5344CB8AC3E}">
        <p14:creationId xmlns:p14="http://schemas.microsoft.com/office/powerpoint/2010/main" val="316015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brightnessContrast contrast="-22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t="-2000" b="-2000"/>
          </a:stretch>
        </a:blipFill>
        <a:effectLst/>
      </p:bgPr>
    </p:bg>
    <p:spTree>
      <p:nvGrpSpPr>
        <p:cNvPr id="1" name=""/>
        <p:cNvGrpSpPr/>
        <p:nvPr/>
      </p:nvGrpSpPr>
      <p:grpSpPr>
        <a:xfrm>
          <a:off x="0" y="0"/>
          <a:ext cx="0" cy="0"/>
          <a:chOff x="0" y="0"/>
          <a:chExt cx="0" cy="0"/>
        </a:xfrm>
      </p:grpSpPr>
      <p:sp>
        <p:nvSpPr>
          <p:cNvPr id="441" name="Title 3"/>
          <p:cNvSpPr txBox="1">
            <a:spLocks noGrp="1"/>
          </p:cNvSpPr>
          <p:nvPr>
            <p:ph type="title"/>
          </p:nvPr>
        </p:nvSpPr>
        <p:spPr>
          <a:xfrm>
            <a:off x="395897" y="313701"/>
            <a:ext cx="3958575" cy="2616537"/>
          </a:xfrm>
          <a:prstGeom prst="rect">
            <a:avLst/>
          </a:prstGeom>
        </p:spPr>
        <p:txBody>
          <a:bodyPr/>
          <a:lstStyle/>
          <a:p>
            <a:r>
              <a:rPr lang="en-US" sz="3600"/>
              <a:t>How do we ensure that every student is on the path to PROGRESS? </a:t>
            </a:r>
            <a:endParaRPr sz="3600"/>
          </a:p>
        </p:txBody>
      </p:sp>
      <p:pic>
        <p:nvPicPr>
          <p:cNvPr id="3074" name="Picture 2" descr="Cyclist Black Silhouette Clipart Free Stock Photo - Public Domain Pictures  | Bicycle, Black silhouette, Bike">
            <a:extLst>
              <a:ext uri="{FF2B5EF4-FFF2-40B4-BE49-F238E27FC236}">
                <a16:creationId xmlns:a16="http://schemas.microsoft.com/office/drawing/2014/main" id="{D99B82D5-E91B-401A-B3F6-E8CF2A02E23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23261" y="4030015"/>
            <a:ext cx="1378775" cy="917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1110E4-39E8-4DD3-A8D4-3B59FFEC00C6}"/>
              </a:ext>
            </a:extLst>
          </p:cNvPr>
          <p:cNvSpPr txBox="1"/>
          <p:nvPr/>
        </p:nvSpPr>
        <p:spPr>
          <a:xfrm>
            <a:off x="10340788" y="52091"/>
            <a:ext cx="1851212" cy="523220"/>
          </a:xfrm>
          <a:prstGeom prst="rect">
            <a:avLst/>
          </a:prstGeom>
          <a:solidFill>
            <a:srgbClr val="6A7F97"/>
          </a:solidFill>
          <a:ln>
            <a:solidFill>
              <a:srgbClr val="8E9EB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Arial"/>
                <a:sym typeface="Arial"/>
              </a:rPr>
              <a:t>Progress</a:t>
            </a:r>
          </a:p>
        </p:txBody>
      </p:sp>
      <p:sp>
        <p:nvSpPr>
          <p:cNvPr id="444" name="Slide Number Placeholder 1"/>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000" b="0" i="0" u="none" strike="noStrike" kern="1200" cap="none" spc="0" normalizeH="0" baseline="0" noProof="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000" b="0" i="0" u="none" strike="noStrike" kern="120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188927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1690-BCD1-4923-B13F-437535C546C6}"/>
              </a:ext>
            </a:extLst>
          </p:cNvPr>
          <p:cNvSpPr>
            <a:spLocks noGrp="1"/>
          </p:cNvSpPr>
          <p:nvPr>
            <p:ph type="title"/>
          </p:nvPr>
        </p:nvSpPr>
        <p:spPr>
          <a:xfrm>
            <a:off x="457200" y="731520"/>
            <a:ext cx="11338560" cy="1107996"/>
          </a:xfrm>
        </p:spPr>
        <p:txBody>
          <a:bodyPr/>
          <a:lstStyle/>
          <a:p>
            <a:pPr algn="ctr"/>
            <a:r>
              <a:rPr lang="en-US"/>
              <a:t>Currently, SWDs continue to have significantly lower academic performance levels than their peers without disabilities.</a:t>
            </a:r>
          </a:p>
        </p:txBody>
      </p:sp>
      <p:sp>
        <p:nvSpPr>
          <p:cNvPr id="8" name="Rectangle: Rounded Corners 7">
            <a:extLst>
              <a:ext uri="{FF2B5EF4-FFF2-40B4-BE49-F238E27FC236}">
                <a16:creationId xmlns:a16="http://schemas.microsoft.com/office/drawing/2014/main" id="{A2E479B1-F103-459B-BE1F-6F310CD928DD}"/>
              </a:ext>
            </a:extLst>
          </p:cNvPr>
          <p:cNvSpPr/>
          <p:nvPr/>
        </p:nvSpPr>
        <p:spPr>
          <a:xfrm>
            <a:off x="831930" y="2377421"/>
            <a:ext cx="4718304" cy="3567061"/>
          </a:xfrm>
          <a:prstGeom prst="roundRect">
            <a:avLst/>
          </a:prstGeom>
          <a:solidFill>
            <a:srgbClr val="E6F1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0" b="1" i="0" u="none" strike="noStrike" kern="0" cap="none" spc="0" normalizeH="0" baseline="0" noProof="0">
                <a:ln>
                  <a:noFill/>
                </a:ln>
                <a:solidFill>
                  <a:srgbClr val="000000"/>
                </a:solidFill>
                <a:effectLst/>
                <a:uLnTx/>
                <a:uFillTx/>
                <a:latin typeface="Calibri"/>
                <a:ea typeface="+mn-ea"/>
                <a:cs typeface="+mn-cs"/>
                <a:sym typeface="Arial"/>
              </a:rPr>
              <a:t>11.7%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Calibri"/>
                <a:ea typeface="+mn-ea"/>
                <a:cs typeface="+mn-cs"/>
                <a:sym typeface="Arial"/>
              </a:rPr>
              <a:t>Demonstrate proficiency on 8</a:t>
            </a:r>
            <a:r>
              <a:rPr kumimoji="0" lang="en-US" sz="3200" b="0" i="0" u="none" strike="noStrike" kern="0" cap="none" spc="0" normalizeH="0" baseline="30000" noProof="0">
                <a:ln>
                  <a:noFill/>
                </a:ln>
                <a:solidFill>
                  <a:srgbClr val="000000"/>
                </a:solidFill>
                <a:effectLst/>
                <a:uLnTx/>
                <a:uFillTx/>
                <a:latin typeface="Calibri"/>
                <a:ea typeface="+mn-ea"/>
                <a:cs typeface="+mn-cs"/>
                <a:sym typeface="Arial"/>
              </a:rPr>
              <a:t>th</a:t>
            </a:r>
            <a:r>
              <a:rPr kumimoji="0" lang="en-US" sz="3200" b="0" i="0" u="none" strike="noStrike" kern="0" cap="none" spc="0" normalizeH="0" baseline="0" noProof="0">
                <a:ln>
                  <a:noFill/>
                </a:ln>
                <a:solidFill>
                  <a:srgbClr val="000000"/>
                </a:solidFill>
                <a:effectLst/>
                <a:uLnTx/>
                <a:uFillTx/>
                <a:latin typeface="Calibri"/>
                <a:ea typeface="+mn-ea"/>
                <a:cs typeface="+mn-cs"/>
                <a:sym typeface="Arial"/>
              </a:rPr>
              <a:t> grade ELA state assessments. </a:t>
            </a:r>
          </a:p>
        </p:txBody>
      </p:sp>
      <p:sp>
        <p:nvSpPr>
          <p:cNvPr id="9" name="Rectangle: Rounded Corners 8">
            <a:extLst>
              <a:ext uri="{FF2B5EF4-FFF2-40B4-BE49-F238E27FC236}">
                <a16:creationId xmlns:a16="http://schemas.microsoft.com/office/drawing/2014/main" id="{6270037D-3F8A-46A0-AA6A-4D82EB2A7B1B}"/>
              </a:ext>
            </a:extLst>
          </p:cNvPr>
          <p:cNvSpPr/>
          <p:nvPr/>
        </p:nvSpPr>
        <p:spPr>
          <a:xfrm>
            <a:off x="6263322" y="2377421"/>
            <a:ext cx="4718304" cy="3567061"/>
          </a:xfrm>
          <a:prstGeom prst="roundRect">
            <a:avLst/>
          </a:prstGeom>
          <a:solidFill>
            <a:srgbClr val="E6F1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0" b="1" i="0" u="none" strike="noStrike" kern="0" cap="none" spc="0" normalizeH="0" baseline="0" noProof="0">
                <a:ln>
                  <a:noFill/>
                </a:ln>
                <a:solidFill>
                  <a:srgbClr val="000000"/>
                </a:solidFill>
                <a:effectLst/>
                <a:uLnTx/>
                <a:uFillTx/>
                <a:latin typeface="Calibri"/>
                <a:ea typeface="+mn-ea"/>
                <a:cs typeface="+mn-cs"/>
                <a:sym typeface="Arial"/>
              </a:rPr>
              <a:t>8.1%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Calibri"/>
                <a:ea typeface="+mn-ea"/>
                <a:cs typeface="+mn-cs"/>
                <a:sym typeface="Arial"/>
              </a:rPr>
              <a:t>Demonstrate proficiency on 8</a:t>
            </a:r>
            <a:r>
              <a:rPr kumimoji="0" lang="en-US" sz="3200" b="0" i="0" u="none" strike="noStrike" kern="0" cap="none" spc="0" normalizeH="0" baseline="30000" noProof="0">
                <a:ln>
                  <a:noFill/>
                </a:ln>
                <a:solidFill>
                  <a:srgbClr val="000000"/>
                </a:solidFill>
                <a:effectLst/>
                <a:uLnTx/>
                <a:uFillTx/>
                <a:latin typeface="Calibri"/>
                <a:ea typeface="+mn-ea"/>
                <a:cs typeface="+mn-cs"/>
                <a:sym typeface="Arial"/>
              </a:rPr>
              <a:t>th</a:t>
            </a:r>
            <a:r>
              <a:rPr kumimoji="0" lang="en-US" sz="3200" b="0" i="0" u="none" strike="noStrike" kern="0" cap="none" spc="0" normalizeH="0" baseline="0" noProof="0">
                <a:ln>
                  <a:noFill/>
                </a:ln>
                <a:solidFill>
                  <a:srgbClr val="000000"/>
                </a:solidFill>
                <a:effectLst/>
                <a:uLnTx/>
                <a:uFillTx/>
                <a:latin typeface="Calibri"/>
                <a:ea typeface="+mn-ea"/>
                <a:cs typeface="+mn-cs"/>
                <a:sym typeface="Arial"/>
              </a:rPr>
              <a:t> grade math state assessments. </a:t>
            </a:r>
          </a:p>
        </p:txBody>
      </p:sp>
      <p:sp>
        <p:nvSpPr>
          <p:cNvPr id="4" name="Text Placeholder 3">
            <a:extLst>
              <a:ext uri="{FF2B5EF4-FFF2-40B4-BE49-F238E27FC236}">
                <a16:creationId xmlns:a16="http://schemas.microsoft.com/office/drawing/2014/main" id="{EC5A8E97-73B1-4B9F-A264-1534796522CB}"/>
              </a:ext>
            </a:extLst>
          </p:cNvPr>
          <p:cNvSpPr>
            <a:spLocks noGrp="1"/>
          </p:cNvSpPr>
          <p:nvPr>
            <p:ph type="body" sz="quarter" idx="16"/>
          </p:nvPr>
        </p:nvSpPr>
        <p:spPr/>
        <p:txBody>
          <a:bodyPr/>
          <a:lstStyle/>
          <a:p>
            <a:r>
              <a:rPr kumimoji="0" lang="en-US" sz="1000" b="0" i="0" u="none" strike="noStrike" kern="0" cap="none" spc="0" normalizeH="0" baseline="0" noProof="0">
                <a:ln>
                  <a:noFill/>
                </a:ln>
                <a:solidFill>
                  <a:srgbClr val="000000"/>
                </a:solidFill>
                <a:effectLst/>
                <a:uLnTx/>
                <a:uFillTx/>
                <a:latin typeface="Arial"/>
                <a:cs typeface="Arial"/>
                <a:sym typeface="Arial"/>
                <a:hlinkClick r:id="rId3"/>
              </a:rPr>
              <a:t>https://sites.ed.gov/idea/files/43rd-arc-for-idea.pdf</a:t>
            </a:r>
            <a:endParaRPr kumimoji="0" lang="en-US" sz="1000" b="0" i="0" u="none" strike="noStrike" kern="0" cap="none" spc="0" normalizeH="0" baseline="0" noProof="0">
              <a:ln>
                <a:noFill/>
              </a:ln>
              <a:solidFill>
                <a:srgbClr val="000000"/>
              </a:solidFill>
              <a:effectLst/>
              <a:uLnTx/>
              <a:uFillTx/>
              <a:latin typeface="Arial"/>
              <a:cs typeface="Arial"/>
              <a:sym typeface="Arial"/>
            </a:endParaRPr>
          </a:p>
        </p:txBody>
      </p:sp>
      <p:sp>
        <p:nvSpPr>
          <p:cNvPr id="5" name="Slide Number Placeholder 4">
            <a:extLst>
              <a:ext uri="{FF2B5EF4-FFF2-40B4-BE49-F238E27FC236}">
                <a16:creationId xmlns:a16="http://schemas.microsoft.com/office/drawing/2014/main" id="{7F355E0D-930D-41D0-9C10-E4DC451A21D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9A20822-4A49-4D36-86E3-300BA48D3F00}" type="slidenum">
              <a:rPr kumimoji="0" lang="en-US" sz="1000" b="0" i="0" u="none" strike="noStrike" kern="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000" b="0" i="0" u="none" strike="noStrike" kern="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732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672D-80D2-4B7C-81A2-E9EA2D488464}"/>
              </a:ext>
            </a:extLst>
          </p:cNvPr>
          <p:cNvSpPr>
            <a:spLocks noGrp="1"/>
          </p:cNvSpPr>
          <p:nvPr>
            <p:ph type="title"/>
          </p:nvPr>
        </p:nvSpPr>
        <p:spPr>
          <a:xfrm>
            <a:off x="426720" y="307723"/>
            <a:ext cx="11338560" cy="1107996"/>
          </a:xfrm>
        </p:spPr>
        <p:txBody>
          <a:bodyPr/>
          <a:lstStyle/>
          <a:p>
            <a:r>
              <a:rPr lang="en-US"/>
              <a:t>Our beliefs and expectations often determine the path we take or provide for our students.  </a:t>
            </a:r>
          </a:p>
        </p:txBody>
      </p:sp>
      <p:pic>
        <p:nvPicPr>
          <p:cNvPr id="7" name="Content Placeholder 6" descr="Screenshot of Billy Pickens Stories from the Classroom video">
            <a:extLst>
              <a:ext uri="{FF2B5EF4-FFF2-40B4-BE49-F238E27FC236}">
                <a16:creationId xmlns:a16="http://schemas.microsoft.com/office/drawing/2014/main" id="{D1E343DE-C3EE-4065-A554-A9F63D46208B}"/>
              </a:ext>
            </a:extLst>
          </p:cNvPr>
          <p:cNvPicPr>
            <a:picLocks noGrp="1" noChangeAspect="1"/>
          </p:cNvPicPr>
          <p:nvPr>
            <p:ph sz="quarter" idx="15"/>
          </p:nvPr>
        </p:nvPicPr>
        <p:blipFill>
          <a:blip r:embed="rId2"/>
          <a:stretch>
            <a:fillRect/>
          </a:stretch>
        </p:blipFill>
        <p:spPr>
          <a:xfrm>
            <a:off x="2300911" y="1692066"/>
            <a:ext cx="7590178" cy="4282811"/>
          </a:xfrm>
        </p:spPr>
      </p:pic>
      <p:sp>
        <p:nvSpPr>
          <p:cNvPr id="5" name="Slide Number Placeholder 4">
            <a:extLst>
              <a:ext uri="{FF2B5EF4-FFF2-40B4-BE49-F238E27FC236}">
                <a16:creationId xmlns:a16="http://schemas.microsoft.com/office/drawing/2014/main" id="{BA1C4781-7A9C-4921-9946-4DE0CD62544D}"/>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9A20822-4A49-4D36-86E3-300BA48D3F00}" type="slidenum">
              <a:rPr kumimoji="0" lang="en-US" sz="1000" b="0" i="0" u="none" strike="noStrike" kern="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000" b="0" i="0" u="none" strike="noStrike" kern="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202198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77FC-A166-46C9-AB4F-8058ECDAD9FE}"/>
              </a:ext>
            </a:extLst>
          </p:cNvPr>
          <p:cNvSpPr>
            <a:spLocks noGrp="1"/>
          </p:cNvSpPr>
          <p:nvPr>
            <p:ph type="title"/>
          </p:nvPr>
        </p:nvSpPr>
        <p:spPr/>
        <p:txBody>
          <a:bodyPr/>
          <a:lstStyle/>
          <a:p>
            <a:r>
              <a:rPr lang="en-US"/>
              <a:t>What about students with disabilities (SWDs)? </a:t>
            </a:r>
          </a:p>
        </p:txBody>
      </p:sp>
      <p:sp>
        <p:nvSpPr>
          <p:cNvPr id="6" name="Rectangle: Rounded Corners 5">
            <a:extLst>
              <a:ext uri="{FF2B5EF4-FFF2-40B4-BE49-F238E27FC236}">
                <a16:creationId xmlns:a16="http://schemas.microsoft.com/office/drawing/2014/main" id="{8850AB5A-5F9F-48C8-BC51-6BDDFA984830}"/>
              </a:ext>
            </a:extLst>
          </p:cNvPr>
          <p:cNvSpPr/>
          <p:nvPr/>
        </p:nvSpPr>
        <p:spPr>
          <a:xfrm>
            <a:off x="822960" y="1883664"/>
            <a:ext cx="4498848" cy="369417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b="1">
                <a:solidFill>
                  <a:schemeClr val="tx2"/>
                </a:solidFill>
              </a:rPr>
              <a:t>68% </a:t>
            </a:r>
          </a:p>
          <a:p>
            <a:pPr algn="ctr"/>
            <a:r>
              <a:rPr lang="en-US" sz="3200">
                <a:solidFill>
                  <a:schemeClr val="tx2"/>
                </a:solidFill>
              </a:rPr>
              <a:t>Spend 80% or more in the general education classroom</a:t>
            </a:r>
          </a:p>
        </p:txBody>
      </p:sp>
      <p:sp>
        <p:nvSpPr>
          <p:cNvPr id="7" name="Rectangle: Rounded Corners 6">
            <a:extLst>
              <a:ext uri="{FF2B5EF4-FFF2-40B4-BE49-F238E27FC236}">
                <a16:creationId xmlns:a16="http://schemas.microsoft.com/office/drawing/2014/main" id="{143C70AE-FE21-4A23-93AC-C5E35A4A5CD4}"/>
              </a:ext>
            </a:extLst>
          </p:cNvPr>
          <p:cNvSpPr/>
          <p:nvPr/>
        </p:nvSpPr>
        <p:spPr>
          <a:xfrm>
            <a:off x="6309360" y="1883664"/>
            <a:ext cx="4498848" cy="369417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b="1">
                <a:solidFill>
                  <a:schemeClr val="tx2"/>
                </a:solidFill>
              </a:rPr>
              <a:t>95% </a:t>
            </a:r>
          </a:p>
          <a:p>
            <a:pPr algn="ctr"/>
            <a:r>
              <a:rPr lang="en-US" sz="3200">
                <a:solidFill>
                  <a:schemeClr val="tx2"/>
                </a:solidFill>
              </a:rPr>
              <a:t>Spend some portion of their day in the general education classroom</a:t>
            </a:r>
          </a:p>
        </p:txBody>
      </p:sp>
      <p:sp>
        <p:nvSpPr>
          <p:cNvPr id="4" name="Text Placeholder 3">
            <a:extLst>
              <a:ext uri="{FF2B5EF4-FFF2-40B4-BE49-F238E27FC236}">
                <a16:creationId xmlns:a16="http://schemas.microsoft.com/office/drawing/2014/main" id="{75722B8A-BC90-4B75-A5CD-62214F895037}"/>
              </a:ext>
            </a:extLst>
          </p:cNvPr>
          <p:cNvSpPr>
            <a:spLocks noGrp="1"/>
          </p:cNvSpPr>
          <p:nvPr>
            <p:ph type="body" sz="quarter" idx="16"/>
          </p:nvPr>
        </p:nvSpPr>
        <p:spPr/>
        <p:txBody>
          <a:bodyPr/>
          <a:lstStyle/>
          <a:p>
            <a:r>
              <a:rPr lang="en-US" sz="1000">
                <a:solidFill>
                  <a:srgbClr val="000000"/>
                </a:solidFill>
                <a:effectLst/>
                <a:latin typeface="Helvetica" panose="020B0604020202020204" pitchFamily="34" charset="0"/>
                <a:ea typeface="Calibri" panose="020F0502020204030204" pitchFamily="34" charset="0"/>
                <a:hlinkClick r:id="rId3"/>
              </a:rPr>
              <a:t>https://content.govdelivery.com/accounts/USED/bulletins/311f842</a:t>
            </a:r>
            <a:r>
              <a:rPr lang="en-US" sz="1000">
                <a:solidFill>
                  <a:srgbClr val="000000"/>
                </a:solidFill>
                <a:effectLst/>
                <a:latin typeface="Helvetica" panose="020B0604020202020204" pitchFamily="34" charset="0"/>
                <a:ea typeface="Calibri" panose="020F0502020204030204" pitchFamily="34" charset="0"/>
              </a:rPr>
              <a:t> </a:t>
            </a:r>
            <a:endParaRPr lang="en-US" sz="105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7494E811-D084-4FDC-834B-7FAE2E21958E}"/>
              </a:ext>
            </a:extLst>
          </p:cNvPr>
          <p:cNvSpPr>
            <a:spLocks noGrp="1"/>
          </p:cNvSpPr>
          <p:nvPr>
            <p:ph type="sldNum" sz="quarter" idx="14"/>
          </p:nvPr>
        </p:nvSpPr>
        <p:spPr/>
        <p:txBody>
          <a:bodyPr/>
          <a:lstStyle/>
          <a:p>
            <a:fld id="{99A20822-4A49-4D36-86E3-300BA48D3F00}" type="slidenum">
              <a:rPr lang="en-US" smtClean="0"/>
              <a:pPr/>
              <a:t>18</a:t>
            </a:fld>
            <a:endParaRPr lang="en-US"/>
          </a:p>
        </p:txBody>
      </p:sp>
    </p:spTree>
    <p:extLst>
      <p:ext uri="{BB962C8B-B14F-4D97-AF65-F5344CB8AC3E}">
        <p14:creationId xmlns:p14="http://schemas.microsoft.com/office/powerpoint/2010/main" val="52833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09011D-A72D-4016-A673-F9E76E31C6F3}"/>
              </a:ext>
            </a:extLst>
          </p:cNvPr>
          <p:cNvSpPr>
            <a:spLocks noGrp="1"/>
          </p:cNvSpPr>
          <p:nvPr>
            <p:ph type="title"/>
          </p:nvPr>
        </p:nvSpPr>
        <p:spPr/>
        <p:txBody>
          <a:bodyPr/>
          <a:lstStyle/>
          <a:p>
            <a:r>
              <a:rPr lang="en-US">
                <a:sym typeface="Arial"/>
              </a:rPr>
              <a:t>Remember!</a:t>
            </a:r>
            <a:endParaRPr lang="en-US"/>
          </a:p>
        </p:txBody>
      </p:sp>
      <p:sp>
        <p:nvSpPr>
          <p:cNvPr id="11" name="Content Placeholder 10">
            <a:extLst>
              <a:ext uri="{FF2B5EF4-FFF2-40B4-BE49-F238E27FC236}">
                <a16:creationId xmlns:a16="http://schemas.microsoft.com/office/drawing/2014/main" id="{62BBEDFA-D93F-4BE5-BEB2-FCE3F8BC726B}"/>
              </a:ext>
            </a:extLst>
          </p:cNvPr>
          <p:cNvSpPr>
            <a:spLocks noGrp="1"/>
          </p:cNvSpPr>
          <p:nvPr>
            <p:ph sz="quarter" idx="14"/>
          </p:nvPr>
        </p:nvSpPr>
        <p:spPr/>
        <p:txBody>
          <a:bodyPr/>
          <a:lstStyle/>
          <a:p>
            <a:r>
              <a:rPr lang="en-US" sz="4400" b="1"/>
              <a:t>All students are general education students first.</a:t>
            </a:r>
          </a:p>
          <a:p>
            <a:endParaRPr lang="en-US"/>
          </a:p>
          <a:p>
            <a:r>
              <a:rPr lang="en-US" sz="4400" b="1">
                <a:sym typeface="Arial"/>
              </a:rPr>
              <a:t>Some students require special education aids and services to access and benefit from general education similarly to their peers. </a:t>
            </a:r>
          </a:p>
          <a:p>
            <a:endParaRPr lang="en-US"/>
          </a:p>
          <a:p>
            <a:endParaRPr lang="en-US"/>
          </a:p>
          <a:p>
            <a:r>
              <a:rPr lang="en-US"/>
              <a:t> </a:t>
            </a:r>
          </a:p>
        </p:txBody>
      </p:sp>
      <p:sp>
        <p:nvSpPr>
          <p:cNvPr id="4" name="Slide Number Placeholder 3">
            <a:extLst>
              <a:ext uri="{FF2B5EF4-FFF2-40B4-BE49-F238E27FC236}">
                <a16:creationId xmlns:a16="http://schemas.microsoft.com/office/drawing/2014/main" id="{FB3B4FB2-5218-42CA-BB39-FEDF8BF050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8F63A3B-78C7-47BE-AE5E-E10140E04643}" type="slidenum">
              <a:rPr kumimoji="0" lang="en-US" sz="1000" b="0" i="0" u="none" strike="noStrike" kern="0" cap="none" spc="0" normalizeH="0" baseline="0" noProof="0" smtClean="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000" b="0" i="0" u="none" strike="noStrike" kern="0" cap="none" spc="0" normalizeH="0" baseline="0" noProof="0">
              <a:ln>
                <a:noFill/>
              </a:ln>
              <a:solidFill>
                <a:srgbClr val="59565A"/>
              </a:solidFill>
              <a:effectLst/>
              <a:uLnTx/>
              <a:uFillTx/>
              <a:latin typeface="Calibri"/>
              <a:cs typeface="Calibri"/>
              <a:sym typeface="Arial"/>
            </a:endParaRPr>
          </a:p>
        </p:txBody>
      </p:sp>
    </p:spTree>
    <p:extLst>
      <p:ext uri="{BB962C8B-B14F-4D97-AF65-F5344CB8AC3E}">
        <p14:creationId xmlns:p14="http://schemas.microsoft.com/office/powerpoint/2010/main" val="373372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910806-9D79-47E5-A848-EF97AFEB28C0}"/>
              </a:ext>
            </a:extLst>
          </p:cNvPr>
          <p:cNvSpPr>
            <a:spLocks noGrp="1"/>
          </p:cNvSpPr>
          <p:nvPr>
            <p:ph type="title"/>
          </p:nvPr>
        </p:nvSpPr>
        <p:spPr/>
        <p:txBody>
          <a:bodyPr/>
          <a:lstStyle/>
          <a:p>
            <a:r>
              <a:rPr lang="en-US">
                <a:solidFill>
                  <a:schemeClr val="bg1"/>
                </a:solidFill>
              </a:rPr>
              <a:t>Welcome</a:t>
            </a:r>
          </a:p>
        </p:txBody>
      </p:sp>
      <p:pic>
        <p:nvPicPr>
          <p:cNvPr id="12" name="Content Placeholder 11" descr="Weclome">
            <a:extLst>
              <a:ext uri="{FF2B5EF4-FFF2-40B4-BE49-F238E27FC236}">
                <a16:creationId xmlns:a16="http://schemas.microsoft.com/office/drawing/2014/main" id="{D967590E-C052-4815-9110-10D8AE96BEAE}"/>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457199" y="-13907"/>
            <a:ext cx="11069273" cy="6149596"/>
          </a:xfrm>
        </p:spPr>
      </p:pic>
    </p:spTree>
    <p:extLst>
      <p:ext uri="{BB962C8B-B14F-4D97-AF65-F5344CB8AC3E}">
        <p14:creationId xmlns:p14="http://schemas.microsoft.com/office/powerpoint/2010/main" val="75851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0A8F12-D017-420D-80BE-7E84C796E346}"/>
              </a:ext>
            </a:extLst>
          </p:cNvPr>
          <p:cNvSpPr>
            <a:spLocks noGrp="1"/>
          </p:cNvSpPr>
          <p:nvPr>
            <p:ph type="title"/>
          </p:nvPr>
        </p:nvSpPr>
        <p:spPr/>
        <p:txBody>
          <a:bodyPr/>
          <a:lstStyle/>
          <a:p>
            <a:r>
              <a:rPr lang="en-US">
                <a:solidFill>
                  <a:schemeClr val="bg1"/>
                </a:solidFill>
              </a:rPr>
              <a:t>Buffman et al. Quote</a:t>
            </a:r>
          </a:p>
        </p:txBody>
      </p:sp>
      <p:sp>
        <p:nvSpPr>
          <p:cNvPr id="5" name="Content Placeholder 2"/>
          <p:cNvSpPr txBox="1">
            <a:spLocks/>
          </p:cNvSpPr>
          <p:nvPr/>
        </p:nvSpPr>
        <p:spPr>
          <a:xfrm>
            <a:off x="1716454" y="791835"/>
            <a:ext cx="8385464" cy="3396117"/>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ea typeface="+mn-ea"/>
                <a:cs typeface="+mn-cs"/>
                <a:sym typeface="Arial"/>
              </a:rPr>
              <a:t>There is no way a </a:t>
            </a:r>
            <a:r>
              <a:rPr kumimoji="0" lang="en-US" altLang="en-US" sz="4000" b="1" i="0" u="none" strike="noStrike" kern="1200" cap="none" spc="0" normalizeH="0" baseline="0" noProof="0">
                <a:ln>
                  <a:noFill/>
                </a:ln>
                <a:solidFill>
                  <a:srgbClr val="000000"/>
                </a:solidFill>
                <a:effectLst/>
                <a:uLnTx/>
                <a:uFillTx/>
                <a:ea typeface="+mn-ea"/>
                <a:cs typeface="+mn-cs"/>
                <a:sym typeface="Arial"/>
              </a:rPr>
              <a:t>single teacher</a:t>
            </a:r>
            <a:r>
              <a:rPr kumimoji="0" lang="en-US" altLang="en-US" sz="4000" b="0" i="0" u="none" strike="noStrike" kern="1200" cap="none" spc="0" normalizeH="0" baseline="0" noProof="0">
                <a:ln>
                  <a:noFill/>
                </a:ln>
                <a:solidFill>
                  <a:srgbClr val="000000"/>
                </a:solidFill>
                <a:effectLst/>
                <a:uLnTx/>
                <a:uFillTx/>
                <a:ea typeface="+mn-ea"/>
                <a:cs typeface="+mn-cs"/>
                <a:sym typeface="Arial"/>
              </a:rPr>
              <a:t> </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ea typeface="+mn-ea"/>
                <a:cs typeface="+mn-cs"/>
                <a:sym typeface="Arial"/>
              </a:rPr>
              <a:t>has all the </a:t>
            </a:r>
            <a:r>
              <a:rPr kumimoji="0" lang="en-US" altLang="en-US" sz="4000" b="1" i="0" u="none" strike="noStrike" kern="1200" cap="none" spc="0" normalizeH="0" baseline="0" noProof="0">
                <a:ln>
                  <a:noFill/>
                </a:ln>
                <a:solidFill>
                  <a:srgbClr val="000000"/>
                </a:solidFill>
                <a:effectLst/>
                <a:uLnTx/>
                <a:uFillTx/>
                <a:ea typeface="+mn-ea"/>
                <a:cs typeface="+mn-cs"/>
                <a:sym typeface="Arial"/>
              </a:rPr>
              <a:t>time</a:t>
            </a:r>
            <a:r>
              <a:rPr kumimoji="0" lang="en-US" altLang="en-US" sz="4000" b="0" i="0" u="none" strike="noStrike" kern="1200" cap="none" spc="0" normalizeH="0" baseline="0" noProof="0">
                <a:ln>
                  <a:noFill/>
                </a:ln>
                <a:solidFill>
                  <a:srgbClr val="000000"/>
                </a:solidFill>
                <a:effectLst/>
                <a:uLnTx/>
                <a:uFillTx/>
                <a:ea typeface="+mn-ea"/>
                <a:cs typeface="+mn-cs"/>
                <a:sym typeface="Arial"/>
              </a:rPr>
              <a:t>, </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ea typeface="+mn-ea"/>
                <a:cs typeface="+mn-cs"/>
                <a:sym typeface="Arial"/>
              </a:rPr>
              <a:t>all the </a:t>
            </a:r>
            <a:r>
              <a:rPr kumimoji="0" lang="en-US" altLang="en-US" sz="4000" b="1" i="0" u="none" strike="noStrike" kern="1200" cap="none" spc="0" normalizeH="0" baseline="0" noProof="0">
                <a:ln>
                  <a:noFill/>
                </a:ln>
                <a:solidFill>
                  <a:srgbClr val="000000"/>
                </a:solidFill>
                <a:effectLst/>
                <a:uLnTx/>
                <a:uFillTx/>
                <a:ea typeface="+mn-ea"/>
                <a:cs typeface="+mn-cs"/>
                <a:sym typeface="Arial"/>
              </a:rPr>
              <a:t>knowledge</a:t>
            </a:r>
            <a:r>
              <a:rPr kumimoji="0" lang="en-US" altLang="en-US" sz="4000" b="0" i="0" u="none" strike="noStrike" kern="1200" cap="none" spc="0" normalizeH="0" baseline="0" noProof="0">
                <a:ln>
                  <a:noFill/>
                </a:ln>
                <a:solidFill>
                  <a:srgbClr val="000000"/>
                </a:solidFill>
                <a:effectLst/>
                <a:uLnTx/>
                <a:uFillTx/>
                <a:ea typeface="+mn-ea"/>
                <a:cs typeface="+mn-cs"/>
                <a:sym typeface="Arial"/>
              </a:rPr>
              <a:t>, </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ea typeface="+mn-ea"/>
                <a:cs typeface="+mn-cs"/>
                <a:sym typeface="Arial"/>
              </a:rPr>
              <a:t>and all the </a:t>
            </a:r>
            <a:r>
              <a:rPr kumimoji="0" lang="en-US" altLang="en-US" sz="4000" b="1" i="0" u="none" strike="noStrike" kern="1200" cap="none" spc="0" normalizeH="0" baseline="0" noProof="0">
                <a:ln>
                  <a:noFill/>
                </a:ln>
                <a:solidFill>
                  <a:srgbClr val="000000"/>
                </a:solidFill>
                <a:effectLst/>
                <a:uLnTx/>
                <a:uFillTx/>
                <a:ea typeface="+mn-ea"/>
                <a:cs typeface="+mn-cs"/>
                <a:sym typeface="Arial"/>
              </a:rPr>
              <a:t>skills</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ea typeface="+mn-ea"/>
                <a:cs typeface="+mn-cs"/>
                <a:sym typeface="Arial"/>
              </a:rPr>
              <a:t> to meet all the needs</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ea typeface="+mn-ea"/>
                <a:cs typeface="+mn-cs"/>
                <a:sym typeface="Arial"/>
              </a:rPr>
              <a:t> of every child in his or her class(es).</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2800" b="0" i="1" u="none" strike="noStrike" kern="1200" cap="none" spc="0" normalizeH="0" baseline="0" noProof="0">
                <a:ln>
                  <a:noFill/>
                </a:ln>
                <a:solidFill>
                  <a:srgbClr val="000000"/>
                </a:solidFill>
                <a:effectLst/>
                <a:uLnTx/>
                <a:uFillTx/>
                <a:ea typeface="+mn-ea"/>
                <a:cs typeface="+mn-cs"/>
                <a:sym typeface="Arial"/>
              </a:rPr>
              <a:t>Buffman, Mattos, &amp; Webber 2009</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endParaRPr kumimoji="0" lang="en-US" altLang="en-US" sz="2000" b="0" i="1" u="none" strike="noStrike" kern="1200" cap="none" spc="0" normalizeH="0" baseline="0" noProof="0">
              <a:ln>
                <a:noFill/>
              </a:ln>
              <a:solidFill>
                <a:srgbClr val="000000"/>
              </a:solidFill>
              <a:effectLst/>
              <a:uLnTx/>
              <a:uFillTx/>
              <a:latin typeface="Constantia" pitchFamily="18" charset="0"/>
              <a:ea typeface="+mn-ea"/>
              <a:cs typeface="+mn-cs"/>
              <a:sym typeface="Arial"/>
            </a:endParaRPr>
          </a:p>
        </p:txBody>
      </p:sp>
      <p:sp>
        <p:nvSpPr>
          <p:cNvPr id="2" name="TextBox 1">
            <a:extLst>
              <a:ext uri="{FF2B5EF4-FFF2-40B4-BE49-F238E27FC236}">
                <a16:creationId xmlns:a16="http://schemas.microsoft.com/office/drawing/2014/main" id="{6CE603CC-2BAB-441C-AFF9-135E1640BD6D}"/>
              </a:ext>
            </a:extLst>
          </p:cNvPr>
          <p:cNvSpPr txBox="1"/>
          <p:nvPr/>
        </p:nvSpPr>
        <p:spPr>
          <a:xfrm>
            <a:off x="7613006" y="754053"/>
            <a:ext cx="4303186"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0000"/>
                </a:solidFill>
                <a:effectLst/>
                <a:uLnTx/>
                <a:uFillTx/>
                <a:cs typeface="Times New Roman" panose="02020603050405020304" pitchFamily="18" charset="0"/>
                <a:sym typeface="Arial"/>
              </a:rPr>
              <a:t>system</a:t>
            </a:r>
          </a:p>
        </p:txBody>
      </p:sp>
      <p:sp>
        <p:nvSpPr>
          <p:cNvPr id="3" name="TextBox 2">
            <a:extLst>
              <a:ext uri="{FF2B5EF4-FFF2-40B4-BE49-F238E27FC236}">
                <a16:creationId xmlns:a16="http://schemas.microsoft.com/office/drawing/2014/main" id="{7C12C0FC-ABA7-47E1-8625-91CAEECA50D5}"/>
              </a:ext>
            </a:extLst>
          </p:cNvPr>
          <p:cNvSpPr txBox="1"/>
          <p:nvPr/>
        </p:nvSpPr>
        <p:spPr>
          <a:xfrm>
            <a:off x="5730477" y="4453934"/>
            <a:ext cx="5763808"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0000"/>
                </a:solidFill>
                <a:effectLst/>
                <a:uLnTx/>
                <a:uFillTx/>
                <a:cs typeface="Times New Roman" panose="02020603050405020304" pitchFamily="18" charset="0"/>
                <a:sym typeface="Arial"/>
              </a:rPr>
              <a:t>every school or district.</a:t>
            </a:r>
          </a:p>
        </p:txBody>
      </p:sp>
      <p:sp>
        <p:nvSpPr>
          <p:cNvPr id="4" name="Slide Number Placeholder 3"/>
          <p:cNvSpPr>
            <a:spLocks noGrp="1"/>
          </p:cNvSpPr>
          <p:nvPr>
            <p:ph type="sldNum" sz="quarter" idx="14"/>
          </p:nvPr>
        </p:nvSpPr>
        <p:spPr bwMode="gray">
          <a:prstGeom prst="rect">
            <a:avLst/>
          </a:prstGeom>
          <a:noFill/>
        </p:spPr>
        <p:txBody>
          <a:bodyPr wrap="none" lIns="0" tIns="0" rIns="0" bIns="0" anchor="b" anchorCtr="0">
            <a:spAutoFit/>
          </a:bodyPr>
          <a:lstStyle>
            <a:defPPr>
              <a:defRPr lang="en-US"/>
            </a:defPPr>
            <a:lvl1pPr marL="0" algn="l" defTabSz="914400" rtl="0" eaLnBrk="1" latinLnBrk="0" hangingPunct="1">
              <a:defRPr lang="en-US" sz="900" kern="1200" smtClean="0">
                <a:solidFill>
                  <a:schemeClr val="bg2">
                    <a:lumMod val="75000"/>
                  </a:schemeClr>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3477EC8-074D-41C4-94AE-E9EA7CEEA348}" type="slidenum">
              <a:rPr kumimoji="0" lang="en-US" sz="900" b="0" i="0" u="none" strike="noStrike" kern="1200" cap="none" spc="0" normalizeH="0" baseline="0" noProof="0" smtClean="0">
                <a:ln>
                  <a:noFill/>
                </a:ln>
                <a:solidFill>
                  <a:srgbClr val="FFFFFF">
                    <a:lumMod val="75000"/>
                  </a:srgbClr>
                </a:solidFill>
                <a:effectLst/>
                <a:uLnTx/>
                <a:uFillTx/>
                <a:latin typeface="Calibri"/>
                <a:ea typeface="ＭＳ Ｐゴシック" charset="-128"/>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900" b="0" i="0" u="none" strike="noStrike" kern="1200" cap="none" spc="0" normalizeH="0" baseline="0" noProof="0">
              <a:ln>
                <a:noFill/>
              </a:ln>
              <a:solidFill>
                <a:srgbClr val="E5F1F8">
                  <a:lumMod val="75000"/>
                </a:srgbClr>
              </a:solidFill>
              <a:effectLst/>
              <a:uLnTx/>
              <a:uFillTx/>
              <a:latin typeface="Calibri"/>
              <a:ea typeface="ＭＳ Ｐゴシック" charset="-128"/>
              <a:cs typeface="+mn-cs"/>
              <a:sym typeface="Arial"/>
            </a:endParaRPr>
          </a:p>
        </p:txBody>
      </p:sp>
    </p:spTree>
    <p:extLst>
      <p:ext uri="{BB962C8B-B14F-4D97-AF65-F5344CB8AC3E}">
        <p14:creationId xmlns:p14="http://schemas.microsoft.com/office/powerpoint/2010/main" val="226964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0D0C-BE67-4114-8251-61ADEAFAE304}"/>
              </a:ext>
            </a:extLst>
          </p:cNvPr>
          <p:cNvSpPr>
            <a:spLocks noGrp="1"/>
          </p:cNvSpPr>
          <p:nvPr>
            <p:ph type="title"/>
          </p:nvPr>
        </p:nvSpPr>
        <p:spPr/>
        <p:txBody>
          <a:bodyPr/>
          <a:lstStyle/>
          <a:p>
            <a:r>
              <a:rPr lang="en-US">
                <a:solidFill>
                  <a:schemeClr val="bg1"/>
                </a:solidFill>
              </a:rPr>
              <a:t>Need for a Sustainable Ecosystem</a:t>
            </a:r>
          </a:p>
        </p:txBody>
      </p:sp>
      <p:sp>
        <p:nvSpPr>
          <p:cNvPr id="6" name="TextBox 5"/>
          <p:cNvSpPr txBox="1">
            <a:spLocks noChangeArrowheads="1"/>
          </p:cNvSpPr>
          <p:nvPr/>
        </p:nvSpPr>
        <p:spPr bwMode="auto">
          <a:xfrm>
            <a:off x="1243584" y="1107996"/>
            <a:ext cx="10014966" cy="2862322"/>
          </a:xfrm>
          <a:prstGeom prst="rect">
            <a:avLst/>
          </a:prstGeom>
          <a:gradFill rotWithShape="1">
            <a:gsLst>
              <a:gs pos="0">
                <a:srgbClr val="4C8C40"/>
              </a:gs>
              <a:gs pos="35001">
                <a:srgbClr val="B1CCA1"/>
              </a:gs>
              <a:gs pos="100000">
                <a:srgbClr val="D5E2BF"/>
              </a:gs>
            </a:gsLst>
            <a:lin ang="16200000" scaled="1"/>
          </a:gradFill>
          <a:ln w="9525">
            <a:noFill/>
            <a:miter lim="800000"/>
            <a:headEnd/>
            <a:tailEnd/>
          </a:ln>
          <a:effectLst>
            <a:outerShdw blurRad="63500" dist="20000" dir="5400000" rotWithShape="0">
              <a:srgbClr val="000000">
                <a:alpha val="37999"/>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1" u="none" strike="noStrike" kern="0" cap="none" spc="0" normalizeH="0" baseline="0" noProof="0">
                <a:ln>
                  <a:noFill/>
                </a:ln>
                <a:solidFill>
                  <a:srgbClr val="59565A"/>
                </a:solidFill>
                <a:effectLst/>
                <a:uLnTx/>
                <a:uFillTx/>
                <a:cs typeface="Arial"/>
                <a:sym typeface="Arial"/>
              </a:rPr>
              <a:t>We need a </a:t>
            </a:r>
            <a:r>
              <a:rPr kumimoji="0" lang="en-US" sz="4800" b="1" i="0" u="sng" strike="noStrike" kern="0" cap="none" spc="0" normalizeH="0" baseline="0" noProof="0">
                <a:ln>
                  <a:noFill/>
                </a:ln>
                <a:solidFill>
                  <a:srgbClr val="59565A"/>
                </a:solidFill>
                <a:effectLst/>
                <a:uLnTx/>
                <a:uFillTx/>
                <a:cs typeface="Arial"/>
                <a:sym typeface="Arial"/>
              </a:rPr>
              <a:t>sustainable ecosystem </a:t>
            </a:r>
            <a:r>
              <a:rPr kumimoji="0" lang="en-US" sz="4400" b="1" i="1" u="none" strike="noStrike" kern="0" cap="none" spc="0" normalizeH="0" baseline="0" noProof="0">
                <a:ln>
                  <a:noFill/>
                </a:ln>
                <a:solidFill>
                  <a:srgbClr val="59565A"/>
                </a:solidFill>
                <a:effectLst/>
                <a:uLnTx/>
                <a:uFillTx/>
                <a:cs typeface="Arial"/>
                <a:sym typeface="Arial"/>
              </a:rPr>
              <a:t>with capacity to develop and implement high-quality educational programming for all, including students with disabilities. </a:t>
            </a:r>
          </a:p>
        </p:txBody>
      </p:sp>
      <p:sp>
        <p:nvSpPr>
          <p:cNvPr id="7" name="TextBox 6">
            <a:extLst>
              <a:ext uri="{FF2B5EF4-FFF2-40B4-BE49-F238E27FC236}">
                <a16:creationId xmlns:a16="http://schemas.microsoft.com/office/drawing/2014/main" id="{C267952B-2420-4717-ABD5-C1A1EA3985C6}"/>
              </a:ext>
            </a:extLst>
          </p:cNvPr>
          <p:cNvSpPr txBox="1"/>
          <p:nvPr/>
        </p:nvSpPr>
        <p:spPr>
          <a:xfrm>
            <a:off x="2394458" y="4623895"/>
            <a:ext cx="750265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1" u="none" strike="noStrike" kern="0" cap="none" spc="0" normalizeH="0" baseline="0" noProof="0">
                <a:ln>
                  <a:noFill/>
                </a:ln>
                <a:solidFill>
                  <a:srgbClr val="59565A"/>
                </a:solidFill>
                <a:effectLst/>
                <a:uLnTx/>
                <a:uFillTx/>
                <a:cs typeface="Arial"/>
                <a:sym typeface="Arial"/>
              </a:rPr>
              <a:t>We NEED </a:t>
            </a:r>
            <a:r>
              <a:rPr kumimoji="0" lang="en-US" sz="4000" b="1" i="0" u="sng" strike="noStrike" kern="0" cap="none" spc="0" normalizeH="0" baseline="0" noProof="0">
                <a:ln>
                  <a:noFill/>
                </a:ln>
                <a:solidFill>
                  <a:srgbClr val="59565A"/>
                </a:solidFill>
                <a:effectLst/>
                <a:uLnTx/>
                <a:uFillTx/>
                <a:cs typeface="Arial"/>
                <a:sym typeface="Arial"/>
              </a:rPr>
              <a:t>collective efficacy</a:t>
            </a:r>
            <a:r>
              <a:rPr kumimoji="0" lang="en-US" sz="3600" b="1" i="1" u="none" strike="noStrike" kern="0" cap="none" spc="0" normalizeH="0" baseline="0" noProof="0">
                <a:ln>
                  <a:noFill/>
                </a:ln>
                <a:solidFill>
                  <a:srgbClr val="59565A"/>
                </a:solidFill>
                <a:effectLst/>
                <a:uLnTx/>
                <a:uFillTx/>
                <a:cs typeface="Arial"/>
                <a:sym typeface="Arial"/>
              </a:rPr>
              <a:t>.</a:t>
            </a:r>
            <a:endParaRPr kumimoji="0" lang="en-US" sz="3600" b="1" i="0" u="none" strike="noStrike" kern="0" cap="none" spc="0" normalizeH="0" baseline="0" noProof="0">
              <a:ln>
                <a:noFill/>
              </a:ln>
              <a:solidFill>
                <a:srgbClr val="59565A"/>
              </a:solidFill>
              <a:effectLst/>
              <a:uLnTx/>
              <a:uFillTx/>
              <a:cs typeface="Arial"/>
              <a:sym typeface="Arial"/>
            </a:endParaRPr>
          </a:p>
        </p:txBody>
      </p:sp>
      <p:sp>
        <p:nvSpPr>
          <p:cNvPr id="4" name="Slide Number Placeholder 3"/>
          <p:cNvSpPr>
            <a:spLocks noGrp="1"/>
          </p:cNvSpPr>
          <p:nvPr>
            <p:ph type="sldNum" sz="quarter" idx="14"/>
          </p:nvPr>
        </p:nvSpPr>
        <p:spPr bwMode="gray">
          <a:prstGeom prst="rect">
            <a:avLst/>
          </a:prstGeom>
          <a:noFill/>
        </p:spPr>
        <p:txBody>
          <a:bodyPr wrap="none" lIns="0" tIns="0" rIns="0" bIns="0" anchor="b" anchorCtr="0">
            <a:spAutoFit/>
          </a:bodyPr>
          <a:lstStyle>
            <a:defPPr>
              <a:defRPr lang="en-US"/>
            </a:defPPr>
            <a:lvl1pPr marL="0" algn="l" defTabSz="914400" rtl="0" eaLnBrk="1" latinLnBrk="0" hangingPunct="1">
              <a:defRPr lang="en-US" sz="900" kern="1200" smtClean="0">
                <a:solidFill>
                  <a:schemeClr val="bg2">
                    <a:lumMod val="75000"/>
                  </a:schemeClr>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3477EC8-074D-41C4-94AE-E9EA7CEEA348}" type="slidenum">
              <a:rPr kumimoji="0" lang="en-US" sz="900" b="0" i="0" u="none" strike="noStrike" kern="1200" cap="none" spc="0" normalizeH="0" baseline="0" noProof="0" smtClean="0">
                <a:ln>
                  <a:noFill/>
                </a:ln>
                <a:solidFill>
                  <a:srgbClr val="FFFFFF">
                    <a:lumMod val="75000"/>
                  </a:srgbClr>
                </a:solidFill>
                <a:effectLst/>
                <a:uLnTx/>
                <a:uFillTx/>
                <a:latin typeface="Calibri"/>
                <a:ea typeface="ＭＳ Ｐゴシック" charset="-128"/>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900" b="0" i="0" u="none" strike="noStrike" kern="1200" cap="none" spc="0" normalizeH="0" baseline="0" noProof="0">
              <a:ln>
                <a:noFill/>
              </a:ln>
              <a:solidFill>
                <a:srgbClr val="E5F1F8">
                  <a:lumMod val="75000"/>
                </a:srgbClr>
              </a:solidFill>
              <a:effectLst/>
              <a:uLnTx/>
              <a:uFillTx/>
              <a:latin typeface="Calibri"/>
              <a:ea typeface="ＭＳ Ｐゴシック" charset="-128"/>
              <a:cs typeface="+mn-cs"/>
              <a:sym typeface="Arial"/>
            </a:endParaRPr>
          </a:p>
        </p:txBody>
      </p:sp>
    </p:spTree>
    <p:extLst>
      <p:ext uri="{BB962C8B-B14F-4D97-AF65-F5344CB8AC3E}">
        <p14:creationId xmlns:p14="http://schemas.microsoft.com/office/powerpoint/2010/main" val="189779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101D-8774-4A29-BEE6-D826A702E21A}"/>
              </a:ext>
            </a:extLst>
          </p:cNvPr>
          <p:cNvSpPr>
            <a:spLocks noGrp="1"/>
          </p:cNvSpPr>
          <p:nvPr>
            <p:ph type="title"/>
          </p:nvPr>
        </p:nvSpPr>
        <p:spPr/>
        <p:txBody>
          <a:bodyPr/>
          <a:lstStyle/>
          <a:p>
            <a:r>
              <a:rPr lang="en-US"/>
              <a:t>Collective Teacher Efficacy</a:t>
            </a:r>
          </a:p>
        </p:txBody>
      </p:sp>
      <p:sp>
        <p:nvSpPr>
          <p:cNvPr id="6" name="TextBox 5">
            <a:extLst>
              <a:ext uri="{FF2B5EF4-FFF2-40B4-BE49-F238E27FC236}">
                <a16:creationId xmlns:a16="http://schemas.microsoft.com/office/drawing/2014/main" id="{8DFD0D13-3D32-46A9-819B-80B70460590E}"/>
              </a:ext>
            </a:extLst>
          </p:cNvPr>
          <p:cNvSpPr txBox="1"/>
          <p:nvPr/>
        </p:nvSpPr>
        <p:spPr>
          <a:xfrm>
            <a:off x="431969" y="1117308"/>
            <a:ext cx="10747375" cy="1754326"/>
          </a:xfrm>
          <a:prstGeom prst="rect">
            <a:avLst/>
          </a:prstGeom>
          <a:noFill/>
        </p:spPr>
        <p:txBody>
          <a:bodyPr wrap="square">
            <a:spAutoFit/>
          </a:bodyPr>
          <a:lstStyle/>
          <a:p>
            <a:r>
              <a:rPr lang="en-US" sz="3600" b="1">
                <a:solidFill>
                  <a:srgbClr val="555555"/>
                </a:solidFill>
                <a:latin typeface="inherit"/>
              </a:rPr>
              <a:t>Collective Teacher Efficacy </a:t>
            </a:r>
            <a:r>
              <a:rPr lang="en-US" sz="3600">
                <a:solidFill>
                  <a:srgbClr val="555555"/>
                </a:solidFill>
                <a:latin typeface="inherit"/>
              </a:rPr>
              <a:t>is the collective belief of educators in their ability to positively affect students, including students with disabilities.</a:t>
            </a:r>
            <a:endParaRPr lang="en-US" sz="3600"/>
          </a:p>
        </p:txBody>
      </p:sp>
      <p:sp>
        <p:nvSpPr>
          <p:cNvPr id="7" name="Title 1">
            <a:extLst>
              <a:ext uri="{FF2B5EF4-FFF2-40B4-BE49-F238E27FC236}">
                <a16:creationId xmlns:a16="http://schemas.microsoft.com/office/drawing/2014/main" id="{C2FA6C58-B0F8-4894-8507-3512C43D7408}"/>
              </a:ext>
            </a:extLst>
          </p:cNvPr>
          <p:cNvSpPr txBox="1">
            <a:spLocks/>
          </p:cNvSpPr>
          <p:nvPr/>
        </p:nvSpPr>
        <p:spPr>
          <a:xfrm>
            <a:off x="587544" y="2013120"/>
            <a:ext cx="10591800" cy="1480144"/>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a:lstStyle>
          <a:p>
            <a:r>
              <a:rPr lang="en-US" sz="3600"/>
              <a:t>It is built on</a:t>
            </a:r>
            <a:r>
              <a:rPr lang="en-US" sz="3200" b="1"/>
              <a:t> </a:t>
            </a:r>
            <a:r>
              <a:rPr lang="en-US" b="1">
                <a:solidFill>
                  <a:srgbClr val="003462"/>
                </a:solidFill>
              </a:rPr>
              <a:t>evidence</a:t>
            </a:r>
            <a:r>
              <a:rPr lang="en-US" sz="3200" b="1"/>
              <a:t> </a:t>
            </a:r>
            <a:r>
              <a:rPr lang="en-US" sz="3600"/>
              <a:t>of impact. </a:t>
            </a:r>
          </a:p>
        </p:txBody>
      </p:sp>
      <p:sp>
        <p:nvSpPr>
          <p:cNvPr id="8" name="Rectangle: Rounded Corners 7">
            <a:extLst>
              <a:ext uri="{FF2B5EF4-FFF2-40B4-BE49-F238E27FC236}">
                <a16:creationId xmlns:a16="http://schemas.microsoft.com/office/drawing/2014/main" id="{240C2EC3-C877-496C-A2E9-C16089AD35B6}"/>
              </a:ext>
            </a:extLst>
          </p:cNvPr>
          <p:cNvSpPr/>
          <p:nvPr/>
        </p:nvSpPr>
        <p:spPr>
          <a:xfrm>
            <a:off x="1752379" y="3665851"/>
            <a:ext cx="2308795" cy="2024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Collective belief </a:t>
            </a:r>
            <a:r>
              <a:rPr lang="en-US" sz="2400"/>
              <a:t>that you can make a difference.</a:t>
            </a:r>
          </a:p>
        </p:txBody>
      </p:sp>
      <p:sp>
        <p:nvSpPr>
          <p:cNvPr id="10" name="TextBox 9">
            <a:extLst>
              <a:ext uri="{FF2B5EF4-FFF2-40B4-BE49-F238E27FC236}">
                <a16:creationId xmlns:a16="http://schemas.microsoft.com/office/drawing/2014/main" id="{587F5ED0-95FD-4A77-97AF-6C4E75CCAA83}"/>
              </a:ext>
            </a:extLst>
          </p:cNvPr>
          <p:cNvSpPr txBox="1"/>
          <p:nvPr/>
        </p:nvSpPr>
        <p:spPr>
          <a:xfrm>
            <a:off x="4422648" y="4408249"/>
            <a:ext cx="685800" cy="646331"/>
          </a:xfrm>
          <a:prstGeom prst="rect">
            <a:avLst/>
          </a:prstGeom>
          <a:noFill/>
        </p:spPr>
        <p:txBody>
          <a:bodyPr wrap="square" rtlCol="0">
            <a:spAutoFit/>
          </a:bodyPr>
          <a:lstStyle/>
          <a:p>
            <a:r>
              <a:rPr lang="en-US" sz="3600"/>
              <a:t>X</a:t>
            </a:r>
          </a:p>
        </p:txBody>
      </p:sp>
      <p:sp>
        <p:nvSpPr>
          <p:cNvPr id="9" name="Rectangle: Rounded Corners 8">
            <a:extLst>
              <a:ext uri="{FF2B5EF4-FFF2-40B4-BE49-F238E27FC236}">
                <a16:creationId xmlns:a16="http://schemas.microsoft.com/office/drawing/2014/main" id="{08CE43D0-BFB9-4C96-8B57-C829EA1AD0B8}"/>
              </a:ext>
            </a:extLst>
          </p:cNvPr>
          <p:cNvSpPr/>
          <p:nvPr/>
        </p:nvSpPr>
        <p:spPr>
          <a:xfrm>
            <a:off x="5219079" y="3656577"/>
            <a:ext cx="2174297" cy="2024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Evidence you are</a:t>
            </a:r>
            <a:r>
              <a:rPr lang="en-US" sz="2400"/>
              <a:t> making a difference.</a:t>
            </a:r>
          </a:p>
        </p:txBody>
      </p:sp>
      <p:sp>
        <p:nvSpPr>
          <p:cNvPr id="11" name="TextBox 10">
            <a:extLst>
              <a:ext uri="{FF2B5EF4-FFF2-40B4-BE49-F238E27FC236}">
                <a16:creationId xmlns:a16="http://schemas.microsoft.com/office/drawing/2014/main" id="{14A25929-2830-43CA-B873-FFF0B1F82998}"/>
              </a:ext>
            </a:extLst>
          </p:cNvPr>
          <p:cNvSpPr txBox="1"/>
          <p:nvPr/>
        </p:nvSpPr>
        <p:spPr>
          <a:xfrm>
            <a:off x="7632917" y="4358937"/>
            <a:ext cx="685800" cy="854080"/>
          </a:xfrm>
          <a:prstGeom prst="rect">
            <a:avLst/>
          </a:prstGeom>
          <a:noFill/>
        </p:spPr>
        <p:txBody>
          <a:bodyPr wrap="square" rtlCol="0">
            <a:spAutoFit/>
          </a:bodyPr>
          <a:lstStyle/>
          <a:p>
            <a:r>
              <a:rPr lang="en-US" sz="4950"/>
              <a:t>=</a:t>
            </a:r>
          </a:p>
        </p:txBody>
      </p:sp>
      <p:sp>
        <p:nvSpPr>
          <p:cNvPr id="12" name="Rectangle: Rounded Corners 11">
            <a:extLst>
              <a:ext uri="{FF2B5EF4-FFF2-40B4-BE49-F238E27FC236}">
                <a16:creationId xmlns:a16="http://schemas.microsoft.com/office/drawing/2014/main" id="{ADA3C7F2-6355-4104-A682-5D41FBE2D3B1}"/>
              </a:ext>
            </a:extLst>
          </p:cNvPr>
          <p:cNvSpPr/>
          <p:nvPr/>
        </p:nvSpPr>
        <p:spPr>
          <a:xfrm>
            <a:off x="8486776" y="3656576"/>
            <a:ext cx="2174297" cy="20247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00"/>
          </a:p>
          <a:p>
            <a:pPr algn="ctr"/>
            <a:endParaRPr lang="en-US" sz="1500"/>
          </a:p>
          <a:p>
            <a:pPr algn="ctr"/>
            <a:endParaRPr lang="en-US" sz="1500"/>
          </a:p>
          <a:p>
            <a:pPr algn="ctr"/>
            <a:endParaRPr lang="en-US" sz="1500"/>
          </a:p>
          <a:p>
            <a:pPr algn="ctr"/>
            <a:endParaRPr lang="en-US" sz="1500"/>
          </a:p>
          <a:p>
            <a:pPr algn="ctr"/>
            <a:endParaRPr lang="en-US" sz="1500"/>
          </a:p>
          <a:p>
            <a:pPr algn="ctr"/>
            <a:endParaRPr lang="en-US" sz="1500"/>
          </a:p>
          <a:p>
            <a:pPr algn="ctr"/>
            <a:r>
              <a:rPr lang="en-US" sz="2100" b="1"/>
              <a:t>ES = 1.57* </a:t>
            </a:r>
          </a:p>
          <a:p>
            <a:pPr algn="ctr"/>
            <a:endParaRPr lang="en-US" sz="1500"/>
          </a:p>
        </p:txBody>
      </p:sp>
      <p:pic>
        <p:nvPicPr>
          <p:cNvPr id="13" name="Picture 2" descr="Image result for icon of progress on line graph">
            <a:extLst>
              <a:ext uri="{FF2B5EF4-FFF2-40B4-BE49-F238E27FC236}">
                <a16:creationId xmlns:a16="http://schemas.microsoft.com/office/drawing/2014/main" id="{9BA3D592-033B-4371-9BC4-C1E63791BF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836458" y="3693874"/>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B49B09B-1140-47B5-A2D3-899333D207B7}"/>
              </a:ext>
            </a:extLst>
          </p:cNvPr>
          <p:cNvSpPr>
            <a:spLocks noGrp="1"/>
          </p:cNvSpPr>
          <p:nvPr>
            <p:ph type="body" sz="quarter" idx="16"/>
          </p:nvPr>
        </p:nvSpPr>
        <p:spPr/>
        <p:txBody>
          <a:bodyPr/>
          <a:lstStyle/>
          <a:p>
            <a:r>
              <a:rPr lang="en-US" sz="1000"/>
              <a:t>(</a:t>
            </a:r>
            <a:r>
              <a:rPr lang="en-US" sz="1000" err="1"/>
              <a:t>Eells</a:t>
            </a:r>
            <a:r>
              <a:rPr lang="en-US" sz="1000"/>
              <a:t>, 2011; Hattie, 2017)</a:t>
            </a:r>
            <a:endParaRPr lang="en-US"/>
          </a:p>
        </p:txBody>
      </p:sp>
      <p:sp>
        <p:nvSpPr>
          <p:cNvPr id="5" name="Slide Number Placeholder 4">
            <a:extLst>
              <a:ext uri="{FF2B5EF4-FFF2-40B4-BE49-F238E27FC236}">
                <a16:creationId xmlns:a16="http://schemas.microsoft.com/office/drawing/2014/main" id="{7E0A6EEB-1F93-4EFC-B5EB-D3DC47D98FD6}"/>
              </a:ext>
            </a:extLst>
          </p:cNvPr>
          <p:cNvSpPr>
            <a:spLocks noGrp="1"/>
          </p:cNvSpPr>
          <p:nvPr>
            <p:ph type="sldNum" sz="quarter" idx="14"/>
          </p:nvPr>
        </p:nvSpPr>
        <p:spPr/>
        <p:txBody>
          <a:bodyPr/>
          <a:lstStyle/>
          <a:p>
            <a:fld id="{99A20822-4A49-4D36-86E3-300BA48D3F00}" type="slidenum">
              <a:rPr lang="en-US" smtClean="0"/>
              <a:pPr/>
              <a:t>22</a:t>
            </a:fld>
            <a:endParaRPr lang="en-US"/>
          </a:p>
        </p:txBody>
      </p:sp>
    </p:spTree>
    <p:extLst>
      <p:ext uri="{BB962C8B-B14F-4D97-AF65-F5344CB8AC3E}">
        <p14:creationId xmlns:p14="http://schemas.microsoft.com/office/powerpoint/2010/main" val="209647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tLang="en-US"/>
              <a:t>Collective efficacy starts with the </a:t>
            </a:r>
            <a:r>
              <a:rPr lang="en-US" altLang="en-US" b="1">
                <a:solidFill>
                  <a:srgbClr val="008000"/>
                </a:solidFill>
              </a:rPr>
              <a:t>right</a:t>
            </a:r>
            <a:r>
              <a:rPr lang="en-US" altLang="en-US"/>
              <a:t> questions!</a:t>
            </a:r>
          </a:p>
        </p:txBody>
      </p:sp>
      <p:sp>
        <p:nvSpPr>
          <p:cNvPr id="48130" name="Content Placeholder 2"/>
          <p:cNvSpPr>
            <a:spLocks noGrp="1"/>
          </p:cNvSpPr>
          <p:nvPr>
            <p:ph sz="quarter" idx="15"/>
          </p:nvPr>
        </p:nvSpPr>
        <p:spPr/>
        <p:txBody>
          <a:bodyPr anchor="ctr">
            <a:normAutofit/>
          </a:bodyPr>
          <a:lstStyle/>
          <a:p>
            <a:pPr eaLnBrk="1" hangingPunct="1"/>
            <a:r>
              <a:rPr lang="en-US" altLang="en-US" sz="2800">
                <a:solidFill>
                  <a:schemeClr val="tx1"/>
                </a:solidFill>
              </a:rPr>
              <a:t>What do we want for our students and families?</a:t>
            </a:r>
          </a:p>
          <a:p>
            <a:pPr eaLnBrk="1" hangingPunct="1"/>
            <a:endParaRPr lang="en-US" altLang="en-US">
              <a:solidFill>
                <a:schemeClr val="tx1"/>
              </a:solidFill>
            </a:endParaRPr>
          </a:p>
          <a:p>
            <a:pPr eaLnBrk="1" hangingPunct="1"/>
            <a:endParaRPr lang="en-US" altLang="en-US" sz="2800"/>
          </a:p>
          <a:p>
            <a:pPr eaLnBrk="1" hangingPunct="1"/>
            <a:endParaRPr lang="en-US" altLang="en-US"/>
          </a:p>
          <a:p>
            <a:pPr eaLnBrk="1" hangingPunct="1"/>
            <a:endParaRPr lang="en-US" altLang="en-US" sz="2800"/>
          </a:p>
          <a:p>
            <a:pPr eaLnBrk="1" hangingPunct="1"/>
            <a:endParaRPr lang="en-US" altLang="en-US"/>
          </a:p>
        </p:txBody>
      </p:sp>
      <p:sp>
        <p:nvSpPr>
          <p:cNvPr id="2" name="Rectangle: Rounded Corners 1">
            <a:extLst>
              <a:ext uri="{FF2B5EF4-FFF2-40B4-BE49-F238E27FC236}">
                <a16:creationId xmlns:a16="http://schemas.microsoft.com/office/drawing/2014/main" id="{3A3B4479-01B8-47AD-B458-DE8C62F9C309}"/>
              </a:ext>
            </a:extLst>
          </p:cNvPr>
          <p:cNvSpPr/>
          <p:nvPr/>
        </p:nvSpPr>
        <p:spPr>
          <a:xfrm>
            <a:off x="827104" y="2815285"/>
            <a:ext cx="6400800" cy="294490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a:solidFill>
                  <a:schemeClr val="tx2"/>
                </a:solidFill>
              </a:rPr>
              <a:t>In the chat, share some of the things you want for your students and families. </a:t>
            </a:r>
          </a:p>
        </p:txBody>
      </p:sp>
      <p:pic>
        <p:nvPicPr>
          <p:cNvPr id="2052" name="Picture 4" descr="Green check mark 3 icon - Free green check mark icons">
            <a:extLst>
              <a:ext uri="{FF2B5EF4-FFF2-40B4-BE49-F238E27FC236}">
                <a16:creationId xmlns:a16="http://schemas.microsoft.com/office/drawing/2014/main" id="{058F23C9-8EEB-480E-840B-BE6D7AA34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126" y="2052287"/>
            <a:ext cx="3571273" cy="357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1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11338560" cy="1107996"/>
          </a:xfrm>
        </p:spPr>
        <p:txBody>
          <a:bodyPr anchor="b">
            <a:normAutofit/>
          </a:bodyPr>
          <a:lstStyle/>
          <a:p>
            <a:pPr eaLnBrk="1" hangingPunct="1"/>
            <a:r>
              <a:rPr lang="en-US" altLang="en-US"/>
              <a:t>Collective efficacy starts with the </a:t>
            </a:r>
            <a:r>
              <a:rPr lang="en-US" altLang="en-US" b="1"/>
              <a:t>right</a:t>
            </a:r>
            <a:r>
              <a:rPr lang="en-US" altLang="en-US"/>
              <a:t> questions!</a:t>
            </a:r>
          </a:p>
        </p:txBody>
      </p:sp>
      <p:sp>
        <p:nvSpPr>
          <p:cNvPr id="48130" name="Content Placeholder 2"/>
          <p:cNvSpPr>
            <a:spLocks noGrp="1"/>
          </p:cNvSpPr>
          <p:nvPr>
            <p:ph sz="half" idx="1"/>
          </p:nvPr>
        </p:nvSpPr>
        <p:spPr>
          <a:xfrm>
            <a:off x="457200" y="1280160"/>
            <a:ext cx="6528216" cy="4846320"/>
          </a:xfrm>
        </p:spPr>
        <p:txBody>
          <a:bodyPr>
            <a:normAutofit/>
          </a:bodyPr>
          <a:lstStyle/>
          <a:p>
            <a:pPr eaLnBrk="1" hangingPunct="1"/>
            <a:r>
              <a:rPr lang="en-US" altLang="en-US">
                <a:solidFill>
                  <a:schemeClr val="tx1"/>
                </a:solidFill>
              </a:rPr>
              <a:t>What do we want for our students and families?</a:t>
            </a:r>
          </a:p>
          <a:p>
            <a:r>
              <a:rPr lang="en-US" altLang="en-US">
                <a:solidFill>
                  <a:schemeClr val="tx1"/>
                </a:solidFill>
              </a:rPr>
              <a:t>What is the current reality and who are the players?</a:t>
            </a:r>
          </a:p>
          <a:p>
            <a:pPr eaLnBrk="1" hangingPunct="1"/>
            <a:r>
              <a:rPr lang="en-US" altLang="en-US">
                <a:solidFill>
                  <a:schemeClr val="tx1"/>
                </a:solidFill>
              </a:rPr>
              <a:t>What do our students and families need to be successful?</a:t>
            </a:r>
          </a:p>
          <a:p>
            <a:pPr eaLnBrk="1" hangingPunct="1"/>
            <a:r>
              <a:rPr lang="en-US" altLang="en-US">
                <a:solidFill>
                  <a:schemeClr val="tx1"/>
                </a:solidFill>
              </a:rPr>
              <a:t>How can we maximize our resources to support students and families?</a:t>
            </a:r>
          </a:p>
        </p:txBody>
      </p:sp>
      <p:pic>
        <p:nvPicPr>
          <p:cNvPr id="2052" name="Picture 4" descr="Green check mark 3 icon - Free green check mark icons">
            <a:extLst>
              <a:ext uri="{FF2B5EF4-FFF2-40B4-BE49-F238E27FC236}">
                <a16:creationId xmlns:a16="http://schemas.microsoft.com/office/drawing/2014/main" id="{058F23C9-8EEB-480E-840B-BE6D7AA34D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2335" y="1654914"/>
            <a:ext cx="3702177" cy="3702177"/>
          </a:xfrm>
          <a:prstGeom prst="rect">
            <a:avLst/>
          </a:prstGeom>
          <a:solidFill>
            <a:srgbClr val="FFFFFF"/>
          </a:solidFill>
        </p:spPr>
      </p:pic>
      <p:sp>
        <p:nvSpPr>
          <p:cNvPr id="48137" name="Slide Number Placeholder 5">
            <a:extLst>
              <a:ext uri="{FF2B5EF4-FFF2-40B4-BE49-F238E27FC236}">
                <a16:creationId xmlns:a16="http://schemas.microsoft.com/office/drawing/2014/main" id="{8C7C3F9F-DD94-4192-EA55-44F639B2AF9B}"/>
              </a:ext>
            </a:extLst>
          </p:cNvPr>
          <p:cNvSpPr>
            <a:spLocks noGrp="1"/>
          </p:cNvSpPr>
          <p:nvPr>
            <p:ph type="sldNum" sz="quarter" idx="12"/>
          </p:nvPr>
        </p:nvSpPr>
        <p:spPr>
          <a:xfrm>
            <a:off x="11916192" y="6585203"/>
            <a:ext cx="153888" cy="153888"/>
          </a:xfrm>
        </p:spPr>
        <p:txBody>
          <a:bodyPr/>
          <a:lstStyle/>
          <a:p>
            <a:pPr>
              <a:spcAft>
                <a:spcPts val="600"/>
              </a:spcAft>
            </a:pPr>
            <a:fld id="{BABF4E83-61DB-418F-A99F-17BC9BB58EF6}" type="slidenum">
              <a:rPr lang="en-US" smtClean="0"/>
              <a:pPr>
                <a:spcAft>
                  <a:spcPts val="600"/>
                </a:spcAft>
              </a:pPr>
              <a:t>24</a:t>
            </a:fld>
            <a:endParaRPr lang="en-US"/>
          </a:p>
        </p:txBody>
      </p:sp>
    </p:spTree>
    <p:extLst>
      <p:ext uri="{BB962C8B-B14F-4D97-AF65-F5344CB8AC3E}">
        <p14:creationId xmlns:p14="http://schemas.microsoft.com/office/powerpoint/2010/main" val="3759539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E4EA-7A79-4F35-827E-1BE37783FE89}"/>
              </a:ext>
            </a:extLst>
          </p:cNvPr>
          <p:cNvSpPr>
            <a:spLocks noGrp="1"/>
          </p:cNvSpPr>
          <p:nvPr>
            <p:ph type="title"/>
          </p:nvPr>
        </p:nvSpPr>
        <p:spPr>
          <a:xfrm>
            <a:off x="457200" y="14514"/>
            <a:ext cx="11338560" cy="1107996"/>
          </a:xfrm>
        </p:spPr>
        <p:txBody>
          <a:bodyPr anchor="b">
            <a:normAutofit/>
          </a:bodyPr>
          <a:lstStyle/>
          <a:p>
            <a:r>
              <a:rPr lang="en-US" sz="4400"/>
              <a:t>Ensuring Appropriate Progress</a:t>
            </a:r>
          </a:p>
        </p:txBody>
      </p:sp>
      <p:sp>
        <p:nvSpPr>
          <p:cNvPr id="3" name="Content Placeholder 2">
            <a:extLst>
              <a:ext uri="{FF2B5EF4-FFF2-40B4-BE49-F238E27FC236}">
                <a16:creationId xmlns:a16="http://schemas.microsoft.com/office/drawing/2014/main" id="{335C46E7-6123-46F5-BA44-12BA6CC31450}"/>
              </a:ext>
            </a:extLst>
          </p:cNvPr>
          <p:cNvSpPr>
            <a:spLocks noGrp="1"/>
          </p:cNvSpPr>
          <p:nvPr>
            <p:ph sz="half" idx="1"/>
          </p:nvPr>
        </p:nvSpPr>
        <p:spPr>
          <a:xfrm>
            <a:off x="457200" y="1360716"/>
            <a:ext cx="6291944" cy="4678680"/>
          </a:xfrm>
        </p:spPr>
        <p:txBody>
          <a:bodyPr>
            <a:normAutofit/>
          </a:bodyPr>
          <a:lstStyle/>
          <a:p>
            <a:pPr marL="0" indent="0">
              <a:buNone/>
            </a:pPr>
            <a:r>
              <a:rPr lang="en-US" i="1"/>
              <a:t>Endrew F. v. Douglas County School District RE-1 (2017)</a:t>
            </a:r>
          </a:p>
          <a:p>
            <a:r>
              <a:rPr lang="en-US"/>
              <a:t>“To meet its substantive obligation under the IDEA, a school must offer an IEP </a:t>
            </a:r>
            <a:r>
              <a:rPr lang="en-US" b="1"/>
              <a:t>reasonably calculated</a:t>
            </a:r>
            <a:r>
              <a:rPr lang="en-US"/>
              <a:t> to enable a child to </a:t>
            </a:r>
            <a:r>
              <a:rPr lang="en-US" b="1"/>
              <a:t>make progress </a:t>
            </a:r>
            <a:r>
              <a:rPr lang="en-US"/>
              <a:t>appropriate </a:t>
            </a:r>
            <a:r>
              <a:rPr lang="en-US" b="1"/>
              <a:t>in light of the child’s circumstances.</a:t>
            </a:r>
            <a:r>
              <a:rPr lang="en-US"/>
              <a:t>” (emphasis added)  </a:t>
            </a:r>
          </a:p>
          <a:p>
            <a:endParaRPr lang="en-US"/>
          </a:p>
        </p:txBody>
      </p:sp>
      <p:pic>
        <p:nvPicPr>
          <p:cNvPr id="7" name="Graphic 6" descr="Gavel">
            <a:extLst>
              <a:ext uri="{FF2B5EF4-FFF2-40B4-BE49-F238E27FC236}">
                <a16:creationId xmlns:a16="http://schemas.microsoft.com/office/drawing/2014/main" id="{F3E6F4C4-DBCD-4893-B017-D4F1C7F51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805" y="1280160"/>
            <a:ext cx="4846320" cy="4846320"/>
          </a:xfrm>
          <a:prstGeom prst="rect">
            <a:avLst/>
          </a:prstGeom>
        </p:spPr>
      </p:pic>
      <p:sp>
        <p:nvSpPr>
          <p:cNvPr id="5" name="Slide Number Placeholder 4">
            <a:extLst>
              <a:ext uri="{FF2B5EF4-FFF2-40B4-BE49-F238E27FC236}">
                <a16:creationId xmlns:a16="http://schemas.microsoft.com/office/drawing/2014/main" id="{71EE6527-2701-4791-949B-6BBFCA58A667}"/>
              </a:ext>
            </a:extLst>
          </p:cNvPr>
          <p:cNvSpPr>
            <a:spLocks noGrp="1"/>
          </p:cNvSpPr>
          <p:nvPr>
            <p:ph type="sldNum" sz="quarter" idx="12"/>
          </p:nvPr>
        </p:nvSpPr>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15227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BC4BFA1-EDB3-45A9-21DB-112550AF28EE}"/>
              </a:ext>
            </a:extLst>
          </p:cNvPr>
          <p:cNvSpPr>
            <a:spLocks noGrp="1"/>
          </p:cNvSpPr>
          <p:nvPr>
            <p:ph type="title"/>
          </p:nvPr>
        </p:nvSpPr>
        <p:spPr>
          <a:xfrm>
            <a:off x="457200" y="-1107996"/>
            <a:ext cx="11338560" cy="1107996"/>
          </a:xfrm>
        </p:spPr>
        <p:txBody>
          <a:bodyPr vert="horz" lIns="0" tIns="0" rIns="0" bIns="0" rtlCol="0" anchor="b" anchorCtr="0">
            <a:noAutofit/>
          </a:bodyPr>
          <a:lstStyle/>
          <a:p>
            <a:r>
              <a:rPr lang="en-US" dirty="0"/>
              <a:t>Development times implementation equals improved access and outcomes</a:t>
            </a:r>
          </a:p>
        </p:txBody>
      </p:sp>
      <p:grpSp>
        <p:nvGrpSpPr>
          <p:cNvPr id="2" name="Group 1" descr="Woman sitting on chair above graphic that reads &quot;development of high-quality educational programming&quot;">
            <a:extLst>
              <a:ext uri="{FF2B5EF4-FFF2-40B4-BE49-F238E27FC236}">
                <a16:creationId xmlns:a16="http://schemas.microsoft.com/office/drawing/2014/main" id="{0C128522-D85F-4AAA-AAE2-8E4DF05C0EDD}"/>
              </a:ext>
            </a:extLst>
          </p:cNvPr>
          <p:cNvGrpSpPr/>
          <p:nvPr/>
        </p:nvGrpSpPr>
        <p:grpSpPr>
          <a:xfrm>
            <a:off x="126671" y="303609"/>
            <a:ext cx="3384146" cy="6081950"/>
            <a:chOff x="126671" y="341709"/>
            <a:chExt cx="3384146" cy="6081950"/>
          </a:xfrm>
        </p:grpSpPr>
        <p:sp>
          <p:nvSpPr>
            <p:cNvPr id="5" name="Rectangle: Rounded Corners 4">
              <a:extLst>
                <a:ext uri="{FF2B5EF4-FFF2-40B4-BE49-F238E27FC236}">
                  <a16:creationId xmlns:a16="http://schemas.microsoft.com/office/drawing/2014/main" id="{7EF2614E-5697-4BF8-8C2A-0DC2F6B57D0E}"/>
                </a:ext>
              </a:extLst>
            </p:cNvPr>
            <p:cNvSpPr/>
            <p:nvPr/>
          </p:nvSpPr>
          <p:spPr>
            <a:xfrm>
              <a:off x="126671" y="3224848"/>
              <a:ext cx="3319140" cy="3198811"/>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a:p>
            <a:p>
              <a:pPr algn="ctr">
                <a:spcAft>
                  <a:spcPts val="600"/>
                </a:spcAft>
              </a:pPr>
              <a:r>
                <a:rPr lang="en-US" sz="2800" b="1"/>
                <a:t>Development</a:t>
              </a:r>
              <a:r>
                <a:rPr lang="en-US" sz="2800"/>
                <a:t> of high-quality educational programming</a:t>
              </a:r>
            </a:p>
          </p:txBody>
        </p:sp>
        <p:pic>
          <p:nvPicPr>
            <p:cNvPr id="11" name="Picture 10" descr="A person sitting next to a window&#10;&#10;Description automatically generated">
              <a:extLst>
                <a:ext uri="{FF2B5EF4-FFF2-40B4-BE49-F238E27FC236}">
                  <a16:creationId xmlns:a16="http://schemas.microsoft.com/office/drawing/2014/main" id="{DEC29407-2DD2-40FC-9C0F-A10117B4C9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131468" y="341709"/>
              <a:ext cx="3379349" cy="337935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4" name="Multiplication Sign 3" descr="Multiplication sign">
            <a:extLst>
              <a:ext uri="{FF2B5EF4-FFF2-40B4-BE49-F238E27FC236}">
                <a16:creationId xmlns:a16="http://schemas.microsoft.com/office/drawing/2014/main" id="{084170E2-B114-41A1-A595-33FAD562F204}"/>
              </a:ext>
            </a:extLst>
          </p:cNvPr>
          <p:cNvSpPr/>
          <p:nvPr/>
        </p:nvSpPr>
        <p:spPr>
          <a:xfrm>
            <a:off x="3463830" y="4163276"/>
            <a:ext cx="1017983" cy="1321952"/>
          </a:xfrm>
          <a:prstGeom prst="mathMultiply">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Student with Down Syndrome playing with blocks with a teacher above graphic that reads &quot;Implementation of high-quality educational programming&quot;">
            <a:extLst>
              <a:ext uri="{FF2B5EF4-FFF2-40B4-BE49-F238E27FC236}">
                <a16:creationId xmlns:a16="http://schemas.microsoft.com/office/drawing/2014/main" id="{295871B7-0946-4779-A58D-462F4FC0B85E}"/>
              </a:ext>
            </a:extLst>
          </p:cNvPr>
          <p:cNvGrpSpPr/>
          <p:nvPr/>
        </p:nvGrpSpPr>
        <p:grpSpPr>
          <a:xfrm>
            <a:off x="4485998" y="173551"/>
            <a:ext cx="3509407" cy="6212007"/>
            <a:chOff x="4485998" y="211651"/>
            <a:chExt cx="3509407" cy="6212007"/>
          </a:xfrm>
        </p:grpSpPr>
        <p:sp>
          <p:nvSpPr>
            <p:cNvPr id="6" name="Rectangle: Rounded Corners 5">
              <a:extLst>
                <a:ext uri="{FF2B5EF4-FFF2-40B4-BE49-F238E27FC236}">
                  <a16:creationId xmlns:a16="http://schemas.microsoft.com/office/drawing/2014/main" id="{2DA42A83-3DE2-4BC4-BDB8-723993FF4B42}"/>
                </a:ext>
              </a:extLst>
            </p:cNvPr>
            <p:cNvSpPr/>
            <p:nvPr/>
          </p:nvSpPr>
          <p:spPr>
            <a:xfrm>
              <a:off x="4542692" y="3132613"/>
              <a:ext cx="3248298" cy="3291045"/>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a:p>
            <a:p>
              <a:pPr algn="ctr">
                <a:spcAft>
                  <a:spcPts val="600"/>
                </a:spcAft>
              </a:pPr>
              <a:r>
                <a:rPr lang="en-US" sz="2800" b="1"/>
                <a:t>Implementation</a:t>
              </a:r>
              <a:r>
                <a:rPr lang="en-US" sz="2800"/>
                <a:t> of high-quality educational programming</a:t>
              </a:r>
            </a:p>
          </p:txBody>
        </p:sp>
        <p:pic>
          <p:nvPicPr>
            <p:cNvPr id="13" name="Picture 12" descr="A picture containing person, table, sitting, child&#10;&#10;Description automatically generated">
              <a:extLst>
                <a:ext uri="{FF2B5EF4-FFF2-40B4-BE49-F238E27FC236}">
                  <a16:creationId xmlns:a16="http://schemas.microsoft.com/office/drawing/2014/main" id="{B1527982-11B7-47BD-8C08-8AF33B2F66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85998" y="211651"/>
              <a:ext cx="3509407" cy="350940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8" name="Equals 7" descr="Equals sign">
            <a:extLst>
              <a:ext uri="{FF2B5EF4-FFF2-40B4-BE49-F238E27FC236}">
                <a16:creationId xmlns:a16="http://schemas.microsoft.com/office/drawing/2014/main" id="{14C2F4FE-1944-460D-A761-F624A62C3CD6}"/>
              </a:ext>
            </a:extLst>
          </p:cNvPr>
          <p:cNvSpPr/>
          <p:nvPr/>
        </p:nvSpPr>
        <p:spPr>
          <a:xfrm>
            <a:off x="7839572" y="4251959"/>
            <a:ext cx="985168" cy="1147147"/>
          </a:xfrm>
          <a:prstGeom prst="mathEqual">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descr="PROGRESS Center logo above graphic that reads &quot;Improved access and outcomes - FAPE&quot;">
            <a:extLst>
              <a:ext uri="{FF2B5EF4-FFF2-40B4-BE49-F238E27FC236}">
                <a16:creationId xmlns:a16="http://schemas.microsoft.com/office/drawing/2014/main" id="{BF04BE5D-3FBE-49D3-BBFA-B354DBC7BCEA}"/>
              </a:ext>
            </a:extLst>
          </p:cNvPr>
          <p:cNvGrpSpPr/>
          <p:nvPr/>
        </p:nvGrpSpPr>
        <p:grpSpPr>
          <a:xfrm>
            <a:off x="8424028" y="173550"/>
            <a:ext cx="3636504" cy="6212008"/>
            <a:chOff x="8424028" y="211650"/>
            <a:chExt cx="3636504" cy="6212008"/>
          </a:xfrm>
        </p:grpSpPr>
        <p:grpSp>
          <p:nvGrpSpPr>
            <p:cNvPr id="9" name="Group 8">
              <a:extLst>
                <a:ext uri="{FF2B5EF4-FFF2-40B4-BE49-F238E27FC236}">
                  <a16:creationId xmlns:a16="http://schemas.microsoft.com/office/drawing/2014/main" id="{819AAC9C-92C2-4B1B-95EC-BF54B97CB58D}"/>
                </a:ext>
              </a:extLst>
            </p:cNvPr>
            <p:cNvGrpSpPr/>
            <p:nvPr/>
          </p:nvGrpSpPr>
          <p:grpSpPr>
            <a:xfrm>
              <a:off x="8424028" y="211650"/>
              <a:ext cx="3636504" cy="6212008"/>
              <a:chOff x="8424028" y="211650"/>
              <a:chExt cx="3636504" cy="6212008"/>
            </a:xfrm>
          </p:grpSpPr>
          <p:sp>
            <p:nvSpPr>
              <p:cNvPr id="7" name="Rectangle: Rounded Corners 6">
                <a:extLst>
                  <a:ext uri="{FF2B5EF4-FFF2-40B4-BE49-F238E27FC236}">
                    <a16:creationId xmlns:a16="http://schemas.microsoft.com/office/drawing/2014/main" id="{F9EE9CD9-F0E8-471E-877F-D894A110FFAA}"/>
                  </a:ext>
                </a:extLst>
              </p:cNvPr>
              <p:cNvSpPr/>
              <p:nvPr/>
            </p:nvSpPr>
            <p:spPr>
              <a:xfrm>
                <a:off x="8845011" y="3407726"/>
                <a:ext cx="2978233" cy="3015932"/>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a:t>Improved access and outcomes -  </a:t>
                </a:r>
                <a:r>
                  <a:rPr lang="en-US" sz="2800" err="1"/>
                  <a:t>FAPE</a:t>
                </a:r>
                <a:endParaRPr lang="en-US" sz="2800"/>
              </a:p>
            </p:txBody>
          </p:sp>
          <p:sp>
            <p:nvSpPr>
              <p:cNvPr id="19" name="Oval 18">
                <a:extLst>
                  <a:ext uri="{FF2B5EF4-FFF2-40B4-BE49-F238E27FC236}">
                    <a16:creationId xmlns:a16="http://schemas.microsoft.com/office/drawing/2014/main" id="{F268B783-0D79-4A72-AB91-0772C2F4C076}"/>
                  </a:ext>
                </a:extLst>
              </p:cNvPr>
              <p:cNvSpPr/>
              <p:nvPr/>
            </p:nvSpPr>
            <p:spPr>
              <a:xfrm>
                <a:off x="8424028" y="211650"/>
                <a:ext cx="3636504" cy="3509409"/>
              </a:xfrm>
              <a:prstGeom prst="ellipse">
                <a:avLst/>
              </a:prstGeom>
              <a:solidFill>
                <a:schemeClr val="bg1"/>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close up of a sign&#10;&#10;Description automatically generated">
              <a:extLst>
                <a:ext uri="{FF2B5EF4-FFF2-40B4-BE49-F238E27FC236}">
                  <a16:creationId xmlns:a16="http://schemas.microsoft.com/office/drawing/2014/main" id="{DAEEFB23-9804-4E72-9116-D14FFB1BD7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5011" y="791844"/>
              <a:ext cx="2935374" cy="2084982"/>
            </a:xfrm>
            <a:prstGeom prst="rect">
              <a:avLst/>
            </a:prstGeom>
          </p:spPr>
        </p:pic>
      </p:grpSp>
      <p:sp>
        <p:nvSpPr>
          <p:cNvPr id="12" name="Oval 11">
            <a:extLst>
              <a:ext uri="{FF2B5EF4-FFF2-40B4-BE49-F238E27FC236}">
                <a16:creationId xmlns:a16="http://schemas.microsoft.com/office/drawing/2014/main" id="{9958FCA1-E59B-4C3A-87F8-0123D6BE3ED0}"/>
              </a:ext>
              <a:ext uri="{C183D7F6-B498-43B3-948B-1728B52AA6E4}">
                <adec:decorative xmlns:adec="http://schemas.microsoft.com/office/drawing/2017/decorative" val="1"/>
              </a:ext>
            </a:extLst>
          </p:cNvPr>
          <p:cNvSpPr/>
          <p:nvPr/>
        </p:nvSpPr>
        <p:spPr>
          <a:xfrm>
            <a:off x="3447715" y="4163276"/>
            <a:ext cx="1117283" cy="13219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a:extLst>
              <a:ext uri="{FF2B5EF4-FFF2-40B4-BE49-F238E27FC236}">
                <a16:creationId xmlns:a16="http://schemas.microsoft.com/office/drawing/2014/main" id="{DDB7D070-DB13-45E2-AEF5-0A635FECFCA8}"/>
              </a:ext>
            </a:extLst>
          </p:cNvPr>
          <p:cNvSpPr>
            <a:spLocks noGrp="1"/>
          </p:cNvSpPr>
          <p:nvPr>
            <p:ph type="sldNum" sz="quarter" idx="12"/>
          </p:nvPr>
        </p:nvSpPr>
        <p:spPr/>
        <p:txBody>
          <a:bodyPr/>
          <a:lstStyle/>
          <a:p>
            <a:fld id="{48F63A3B-78C7-47BE-AE5E-E10140E04643}" type="slidenum">
              <a:rPr lang="en-US" smtClean="0"/>
              <a:t>26</a:t>
            </a:fld>
            <a:endParaRPr lang="en-US"/>
          </a:p>
        </p:txBody>
      </p:sp>
    </p:spTree>
    <p:custDataLst>
      <p:tags r:id="rId1"/>
    </p:custDataLst>
    <p:extLst>
      <p:ext uri="{BB962C8B-B14F-4D97-AF65-F5344CB8AC3E}">
        <p14:creationId xmlns:p14="http://schemas.microsoft.com/office/powerpoint/2010/main" val="320656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1B86EF-22D7-4190-AB73-C1828035593D}"/>
              </a:ext>
            </a:extLst>
          </p:cNvPr>
          <p:cNvSpPr>
            <a:spLocks noGrp="1"/>
          </p:cNvSpPr>
          <p:nvPr>
            <p:ph type="title"/>
          </p:nvPr>
        </p:nvSpPr>
        <p:spPr/>
        <p:txBody>
          <a:bodyPr/>
          <a:lstStyle/>
          <a:p>
            <a:r>
              <a:rPr lang="en-US"/>
              <a:t>IDEA FAPE Requirements</a:t>
            </a:r>
          </a:p>
        </p:txBody>
      </p:sp>
      <p:graphicFrame>
        <p:nvGraphicFramePr>
          <p:cNvPr id="14" name="Content Placeholder 13" descr="Procedural: In the development of an IEP, has the IEP team complied with the procedures set forth in IDEA? (Rowley)&#10;&#10;Substantive: Is the IEP reasonably calculated to enable the child to make progress in light of the child's circumstances? (Endrew F.)&#10;&#10;Implementation: In implementing the IEP, were the instructional services and supports outlined in the IEP provided as agreed on during the IEP process?">
            <a:extLst>
              <a:ext uri="{FF2B5EF4-FFF2-40B4-BE49-F238E27FC236}">
                <a16:creationId xmlns:a16="http://schemas.microsoft.com/office/drawing/2014/main" id="{0B248331-96B5-4FA4-BDFC-158E6E4C7EF6}"/>
              </a:ext>
            </a:extLst>
          </p:cNvPr>
          <p:cNvGraphicFramePr>
            <a:graphicFrameLocks noGrp="1"/>
          </p:cNvGraphicFramePr>
          <p:nvPr>
            <p:ph sz="quarter" idx="15"/>
            <p:extLst>
              <p:ext uri="{D42A27DB-BD31-4B8C-83A1-F6EECF244321}">
                <p14:modId xmlns:p14="http://schemas.microsoft.com/office/powerpoint/2010/main" val="1462027590"/>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8EC1F39-74E6-4CD0-A3DE-A9FAEF615E8F}"/>
              </a:ext>
            </a:extLst>
          </p:cNvPr>
          <p:cNvSpPr txBox="1"/>
          <p:nvPr/>
        </p:nvSpPr>
        <p:spPr>
          <a:xfrm>
            <a:off x="4297362" y="5484595"/>
            <a:ext cx="3657600" cy="430887"/>
          </a:xfrm>
          <a:prstGeom prst="rect">
            <a:avLst/>
          </a:prstGeom>
          <a:noFill/>
        </p:spPr>
        <p:txBody>
          <a:bodyPr wrap="square" tIns="0" bIns="0" rtlCol="0" anchor="ctr">
            <a:spAutoFit/>
          </a:bodyPr>
          <a:lstStyle/>
          <a:p>
            <a:pPr algn="ctr"/>
            <a:r>
              <a:rPr lang="en-US" sz="2800" b="1" err="1"/>
              <a:t>FAPE</a:t>
            </a:r>
            <a:r>
              <a:rPr lang="en-US" sz="2800" b="1"/>
              <a:t> Requirements</a:t>
            </a:r>
          </a:p>
        </p:txBody>
      </p:sp>
      <p:sp>
        <p:nvSpPr>
          <p:cNvPr id="5" name="Slide Number Placeholder 4">
            <a:extLst>
              <a:ext uri="{FF2B5EF4-FFF2-40B4-BE49-F238E27FC236}">
                <a16:creationId xmlns:a16="http://schemas.microsoft.com/office/drawing/2014/main" id="{F4DD5B05-F26B-49DD-9046-D65B04FCA6F6}"/>
              </a:ext>
            </a:extLst>
          </p:cNvPr>
          <p:cNvSpPr>
            <a:spLocks noGrp="1"/>
          </p:cNvSpPr>
          <p:nvPr>
            <p:ph type="sldNum" sz="quarter" idx="14"/>
          </p:nvPr>
        </p:nvSpPr>
        <p:spPr/>
        <p:txBody>
          <a:bodyPr/>
          <a:lstStyle/>
          <a:p>
            <a:fld id="{99A20822-4A49-4D36-86E3-300BA48D3F00}" type="slidenum">
              <a:rPr lang="en-US" smtClean="0"/>
              <a:pPr/>
              <a:t>27</a:t>
            </a:fld>
            <a:endParaRPr lang="en-US"/>
          </a:p>
        </p:txBody>
      </p:sp>
    </p:spTree>
    <p:extLst>
      <p:ext uri="{BB962C8B-B14F-4D97-AF65-F5344CB8AC3E}">
        <p14:creationId xmlns:p14="http://schemas.microsoft.com/office/powerpoint/2010/main" val="61743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2805-31EC-49B2-B001-D0742B301C82}"/>
              </a:ext>
            </a:extLst>
          </p:cNvPr>
          <p:cNvSpPr>
            <a:spLocks noGrp="1"/>
          </p:cNvSpPr>
          <p:nvPr>
            <p:ph type="title"/>
          </p:nvPr>
        </p:nvSpPr>
        <p:spPr/>
        <p:txBody>
          <a:bodyPr>
            <a:normAutofit/>
          </a:bodyPr>
          <a:lstStyle/>
          <a:p>
            <a:r>
              <a:rPr lang="en-US" sz="4000">
                <a:solidFill>
                  <a:srgbClr val="0076BD"/>
                </a:solidFill>
                <a:latin typeface="+mn-lt"/>
              </a:rPr>
              <a:t>Program Development: Procedural</a:t>
            </a:r>
          </a:p>
        </p:txBody>
      </p:sp>
      <p:pic>
        <p:nvPicPr>
          <p:cNvPr id="11" name="Content Placeholder 10" descr="Parts of a bike including wheel, frame, gears, handlebars, chain, seat">
            <a:extLst>
              <a:ext uri="{FF2B5EF4-FFF2-40B4-BE49-F238E27FC236}">
                <a16:creationId xmlns:a16="http://schemas.microsoft.com/office/drawing/2014/main" id="{E71331F1-500D-47A9-A2A7-6E7BD5FC5C90}"/>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2109129" y="1279525"/>
            <a:ext cx="8034066" cy="4846638"/>
          </a:xfrm>
        </p:spPr>
      </p:pic>
      <p:sp>
        <p:nvSpPr>
          <p:cNvPr id="4" name="Slide Number Placeholder 3">
            <a:extLst>
              <a:ext uri="{FF2B5EF4-FFF2-40B4-BE49-F238E27FC236}">
                <a16:creationId xmlns:a16="http://schemas.microsoft.com/office/drawing/2014/main" id="{194F1D96-893F-40F6-9B0F-1DAC9A5A2A1C}"/>
              </a:ext>
            </a:extLst>
          </p:cNvPr>
          <p:cNvSpPr>
            <a:spLocks noGrp="1"/>
          </p:cNvSpPr>
          <p:nvPr>
            <p:ph type="sldNum" sz="quarter" idx="14"/>
          </p:nvPr>
        </p:nvSpPr>
        <p:spPr/>
        <p:txBody>
          <a:bodyPr/>
          <a:lstStyle/>
          <a:p>
            <a:fld id="{48F63A3B-78C7-47BE-AE5E-E10140E04643}" type="slidenum">
              <a:rPr lang="en-US" smtClean="0"/>
              <a:t>28</a:t>
            </a:fld>
            <a:endParaRPr lang="en-US"/>
          </a:p>
        </p:txBody>
      </p:sp>
      <p:sp>
        <p:nvSpPr>
          <p:cNvPr id="6" name="TextBox 5">
            <a:extLst>
              <a:ext uri="{FF2B5EF4-FFF2-40B4-BE49-F238E27FC236}">
                <a16:creationId xmlns:a16="http://schemas.microsoft.com/office/drawing/2014/main" id="{502D11CA-2B3C-487E-A6DA-4F261F7E36DA}"/>
              </a:ext>
            </a:extLst>
          </p:cNvPr>
          <p:cNvSpPr txBox="1"/>
          <p:nvPr/>
        </p:nvSpPr>
        <p:spPr>
          <a:xfrm>
            <a:off x="1044297" y="2791143"/>
            <a:ext cx="2058683" cy="1754326"/>
          </a:xfrm>
          <a:prstGeom prst="rect">
            <a:avLst/>
          </a:prstGeom>
          <a:solidFill>
            <a:srgbClr val="8FB3A7"/>
          </a:solidFill>
        </p:spPr>
        <p:txBody>
          <a:bodyPr wrap="square" rtlCol="0">
            <a:spAutoFit/>
          </a:bodyPr>
          <a:lstStyle/>
          <a:p>
            <a:pPr algn="ctr"/>
            <a:r>
              <a:rPr lang="en-US" b="1">
                <a:solidFill>
                  <a:schemeClr val="tx2"/>
                </a:solidFill>
              </a:rPr>
              <a:t>Present Levels of Academic Achievement and Functional Performance (PLAAFP) </a:t>
            </a:r>
          </a:p>
        </p:txBody>
      </p:sp>
      <p:sp>
        <p:nvSpPr>
          <p:cNvPr id="7" name="TextBox 6">
            <a:extLst>
              <a:ext uri="{FF2B5EF4-FFF2-40B4-BE49-F238E27FC236}">
                <a16:creationId xmlns:a16="http://schemas.microsoft.com/office/drawing/2014/main" id="{0FBED9D0-27DC-468A-B146-7366624232ED}"/>
              </a:ext>
            </a:extLst>
          </p:cNvPr>
          <p:cNvSpPr txBox="1"/>
          <p:nvPr/>
        </p:nvSpPr>
        <p:spPr>
          <a:xfrm>
            <a:off x="9581826" y="2791143"/>
            <a:ext cx="2058683" cy="1200329"/>
          </a:xfrm>
          <a:prstGeom prst="rect">
            <a:avLst/>
          </a:prstGeom>
          <a:solidFill>
            <a:srgbClr val="C26A5C"/>
          </a:solidFill>
        </p:spPr>
        <p:txBody>
          <a:bodyPr wrap="square" rtlCol="0">
            <a:spAutoFit/>
          </a:bodyPr>
          <a:lstStyle/>
          <a:p>
            <a:pPr lvl="0" algn="ctr"/>
            <a:r>
              <a:rPr lang="en-US" b="1">
                <a:solidFill>
                  <a:schemeClr val="tx2"/>
                </a:solidFill>
              </a:rPr>
              <a:t>Statement of Special Education and Aids and Services</a:t>
            </a:r>
          </a:p>
        </p:txBody>
      </p:sp>
      <p:sp>
        <p:nvSpPr>
          <p:cNvPr id="8" name="TextBox 7">
            <a:extLst>
              <a:ext uri="{FF2B5EF4-FFF2-40B4-BE49-F238E27FC236}">
                <a16:creationId xmlns:a16="http://schemas.microsoft.com/office/drawing/2014/main" id="{8478D78C-3F00-4978-9734-8C1118F74925}"/>
              </a:ext>
            </a:extLst>
          </p:cNvPr>
          <p:cNvSpPr txBox="1"/>
          <p:nvPr/>
        </p:nvSpPr>
        <p:spPr>
          <a:xfrm>
            <a:off x="5623997" y="5627002"/>
            <a:ext cx="2058683" cy="307777"/>
          </a:xfrm>
          <a:prstGeom prst="rect">
            <a:avLst/>
          </a:prstGeom>
          <a:solidFill>
            <a:srgbClr val="E4BC57"/>
          </a:solidFill>
        </p:spPr>
        <p:txBody>
          <a:bodyPr wrap="square" rtlCol="0">
            <a:spAutoFit/>
          </a:bodyPr>
          <a:lstStyle/>
          <a:p>
            <a:pPr algn="ctr"/>
            <a:r>
              <a:rPr lang="en-US" b="1">
                <a:solidFill>
                  <a:schemeClr val="tx2"/>
                </a:solidFill>
              </a:rPr>
              <a:t>Measurable Goals</a:t>
            </a:r>
          </a:p>
        </p:txBody>
      </p:sp>
      <p:sp>
        <p:nvSpPr>
          <p:cNvPr id="9" name="TextBox 8">
            <a:extLst>
              <a:ext uri="{FF2B5EF4-FFF2-40B4-BE49-F238E27FC236}">
                <a16:creationId xmlns:a16="http://schemas.microsoft.com/office/drawing/2014/main" id="{C203656F-AAC6-47AA-9D28-9C6FB0CBCB08}"/>
              </a:ext>
            </a:extLst>
          </p:cNvPr>
          <p:cNvSpPr txBox="1"/>
          <p:nvPr/>
        </p:nvSpPr>
        <p:spPr>
          <a:xfrm>
            <a:off x="5349627" y="2791143"/>
            <a:ext cx="2607425" cy="307777"/>
          </a:xfrm>
          <a:prstGeom prst="rect">
            <a:avLst/>
          </a:prstGeom>
          <a:solidFill>
            <a:srgbClr val="9B8BB0"/>
          </a:solidFill>
        </p:spPr>
        <p:txBody>
          <a:bodyPr wrap="square" rtlCol="0">
            <a:spAutoFit/>
          </a:bodyPr>
          <a:lstStyle/>
          <a:p>
            <a:pPr algn="ctr"/>
            <a:r>
              <a:rPr lang="en-US" b="1">
                <a:solidFill>
                  <a:schemeClr val="tx2"/>
                </a:solidFill>
              </a:rPr>
              <a:t>Monitoring Plan</a:t>
            </a:r>
          </a:p>
        </p:txBody>
      </p:sp>
      <p:sp>
        <p:nvSpPr>
          <p:cNvPr id="10" name="TextBox 9">
            <a:extLst>
              <a:ext uri="{FF2B5EF4-FFF2-40B4-BE49-F238E27FC236}">
                <a16:creationId xmlns:a16="http://schemas.microsoft.com/office/drawing/2014/main" id="{4FA9B53B-8166-412F-A2CB-A313EF516D5E}"/>
              </a:ext>
            </a:extLst>
          </p:cNvPr>
          <p:cNvSpPr txBox="1"/>
          <p:nvPr/>
        </p:nvSpPr>
        <p:spPr>
          <a:xfrm>
            <a:off x="378709" y="5041425"/>
            <a:ext cx="2199599" cy="923330"/>
          </a:xfrm>
          <a:prstGeom prst="rect">
            <a:avLst/>
          </a:prstGeom>
          <a:solidFill>
            <a:schemeClr val="accent6">
              <a:lumMod val="40000"/>
              <a:lumOff val="60000"/>
            </a:schemeClr>
          </a:solidFill>
        </p:spPr>
        <p:txBody>
          <a:bodyPr wrap="square" rtlCol="0">
            <a:spAutoFit/>
          </a:bodyPr>
          <a:lstStyle/>
          <a:p>
            <a:pPr lvl="0" algn="ctr"/>
            <a:r>
              <a:rPr lang="en-US" b="1">
                <a:solidFill>
                  <a:schemeClr val="tx2"/>
                </a:solidFill>
              </a:rPr>
              <a:t>Date, Frequency, Duration and Location of Services</a:t>
            </a:r>
          </a:p>
        </p:txBody>
      </p:sp>
      <p:sp>
        <p:nvSpPr>
          <p:cNvPr id="12" name="TextBox 11">
            <a:extLst>
              <a:ext uri="{FF2B5EF4-FFF2-40B4-BE49-F238E27FC236}">
                <a16:creationId xmlns:a16="http://schemas.microsoft.com/office/drawing/2014/main" id="{ECA09600-B2A2-42F8-8BC9-3550207AE70F}"/>
              </a:ext>
            </a:extLst>
          </p:cNvPr>
          <p:cNvSpPr txBox="1"/>
          <p:nvPr/>
        </p:nvSpPr>
        <p:spPr>
          <a:xfrm>
            <a:off x="8781856" y="817264"/>
            <a:ext cx="2715600" cy="1200329"/>
          </a:xfrm>
          <a:prstGeom prst="rect">
            <a:avLst/>
          </a:prstGeom>
          <a:solidFill>
            <a:srgbClr val="00B0F0"/>
          </a:solidFill>
        </p:spPr>
        <p:txBody>
          <a:bodyPr wrap="square" rtlCol="0">
            <a:spAutoFit/>
          </a:bodyPr>
          <a:lstStyle/>
          <a:p>
            <a:pPr lvl="0" algn="ctr"/>
            <a:r>
              <a:rPr lang="en-US" b="1">
                <a:solidFill>
                  <a:schemeClr val="tx2"/>
                </a:solidFill>
              </a:rPr>
              <a:t>Participation Outside Regular Education and in State and Districtwide Assessments</a:t>
            </a:r>
          </a:p>
        </p:txBody>
      </p:sp>
    </p:spTree>
    <p:extLst>
      <p:ext uri="{BB962C8B-B14F-4D97-AF65-F5344CB8AC3E}">
        <p14:creationId xmlns:p14="http://schemas.microsoft.com/office/powerpoint/2010/main" val="48593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C879-56B0-428E-AEDB-B20563519DBA}"/>
              </a:ext>
            </a:extLst>
          </p:cNvPr>
          <p:cNvSpPr>
            <a:spLocks noGrp="1"/>
          </p:cNvSpPr>
          <p:nvPr>
            <p:ph type="title"/>
          </p:nvPr>
        </p:nvSpPr>
        <p:spPr/>
        <p:txBody>
          <a:bodyPr>
            <a:normAutofit/>
          </a:bodyPr>
          <a:lstStyle/>
          <a:p>
            <a:r>
              <a:rPr lang="en-US" sz="4000">
                <a:solidFill>
                  <a:srgbClr val="0076BD"/>
                </a:solidFill>
                <a:latin typeface="+mn-lt"/>
              </a:rPr>
              <a:t>Program Development: Substantive </a:t>
            </a:r>
          </a:p>
        </p:txBody>
      </p:sp>
      <p:pic>
        <p:nvPicPr>
          <p:cNvPr id="6" name="Content Placeholder 5" descr="A close up of a bicycle&#10;">
            <a:extLst>
              <a:ext uri="{FF2B5EF4-FFF2-40B4-BE49-F238E27FC236}">
                <a16:creationId xmlns:a16="http://schemas.microsoft.com/office/drawing/2014/main" id="{E4D0EC2C-D16C-4CB6-BF1D-9B2B47A95E35}"/>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a:ext>
            </a:extLst>
          </a:blip>
          <a:stretch/>
        </p:blipFill>
        <p:spPr>
          <a:xfrm>
            <a:off x="1977086" y="1279525"/>
            <a:ext cx="8298153" cy="4846638"/>
          </a:xfrm>
        </p:spPr>
      </p:pic>
      <p:sp>
        <p:nvSpPr>
          <p:cNvPr id="4" name="Slide Number Placeholder 3">
            <a:extLst>
              <a:ext uri="{FF2B5EF4-FFF2-40B4-BE49-F238E27FC236}">
                <a16:creationId xmlns:a16="http://schemas.microsoft.com/office/drawing/2014/main" id="{FC831DAB-8E07-4763-9A01-F922BFB98F4F}"/>
              </a:ext>
            </a:extLst>
          </p:cNvPr>
          <p:cNvSpPr>
            <a:spLocks noGrp="1"/>
          </p:cNvSpPr>
          <p:nvPr>
            <p:ph type="sldNum" sz="quarter" idx="14"/>
          </p:nvPr>
        </p:nvSpPr>
        <p:spPr/>
        <p:txBody>
          <a:bodyPr/>
          <a:lstStyle/>
          <a:p>
            <a:fld id="{48F63A3B-78C7-47BE-AE5E-E10140E04643}" type="slidenum">
              <a:rPr lang="en-US" smtClean="0"/>
              <a:t>29</a:t>
            </a:fld>
            <a:endParaRPr lang="en-US"/>
          </a:p>
        </p:txBody>
      </p:sp>
      <p:sp>
        <p:nvSpPr>
          <p:cNvPr id="9" name="TextBox 8">
            <a:extLst>
              <a:ext uri="{FF2B5EF4-FFF2-40B4-BE49-F238E27FC236}">
                <a16:creationId xmlns:a16="http://schemas.microsoft.com/office/drawing/2014/main" id="{2F45F670-7D40-4A3E-A238-154709DDFEF6}"/>
              </a:ext>
            </a:extLst>
          </p:cNvPr>
          <p:cNvSpPr txBox="1"/>
          <p:nvPr/>
        </p:nvSpPr>
        <p:spPr>
          <a:xfrm>
            <a:off x="720377" y="2184737"/>
            <a:ext cx="1827952" cy="1477328"/>
          </a:xfrm>
          <a:prstGeom prst="rect">
            <a:avLst/>
          </a:prstGeom>
          <a:solidFill>
            <a:srgbClr val="8FB3A7"/>
          </a:solidFill>
        </p:spPr>
        <p:txBody>
          <a:bodyPr wrap="square" rtlCol="0">
            <a:spAutoFit/>
          </a:bodyPr>
          <a:lstStyle/>
          <a:p>
            <a:pPr algn="ctr"/>
            <a:r>
              <a:rPr lang="en-US" b="1">
                <a:solidFill>
                  <a:schemeClr val="tx2"/>
                </a:solidFill>
              </a:rPr>
              <a:t>PLAAFP:</a:t>
            </a:r>
          </a:p>
          <a:p>
            <a:pPr algn="ctr"/>
            <a:r>
              <a:rPr lang="en-US">
                <a:solidFill>
                  <a:schemeClr val="tx2"/>
                </a:solidFill>
              </a:rPr>
              <a:t>Provide an assessment and data-driven baseline</a:t>
            </a:r>
          </a:p>
        </p:txBody>
      </p:sp>
      <p:sp>
        <p:nvSpPr>
          <p:cNvPr id="10" name="TextBox 9">
            <a:extLst>
              <a:ext uri="{FF2B5EF4-FFF2-40B4-BE49-F238E27FC236}">
                <a16:creationId xmlns:a16="http://schemas.microsoft.com/office/drawing/2014/main" id="{9E724CCD-528E-42B7-84AF-E169D741B082}"/>
              </a:ext>
            </a:extLst>
          </p:cNvPr>
          <p:cNvSpPr txBox="1"/>
          <p:nvPr/>
        </p:nvSpPr>
        <p:spPr>
          <a:xfrm>
            <a:off x="9412941" y="2213832"/>
            <a:ext cx="2382184" cy="2103335"/>
          </a:xfrm>
          <a:prstGeom prst="rect">
            <a:avLst/>
          </a:prstGeom>
          <a:solidFill>
            <a:srgbClr val="C26A5C"/>
          </a:solidFill>
        </p:spPr>
        <p:txBody>
          <a:bodyPr wrap="square" rtlCol="0">
            <a:spAutoFit/>
          </a:bodyPr>
          <a:lstStyle/>
          <a:p>
            <a:pPr algn="ctr"/>
            <a:r>
              <a:rPr lang="en-US" b="1">
                <a:solidFill>
                  <a:schemeClr val="tx2"/>
                </a:solidFill>
              </a:rPr>
              <a:t>Specially designed instruction (SDI): </a:t>
            </a:r>
          </a:p>
          <a:p>
            <a:pPr algn="ctr"/>
            <a:r>
              <a:rPr lang="en-US">
                <a:solidFill>
                  <a:schemeClr val="tx2"/>
                </a:solidFill>
              </a:rPr>
              <a:t>Addresses unique needs and ensures access to and progress in the general curriculum</a:t>
            </a:r>
          </a:p>
        </p:txBody>
      </p:sp>
      <p:sp>
        <p:nvSpPr>
          <p:cNvPr id="11" name="TextBox 10">
            <a:extLst>
              <a:ext uri="{FF2B5EF4-FFF2-40B4-BE49-F238E27FC236}">
                <a16:creationId xmlns:a16="http://schemas.microsoft.com/office/drawing/2014/main" id="{EE8FCA5C-4CD0-41A0-A849-A1AF01DB7B6B}"/>
              </a:ext>
            </a:extLst>
          </p:cNvPr>
          <p:cNvSpPr txBox="1"/>
          <p:nvPr/>
        </p:nvSpPr>
        <p:spPr>
          <a:xfrm>
            <a:off x="3483217" y="5127446"/>
            <a:ext cx="2422908" cy="1200329"/>
          </a:xfrm>
          <a:prstGeom prst="rect">
            <a:avLst/>
          </a:prstGeom>
          <a:solidFill>
            <a:srgbClr val="E4BC57"/>
          </a:solidFill>
        </p:spPr>
        <p:txBody>
          <a:bodyPr wrap="square" rtlCol="0">
            <a:spAutoFit/>
          </a:bodyPr>
          <a:lstStyle/>
          <a:p>
            <a:pPr algn="ctr"/>
            <a:r>
              <a:rPr lang="en-US" b="1">
                <a:solidFill>
                  <a:schemeClr val="tx2"/>
                </a:solidFill>
              </a:rPr>
              <a:t>Measurable Goals: </a:t>
            </a:r>
            <a:r>
              <a:rPr lang="en-US">
                <a:solidFill>
                  <a:schemeClr val="tx2"/>
                </a:solidFill>
              </a:rPr>
              <a:t>Connects to our PLAAFP, SDI, and progress monitoring</a:t>
            </a:r>
          </a:p>
        </p:txBody>
      </p:sp>
      <p:sp>
        <p:nvSpPr>
          <p:cNvPr id="12" name="TextBox 11">
            <a:extLst>
              <a:ext uri="{FF2B5EF4-FFF2-40B4-BE49-F238E27FC236}">
                <a16:creationId xmlns:a16="http://schemas.microsoft.com/office/drawing/2014/main" id="{A59F2AD1-CB2F-4988-AECE-516BFAB4FF12}"/>
              </a:ext>
            </a:extLst>
          </p:cNvPr>
          <p:cNvSpPr txBox="1"/>
          <p:nvPr/>
        </p:nvSpPr>
        <p:spPr>
          <a:xfrm>
            <a:off x="4394572" y="2690336"/>
            <a:ext cx="3160471" cy="1200329"/>
          </a:xfrm>
          <a:prstGeom prst="rect">
            <a:avLst/>
          </a:prstGeom>
          <a:solidFill>
            <a:srgbClr val="9B8BB0"/>
          </a:solidFill>
        </p:spPr>
        <p:txBody>
          <a:bodyPr wrap="square" rtlCol="0">
            <a:spAutoFit/>
          </a:bodyPr>
          <a:lstStyle/>
          <a:p>
            <a:pPr algn="ctr"/>
            <a:r>
              <a:rPr lang="en-US" b="1">
                <a:solidFill>
                  <a:schemeClr val="tx2"/>
                </a:solidFill>
              </a:rPr>
              <a:t>Monitoring Plan: </a:t>
            </a:r>
          </a:p>
          <a:p>
            <a:pPr algn="ctr"/>
            <a:r>
              <a:rPr lang="en-US">
                <a:solidFill>
                  <a:schemeClr val="tx2"/>
                </a:solidFill>
              </a:rPr>
              <a:t>Informs us if services are leading to progress or if changes are needed</a:t>
            </a:r>
          </a:p>
        </p:txBody>
      </p:sp>
    </p:spTree>
    <p:extLst>
      <p:ext uri="{BB962C8B-B14F-4D97-AF65-F5344CB8AC3E}">
        <p14:creationId xmlns:p14="http://schemas.microsoft.com/office/powerpoint/2010/main" val="355352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BB5C-A7FF-41E5-8CF1-E4AB43DC1A94}"/>
              </a:ext>
            </a:extLst>
          </p:cNvPr>
          <p:cNvSpPr>
            <a:spLocks noGrp="1"/>
          </p:cNvSpPr>
          <p:nvPr>
            <p:ph type="title"/>
          </p:nvPr>
        </p:nvSpPr>
        <p:spPr>
          <a:xfrm>
            <a:off x="223934" y="2174033"/>
            <a:ext cx="2015412" cy="1107996"/>
          </a:xfrm>
        </p:spPr>
        <p:txBody>
          <a:bodyPr/>
          <a:lstStyle/>
          <a:p>
            <a:r>
              <a:rPr lang="en-US"/>
              <a:t>Where are you from? </a:t>
            </a:r>
          </a:p>
        </p:txBody>
      </p:sp>
      <p:sp>
        <p:nvSpPr>
          <p:cNvPr id="3" name="Rectangle: Rounded Corners 2">
            <a:extLst>
              <a:ext uri="{FF2B5EF4-FFF2-40B4-BE49-F238E27FC236}">
                <a16:creationId xmlns:a16="http://schemas.microsoft.com/office/drawing/2014/main" id="{186ABC9C-7F2D-41C0-A6D2-4884823F9A0A}"/>
              </a:ext>
            </a:extLst>
          </p:cNvPr>
          <p:cNvSpPr/>
          <p:nvPr/>
        </p:nvSpPr>
        <p:spPr>
          <a:xfrm>
            <a:off x="223934" y="3840480"/>
            <a:ext cx="1787746" cy="23431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tx2"/>
                </a:solidFill>
              </a:rPr>
              <a:t>Use the Annotate feature at the top of your screen to indicate where you are from. Can’t find it? Feel free to drop your response in the chat! </a:t>
            </a:r>
          </a:p>
        </p:txBody>
      </p:sp>
      <p:pic>
        <p:nvPicPr>
          <p:cNvPr id="7" name="Content Placeholder 6" descr="Map of US">
            <a:extLst>
              <a:ext uri="{FF2B5EF4-FFF2-40B4-BE49-F238E27FC236}">
                <a16:creationId xmlns:a16="http://schemas.microsoft.com/office/drawing/2014/main" id="{73A2DDBE-46EE-43D7-AB61-8E5468893DE8}"/>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2454014" y="178701"/>
            <a:ext cx="9087954" cy="6166115"/>
          </a:xfrm>
        </p:spPr>
      </p:pic>
      <p:sp>
        <p:nvSpPr>
          <p:cNvPr id="5" name="Slide Number Placeholder 4">
            <a:extLst>
              <a:ext uri="{FF2B5EF4-FFF2-40B4-BE49-F238E27FC236}">
                <a16:creationId xmlns:a16="http://schemas.microsoft.com/office/drawing/2014/main" id="{37F81239-897C-4B69-8A22-EBEB1B0DFE89}"/>
              </a:ext>
            </a:extLst>
          </p:cNvPr>
          <p:cNvSpPr>
            <a:spLocks noGrp="1"/>
          </p:cNvSpPr>
          <p:nvPr>
            <p:ph type="sldNum" sz="quarter" idx="14"/>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3491215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ED26-F29F-40AD-95AF-6C2655AEF67F}"/>
              </a:ext>
            </a:extLst>
          </p:cNvPr>
          <p:cNvSpPr>
            <a:spLocks noGrp="1"/>
          </p:cNvSpPr>
          <p:nvPr>
            <p:ph type="title"/>
          </p:nvPr>
        </p:nvSpPr>
        <p:spPr>
          <a:xfrm>
            <a:off x="457200" y="-1"/>
            <a:ext cx="3563655" cy="3908122"/>
          </a:xfrm>
        </p:spPr>
        <p:txBody>
          <a:bodyPr/>
          <a:lstStyle/>
          <a:p>
            <a:r>
              <a:rPr lang="en-US"/>
              <a:t>IEPs: Same Essential Ingredients but Individualized Based on Student Need</a:t>
            </a:r>
          </a:p>
        </p:txBody>
      </p:sp>
      <p:pic>
        <p:nvPicPr>
          <p:cNvPr id="5" name="Picture 5" descr="A picture containing multiple types of bikes including tandem bike, tryke, bike, bike with buggy, bike with basket">
            <a:extLst>
              <a:ext uri="{FF2B5EF4-FFF2-40B4-BE49-F238E27FC236}">
                <a16:creationId xmlns:a16="http://schemas.microsoft.com/office/drawing/2014/main" id="{04479E31-3DF9-4EA2-B91F-D0A4C982BA32}"/>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4532217" y="407862"/>
            <a:ext cx="6513562" cy="5630087"/>
          </a:xfrm>
        </p:spPr>
      </p:pic>
      <p:sp>
        <p:nvSpPr>
          <p:cNvPr id="4" name="Slide Number Placeholder 3">
            <a:extLst>
              <a:ext uri="{FF2B5EF4-FFF2-40B4-BE49-F238E27FC236}">
                <a16:creationId xmlns:a16="http://schemas.microsoft.com/office/drawing/2014/main" id="{D44B4B5E-8156-47B2-8260-92AC30BAD237}"/>
              </a:ext>
            </a:extLst>
          </p:cNvPr>
          <p:cNvSpPr>
            <a:spLocks noGrp="1"/>
          </p:cNvSpPr>
          <p:nvPr>
            <p:ph type="sldNum" sz="quarter" idx="14"/>
          </p:nvPr>
        </p:nvSpPr>
        <p:spPr/>
        <p:txBody>
          <a:bodyPr/>
          <a:lstStyle/>
          <a:p>
            <a:fld id="{48F63A3B-78C7-47BE-AE5E-E10140E04643}" type="slidenum">
              <a:rPr lang="en-US" smtClean="0"/>
              <a:t>30</a:t>
            </a:fld>
            <a:endParaRPr lang="en-US"/>
          </a:p>
        </p:txBody>
      </p:sp>
    </p:spTree>
    <p:extLst>
      <p:ext uri="{BB962C8B-B14F-4D97-AF65-F5344CB8AC3E}">
        <p14:creationId xmlns:p14="http://schemas.microsoft.com/office/powerpoint/2010/main" val="217139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01A9-3FFF-4ED8-A1E8-2F3BFCF1A582}"/>
              </a:ext>
            </a:extLst>
          </p:cNvPr>
          <p:cNvSpPr>
            <a:spLocks noGrp="1"/>
          </p:cNvSpPr>
          <p:nvPr>
            <p:ph type="title"/>
          </p:nvPr>
        </p:nvSpPr>
        <p:spPr>
          <a:xfrm>
            <a:off x="457200" y="2514600"/>
            <a:ext cx="11338560" cy="1107996"/>
          </a:xfrm>
        </p:spPr>
        <p:txBody>
          <a:bodyPr/>
          <a:lstStyle/>
          <a:p>
            <a:pPr algn="ctr"/>
            <a:r>
              <a:rPr lang="en-US" sz="4800"/>
              <a:t>What good is a great IEP if it doesn’t guide implementation? </a:t>
            </a:r>
          </a:p>
        </p:txBody>
      </p:sp>
      <p:sp>
        <p:nvSpPr>
          <p:cNvPr id="5" name="Slide Number Placeholder 4">
            <a:extLst>
              <a:ext uri="{FF2B5EF4-FFF2-40B4-BE49-F238E27FC236}">
                <a16:creationId xmlns:a16="http://schemas.microsoft.com/office/drawing/2014/main" id="{54B654D4-E9F6-48FD-B783-EDFD0AAF09C0}"/>
              </a:ext>
            </a:extLst>
          </p:cNvPr>
          <p:cNvSpPr>
            <a:spLocks noGrp="1"/>
          </p:cNvSpPr>
          <p:nvPr>
            <p:ph type="sldNum" sz="quarter" idx="14"/>
          </p:nvPr>
        </p:nvSpPr>
        <p:spPr/>
        <p:txBody>
          <a:bodyPr/>
          <a:lstStyle/>
          <a:p>
            <a:fld id="{99A20822-4A49-4D36-86E3-300BA48D3F00}" type="slidenum">
              <a:rPr lang="en-US" smtClean="0"/>
              <a:pPr/>
              <a:t>31</a:t>
            </a:fld>
            <a:endParaRPr lang="en-US"/>
          </a:p>
        </p:txBody>
      </p:sp>
    </p:spTree>
    <p:extLst>
      <p:ext uri="{BB962C8B-B14F-4D97-AF65-F5344CB8AC3E}">
        <p14:creationId xmlns:p14="http://schemas.microsoft.com/office/powerpoint/2010/main" val="3465248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257B-0A5E-4898-BAAC-C8DABB94801F}"/>
              </a:ext>
            </a:extLst>
          </p:cNvPr>
          <p:cNvSpPr>
            <a:spLocks noGrp="1"/>
          </p:cNvSpPr>
          <p:nvPr>
            <p:ph type="title"/>
          </p:nvPr>
        </p:nvSpPr>
        <p:spPr>
          <a:xfrm>
            <a:off x="577632" y="335676"/>
            <a:ext cx="11338560" cy="1107996"/>
          </a:xfrm>
        </p:spPr>
        <p:txBody>
          <a:bodyPr/>
          <a:lstStyle/>
          <a:p>
            <a:r>
              <a:rPr lang="en-US" err="1"/>
              <a:t>FAPE</a:t>
            </a:r>
            <a:r>
              <a:rPr lang="en-US"/>
              <a:t> and Implementation: Breaking Down Findings from Case Law</a:t>
            </a:r>
          </a:p>
        </p:txBody>
      </p:sp>
      <p:sp>
        <p:nvSpPr>
          <p:cNvPr id="6" name="Rectangle: Rounded Corners 5">
            <a:extLst>
              <a:ext uri="{FF2B5EF4-FFF2-40B4-BE49-F238E27FC236}">
                <a16:creationId xmlns:a16="http://schemas.microsoft.com/office/drawing/2014/main" id="{CAF8BDEC-5728-4B29-840C-66CF5C506A30}"/>
              </a:ext>
            </a:extLst>
          </p:cNvPr>
          <p:cNvSpPr/>
          <p:nvPr/>
        </p:nvSpPr>
        <p:spPr>
          <a:xfrm>
            <a:off x="1249681" y="1849120"/>
            <a:ext cx="4551680" cy="394208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a:solidFill>
                  <a:schemeClr val="tx2"/>
                </a:solidFill>
              </a:rPr>
              <a:t>Fidelity of Implementation</a:t>
            </a:r>
          </a:p>
        </p:txBody>
      </p:sp>
      <p:sp>
        <p:nvSpPr>
          <p:cNvPr id="7" name="Rectangle: Rounded Corners 6">
            <a:extLst>
              <a:ext uri="{FF2B5EF4-FFF2-40B4-BE49-F238E27FC236}">
                <a16:creationId xmlns:a16="http://schemas.microsoft.com/office/drawing/2014/main" id="{6D44E0AF-C021-46C1-9CD6-9DAD195FE0B5}"/>
              </a:ext>
            </a:extLst>
          </p:cNvPr>
          <p:cNvSpPr/>
          <p:nvPr/>
        </p:nvSpPr>
        <p:spPr>
          <a:xfrm>
            <a:off x="6126162" y="1849120"/>
            <a:ext cx="4551680" cy="394208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a:solidFill>
                  <a:schemeClr val="tx2"/>
                </a:solidFill>
              </a:rPr>
              <a:t>Capacity to Implement</a:t>
            </a:r>
          </a:p>
        </p:txBody>
      </p:sp>
      <p:sp>
        <p:nvSpPr>
          <p:cNvPr id="5" name="Slide Number Placeholder 4">
            <a:extLst>
              <a:ext uri="{FF2B5EF4-FFF2-40B4-BE49-F238E27FC236}">
                <a16:creationId xmlns:a16="http://schemas.microsoft.com/office/drawing/2014/main" id="{FD1AA53A-1F4F-4CA0-8DF9-A24F27F999DE}"/>
              </a:ext>
            </a:extLst>
          </p:cNvPr>
          <p:cNvSpPr>
            <a:spLocks noGrp="1"/>
          </p:cNvSpPr>
          <p:nvPr>
            <p:ph type="sldNum" sz="quarter" idx="14"/>
          </p:nvPr>
        </p:nvSpPr>
        <p:spPr/>
        <p:txBody>
          <a:bodyPr/>
          <a:lstStyle/>
          <a:p>
            <a:fld id="{99A20822-4A49-4D36-86E3-300BA48D3F00}" type="slidenum">
              <a:rPr lang="en-US" smtClean="0"/>
              <a:pPr/>
              <a:t>32</a:t>
            </a:fld>
            <a:endParaRPr lang="en-US"/>
          </a:p>
        </p:txBody>
      </p:sp>
    </p:spTree>
    <p:extLst>
      <p:ext uri="{BB962C8B-B14F-4D97-AF65-F5344CB8AC3E}">
        <p14:creationId xmlns:p14="http://schemas.microsoft.com/office/powerpoint/2010/main" val="3581125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brightnessContrast contrast="-22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t="-2000" b="-2000"/>
          </a:stretch>
        </a:blipFill>
        <a:effectLst/>
      </p:bgPr>
    </p:bg>
    <p:spTree>
      <p:nvGrpSpPr>
        <p:cNvPr id="1" name=""/>
        <p:cNvGrpSpPr/>
        <p:nvPr/>
      </p:nvGrpSpPr>
      <p:grpSpPr>
        <a:xfrm>
          <a:off x="0" y="0"/>
          <a:ext cx="0" cy="0"/>
          <a:chOff x="0" y="0"/>
          <a:chExt cx="0" cy="0"/>
        </a:xfrm>
      </p:grpSpPr>
      <p:sp>
        <p:nvSpPr>
          <p:cNvPr id="441" name="Title 3"/>
          <p:cNvSpPr txBox="1">
            <a:spLocks noGrp="1"/>
          </p:cNvSpPr>
          <p:nvPr>
            <p:ph type="title"/>
          </p:nvPr>
        </p:nvSpPr>
        <p:spPr>
          <a:xfrm>
            <a:off x="390506" y="420983"/>
            <a:ext cx="3504938" cy="2616537"/>
          </a:xfrm>
          <a:prstGeom prst="rect">
            <a:avLst/>
          </a:prstGeom>
        </p:spPr>
        <p:txBody>
          <a:bodyPr/>
          <a:lstStyle/>
          <a:p>
            <a:r>
              <a:rPr lang="en-US" sz="3200"/>
              <a:t>Implementing High-Quality Educational Programming: Building a Sustainable Ecosystem  </a:t>
            </a:r>
            <a:endParaRPr sz="3200"/>
          </a:p>
        </p:txBody>
      </p:sp>
      <p:sp>
        <p:nvSpPr>
          <p:cNvPr id="4" name="Rectangle 3">
            <a:extLst>
              <a:ext uri="{FF2B5EF4-FFF2-40B4-BE49-F238E27FC236}">
                <a16:creationId xmlns:a16="http://schemas.microsoft.com/office/drawing/2014/main" id="{FF83FE0B-340D-48FB-9BA6-30E30C880442}"/>
              </a:ext>
            </a:extLst>
          </p:cNvPr>
          <p:cNvSpPr/>
          <p:nvPr/>
        </p:nvSpPr>
        <p:spPr>
          <a:xfrm>
            <a:off x="1495383" y="3633803"/>
            <a:ext cx="1995963" cy="1286829"/>
          </a:xfrm>
          <a:prstGeom prst="rect">
            <a:avLst/>
          </a:prstGeom>
          <a:solidFill>
            <a:srgbClr val="92B7AB"/>
          </a:solidFill>
          <a:ln>
            <a:solidFill>
              <a:srgbClr val="92B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Educator Support</a:t>
            </a:r>
          </a:p>
        </p:txBody>
      </p:sp>
      <p:pic>
        <p:nvPicPr>
          <p:cNvPr id="3074" name="Picture 2" descr="Cyclist Black Silhouette Clipart Free Stock Photo - Public Domain Pictures  | Bicycle, Black silhouette, Bike">
            <a:extLst>
              <a:ext uri="{FF2B5EF4-FFF2-40B4-BE49-F238E27FC236}">
                <a16:creationId xmlns:a16="http://schemas.microsoft.com/office/drawing/2014/main" id="{D99B82D5-E91B-401A-B3F6-E8CF2A02E23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23261" y="4030015"/>
            <a:ext cx="1378775" cy="917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6CCD59D-968A-4DAC-949D-EF385873DF3B}"/>
              </a:ext>
            </a:extLst>
          </p:cNvPr>
          <p:cNvSpPr/>
          <p:nvPr/>
        </p:nvSpPr>
        <p:spPr>
          <a:xfrm>
            <a:off x="4347896" y="4156562"/>
            <a:ext cx="424520" cy="2413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000000"/>
                </a:solidFill>
                <a:effectLst/>
                <a:uLnTx/>
                <a:uFillTx/>
                <a:latin typeface="Calibri"/>
                <a:ea typeface="+mn-ea"/>
                <a:cs typeface="+mn-cs"/>
                <a:sym typeface="Arial"/>
              </a:rPr>
              <a:t>IEP</a:t>
            </a:r>
          </a:p>
        </p:txBody>
      </p:sp>
      <p:cxnSp>
        <p:nvCxnSpPr>
          <p:cNvPr id="9" name="Straight Arrow Connector 8">
            <a:extLst>
              <a:ext uri="{FF2B5EF4-FFF2-40B4-BE49-F238E27FC236}">
                <a16:creationId xmlns:a16="http://schemas.microsoft.com/office/drawing/2014/main" id="{7CB473D8-9363-458C-B62E-954CF4D82FE2}"/>
              </a:ext>
              <a:ext uri="{C183D7F6-B498-43B3-948B-1728B52AA6E4}">
                <adec:decorative xmlns:adec="http://schemas.microsoft.com/office/drawing/2017/decorative" val="1"/>
              </a:ext>
            </a:extLst>
          </p:cNvPr>
          <p:cNvCxnSpPr>
            <a:cxnSpLocks/>
            <a:stCxn id="6" idx="2"/>
          </p:cNvCxnSpPr>
          <p:nvPr/>
        </p:nvCxnSpPr>
        <p:spPr>
          <a:xfrm>
            <a:off x="4560156" y="4397872"/>
            <a:ext cx="262365" cy="16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ardrop 12">
            <a:extLst>
              <a:ext uri="{FF2B5EF4-FFF2-40B4-BE49-F238E27FC236}">
                <a16:creationId xmlns:a16="http://schemas.microsoft.com/office/drawing/2014/main" id="{764F7198-5594-462D-B548-E39CF3E51A73}"/>
              </a:ext>
              <a:ext uri="{C183D7F6-B498-43B3-948B-1728B52AA6E4}">
                <adec:decorative xmlns:adec="http://schemas.microsoft.com/office/drawing/2017/decorative" val="1"/>
              </a:ext>
            </a:extLst>
          </p:cNvPr>
          <p:cNvSpPr/>
          <p:nvPr/>
        </p:nvSpPr>
        <p:spPr>
          <a:xfrm rot="8154745">
            <a:off x="6735150" y="4910151"/>
            <a:ext cx="914400" cy="914400"/>
          </a:xfrm>
          <a:prstGeom prst="teardrop">
            <a:avLst>
              <a:gd name="adj" fmla="val 99766"/>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68C3D579-D12E-4E1B-AC3A-B9DE59C89041}"/>
              </a:ext>
            </a:extLst>
          </p:cNvPr>
          <p:cNvSpPr/>
          <p:nvPr/>
        </p:nvSpPr>
        <p:spPr>
          <a:xfrm>
            <a:off x="6295279" y="4488771"/>
            <a:ext cx="2006592" cy="1069179"/>
          </a:xfrm>
          <a:prstGeom prst="rect">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Belonging</a:t>
            </a:r>
          </a:p>
        </p:txBody>
      </p:sp>
      <p:sp>
        <p:nvSpPr>
          <p:cNvPr id="5" name="Rectangle 4">
            <a:extLst>
              <a:ext uri="{FF2B5EF4-FFF2-40B4-BE49-F238E27FC236}">
                <a16:creationId xmlns:a16="http://schemas.microsoft.com/office/drawing/2014/main" id="{A700AADA-E36A-4727-8495-C8BDD6B2F0D1}"/>
              </a:ext>
            </a:extLst>
          </p:cNvPr>
          <p:cNvSpPr/>
          <p:nvPr/>
        </p:nvSpPr>
        <p:spPr>
          <a:xfrm>
            <a:off x="8840014" y="2875002"/>
            <a:ext cx="1739222" cy="1107996"/>
          </a:xfrm>
          <a:prstGeom prst="rect">
            <a:avLst/>
          </a:prstGeom>
          <a:solidFill>
            <a:srgbClr val="E4B959"/>
          </a:solidFill>
          <a:ln>
            <a:solidFill>
              <a:srgbClr val="E4B9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Effective Instruction</a:t>
            </a:r>
          </a:p>
        </p:txBody>
      </p:sp>
      <p:sp>
        <p:nvSpPr>
          <p:cNvPr id="2" name="Rectangle 1">
            <a:extLst>
              <a:ext uri="{FF2B5EF4-FFF2-40B4-BE49-F238E27FC236}">
                <a16:creationId xmlns:a16="http://schemas.microsoft.com/office/drawing/2014/main" id="{ACEC0931-BEA8-4845-880E-5C593E5411F7}"/>
              </a:ext>
            </a:extLst>
          </p:cNvPr>
          <p:cNvSpPr/>
          <p:nvPr/>
        </p:nvSpPr>
        <p:spPr>
          <a:xfrm>
            <a:off x="3895444" y="1194663"/>
            <a:ext cx="2006592" cy="1069179"/>
          </a:xfrm>
          <a:prstGeom prst="rect">
            <a:avLst/>
          </a:prstGeom>
          <a:solidFill>
            <a:srgbClr val="C76A5D"/>
          </a:solidFill>
          <a:ln>
            <a:solidFill>
              <a:srgbClr val="C76A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Family Engagement </a:t>
            </a:r>
          </a:p>
        </p:txBody>
      </p:sp>
      <p:sp>
        <p:nvSpPr>
          <p:cNvPr id="3" name="Rectangle 2">
            <a:extLst>
              <a:ext uri="{FF2B5EF4-FFF2-40B4-BE49-F238E27FC236}">
                <a16:creationId xmlns:a16="http://schemas.microsoft.com/office/drawing/2014/main" id="{C6B596F4-812D-468B-920A-81C7E7BFF305}"/>
              </a:ext>
            </a:extLst>
          </p:cNvPr>
          <p:cNvSpPr/>
          <p:nvPr/>
        </p:nvSpPr>
        <p:spPr>
          <a:xfrm>
            <a:off x="7298575" y="92432"/>
            <a:ext cx="1739222" cy="1069179"/>
          </a:xfrm>
          <a:prstGeom prst="rect">
            <a:avLst/>
          </a:prstGeom>
          <a:solidFill>
            <a:srgbClr val="9A8EB2"/>
          </a:solidFill>
          <a:ln>
            <a:solidFill>
              <a:srgbClr val="9A8E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Ongoing Teaming</a:t>
            </a:r>
          </a:p>
        </p:txBody>
      </p:sp>
      <p:sp>
        <p:nvSpPr>
          <p:cNvPr id="8" name="TextBox 7">
            <a:extLst>
              <a:ext uri="{FF2B5EF4-FFF2-40B4-BE49-F238E27FC236}">
                <a16:creationId xmlns:a16="http://schemas.microsoft.com/office/drawing/2014/main" id="{4F1110E4-39E8-4DD3-A8D4-3B59FFEC00C6}"/>
              </a:ext>
            </a:extLst>
          </p:cNvPr>
          <p:cNvSpPr txBox="1"/>
          <p:nvPr/>
        </p:nvSpPr>
        <p:spPr>
          <a:xfrm>
            <a:off x="10340788" y="52091"/>
            <a:ext cx="1851212" cy="523220"/>
          </a:xfrm>
          <a:prstGeom prst="rect">
            <a:avLst/>
          </a:prstGeom>
          <a:solidFill>
            <a:srgbClr val="6A7F97"/>
          </a:solidFill>
          <a:ln>
            <a:solidFill>
              <a:srgbClr val="8E9EB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Arial"/>
                <a:sym typeface="Arial"/>
              </a:rPr>
              <a:t>Progress</a:t>
            </a:r>
          </a:p>
        </p:txBody>
      </p:sp>
      <p:sp>
        <p:nvSpPr>
          <p:cNvPr id="444" name="Slide Number Placeholder 1"/>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000" b="0" i="0" u="none" strike="noStrike" kern="1200" cap="none" spc="0" normalizeH="0" baseline="0" noProof="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sz="1000" b="0" i="0" u="none" strike="noStrike" kern="1200" cap="none" spc="0" normalizeH="0" baseline="0" noProof="0">
              <a:ln>
                <a:noFill/>
              </a:ln>
              <a:solidFill>
                <a:srgbClr val="59565A"/>
              </a:solidFill>
              <a:effectLst/>
              <a:uLnTx/>
              <a:uFillTx/>
              <a:latin typeface="Calibri"/>
              <a:cs typeface="Calibri"/>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F9C62333-1279-4D09-94B7-DA2A55AFEEF9}"/>
              </a:ext>
            </a:extLst>
          </p:cNvPr>
          <p:cNvSpPr txBox="1">
            <a:spLocks/>
          </p:cNvSpPr>
          <p:nvPr/>
        </p:nvSpPr>
        <p:spPr>
          <a:xfrm>
            <a:off x="514833" y="51506"/>
            <a:ext cx="11260077" cy="1352310"/>
          </a:xfrm>
          <a:prstGeom prst="rect">
            <a:avLst/>
          </a:prstGeom>
        </p:spPr>
        <p:txBody>
          <a:bodyPr vert="horz" lIns="0" tIns="0" rIns="0" bIns="0" rtlCol="0" anchor="b" anchorCtr="0">
            <a:normAutofit fontScale="82500" lnSpcReduction="10000"/>
          </a:bodyPr>
          <a:lst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a:lstStyle>
          <a:p>
            <a:pPr marL="0" marR="0" lvl="0" indent="0" algn="l" defTabSz="685800" rtl="0" eaLnBrk="1" fontAlgn="auto" latinLnBrk="0" hangingPunct="1">
              <a:lnSpc>
                <a:spcPct val="12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6BD"/>
                </a:solidFill>
                <a:effectLst/>
                <a:uLnTx/>
                <a:uFillTx/>
                <a:latin typeface="Calibri"/>
                <a:ea typeface="+mj-ea"/>
                <a:cs typeface="Calibri"/>
                <a:sym typeface="Arial"/>
              </a:rPr>
              <a:t>MTSS can support the sustainable ecosystem necessary for the PROGRESS of students with disabilities.</a:t>
            </a:r>
          </a:p>
        </p:txBody>
      </p:sp>
      <p:sp>
        <p:nvSpPr>
          <p:cNvPr id="3" name="Title 2">
            <a:extLst>
              <a:ext uri="{FF2B5EF4-FFF2-40B4-BE49-F238E27FC236}">
                <a16:creationId xmlns:a16="http://schemas.microsoft.com/office/drawing/2014/main" id="{22F92051-94F8-0997-5289-7E29D6636C88}"/>
              </a:ext>
            </a:extLst>
          </p:cNvPr>
          <p:cNvSpPr>
            <a:spLocks noGrp="1"/>
          </p:cNvSpPr>
          <p:nvPr>
            <p:ph type="title"/>
          </p:nvPr>
        </p:nvSpPr>
        <p:spPr>
          <a:xfrm>
            <a:off x="457200" y="-1107996"/>
            <a:ext cx="11338560" cy="1107996"/>
          </a:xfrm>
        </p:spPr>
        <p:txBody>
          <a:bodyPr vert="horz" lIns="0" tIns="0" rIns="0" bIns="0" rtlCol="0" anchor="b" anchorCtr="0">
            <a:noAutofit/>
          </a:bodyPr>
          <a:lstStyle/>
          <a:p>
            <a:r>
              <a:rPr lang="en-US" dirty="0">
                <a:sym typeface="Arial"/>
              </a:rPr>
              <a:t>MTSS can support the sustainable ecosystem necessary for the PROGRESS of students with disabilities.</a:t>
            </a:r>
            <a:br>
              <a:rPr lang="en-US" dirty="0">
                <a:sym typeface="Arial"/>
              </a:rPr>
            </a:br>
            <a:endParaRPr lang="en-US" dirty="0"/>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834752"/>
              </p:ext>
            </p:extLst>
          </p:nvPr>
        </p:nvGraphicFramePr>
        <p:xfrm>
          <a:off x="4121050" y="2237963"/>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MTSS triangle graphic. Tier 1: Universal Level of Prevention. Tier 2: Targeted Level of Prevention. Tier 3: Intensive Level of Prevention. SWDs, GT, ELs: Receive services at all levels, depending on need">
            <a:extLst>
              <a:ext uri="{FF2B5EF4-FFF2-40B4-BE49-F238E27FC236}">
                <a16:creationId xmlns:a16="http://schemas.microsoft.com/office/drawing/2014/main" id="{90D4F587-5BAD-480E-B1CE-016C357993D0}"/>
              </a:ext>
            </a:extLst>
          </p:cNvPr>
          <p:cNvPicPr>
            <a:picLocks noChangeAspect="1"/>
          </p:cNvPicPr>
          <p:nvPr/>
        </p:nvPicPr>
        <p:blipFill>
          <a:blip r:embed="rId8"/>
          <a:stretch>
            <a:fillRect/>
          </a:stretch>
        </p:blipFill>
        <p:spPr>
          <a:xfrm>
            <a:off x="2364552" y="1296648"/>
            <a:ext cx="7246192" cy="4930629"/>
          </a:xfrm>
          <a:prstGeom prst="rect">
            <a:avLst/>
          </a:prstGeom>
        </p:spPr>
      </p:pic>
      <p:sp>
        <p:nvSpPr>
          <p:cNvPr id="19" name="Isosceles Triangle 18">
            <a:extLst>
              <a:ext uri="{FF2B5EF4-FFF2-40B4-BE49-F238E27FC236}">
                <a16:creationId xmlns:a16="http://schemas.microsoft.com/office/drawing/2014/main" id="{2798B441-0C45-4527-8E27-05C3C9D761A9}"/>
              </a:ext>
              <a:ext uri="{C183D7F6-B498-43B3-948B-1728B52AA6E4}">
                <adec:decorative xmlns:adec="http://schemas.microsoft.com/office/drawing/2017/decorative" val="1"/>
              </a:ext>
            </a:extLst>
          </p:cNvPr>
          <p:cNvSpPr/>
          <p:nvPr/>
        </p:nvSpPr>
        <p:spPr>
          <a:xfrm>
            <a:off x="5864577" y="1516699"/>
            <a:ext cx="560591" cy="4346213"/>
          </a:xfrm>
          <a:prstGeom prst="triangle">
            <a:avLst/>
          </a:prstGeom>
          <a:solidFill>
            <a:schemeClr val="tx2">
              <a:lumMod val="75000"/>
              <a:lumOff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Text Box 7">
            <a:extLst>
              <a:ext uri="{FF2B5EF4-FFF2-40B4-BE49-F238E27FC236}">
                <a16:creationId xmlns:a16="http://schemas.microsoft.com/office/drawing/2014/main" id="{4AC838A7-1B71-46F8-AC5A-6523A744966C}"/>
              </a:ext>
            </a:extLst>
          </p:cNvPr>
          <p:cNvSpPr txBox="1">
            <a:spLocks noChangeArrowheads="1"/>
          </p:cNvSpPr>
          <p:nvPr/>
        </p:nvSpPr>
        <p:spPr bwMode="auto">
          <a:xfrm>
            <a:off x="2971800" y="5155569"/>
            <a:ext cx="2531819" cy="584775"/>
          </a:xfrm>
          <a:prstGeom prst="rect">
            <a:avLst/>
          </a:prstGeom>
          <a:solidFill>
            <a:schemeClr val="bg1"/>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cs typeface="Arial"/>
                <a:sym typeface="Arial"/>
              </a:rPr>
              <a:t>Tier 1: Universal Level </a:t>
            </a:r>
            <a:br>
              <a:rPr kumimoji="0" lang="en-US" sz="1600" b="1" i="0" u="none" strike="noStrike" kern="0" cap="none" spc="0" normalizeH="0" baseline="0" noProof="0">
                <a:ln>
                  <a:noFill/>
                </a:ln>
                <a:solidFill>
                  <a:srgbClr val="000000"/>
                </a:solidFill>
                <a:effectLst/>
                <a:uLnTx/>
                <a:uFillTx/>
                <a:latin typeface="Arial"/>
                <a:cs typeface="Arial"/>
                <a:sym typeface="Arial"/>
              </a:rPr>
            </a:br>
            <a:r>
              <a:rPr kumimoji="0" lang="en-US" sz="1600" b="1" i="0" u="none" strike="noStrike" kern="0" cap="none" spc="0" normalizeH="0" baseline="0" noProof="0">
                <a:ln>
                  <a:noFill/>
                </a:ln>
                <a:solidFill>
                  <a:srgbClr val="000000"/>
                </a:solidFill>
                <a:effectLst/>
                <a:uLnTx/>
                <a:uFillTx/>
                <a:latin typeface="Arial"/>
                <a:cs typeface="Arial"/>
                <a:sym typeface="Arial"/>
              </a:rPr>
              <a:t>of Prevention</a:t>
            </a:r>
          </a:p>
        </p:txBody>
      </p:sp>
      <p:sp>
        <p:nvSpPr>
          <p:cNvPr id="23" name="Text Box 10">
            <a:extLst>
              <a:ext uri="{FF2B5EF4-FFF2-40B4-BE49-F238E27FC236}">
                <a16:creationId xmlns:a16="http://schemas.microsoft.com/office/drawing/2014/main" id="{12D8B410-31AF-4E5C-BEB5-2226DD60648A}"/>
              </a:ext>
            </a:extLst>
          </p:cNvPr>
          <p:cNvSpPr txBox="1">
            <a:spLocks noChangeArrowheads="1"/>
          </p:cNvSpPr>
          <p:nvPr/>
        </p:nvSpPr>
        <p:spPr bwMode="auto">
          <a:xfrm>
            <a:off x="6700336" y="3013501"/>
            <a:ext cx="2476743" cy="584775"/>
          </a:xfrm>
          <a:prstGeom prst="rect">
            <a:avLst/>
          </a:prstGeom>
          <a:solidFill>
            <a:schemeClr val="bg1"/>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cs typeface="Arial"/>
                <a:sym typeface="Arial"/>
              </a:rPr>
              <a:t>Tier 2: Targeted Level </a:t>
            </a:r>
            <a:br>
              <a:rPr kumimoji="0" lang="en-US" sz="1600" b="1" i="0" u="none" strike="noStrike" kern="0" cap="none" spc="0" normalizeH="0" baseline="0" noProof="0">
                <a:ln>
                  <a:noFill/>
                </a:ln>
                <a:solidFill>
                  <a:srgbClr val="000000"/>
                </a:solidFill>
                <a:effectLst/>
                <a:uLnTx/>
                <a:uFillTx/>
                <a:latin typeface="Arial"/>
                <a:cs typeface="Arial"/>
                <a:sym typeface="Arial"/>
              </a:rPr>
            </a:br>
            <a:r>
              <a:rPr kumimoji="0" lang="en-US" sz="1600" b="1" i="0" u="none" strike="noStrike" kern="0" cap="none" spc="0" normalizeH="0" baseline="0" noProof="0">
                <a:ln>
                  <a:noFill/>
                </a:ln>
                <a:solidFill>
                  <a:srgbClr val="000000"/>
                </a:solidFill>
                <a:effectLst/>
                <a:uLnTx/>
                <a:uFillTx/>
                <a:latin typeface="Arial"/>
                <a:cs typeface="Arial"/>
                <a:sym typeface="Arial"/>
              </a:rPr>
              <a:t>of Prevention</a:t>
            </a:r>
          </a:p>
        </p:txBody>
      </p:sp>
      <p:sp>
        <p:nvSpPr>
          <p:cNvPr id="22" name="Text Box 11">
            <a:extLst>
              <a:ext uri="{FF2B5EF4-FFF2-40B4-BE49-F238E27FC236}">
                <a16:creationId xmlns:a16="http://schemas.microsoft.com/office/drawing/2014/main" id="{5610D052-CA1F-4EC1-9FFE-B08116848CBC}"/>
              </a:ext>
            </a:extLst>
          </p:cNvPr>
          <p:cNvSpPr txBox="1">
            <a:spLocks noChangeArrowheads="1"/>
          </p:cNvSpPr>
          <p:nvPr/>
        </p:nvSpPr>
        <p:spPr bwMode="auto">
          <a:xfrm>
            <a:off x="6716054" y="1942882"/>
            <a:ext cx="2461025" cy="584775"/>
          </a:xfrm>
          <a:prstGeom prst="rect">
            <a:avLst/>
          </a:prstGeom>
          <a:solidFill>
            <a:schemeClr val="bg1"/>
          </a:solidFill>
          <a:ln w="9525">
            <a:solidFill>
              <a:srgbClr val="000000"/>
            </a:solidFill>
            <a:miter lim="800000"/>
            <a:headEnd/>
            <a:tailEnd/>
          </a:ln>
        </p:spPr>
        <p:txBody>
          <a:bodyPr wrap="square" lIns="34290" rIns="3429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cs typeface="Arial"/>
                <a:sym typeface="Arial"/>
              </a:rPr>
              <a:t>Tier 3: Intensive Level </a:t>
            </a:r>
            <a:br>
              <a:rPr kumimoji="0" lang="en-US" sz="1600" b="1" i="0" u="none" strike="noStrike" kern="0" cap="none" spc="0" normalizeH="0" baseline="0" noProof="0">
                <a:ln>
                  <a:noFill/>
                </a:ln>
                <a:solidFill>
                  <a:srgbClr val="000000"/>
                </a:solidFill>
                <a:effectLst/>
                <a:uLnTx/>
                <a:uFillTx/>
                <a:latin typeface="Arial"/>
                <a:cs typeface="Arial"/>
                <a:sym typeface="Arial"/>
              </a:rPr>
            </a:br>
            <a:r>
              <a:rPr kumimoji="0" lang="en-US" sz="1600" b="1" i="0" u="none" strike="noStrike" kern="0" cap="none" spc="0" normalizeH="0" baseline="0" noProof="0">
                <a:ln>
                  <a:noFill/>
                </a:ln>
                <a:solidFill>
                  <a:srgbClr val="000000"/>
                </a:solidFill>
                <a:effectLst/>
                <a:uLnTx/>
                <a:uFillTx/>
                <a:latin typeface="Arial"/>
                <a:cs typeface="Arial"/>
                <a:sym typeface="Arial"/>
              </a:rPr>
              <a:t>of Prevention</a:t>
            </a:r>
          </a:p>
        </p:txBody>
      </p:sp>
      <p:cxnSp>
        <p:nvCxnSpPr>
          <p:cNvPr id="24" name="Straight Arrow Connector 23">
            <a:extLst>
              <a:ext uri="{FF2B5EF4-FFF2-40B4-BE49-F238E27FC236}">
                <a16:creationId xmlns:a16="http://schemas.microsoft.com/office/drawing/2014/main" id="{5C6819F6-0DAB-4CE1-B049-6C690F33B045}"/>
              </a:ext>
              <a:ext uri="{C183D7F6-B498-43B3-948B-1728B52AA6E4}">
                <adec:decorative xmlns:adec="http://schemas.microsoft.com/office/drawing/2017/decorative" val="1"/>
              </a:ext>
            </a:extLst>
          </p:cNvPr>
          <p:cNvCxnSpPr>
            <a:cxnSpLocks/>
          </p:cNvCxnSpPr>
          <p:nvPr/>
        </p:nvCxnSpPr>
        <p:spPr>
          <a:xfrm>
            <a:off x="3953235" y="3083439"/>
            <a:ext cx="2332298" cy="46244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7">
            <a:extLst>
              <a:ext uri="{FF2B5EF4-FFF2-40B4-BE49-F238E27FC236}">
                <a16:creationId xmlns:a16="http://schemas.microsoft.com/office/drawing/2014/main" id="{4B684C40-DBAA-4628-9F6C-DF09E5AEB820}"/>
              </a:ext>
            </a:extLst>
          </p:cNvPr>
          <p:cNvSpPr txBox="1">
            <a:spLocks noChangeArrowheads="1"/>
          </p:cNvSpPr>
          <p:nvPr/>
        </p:nvSpPr>
        <p:spPr bwMode="auto">
          <a:xfrm>
            <a:off x="2596876" y="2006221"/>
            <a:ext cx="2714196" cy="1077218"/>
          </a:xfrm>
          <a:prstGeom prst="rect">
            <a:avLst/>
          </a:prstGeom>
          <a:solidFill>
            <a:srgbClr val="FFFFFF"/>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SWDs, GT, ELs</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Receive services </a:t>
            </a:r>
            <a:br>
              <a:rPr kumimoji="0" lang="en-US" sz="1600" b="0" i="0" u="none" strike="noStrike" kern="0" cap="none" spc="0" normalizeH="0" baseline="0" noProof="0" dirty="0">
                <a:ln>
                  <a:noFill/>
                </a:ln>
                <a:solidFill>
                  <a:srgbClr val="000000"/>
                </a:solidFill>
                <a:effectLst/>
                <a:uLnTx/>
                <a:uFillTx/>
                <a:latin typeface="Arial"/>
                <a:cs typeface="Arial"/>
                <a:sym typeface="Arial"/>
              </a:rPr>
            </a:br>
            <a:r>
              <a:rPr kumimoji="0" lang="en-US" sz="1600" b="0" i="0" u="none" strike="noStrike" kern="0" cap="none" spc="0" normalizeH="0" baseline="0" noProof="0" dirty="0">
                <a:ln>
                  <a:noFill/>
                </a:ln>
                <a:solidFill>
                  <a:srgbClr val="000000"/>
                </a:solidFill>
                <a:effectLst/>
                <a:uLnTx/>
                <a:uFillTx/>
                <a:latin typeface="Arial"/>
                <a:cs typeface="Arial"/>
                <a:sym typeface="Arial"/>
              </a:rPr>
              <a:t>at all levels, depending on need</a:t>
            </a:r>
          </a:p>
        </p:txBody>
      </p:sp>
      <p:sp>
        <p:nvSpPr>
          <p:cNvPr id="2" name="Isosceles Triangle 1">
            <a:extLst>
              <a:ext uri="{FF2B5EF4-FFF2-40B4-BE49-F238E27FC236}">
                <a16:creationId xmlns:a16="http://schemas.microsoft.com/office/drawing/2014/main" id="{295A74FC-F267-4FA2-A1B3-2DC73B4758EA}"/>
              </a:ext>
              <a:ext uri="{C183D7F6-B498-43B3-948B-1728B52AA6E4}">
                <adec:decorative xmlns:adec="http://schemas.microsoft.com/office/drawing/2017/decorative" val="1"/>
              </a:ext>
            </a:extLst>
          </p:cNvPr>
          <p:cNvSpPr/>
          <p:nvPr/>
        </p:nvSpPr>
        <p:spPr>
          <a:xfrm>
            <a:off x="5987648" y="1448733"/>
            <a:ext cx="316842" cy="2097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 name="Slide Number Placeholder 4"/>
          <p:cNvSpPr>
            <a:spLocks noGrp="1"/>
          </p:cNvSpPr>
          <p:nvPr>
            <p:ph type="sldNum" sz="quarter" idx="12"/>
          </p:nvPr>
        </p:nvSpPr>
        <p:spPr>
          <a:xfrm>
            <a:off x="14105162" y="5864234"/>
            <a:ext cx="64120" cy="138499"/>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9A20822-4A49-4D36-86E3-300BA48D3F00}" type="slidenum">
              <a:rPr kumimoji="0" lang="en-US" sz="1000" b="0" i="0" u="none" strike="noStrike" kern="0" cap="none" spc="0" normalizeH="0" baseline="0" noProof="0">
                <a:ln>
                  <a:noFill/>
                </a:ln>
                <a:solidFill>
                  <a:srgbClr val="D4D4D4">
                    <a:lumMod val="75000"/>
                  </a:srgbClr>
                </a:solidFill>
                <a:effectLst/>
                <a:uLnTx/>
                <a:uFillTx/>
                <a:latin typeface="Arial"/>
                <a:cs typeface="Calibri"/>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000" b="0" i="0" u="none" strike="noStrike" kern="0" cap="none" spc="0" normalizeH="0" baseline="0" noProof="0">
              <a:ln>
                <a:noFill/>
              </a:ln>
              <a:solidFill>
                <a:srgbClr val="D4D4D4">
                  <a:lumMod val="75000"/>
                </a:srgbClr>
              </a:solidFill>
              <a:effectLst/>
              <a:uLnTx/>
              <a:uFillTx/>
              <a:latin typeface="Arial"/>
              <a:cs typeface="Calibri"/>
              <a:sym typeface="Arial"/>
            </a:endParaRPr>
          </a:p>
        </p:txBody>
      </p:sp>
    </p:spTree>
    <p:extLst>
      <p:ext uri="{BB962C8B-B14F-4D97-AF65-F5344CB8AC3E}">
        <p14:creationId xmlns:p14="http://schemas.microsoft.com/office/powerpoint/2010/main" val="2339120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11338560" cy="1107996"/>
          </a:xfrm>
        </p:spPr>
        <p:txBody>
          <a:bodyPr anchor="b">
            <a:normAutofit/>
          </a:bodyPr>
          <a:lstStyle/>
          <a:p>
            <a:pPr eaLnBrk="1" hangingPunct="1"/>
            <a:r>
              <a:rPr lang="en-US" altLang="en-US" dirty="0"/>
              <a:t>Collective efficacy starts with the </a:t>
            </a:r>
            <a:r>
              <a:rPr lang="en-US" altLang="en-US" b="1" dirty="0"/>
              <a:t>right</a:t>
            </a:r>
            <a:r>
              <a:rPr lang="en-US" altLang="en-US" dirty="0"/>
              <a:t> questions! </a:t>
            </a:r>
            <a:r>
              <a:rPr lang="en-US" altLang="en-US" dirty="0">
                <a:solidFill>
                  <a:schemeClr val="bg1"/>
                </a:solidFill>
              </a:rPr>
              <a:t>2</a:t>
            </a:r>
          </a:p>
        </p:txBody>
      </p:sp>
      <p:sp>
        <p:nvSpPr>
          <p:cNvPr id="48130" name="Content Placeholder 2"/>
          <p:cNvSpPr>
            <a:spLocks noGrp="1"/>
          </p:cNvSpPr>
          <p:nvPr>
            <p:ph sz="half" idx="1"/>
          </p:nvPr>
        </p:nvSpPr>
        <p:spPr>
          <a:xfrm>
            <a:off x="457200" y="1280160"/>
            <a:ext cx="6528216" cy="4846320"/>
          </a:xfrm>
        </p:spPr>
        <p:txBody>
          <a:bodyPr>
            <a:normAutofit/>
          </a:bodyPr>
          <a:lstStyle/>
          <a:p>
            <a:pPr eaLnBrk="1" hangingPunct="1"/>
            <a:r>
              <a:rPr lang="en-US" altLang="en-US"/>
              <a:t>What do we want for our </a:t>
            </a:r>
            <a:r>
              <a:rPr lang="en-US" altLang="en-US" b="1"/>
              <a:t>students</a:t>
            </a:r>
            <a:r>
              <a:rPr lang="en-US" altLang="en-US"/>
              <a:t> and families?</a:t>
            </a:r>
          </a:p>
          <a:p>
            <a:r>
              <a:rPr lang="en-US" altLang="en-US"/>
              <a:t>What is the </a:t>
            </a:r>
            <a:r>
              <a:rPr lang="en-US" altLang="en-US" b="1"/>
              <a:t>current reality </a:t>
            </a:r>
            <a:r>
              <a:rPr lang="en-US" altLang="en-US"/>
              <a:t>and who are the players?</a:t>
            </a:r>
          </a:p>
          <a:p>
            <a:pPr eaLnBrk="1" hangingPunct="1"/>
            <a:r>
              <a:rPr lang="en-US" altLang="en-US"/>
              <a:t>What do our </a:t>
            </a:r>
            <a:r>
              <a:rPr lang="en-US" altLang="en-US" b="1"/>
              <a:t>students</a:t>
            </a:r>
            <a:r>
              <a:rPr lang="en-US" altLang="en-US"/>
              <a:t> and families </a:t>
            </a:r>
            <a:r>
              <a:rPr lang="en-US" altLang="en-US" b="1"/>
              <a:t>need</a:t>
            </a:r>
            <a:r>
              <a:rPr lang="en-US" altLang="en-US"/>
              <a:t> to be successful?</a:t>
            </a:r>
          </a:p>
          <a:p>
            <a:pPr eaLnBrk="1" hangingPunct="1"/>
            <a:r>
              <a:rPr lang="en-US" altLang="en-US"/>
              <a:t>How can we maximize our resources to support students and families?</a:t>
            </a:r>
          </a:p>
        </p:txBody>
      </p:sp>
      <p:pic>
        <p:nvPicPr>
          <p:cNvPr id="2052" name="Picture 4" descr="Green check mark 3 icon - Free green check mark icons">
            <a:extLst>
              <a:ext uri="{FF2B5EF4-FFF2-40B4-BE49-F238E27FC236}">
                <a16:creationId xmlns:a16="http://schemas.microsoft.com/office/drawing/2014/main" id="{058F23C9-8EEB-480E-840B-BE6D7AA34D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1801" y="1280160"/>
            <a:ext cx="3337722" cy="3337722"/>
          </a:xfrm>
          <a:prstGeom prst="rect">
            <a:avLst/>
          </a:prstGeom>
          <a:solidFill>
            <a:srgbClr val="FFFFFF"/>
          </a:solidFill>
        </p:spPr>
      </p:pic>
      <p:sp>
        <p:nvSpPr>
          <p:cNvPr id="48137" name="Slide Number Placeholder 5">
            <a:extLst>
              <a:ext uri="{FF2B5EF4-FFF2-40B4-BE49-F238E27FC236}">
                <a16:creationId xmlns:a16="http://schemas.microsoft.com/office/drawing/2014/main" id="{8C7C3F9F-DD94-4192-EA55-44F639B2AF9B}"/>
              </a:ext>
            </a:extLst>
          </p:cNvPr>
          <p:cNvSpPr>
            <a:spLocks noGrp="1"/>
          </p:cNvSpPr>
          <p:nvPr>
            <p:ph type="sldNum" sz="quarter" idx="12"/>
          </p:nvPr>
        </p:nvSpPr>
        <p:spPr>
          <a:xfrm>
            <a:off x="11916192" y="6585203"/>
            <a:ext cx="153888" cy="153888"/>
          </a:xfrm>
        </p:spPr>
        <p:txBody>
          <a:bodyPr/>
          <a:lstStyle/>
          <a:p>
            <a:pPr>
              <a:spcAft>
                <a:spcPts val="600"/>
              </a:spcAft>
            </a:pPr>
            <a:fld id="{BABF4E83-61DB-418F-A99F-17BC9BB58EF6}" type="slidenum">
              <a:rPr lang="en-US" smtClean="0"/>
              <a:pPr>
                <a:spcAft>
                  <a:spcPts val="600"/>
                </a:spcAft>
              </a:pPr>
              <a:t>35</a:t>
            </a:fld>
            <a:endParaRPr lang="en-US"/>
          </a:p>
        </p:txBody>
      </p:sp>
      <p:sp>
        <p:nvSpPr>
          <p:cNvPr id="7" name="Rectangle: Rounded Corners 6">
            <a:extLst>
              <a:ext uri="{FF2B5EF4-FFF2-40B4-BE49-F238E27FC236}">
                <a16:creationId xmlns:a16="http://schemas.microsoft.com/office/drawing/2014/main" id="{22262C1E-1E31-4E21-8C32-7DDFCB9D97FA}"/>
              </a:ext>
            </a:extLst>
          </p:cNvPr>
          <p:cNvSpPr/>
          <p:nvPr/>
        </p:nvSpPr>
        <p:spPr>
          <a:xfrm>
            <a:off x="8043557" y="4831619"/>
            <a:ext cx="3043825" cy="90024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a:solidFill>
                  <a:schemeClr val="tx2"/>
                </a:solidFill>
              </a:rPr>
              <a:t>The PLAAFP statement outlines the answers!!</a:t>
            </a:r>
          </a:p>
        </p:txBody>
      </p:sp>
    </p:spTree>
    <p:extLst>
      <p:ext uri="{BB962C8B-B14F-4D97-AF65-F5344CB8AC3E}">
        <p14:creationId xmlns:p14="http://schemas.microsoft.com/office/powerpoint/2010/main" val="343744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BA3E-D22A-4CFD-84DA-848122C907F1}"/>
              </a:ext>
            </a:extLst>
          </p:cNvPr>
          <p:cNvSpPr>
            <a:spLocks noGrp="1"/>
          </p:cNvSpPr>
          <p:nvPr>
            <p:ph type="title"/>
          </p:nvPr>
        </p:nvSpPr>
        <p:spPr>
          <a:xfrm>
            <a:off x="3508102" y="1675384"/>
            <a:ext cx="4856480" cy="590574"/>
          </a:xfrm>
        </p:spPr>
        <p:txBody>
          <a:bodyPr/>
          <a:lstStyle/>
          <a:p>
            <a:pPr algn="ctr"/>
            <a:r>
              <a:rPr lang="en-US"/>
              <a:t>Questions</a:t>
            </a:r>
          </a:p>
        </p:txBody>
      </p:sp>
      <p:pic>
        <p:nvPicPr>
          <p:cNvPr id="7" name="Content Placeholder 6" descr="Cartoons with a speech bubble">
            <a:extLst>
              <a:ext uri="{FF2B5EF4-FFF2-40B4-BE49-F238E27FC236}">
                <a16:creationId xmlns:a16="http://schemas.microsoft.com/office/drawing/2014/main" id="{FB34FADB-255E-4CED-BBE6-D3783098C77F}"/>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b="4106"/>
          <a:stretch/>
        </p:blipFill>
        <p:spPr>
          <a:xfrm>
            <a:off x="1782808" y="202501"/>
            <a:ext cx="8626383" cy="6204105"/>
          </a:xfrm>
        </p:spPr>
      </p:pic>
      <p:sp>
        <p:nvSpPr>
          <p:cNvPr id="3" name="TextBox 2">
            <a:extLst>
              <a:ext uri="{FF2B5EF4-FFF2-40B4-BE49-F238E27FC236}">
                <a16:creationId xmlns:a16="http://schemas.microsoft.com/office/drawing/2014/main" id="{F925EA62-6464-4589-A9CA-1B4218FA13BD}"/>
              </a:ext>
            </a:extLst>
          </p:cNvPr>
          <p:cNvSpPr txBox="1"/>
          <p:nvPr/>
        </p:nvSpPr>
        <p:spPr>
          <a:xfrm>
            <a:off x="4470400" y="1676400"/>
            <a:ext cx="34967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t>Questions?</a:t>
            </a:r>
            <a:endParaRPr lang="en-US" sz="4800">
              <a:cs typeface="Calibri"/>
            </a:endParaRPr>
          </a:p>
        </p:txBody>
      </p:sp>
      <p:sp>
        <p:nvSpPr>
          <p:cNvPr id="5" name="Slide Number Placeholder 4">
            <a:extLst>
              <a:ext uri="{FF2B5EF4-FFF2-40B4-BE49-F238E27FC236}">
                <a16:creationId xmlns:a16="http://schemas.microsoft.com/office/drawing/2014/main" id="{0DA2318E-F555-4D3F-92B0-03C9DA3B4AA2}"/>
              </a:ext>
            </a:extLst>
          </p:cNvPr>
          <p:cNvSpPr>
            <a:spLocks noGrp="1"/>
          </p:cNvSpPr>
          <p:nvPr>
            <p:ph type="sldNum" sz="quarter" idx="14"/>
          </p:nvPr>
        </p:nvSpPr>
        <p:spPr/>
        <p:txBody>
          <a:bodyPr/>
          <a:lstStyle/>
          <a:p>
            <a:fld id="{99A20822-4A49-4D36-86E3-300BA48D3F00}" type="slidenum">
              <a:rPr lang="en-US" smtClean="0"/>
              <a:pPr/>
              <a:t>36</a:t>
            </a:fld>
            <a:endParaRPr lang="en-US"/>
          </a:p>
        </p:txBody>
      </p:sp>
    </p:spTree>
    <p:extLst>
      <p:ext uri="{BB962C8B-B14F-4D97-AF65-F5344CB8AC3E}">
        <p14:creationId xmlns:p14="http://schemas.microsoft.com/office/powerpoint/2010/main" val="2264296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F0E1-D025-4405-B95A-4084C1AA4C13}"/>
              </a:ext>
            </a:extLst>
          </p:cNvPr>
          <p:cNvSpPr>
            <a:spLocks noGrp="1"/>
          </p:cNvSpPr>
          <p:nvPr>
            <p:ph type="title"/>
          </p:nvPr>
        </p:nvSpPr>
        <p:spPr/>
        <p:txBody>
          <a:bodyPr/>
          <a:lstStyle/>
          <a:p>
            <a:r>
              <a:rPr lang="en-US"/>
              <a:t>Don’t forget </a:t>
            </a:r>
          </a:p>
        </p:txBody>
      </p:sp>
      <p:graphicFrame>
        <p:nvGraphicFramePr>
          <p:cNvPr id="6" name="Table 7">
            <a:extLst>
              <a:ext uri="{FF2B5EF4-FFF2-40B4-BE49-F238E27FC236}">
                <a16:creationId xmlns:a16="http://schemas.microsoft.com/office/drawing/2014/main" id="{9449E84B-2784-4E31-B47E-28868044652D}"/>
              </a:ext>
            </a:extLst>
          </p:cNvPr>
          <p:cNvGraphicFramePr>
            <a:graphicFrameLocks/>
          </p:cNvGraphicFramePr>
          <p:nvPr>
            <p:extLst>
              <p:ext uri="{D42A27DB-BD31-4B8C-83A1-F6EECF244321}">
                <p14:modId xmlns:p14="http://schemas.microsoft.com/office/powerpoint/2010/main" val="1950066840"/>
              </p:ext>
            </p:extLst>
          </p:nvPr>
        </p:nvGraphicFramePr>
        <p:xfrm>
          <a:off x="985705" y="1332468"/>
          <a:ext cx="9894815" cy="4193063"/>
        </p:xfrm>
        <a:graphic>
          <a:graphicData uri="http://schemas.openxmlformats.org/drawingml/2006/table">
            <a:tbl>
              <a:tblPr firstRow="1" bandRow="1">
                <a:tableStyleId>{31832965-C026-47F6-861E-5072A00C4E13}</a:tableStyleId>
              </a:tblPr>
              <a:tblGrid>
                <a:gridCol w="2269223">
                  <a:extLst>
                    <a:ext uri="{9D8B030D-6E8A-4147-A177-3AD203B41FA5}">
                      <a16:colId xmlns:a16="http://schemas.microsoft.com/office/drawing/2014/main" val="714148905"/>
                    </a:ext>
                  </a:extLst>
                </a:gridCol>
                <a:gridCol w="7625592">
                  <a:extLst>
                    <a:ext uri="{9D8B030D-6E8A-4147-A177-3AD203B41FA5}">
                      <a16:colId xmlns:a16="http://schemas.microsoft.com/office/drawing/2014/main" val="2570670339"/>
                    </a:ext>
                  </a:extLst>
                </a:gridCol>
              </a:tblGrid>
              <a:tr h="446609">
                <a:tc>
                  <a:txBody>
                    <a:bodyPr/>
                    <a:lstStyle/>
                    <a:p>
                      <a:r>
                        <a:rPr lang="en-US"/>
                        <a:t>Time (ET)</a:t>
                      </a:r>
                    </a:p>
                  </a:txBody>
                  <a:tcPr/>
                </a:tc>
                <a:tc>
                  <a:txBody>
                    <a:bodyPr/>
                    <a:lstStyle/>
                    <a:p>
                      <a:r>
                        <a:rPr lang="en-US"/>
                        <a:t>Session</a:t>
                      </a:r>
                    </a:p>
                  </a:txBody>
                  <a:tcPr/>
                </a:tc>
                <a:extLst>
                  <a:ext uri="{0D108BD9-81ED-4DB2-BD59-A6C34878D82A}">
                    <a16:rowId xmlns:a16="http://schemas.microsoft.com/office/drawing/2014/main" val="231036689"/>
                  </a:ext>
                </a:extLst>
              </a:tr>
              <a:tr h="446609">
                <a:tc>
                  <a:txBody>
                    <a:bodyPr/>
                    <a:lstStyle/>
                    <a:p>
                      <a:r>
                        <a:rPr lang="en-US" sz="1400"/>
                        <a:t>11:00 a.m.-12:20 p.m.</a:t>
                      </a:r>
                    </a:p>
                  </a:txBody>
                  <a:tcPr/>
                </a:tc>
                <a:tc>
                  <a:txBody>
                    <a:bodyPr/>
                    <a:lstStyle/>
                    <a:p>
                      <a:r>
                        <a:rPr lang="en-US"/>
                        <a:t>This session!</a:t>
                      </a:r>
                    </a:p>
                  </a:txBody>
                  <a:tcPr/>
                </a:tc>
                <a:extLst>
                  <a:ext uri="{0D108BD9-81ED-4DB2-BD59-A6C34878D82A}">
                    <a16:rowId xmlns:a16="http://schemas.microsoft.com/office/drawing/2014/main" val="2287307182"/>
                  </a:ext>
                </a:extLst>
              </a:tr>
              <a:tr h="446609">
                <a:tc>
                  <a:txBody>
                    <a:bodyPr/>
                    <a:lstStyle/>
                    <a:p>
                      <a:r>
                        <a:rPr lang="en-US" sz="1400"/>
                        <a:t>12:20-1:00 p.m.</a:t>
                      </a:r>
                    </a:p>
                  </a:txBody>
                  <a:tcPr/>
                </a:tc>
                <a:tc>
                  <a:txBody>
                    <a:bodyPr/>
                    <a:lstStyle/>
                    <a:p>
                      <a:r>
                        <a:rPr lang="en-US"/>
                        <a:t>BREAK</a:t>
                      </a:r>
                    </a:p>
                  </a:txBody>
                  <a:tcPr/>
                </a:tc>
                <a:extLst>
                  <a:ext uri="{0D108BD9-81ED-4DB2-BD59-A6C34878D82A}">
                    <a16:rowId xmlns:a16="http://schemas.microsoft.com/office/drawing/2014/main" val="2379669417"/>
                  </a:ext>
                </a:extLst>
              </a:tr>
              <a:tr h="446609">
                <a:tc>
                  <a:txBody>
                    <a:bodyPr/>
                    <a:lstStyle/>
                    <a:p>
                      <a:r>
                        <a:rPr lang="en-US" sz="1400"/>
                        <a:t>1:00-2:00 p.m.</a:t>
                      </a:r>
                    </a:p>
                  </a:txBody>
                  <a:tcPr/>
                </a:tc>
                <a:tc>
                  <a:txBody>
                    <a:bodyPr/>
                    <a:lstStyle/>
                    <a:p>
                      <a:r>
                        <a:rPr lang="en-US"/>
                        <a:t>Strand Sessions (Part 1)</a:t>
                      </a:r>
                    </a:p>
                    <a:p>
                      <a:pPr marL="285750" indent="-285750">
                        <a:buFont typeface="Arial" panose="020B0604020202020204" pitchFamily="34" charset="0"/>
                        <a:buChar char="•"/>
                      </a:pPr>
                      <a:r>
                        <a:rPr lang="en-US" b="1"/>
                        <a:t>Strand 1: </a:t>
                      </a:r>
                      <a:r>
                        <a:rPr lang="en-US"/>
                        <a:t>Making Connections! Ensuring the Parts of the IEP Work Together to Promote Progress</a:t>
                      </a:r>
                    </a:p>
                    <a:p>
                      <a:pPr marL="285750" indent="-285750">
                        <a:buFont typeface="Arial" panose="020B0604020202020204" pitchFamily="34" charset="0"/>
                        <a:buChar char="•"/>
                      </a:pPr>
                      <a:r>
                        <a:rPr lang="en-US" b="1"/>
                        <a:t>Strand 2: </a:t>
                      </a:r>
                      <a:r>
                        <a:rPr lang="en-US"/>
                        <a:t>Expanding Your Toolbox for Preparing Educators to Promote Progress! </a:t>
                      </a:r>
                    </a:p>
                  </a:txBody>
                  <a:tcPr/>
                </a:tc>
                <a:extLst>
                  <a:ext uri="{0D108BD9-81ED-4DB2-BD59-A6C34878D82A}">
                    <a16:rowId xmlns:a16="http://schemas.microsoft.com/office/drawing/2014/main" val="2528009837"/>
                  </a:ext>
                </a:extLst>
              </a:tr>
              <a:tr h="446609">
                <a:tc>
                  <a:txBody>
                    <a:bodyPr/>
                    <a:lstStyle/>
                    <a:p>
                      <a:r>
                        <a:rPr lang="en-US" sz="1400"/>
                        <a:t>2:00-2:20 p.m.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BREAK</a:t>
                      </a:r>
                    </a:p>
                  </a:txBody>
                  <a:tcPr/>
                </a:tc>
                <a:extLst>
                  <a:ext uri="{0D108BD9-81ED-4DB2-BD59-A6C34878D82A}">
                    <a16:rowId xmlns:a16="http://schemas.microsoft.com/office/drawing/2014/main" val="2222861747"/>
                  </a:ext>
                </a:extLst>
              </a:tr>
              <a:tr h="446609">
                <a:tc>
                  <a:txBody>
                    <a:bodyPr/>
                    <a:lstStyle/>
                    <a:p>
                      <a:r>
                        <a:rPr lang="en-US" sz="1400"/>
                        <a:t>2:20-3:20 p.m.</a:t>
                      </a:r>
                    </a:p>
                  </a:txBody>
                  <a:tcPr/>
                </a:tc>
                <a:tc>
                  <a:txBody>
                    <a:bodyPr/>
                    <a:lstStyle/>
                    <a:p>
                      <a:r>
                        <a:rPr lang="en-US"/>
                        <a:t>Strand Sessions (Continued)</a:t>
                      </a:r>
                    </a:p>
                  </a:txBody>
                  <a:tcPr/>
                </a:tc>
                <a:extLst>
                  <a:ext uri="{0D108BD9-81ED-4DB2-BD59-A6C34878D82A}">
                    <a16:rowId xmlns:a16="http://schemas.microsoft.com/office/drawing/2014/main" val="2183391497"/>
                  </a:ext>
                </a:extLst>
              </a:tr>
              <a:tr h="446609">
                <a:tc>
                  <a:txBody>
                    <a:bodyPr/>
                    <a:lstStyle/>
                    <a:p>
                      <a:r>
                        <a:rPr lang="en-US" sz="1400"/>
                        <a:t>3:20-3:30 p.m.</a:t>
                      </a:r>
                    </a:p>
                  </a:txBody>
                  <a:tcPr/>
                </a:tc>
                <a:tc>
                  <a:txBody>
                    <a:bodyPr/>
                    <a:lstStyle/>
                    <a:p>
                      <a:r>
                        <a:rPr lang="en-US"/>
                        <a:t>BREAK</a:t>
                      </a:r>
                    </a:p>
                  </a:txBody>
                  <a:tcPr/>
                </a:tc>
                <a:extLst>
                  <a:ext uri="{0D108BD9-81ED-4DB2-BD59-A6C34878D82A}">
                    <a16:rowId xmlns:a16="http://schemas.microsoft.com/office/drawing/2014/main" val="4124297011"/>
                  </a:ext>
                </a:extLst>
              </a:tr>
              <a:tr h="446609">
                <a:tc>
                  <a:txBody>
                    <a:bodyPr/>
                    <a:lstStyle/>
                    <a:p>
                      <a:r>
                        <a:rPr lang="en-US" sz="1400"/>
                        <a:t>3:30-4:00 p.m.</a:t>
                      </a:r>
                    </a:p>
                  </a:txBody>
                  <a:tcPr/>
                </a:tc>
                <a:tc>
                  <a:txBody>
                    <a:bodyPr/>
                    <a:lstStyle/>
                    <a:p>
                      <a:r>
                        <a:rPr lang="en-US" dirty="0"/>
                        <a:t>Optional Networking Discussion</a:t>
                      </a:r>
                    </a:p>
                  </a:txBody>
                  <a:tcPr/>
                </a:tc>
                <a:extLst>
                  <a:ext uri="{0D108BD9-81ED-4DB2-BD59-A6C34878D82A}">
                    <a16:rowId xmlns:a16="http://schemas.microsoft.com/office/drawing/2014/main" val="1522652972"/>
                  </a:ext>
                </a:extLst>
              </a:tr>
            </a:tbl>
          </a:graphicData>
        </a:graphic>
      </p:graphicFrame>
      <p:sp>
        <p:nvSpPr>
          <p:cNvPr id="5" name="Slide Number Placeholder 4">
            <a:extLst>
              <a:ext uri="{FF2B5EF4-FFF2-40B4-BE49-F238E27FC236}">
                <a16:creationId xmlns:a16="http://schemas.microsoft.com/office/drawing/2014/main" id="{27372C45-864D-4986-8602-F69FA332A421}"/>
              </a:ext>
            </a:extLst>
          </p:cNvPr>
          <p:cNvSpPr>
            <a:spLocks noGrp="1"/>
          </p:cNvSpPr>
          <p:nvPr>
            <p:ph type="sldNum" sz="quarter" idx="12"/>
          </p:nvPr>
        </p:nvSpPr>
        <p:spPr/>
        <p:txBody>
          <a:bodyPr/>
          <a:lstStyle/>
          <a:p>
            <a:fld id="{99A20822-4A49-4D36-86E3-300BA48D3F00}" type="slidenum">
              <a:rPr lang="en-US" smtClean="0"/>
              <a:t>37</a:t>
            </a:fld>
            <a:endParaRPr lang="en-US"/>
          </a:p>
        </p:txBody>
      </p:sp>
    </p:spTree>
    <p:extLst>
      <p:ext uri="{BB962C8B-B14F-4D97-AF65-F5344CB8AC3E}">
        <p14:creationId xmlns:p14="http://schemas.microsoft.com/office/powerpoint/2010/main" val="3032100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350215"/>
            <a:ext cx="11338560" cy="1107996"/>
          </a:xfrm>
        </p:spPr>
        <p:txBody>
          <a:bodyPr/>
          <a:lstStyle/>
          <a:p>
            <a:r>
              <a:rPr lang="en-US"/>
              <a:t>Staying Connected With the </a:t>
            </a:r>
            <a:br>
              <a:rPr lang="en-US"/>
            </a:br>
            <a:r>
              <a:rPr lang="en-US"/>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338216"/>
            <a:ext cx="3613410" cy="1928081"/>
          </a:xfrm>
        </p:spPr>
        <p:txBody>
          <a:bodyPr/>
          <a:lstStyle/>
          <a:p>
            <a:pPr marL="0" indent="0">
              <a:buNone/>
            </a:pPr>
            <a:r>
              <a:rPr lang="en-US"/>
              <a:t>Connect to us on </a:t>
            </a:r>
            <a:r>
              <a:rPr lang="en-US">
                <a:hlinkClick r:id="rId3"/>
              </a:rPr>
              <a:t>Facebook</a:t>
            </a:r>
            <a:r>
              <a:rPr lang="en-US"/>
              <a:t> and </a:t>
            </a:r>
            <a:r>
              <a:rPr lang="en-US">
                <a:hlinkClick r:id="rId4"/>
              </a:rPr>
              <a:t>Twitter</a:t>
            </a:r>
            <a:r>
              <a:rPr lang="en-US" sz="2800" b="1"/>
              <a:t> @k12progress</a:t>
            </a:r>
            <a:endParaRPr lang="en-US" b="1"/>
          </a:p>
        </p:txBody>
      </p:sp>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5"/>
          <a:stretch>
            <a:fillRect/>
          </a:stretch>
        </p:blipFill>
        <p:spPr>
          <a:xfrm>
            <a:off x="7224513" y="258380"/>
            <a:ext cx="4691680" cy="2804134"/>
          </a:xfrm>
          <a:prstGeom prst="rect">
            <a:avLst/>
          </a:prstGeom>
          <a:ln>
            <a:solidFill>
              <a:schemeClr val="bg1">
                <a:lumMod val="75000"/>
              </a:schemeClr>
            </a:solidFill>
          </a:ln>
        </p:spPr>
      </p:pic>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6"/>
          <a:srcRect t="29165"/>
          <a:stretch/>
        </p:blipFill>
        <p:spPr>
          <a:xfrm>
            <a:off x="3906216" y="1830401"/>
            <a:ext cx="5427035" cy="1928081"/>
          </a:xfrm>
          <a:prstGeom prst="rect">
            <a:avLst/>
          </a:prstGeom>
          <a:ln>
            <a:solidFill>
              <a:schemeClr val="bg1">
                <a:lumMod val="75000"/>
              </a:schemeClr>
            </a:solidFill>
          </a:ln>
        </p:spPr>
      </p:pic>
      <p:pic>
        <p:nvPicPr>
          <p:cNvPr id="21" name="Picture 20" descr="Image of the sign up for the newsletter from the PROGRESS homepage showing join our mailing list to get the latest updates, a space for first name, last name, and email and a button to join. ">
            <a:extLst>
              <a:ext uri="{FF2B5EF4-FFF2-40B4-BE49-F238E27FC236}">
                <a16:creationId xmlns:a16="http://schemas.microsoft.com/office/drawing/2014/main" id="{9A5E0E34-9AD5-4DDA-B9CE-E2750D7D62C7}"/>
              </a:ext>
            </a:extLst>
          </p:cNvPr>
          <p:cNvPicPr>
            <a:picLocks noChangeAspect="1"/>
          </p:cNvPicPr>
          <p:nvPr/>
        </p:nvPicPr>
        <p:blipFill>
          <a:blip r:embed="rId7"/>
          <a:stretch>
            <a:fillRect/>
          </a:stretch>
        </p:blipFill>
        <p:spPr>
          <a:xfrm>
            <a:off x="380256" y="3988702"/>
            <a:ext cx="11612880" cy="1424581"/>
          </a:xfrm>
          <a:prstGeom prst="rect">
            <a:avLst/>
          </a:prstGeom>
        </p:spPr>
      </p:pic>
      <p:sp>
        <p:nvSpPr>
          <p:cNvPr id="22" name="Rectangle: Rounded Corners 21">
            <a:extLst>
              <a:ext uri="{FF2B5EF4-FFF2-40B4-BE49-F238E27FC236}">
                <a16:creationId xmlns:a16="http://schemas.microsoft.com/office/drawing/2014/main" id="{699B9A1C-52D2-49E5-BFE7-2BAEF53CAF07}"/>
              </a:ext>
            </a:extLst>
          </p:cNvPr>
          <p:cNvSpPr/>
          <p:nvPr/>
        </p:nvSpPr>
        <p:spPr>
          <a:xfrm>
            <a:off x="1093694" y="5565851"/>
            <a:ext cx="10004611" cy="49003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hlinkClick r:id="rId8"/>
              </a:rPr>
              <a:t>https://promotingprogress.org/news/connect-progress-center</a:t>
            </a:r>
            <a:r>
              <a:rPr kumimoji="0" lang="en-US" sz="2000" b="0" i="0" u="none" strike="noStrike" kern="1200" cap="none" spc="0" normalizeH="0" baseline="0" noProof="0">
                <a:ln>
                  <a:noFill/>
                </a:ln>
                <a:solidFill>
                  <a:srgbClr val="FFFFFF"/>
                </a:solidFill>
                <a:effectLst/>
                <a:uLnTx/>
                <a:uFillTx/>
                <a:latin typeface="Calibri"/>
                <a:ea typeface="+mn-ea"/>
                <a:cs typeface="+mn-cs"/>
              </a:rPr>
              <a:t> </a:t>
            </a:r>
          </a:p>
        </p:txBody>
      </p:sp>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357832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p:txBody>
          <a:bodyPr/>
          <a:lstStyle/>
          <a:p>
            <a:r>
              <a:rPr lang="en-US" dirty="0"/>
              <a:t>Reminder! Where can I find event materials and recordings after the event? </a:t>
            </a:r>
          </a:p>
        </p:txBody>
      </p:sp>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39</a:t>
            </a:fld>
            <a:endParaRPr lang="en-US"/>
          </a:p>
        </p:txBody>
      </p:sp>
      <p:pic>
        <p:nvPicPr>
          <p:cNvPr id="10" name="Content Placeholder 9" descr="Image of the Prepping for PROGRESS event archive and materials. This image includes an accordion style that can be expanded to find sessions materials. The accordions cover each of the sessions. ">
            <a:extLst>
              <a:ext uri="{FF2B5EF4-FFF2-40B4-BE49-F238E27FC236}">
                <a16:creationId xmlns:a16="http://schemas.microsoft.com/office/drawing/2014/main" id="{6754CDAC-E0E3-418F-A764-EA65DE1B19C9}"/>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134108" y="1308100"/>
            <a:ext cx="6669408" cy="4846638"/>
          </a:xfrm>
        </p:spPr>
      </p:pic>
      <p:pic>
        <p:nvPicPr>
          <p:cNvPr id="6" name="Picture 5" descr="Expanded accordion on the Prepping for Progress Event Archive and Materials page showing session materials for strand 1. A session description, strand slides, strand handout and associated links are shown. ">
            <a:extLst>
              <a:ext uri="{FF2B5EF4-FFF2-40B4-BE49-F238E27FC236}">
                <a16:creationId xmlns:a16="http://schemas.microsoft.com/office/drawing/2014/main" id="{FAA508F8-4A27-44A9-8B28-B96E13DBB37E}"/>
              </a:ext>
            </a:extLst>
          </p:cNvPr>
          <p:cNvPicPr>
            <a:picLocks noChangeAspect="1"/>
          </p:cNvPicPr>
          <p:nvPr/>
        </p:nvPicPr>
        <p:blipFill>
          <a:blip r:embed="rId4"/>
          <a:stretch>
            <a:fillRect/>
          </a:stretch>
        </p:blipFill>
        <p:spPr>
          <a:xfrm>
            <a:off x="5857488" y="1133985"/>
            <a:ext cx="5507891" cy="4234908"/>
          </a:xfrm>
          <a:prstGeom prst="rect">
            <a:avLst/>
          </a:prstGeom>
        </p:spPr>
      </p:pic>
      <p:sp>
        <p:nvSpPr>
          <p:cNvPr id="7" name="Rectangle: Rounded Corners 6">
            <a:extLst>
              <a:ext uri="{FF2B5EF4-FFF2-40B4-BE49-F238E27FC236}">
                <a16:creationId xmlns:a16="http://schemas.microsoft.com/office/drawing/2014/main" id="{E7E0C84E-AECA-44CD-BBAA-270B22E77909}"/>
              </a:ext>
            </a:extLst>
          </p:cNvPr>
          <p:cNvSpPr/>
          <p:nvPr/>
        </p:nvSpPr>
        <p:spPr>
          <a:xfrm>
            <a:off x="6096000" y="5622114"/>
            <a:ext cx="4896684" cy="789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hlinkClick r:id="rId5"/>
              </a:rPr>
              <a:t>https://promotingprogress.org/news-events/prepping-progress-event-2022</a:t>
            </a:r>
            <a:r>
              <a:rPr lang="en-US" sz="1400" dirty="0">
                <a:solidFill>
                  <a:schemeClr val="tx2"/>
                </a:solidFill>
              </a:rPr>
              <a:t> </a:t>
            </a:r>
          </a:p>
        </p:txBody>
      </p:sp>
    </p:spTree>
    <p:extLst>
      <p:ext uri="{BB962C8B-B14F-4D97-AF65-F5344CB8AC3E}">
        <p14:creationId xmlns:p14="http://schemas.microsoft.com/office/powerpoint/2010/main" val="199063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a:spLocks noGrp="1"/>
          </p:cNvSpPr>
          <p:nvPr>
            <p:ph type="title" idx="4294967295"/>
          </p:nvPr>
        </p:nvSpPr>
        <p:spPr>
          <a:xfrm>
            <a:off x="457201" y="578534"/>
            <a:ext cx="8283684" cy="5529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599">
              <a:lnSpc>
                <a:spcPts val="4200"/>
              </a:lnSpc>
              <a:spcBef>
                <a:spcPts val="0"/>
              </a:spcBef>
              <a:defRPr/>
            </a:pPr>
            <a:r>
              <a:rPr lang="en-US" sz="4400">
                <a:latin typeface="+mn-lt"/>
                <a:ea typeface="+mn-ea"/>
                <a:cs typeface="+mn-cs"/>
              </a:rPr>
              <a:t>Welcome to the PROGRESS Center!</a:t>
            </a:r>
            <a:endParaRPr lang="en-US" sz="2000">
              <a:latin typeface="League Spartan"/>
              <a:ea typeface="+mn-ea"/>
              <a:cs typeface="+mn-cs"/>
            </a:endParaRPr>
          </a:p>
        </p:txBody>
      </p:sp>
      <p:sp>
        <p:nvSpPr>
          <p:cNvPr id="21" name="TextBox 21"/>
          <p:cNvSpPr txBox="1"/>
          <p:nvPr/>
        </p:nvSpPr>
        <p:spPr>
          <a:xfrm>
            <a:off x="457588" y="1203110"/>
            <a:ext cx="8699401" cy="1231106"/>
          </a:xfrm>
          <a:prstGeom prst="rect">
            <a:avLst/>
          </a:prstGeom>
        </p:spPr>
        <p:txBody>
          <a:bodyPr wrap="square" lIns="0" tIns="0" rIns="0" bIns="0" rtlCol="0" anchor="t">
            <a:spAutoFit/>
          </a:bodyPr>
          <a:lstStyle/>
          <a:p>
            <a:pPr defTabSz="609599">
              <a:defRPr/>
            </a:pPr>
            <a:r>
              <a:rPr lang="en-US" sz="2000"/>
              <a:t>The PROGRESS Center provides information, resources, tools, and technical assistance services to support local educators in developing and implementing high-quality educational programs that enable children with disabilities to make progress and meet challenging goals.</a:t>
            </a:r>
            <a:endParaRPr lang="en-US" sz="2000">
              <a:ea typeface="Open Sans Light"/>
            </a:endParaRPr>
          </a:p>
        </p:txBody>
      </p:sp>
      <p:pic>
        <p:nvPicPr>
          <p:cNvPr id="32" name="Picture 31" descr="Child playing with toy car">
            <a:extLst>
              <a:ext uri="{FF2B5EF4-FFF2-40B4-BE49-F238E27FC236}">
                <a16:creationId xmlns:a16="http://schemas.microsoft.com/office/drawing/2014/main" id="{8630C691-894F-3E44-96D2-677B8C4FC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8148" y="283052"/>
            <a:ext cx="2598045" cy="1859797"/>
          </a:xfrm>
          <a:prstGeom prst="rect">
            <a:avLst/>
          </a:prstGeom>
          <a:effectLst>
            <a:softEdge rad="59977"/>
          </a:effectLst>
        </p:spPr>
      </p:pic>
      <p:sp>
        <p:nvSpPr>
          <p:cNvPr id="24" name="TextBox 24"/>
          <p:cNvSpPr txBox="1"/>
          <p:nvPr/>
        </p:nvSpPr>
        <p:spPr>
          <a:xfrm>
            <a:off x="456925" y="2612488"/>
            <a:ext cx="11422744" cy="323165"/>
          </a:xfrm>
          <a:prstGeom prst="rect">
            <a:avLst/>
          </a:prstGeom>
          <a:effectLst>
            <a:softEdge rad="483096"/>
          </a:effectLst>
        </p:spPr>
        <p:txBody>
          <a:bodyPr wrap="square" lIns="0" tIns="0" rIns="0" bIns="0" rtlCol="0" anchor="t">
            <a:spAutoFit/>
          </a:bodyPr>
          <a:lstStyle/>
          <a:p>
            <a:pPr defTabSz="609599">
              <a:lnSpc>
                <a:spcPts val="2719"/>
              </a:lnSpc>
              <a:defRPr/>
            </a:pPr>
            <a:r>
              <a:rPr lang="en-US" sz="1875" spc="187">
                <a:solidFill>
                  <a:srgbClr val="2676BA"/>
                </a:solidFill>
                <a:latin typeface="League Spartan"/>
              </a:rPr>
              <a:t>HOW WILL WE HELP IMPROVE OUTCOMES FOR STUDENTS WITH DISABILITIES?</a:t>
            </a:r>
          </a:p>
        </p:txBody>
      </p:sp>
      <p:grpSp>
        <p:nvGrpSpPr>
          <p:cNvPr id="2" name="Group 2" descr="Share current research, policies, guidance, success stories, and experiences from students, parents, educators, and other stakeholders."/>
          <p:cNvGrpSpPr/>
          <p:nvPr/>
        </p:nvGrpSpPr>
        <p:grpSpPr>
          <a:xfrm>
            <a:off x="456926" y="3097357"/>
            <a:ext cx="3617079" cy="2328091"/>
            <a:chOff x="0" y="0"/>
            <a:chExt cx="2009331" cy="1293282"/>
          </a:xfrm>
        </p:grpSpPr>
        <p:sp>
          <p:nvSpPr>
            <p:cNvPr id="3" name="Freeform 3"/>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pic>
        <p:nvPicPr>
          <p:cNvPr id="15" name="Picture 15" descr="Lightbulb with puzzle piece and gear&#10;"/>
          <p:cNvPicPr>
            <a:picLocks noChangeAspect="1"/>
          </p:cNvPicPr>
          <p:nvPr/>
        </p:nvPicPr>
        <p:blipFill>
          <a:blip r:embed="rId4"/>
          <a:srcRect/>
          <a:stretch>
            <a:fillRect/>
          </a:stretch>
        </p:blipFill>
        <p:spPr>
          <a:xfrm>
            <a:off x="1809158" y="3209508"/>
            <a:ext cx="912613" cy="912613"/>
          </a:xfrm>
          <a:prstGeom prst="rect">
            <a:avLst/>
          </a:prstGeom>
        </p:spPr>
      </p:pic>
      <p:sp>
        <p:nvSpPr>
          <p:cNvPr id="26" name="TextBox 26"/>
          <p:cNvSpPr txBox="1"/>
          <p:nvPr/>
        </p:nvSpPr>
        <p:spPr>
          <a:xfrm>
            <a:off x="652105" y="4160677"/>
            <a:ext cx="3226721" cy="1201739"/>
          </a:xfrm>
          <a:prstGeom prst="rect">
            <a:avLst/>
          </a:prstGeom>
        </p:spPr>
        <p:txBody>
          <a:bodyPr lIns="0" tIns="0" rIns="0" bIns="0" rtlCol="0" anchor="t">
            <a:spAutoFit/>
          </a:bodyPr>
          <a:lstStyle/>
          <a:p>
            <a:pPr algn="ctr" defTabSz="609599">
              <a:lnSpc>
                <a:spcPts val="1875"/>
              </a:lnSpc>
              <a:spcBef>
                <a:spcPct val="0"/>
              </a:spcBef>
              <a:defRPr/>
            </a:pPr>
            <a:r>
              <a:rPr lang="en-US" sz="1339">
                <a:latin typeface="Open Sans Light Bold"/>
              </a:rPr>
              <a:t>Share current research, </a:t>
            </a:r>
          </a:p>
          <a:p>
            <a:pPr algn="ctr" defTabSz="609599">
              <a:lnSpc>
                <a:spcPts val="1875"/>
              </a:lnSpc>
              <a:spcBef>
                <a:spcPct val="0"/>
              </a:spcBef>
              <a:defRPr/>
            </a:pPr>
            <a:r>
              <a:rPr lang="en-US" sz="1339">
                <a:latin typeface="Open Sans Light Bold"/>
              </a:rPr>
              <a:t>policies, guidance, success stories, and experiences from students, parents, educators, and</a:t>
            </a:r>
            <a:endParaRPr lang="en-US" sz="1300">
              <a:latin typeface="Open Sans Light Bold"/>
            </a:endParaRPr>
          </a:p>
          <a:p>
            <a:pPr algn="ctr" defTabSz="609599">
              <a:lnSpc>
                <a:spcPts val="1875"/>
              </a:lnSpc>
              <a:spcBef>
                <a:spcPct val="0"/>
              </a:spcBef>
              <a:defRPr/>
            </a:pPr>
            <a:r>
              <a:rPr lang="en-US" sz="1339">
                <a:latin typeface="Open Sans Light Bold"/>
              </a:rPr>
              <a:t>other stakeholders.</a:t>
            </a:r>
          </a:p>
        </p:txBody>
      </p:sp>
      <p:grpSp>
        <p:nvGrpSpPr>
          <p:cNvPr id="4" name="Group 4" descr="Partner with selected local educators to develop and implement high-quality educational programs.&#10;"/>
          <p:cNvGrpSpPr/>
          <p:nvPr/>
        </p:nvGrpSpPr>
        <p:grpSpPr>
          <a:xfrm>
            <a:off x="4287465" y="3097357"/>
            <a:ext cx="3617079" cy="2328091"/>
            <a:chOff x="0" y="0"/>
            <a:chExt cx="2009331" cy="1293282"/>
          </a:xfrm>
        </p:grpSpPr>
        <p:sp>
          <p:nvSpPr>
            <p:cNvPr id="5" name="Freeform 5"/>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pic>
        <p:nvPicPr>
          <p:cNvPr id="14" name="Picture 14" descr="shaking hands with lightbulb above"/>
          <p:cNvPicPr>
            <a:picLocks noChangeAspect="1"/>
          </p:cNvPicPr>
          <p:nvPr/>
        </p:nvPicPr>
        <p:blipFill>
          <a:blip r:embed="rId5"/>
          <a:srcRect l="133" r="133"/>
          <a:stretch>
            <a:fillRect/>
          </a:stretch>
        </p:blipFill>
        <p:spPr>
          <a:xfrm>
            <a:off x="5589135" y="3192534"/>
            <a:ext cx="1013732" cy="929588"/>
          </a:xfrm>
          <a:prstGeom prst="rect">
            <a:avLst/>
          </a:prstGeom>
        </p:spPr>
      </p:pic>
      <p:sp>
        <p:nvSpPr>
          <p:cNvPr id="28" name="TextBox 28"/>
          <p:cNvSpPr txBox="1"/>
          <p:nvPr/>
        </p:nvSpPr>
        <p:spPr>
          <a:xfrm>
            <a:off x="4583894" y="4278648"/>
            <a:ext cx="3226721" cy="714170"/>
          </a:xfrm>
          <a:prstGeom prst="rect">
            <a:avLst/>
          </a:prstGeom>
        </p:spPr>
        <p:txBody>
          <a:bodyPr lIns="0" tIns="0" rIns="0" bIns="0" rtlCol="0" anchor="t">
            <a:spAutoFit/>
          </a:bodyPr>
          <a:lstStyle/>
          <a:p>
            <a:pPr algn="ctr" defTabSz="609599">
              <a:lnSpc>
                <a:spcPts val="1875"/>
              </a:lnSpc>
              <a:spcBef>
                <a:spcPct val="0"/>
              </a:spcBef>
              <a:defRPr/>
            </a:pPr>
            <a:r>
              <a:rPr lang="en-US" sz="1333">
                <a:latin typeface="Open Sans Light Bold"/>
              </a:rPr>
              <a:t>Partner with selected</a:t>
            </a:r>
          </a:p>
          <a:p>
            <a:pPr algn="ctr" defTabSz="609599">
              <a:lnSpc>
                <a:spcPts val="1875"/>
              </a:lnSpc>
              <a:spcBef>
                <a:spcPct val="0"/>
              </a:spcBef>
              <a:defRPr/>
            </a:pPr>
            <a:r>
              <a:rPr lang="en-US" sz="1333">
                <a:latin typeface="Open Sans Light Bold"/>
              </a:rPr>
              <a:t>local educators to develop and implement high-quality educational programs.​</a:t>
            </a:r>
            <a:endParaRPr lang="en-US" sz="1333">
              <a:latin typeface="Open Sans Light Bold"/>
              <a:ea typeface="Open Sans Light Bold"/>
              <a:cs typeface="Open Sans Light Bold"/>
            </a:endParaRPr>
          </a:p>
        </p:txBody>
      </p:sp>
      <p:grpSp>
        <p:nvGrpSpPr>
          <p:cNvPr id="6" name="Group 6" descr="Provide tools, resources, and training materials for ALL educators, leaders, and families"/>
          <p:cNvGrpSpPr/>
          <p:nvPr/>
        </p:nvGrpSpPr>
        <p:grpSpPr>
          <a:xfrm>
            <a:off x="8118002" y="3097357"/>
            <a:ext cx="3617079" cy="2328091"/>
            <a:chOff x="0" y="0"/>
            <a:chExt cx="2009331" cy="1293282"/>
          </a:xfrm>
        </p:grpSpPr>
        <p:sp>
          <p:nvSpPr>
            <p:cNvPr id="7" name="Freeform 7"/>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grpSp>
        <p:nvGrpSpPr>
          <p:cNvPr id="8" name="Group 8" descr="Computer screen with gears">
            <a:extLst>
              <a:ext uri="{C183D7F6-B498-43B3-948B-1728B52AA6E4}">
                <adec:decorative xmlns:adec="http://schemas.microsoft.com/office/drawing/2017/decorative" val="0"/>
              </a:ext>
            </a:extLst>
          </p:cNvPr>
          <p:cNvGrpSpPr>
            <a:grpSpLocks noChangeAspect="1"/>
          </p:cNvGrpSpPr>
          <p:nvPr/>
        </p:nvGrpSpPr>
        <p:grpSpPr>
          <a:xfrm>
            <a:off x="9156989" y="3301513"/>
            <a:ext cx="1539100" cy="882809"/>
            <a:chOff x="0" y="0"/>
            <a:chExt cx="7981950" cy="4578350"/>
          </a:xfrm>
        </p:grpSpPr>
        <p:sp>
          <p:nvSpPr>
            <p:cNvPr id="9" name="Freeform 9"/>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0" name="Freeform 10"/>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id="11" name="Freeform 11"/>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id="12" name="Freeform 12"/>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id="13" name="Freeform 13"/>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l="7789" t="6047" r="7805" b="11178"/>
              </a:stretch>
            </a:blipFill>
          </p:spPr>
        </p:sp>
      </p:grpSp>
      <p:sp>
        <p:nvSpPr>
          <p:cNvPr id="27" name="TextBox 27"/>
          <p:cNvSpPr txBox="1"/>
          <p:nvPr/>
        </p:nvSpPr>
        <p:spPr>
          <a:xfrm>
            <a:off x="8313181" y="4396622"/>
            <a:ext cx="3226721" cy="714426"/>
          </a:xfrm>
          <a:prstGeom prst="rect">
            <a:avLst/>
          </a:prstGeom>
        </p:spPr>
        <p:txBody>
          <a:bodyPr lIns="0" tIns="0" rIns="0" bIns="0" rtlCol="0" anchor="t">
            <a:spAutoFit/>
          </a:bodyPr>
          <a:lstStyle/>
          <a:p>
            <a:pPr algn="ctr" defTabSz="609599">
              <a:lnSpc>
                <a:spcPts val="1875"/>
              </a:lnSpc>
              <a:spcBef>
                <a:spcPct val="0"/>
              </a:spcBef>
              <a:defRPr/>
            </a:pPr>
            <a:r>
              <a:rPr lang="en-US" sz="1339">
                <a:latin typeface="Open Sans Light Bold"/>
              </a:rPr>
              <a:t>Provide tools, resources, and</a:t>
            </a:r>
          </a:p>
          <a:p>
            <a:pPr algn="ctr" defTabSz="609599">
              <a:lnSpc>
                <a:spcPts val="1875"/>
              </a:lnSpc>
              <a:spcBef>
                <a:spcPct val="0"/>
              </a:spcBef>
              <a:defRPr/>
            </a:pPr>
            <a:r>
              <a:rPr lang="en-US" sz="1339">
                <a:latin typeface="Open Sans Light Bold"/>
              </a:rPr>
              <a:t>training materials for ALL educators, leaders, and families.</a:t>
            </a:r>
          </a:p>
        </p:txBody>
      </p:sp>
      <p:sp>
        <p:nvSpPr>
          <p:cNvPr id="17" name="TextBox 17"/>
          <p:cNvSpPr txBox="1"/>
          <p:nvPr/>
        </p:nvSpPr>
        <p:spPr>
          <a:xfrm>
            <a:off x="1501741" y="5582408"/>
            <a:ext cx="9700883" cy="718145"/>
          </a:xfrm>
          <a:prstGeom prst="rect">
            <a:avLst/>
          </a:prstGeom>
        </p:spPr>
        <p:txBody>
          <a:bodyPr lIns="0" tIns="0" rIns="0" bIns="0" rtlCol="0" anchor="t">
            <a:spAutoFit/>
          </a:bodyPr>
          <a:lstStyle/>
          <a:p>
            <a:pPr algn="ctr" defTabSz="609599">
              <a:lnSpc>
                <a:spcPts val="2800"/>
              </a:lnSpc>
              <a:defRPr/>
            </a:pPr>
            <a:r>
              <a:rPr lang="en-US" sz="2400" spc="93">
                <a:latin typeface="Exo"/>
              </a:rPr>
              <a:t>Visit us at</a:t>
            </a:r>
            <a:r>
              <a:rPr lang="en-US" sz="2400" spc="93">
                <a:latin typeface="Exo Bold"/>
              </a:rPr>
              <a:t> </a:t>
            </a:r>
            <a:r>
              <a:rPr lang="en-US" sz="2400" spc="93">
                <a:solidFill>
                  <a:srgbClr val="333336"/>
                </a:solidFill>
                <a:latin typeface="Exo Bold"/>
                <a:hlinkClick r:id="rId7"/>
              </a:rPr>
              <a:t>www.promotingPROGRESS.org</a:t>
            </a:r>
            <a:r>
              <a:rPr lang="en-US" sz="2400" spc="93">
                <a:solidFill>
                  <a:srgbClr val="333336"/>
                </a:solidFill>
                <a:latin typeface="Exo Bold"/>
              </a:rPr>
              <a:t> </a:t>
            </a:r>
            <a:r>
              <a:rPr lang="en-US" sz="2400" spc="93">
                <a:latin typeface="Exo"/>
              </a:rPr>
              <a:t>to learn more! </a:t>
            </a:r>
          </a:p>
          <a:p>
            <a:pPr algn="ctr" defTabSz="609599">
              <a:lnSpc>
                <a:spcPts val="2800"/>
              </a:lnSpc>
              <a:defRPr/>
            </a:pPr>
            <a:r>
              <a:rPr lang="en-US" sz="2400" spc="93">
                <a:solidFill>
                  <a:srgbClr val="333336"/>
                </a:solidFill>
                <a:latin typeface="Exo"/>
              </a:rPr>
              <a:t>≈</a:t>
            </a:r>
          </a:p>
        </p:txBody>
      </p:sp>
      <p:grpSp>
        <p:nvGrpSpPr>
          <p:cNvPr id="18" name="Group 18">
            <a:extLst>
              <a:ext uri="{C183D7F6-B498-43B3-948B-1728B52AA6E4}">
                <adec:decorative xmlns:adec="http://schemas.microsoft.com/office/drawing/2017/decorative" val="1"/>
              </a:ext>
            </a:extLst>
          </p:cNvPr>
          <p:cNvGrpSpPr/>
          <p:nvPr/>
        </p:nvGrpSpPr>
        <p:grpSpPr>
          <a:xfrm>
            <a:off x="3515852" y="5982627"/>
            <a:ext cx="5225032" cy="356031"/>
            <a:chOff x="92710" y="21590"/>
            <a:chExt cx="4305426" cy="293370"/>
          </a:xfrm>
          <a:solidFill>
            <a:srgbClr val="2676BA"/>
          </a:solidFill>
        </p:grpSpPr>
        <p:sp>
          <p:nvSpPr>
            <p:cNvPr id="19" name="Freeform 19"/>
            <p:cNvSpPr/>
            <p:nvPr/>
          </p:nvSpPr>
          <p:spPr>
            <a:xfrm>
              <a:off x="92710" y="21590"/>
              <a:ext cx="4305426" cy="293370"/>
            </a:xfrm>
            <a:custGeom>
              <a:avLst/>
              <a:gdLst/>
              <a:ahLst/>
              <a:cxnLst/>
              <a:rect l="l" t="t" r="r" b="b"/>
              <a:pathLst>
                <a:path w="4305426" h="293370">
                  <a:moveTo>
                    <a:pt x="3902836" y="33020"/>
                  </a:moveTo>
                  <a:cubicBezTo>
                    <a:pt x="3855847" y="36830"/>
                    <a:pt x="3794886" y="45720"/>
                    <a:pt x="3751707" y="36830"/>
                  </a:cubicBezTo>
                  <a:cubicBezTo>
                    <a:pt x="3570097" y="41910"/>
                    <a:pt x="3388486" y="0"/>
                    <a:pt x="3203066" y="17780"/>
                  </a:cubicBezTo>
                  <a:cubicBezTo>
                    <a:pt x="3213227" y="24130"/>
                    <a:pt x="3203066" y="34290"/>
                    <a:pt x="3192907" y="38100"/>
                  </a:cubicBezTo>
                  <a:lnTo>
                    <a:pt x="3190366" y="31750"/>
                  </a:lnTo>
                  <a:lnTo>
                    <a:pt x="3176397" y="44450"/>
                  </a:lnTo>
                  <a:cubicBezTo>
                    <a:pt x="3162427" y="45720"/>
                    <a:pt x="3168777" y="29210"/>
                    <a:pt x="3180207" y="26670"/>
                  </a:cubicBezTo>
                  <a:cubicBezTo>
                    <a:pt x="3106546" y="26670"/>
                    <a:pt x="3040507" y="33020"/>
                    <a:pt x="2968117" y="29210"/>
                  </a:cubicBezTo>
                  <a:cubicBezTo>
                    <a:pt x="2963036" y="49530"/>
                    <a:pt x="2931286" y="30480"/>
                    <a:pt x="2928746" y="50800"/>
                  </a:cubicBezTo>
                  <a:cubicBezTo>
                    <a:pt x="2924936" y="46990"/>
                    <a:pt x="2928746" y="45720"/>
                    <a:pt x="2930017" y="41910"/>
                  </a:cubicBezTo>
                  <a:cubicBezTo>
                    <a:pt x="2916046" y="44450"/>
                    <a:pt x="2905886" y="46990"/>
                    <a:pt x="2896996" y="48260"/>
                  </a:cubicBezTo>
                  <a:cubicBezTo>
                    <a:pt x="2888334" y="50800"/>
                    <a:pt x="2883748" y="45720"/>
                    <a:pt x="2870499" y="27940"/>
                  </a:cubicBezTo>
                  <a:cubicBezTo>
                    <a:pt x="2792536" y="11430"/>
                    <a:pt x="2717630" y="25400"/>
                    <a:pt x="2641195" y="19050"/>
                  </a:cubicBezTo>
                  <a:cubicBezTo>
                    <a:pt x="2563741" y="22860"/>
                    <a:pt x="2487306" y="40640"/>
                    <a:pt x="2407814" y="45720"/>
                  </a:cubicBezTo>
                  <a:cubicBezTo>
                    <a:pt x="2395584" y="77470"/>
                    <a:pt x="2378769" y="62230"/>
                    <a:pt x="2364501" y="90170"/>
                  </a:cubicBezTo>
                  <a:lnTo>
                    <a:pt x="2365520" y="80010"/>
                  </a:lnTo>
                  <a:cubicBezTo>
                    <a:pt x="2353291" y="93980"/>
                    <a:pt x="2350233" y="77470"/>
                    <a:pt x="2334436" y="66040"/>
                  </a:cubicBezTo>
                  <a:cubicBezTo>
                    <a:pt x="2334436" y="77470"/>
                    <a:pt x="2328322" y="68580"/>
                    <a:pt x="2330870" y="87630"/>
                  </a:cubicBezTo>
                  <a:cubicBezTo>
                    <a:pt x="2325264" y="102870"/>
                    <a:pt x="2321188" y="60960"/>
                    <a:pt x="2313544" y="69850"/>
                  </a:cubicBezTo>
                  <a:cubicBezTo>
                    <a:pt x="2313035" y="63500"/>
                    <a:pt x="2313544" y="81280"/>
                    <a:pt x="2312016" y="74930"/>
                  </a:cubicBezTo>
                  <a:cubicBezTo>
                    <a:pt x="2292143" y="97790"/>
                    <a:pt x="2316092" y="64770"/>
                    <a:pt x="2290104" y="46990"/>
                  </a:cubicBezTo>
                  <a:cubicBezTo>
                    <a:pt x="2254435" y="53340"/>
                    <a:pt x="2218256" y="72390"/>
                    <a:pt x="2184115" y="60960"/>
                  </a:cubicBezTo>
                  <a:cubicBezTo>
                    <a:pt x="2186153" y="59690"/>
                    <a:pt x="2187172" y="74930"/>
                    <a:pt x="2183605" y="74930"/>
                  </a:cubicBezTo>
                  <a:cubicBezTo>
                    <a:pt x="2180038" y="44450"/>
                    <a:pt x="2171885" y="82550"/>
                    <a:pt x="2165770" y="71120"/>
                  </a:cubicBezTo>
                  <a:cubicBezTo>
                    <a:pt x="2166280" y="64770"/>
                    <a:pt x="2169337" y="63500"/>
                    <a:pt x="2170866" y="59690"/>
                  </a:cubicBezTo>
                  <a:cubicBezTo>
                    <a:pt x="2155579" y="46990"/>
                    <a:pt x="2142331" y="66040"/>
                    <a:pt x="2128063" y="53340"/>
                  </a:cubicBezTo>
                  <a:cubicBezTo>
                    <a:pt x="2114304" y="66040"/>
                    <a:pt x="2097489" y="39370"/>
                    <a:pt x="2088317" y="54610"/>
                  </a:cubicBezTo>
                  <a:cubicBezTo>
                    <a:pt x="2090355" y="43180"/>
                    <a:pt x="2082202" y="45720"/>
                    <a:pt x="2079144" y="39370"/>
                  </a:cubicBezTo>
                  <a:cubicBezTo>
                    <a:pt x="2068953" y="74930"/>
                    <a:pt x="2051628" y="26670"/>
                    <a:pt x="2039398" y="50800"/>
                  </a:cubicBezTo>
                  <a:lnTo>
                    <a:pt x="2039908" y="44450"/>
                  </a:lnTo>
                  <a:cubicBezTo>
                    <a:pt x="2001690" y="46990"/>
                    <a:pt x="1960416" y="39370"/>
                    <a:pt x="1921179" y="55880"/>
                  </a:cubicBezTo>
                  <a:cubicBezTo>
                    <a:pt x="1898758" y="59690"/>
                    <a:pt x="1873790" y="27940"/>
                    <a:pt x="1849331" y="43180"/>
                  </a:cubicBezTo>
                  <a:cubicBezTo>
                    <a:pt x="1844744" y="48260"/>
                    <a:pt x="1848311" y="55880"/>
                    <a:pt x="1844744" y="58420"/>
                  </a:cubicBezTo>
                  <a:cubicBezTo>
                    <a:pt x="1838630" y="57150"/>
                    <a:pt x="1844744" y="46990"/>
                    <a:pt x="1842197" y="43180"/>
                  </a:cubicBezTo>
                  <a:cubicBezTo>
                    <a:pt x="1829967" y="57150"/>
                    <a:pt x="1814171" y="40640"/>
                    <a:pt x="1798883" y="40640"/>
                  </a:cubicBezTo>
                  <a:cubicBezTo>
                    <a:pt x="1796845" y="45720"/>
                    <a:pt x="1792769" y="48260"/>
                    <a:pt x="1794297" y="55880"/>
                  </a:cubicBezTo>
                  <a:cubicBezTo>
                    <a:pt x="1777482" y="31750"/>
                    <a:pt x="1754551" y="64770"/>
                    <a:pt x="1737226" y="45720"/>
                  </a:cubicBezTo>
                  <a:cubicBezTo>
                    <a:pt x="1743341" y="76200"/>
                    <a:pt x="1727035" y="62230"/>
                    <a:pt x="1720920" y="69850"/>
                  </a:cubicBezTo>
                  <a:cubicBezTo>
                    <a:pt x="1717353" y="68580"/>
                    <a:pt x="1717353" y="60960"/>
                    <a:pt x="1718372" y="54610"/>
                  </a:cubicBezTo>
                  <a:cubicBezTo>
                    <a:pt x="1705633" y="58420"/>
                    <a:pt x="1699009" y="59690"/>
                    <a:pt x="1683212" y="50800"/>
                  </a:cubicBezTo>
                  <a:cubicBezTo>
                    <a:pt x="1676078" y="54610"/>
                    <a:pt x="1674040" y="71120"/>
                    <a:pt x="1665377" y="66040"/>
                  </a:cubicBezTo>
                  <a:cubicBezTo>
                    <a:pt x="1660282" y="44450"/>
                    <a:pt x="1647543" y="64770"/>
                    <a:pt x="1639390" y="57150"/>
                  </a:cubicBezTo>
                  <a:cubicBezTo>
                    <a:pt x="1641428" y="74930"/>
                    <a:pt x="1630727" y="90170"/>
                    <a:pt x="1622574" y="82550"/>
                  </a:cubicBezTo>
                  <a:lnTo>
                    <a:pt x="1625122" y="57150"/>
                  </a:lnTo>
                  <a:cubicBezTo>
                    <a:pt x="1622064" y="58420"/>
                    <a:pt x="1619007"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6969" y="237490"/>
                    <a:pt x="1624612" y="238760"/>
                    <a:pt x="1636332" y="250190"/>
                  </a:cubicBezTo>
                  <a:cubicBezTo>
                    <a:pt x="1631237" y="245110"/>
                    <a:pt x="1636332" y="233680"/>
                    <a:pt x="1638880" y="232410"/>
                  </a:cubicBezTo>
                  <a:lnTo>
                    <a:pt x="1644485" y="250190"/>
                  </a:lnTo>
                  <a:cubicBezTo>
                    <a:pt x="1651110" y="260350"/>
                    <a:pt x="1660282" y="243840"/>
                    <a:pt x="1666397" y="233680"/>
                  </a:cubicBezTo>
                  <a:cubicBezTo>
                    <a:pt x="1667416" y="237490"/>
                    <a:pt x="1667925" y="242570"/>
                    <a:pt x="1667925" y="246380"/>
                  </a:cubicBezTo>
                  <a:cubicBezTo>
                    <a:pt x="1674040" y="257810"/>
                    <a:pt x="1674040" y="236220"/>
                    <a:pt x="1676588" y="232410"/>
                  </a:cubicBezTo>
                  <a:lnTo>
                    <a:pt x="1680664" y="245110"/>
                  </a:lnTo>
                  <a:lnTo>
                    <a:pt x="1681683" y="232410"/>
                  </a:lnTo>
                  <a:cubicBezTo>
                    <a:pt x="1687798" y="224790"/>
                    <a:pt x="1695951" y="228600"/>
                    <a:pt x="1694932" y="248920"/>
                  </a:cubicBezTo>
                  <a:cubicBezTo>
                    <a:pt x="1697480" y="245110"/>
                    <a:pt x="1699518" y="241300"/>
                    <a:pt x="1696461" y="234950"/>
                  </a:cubicBezTo>
                  <a:cubicBezTo>
                    <a:pt x="1702576" y="246380"/>
                    <a:pt x="1718882" y="246380"/>
                    <a:pt x="1729583" y="240030"/>
                  </a:cubicBezTo>
                  <a:cubicBezTo>
                    <a:pt x="1724487" y="234950"/>
                    <a:pt x="1724996" y="228600"/>
                    <a:pt x="1724487" y="215900"/>
                  </a:cubicBezTo>
                  <a:cubicBezTo>
                    <a:pt x="1730092" y="194310"/>
                    <a:pt x="1730602" y="219710"/>
                    <a:pt x="1735188" y="207010"/>
                  </a:cubicBezTo>
                  <a:cubicBezTo>
                    <a:pt x="1735188" y="214630"/>
                    <a:pt x="1740284" y="223520"/>
                    <a:pt x="1735188" y="228600"/>
                  </a:cubicBezTo>
                  <a:cubicBezTo>
                    <a:pt x="1749456" y="256540"/>
                    <a:pt x="1769838" y="233680"/>
                    <a:pt x="1788183" y="240030"/>
                  </a:cubicBezTo>
                  <a:cubicBezTo>
                    <a:pt x="1791750" y="236220"/>
                    <a:pt x="1790730" y="233680"/>
                    <a:pt x="1792259" y="227330"/>
                  </a:cubicBezTo>
                  <a:cubicBezTo>
                    <a:pt x="1803979" y="248920"/>
                    <a:pt x="1817737" y="226060"/>
                    <a:pt x="1829967" y="236220"/>
                  </a:cubicBezTo>
                  <a:cubicBezTo>
                    <a:pt x="1827419" y="227330"/>
                    <a:pt x="1830986" y="201930"/>
                    <a:pt x="1838120" y="200660"/>
                  </a:cubicBezTo>
                  <a:cubicBezTo>
                    <a:pt x="1845764" y="182880"/>
                    <a:pt x="1841177" y="226060"/>
                    <a:pt x="1847802" y="236220"/>
                  </a:cubicBezTo>
                  <a:cubicBezTo>
                    <a:pt x="1851369" y="227330"/>
                    <a:pt x="1857483" y="226060"/>
                    <a:pt x="1860031" y="227330"/>
                  </a:cubicBezTo>
                  <a:lnTo>
                    <a:pt x="1860031" y="229870"/>
                  </a:lnTo>
                  <a:cubicBezTo>
                    <a:pt x="1864108" y="219710"/>
                    <a:pt x="1870732" y="214630"/>
                    <a:pt x="1875828" y="223520"/>
                  </a:cubicBezTo>
                  <a:lnTo>
                    <a:pt x="1874809" y="224790"/>
                  </a:lnTo>
                  <a:cubicBezTo>
                    <a:pt x="1878885" y="226060"/>
                    <a:pt x="1883471" y="237490"/>
                    <a:pt x="1887548" y="236220"/>
                  </a:cubicBezTo>
                  <a:cubicBezTo>
                    <a:pt x="1889586" y="219710"/>
                    <a:pt x="1899777" y="229870"/>
                    <a:pt x="1902325" y="214630"/>
                  </a:cubicBezTo>
                  <a:cubicBezTo>
                    <a:pt x="1902835" y="215900"/>
                    <a:pt x="1902325" y="217170"/>
                    <a:pt x="1903344" y="220980"/>
                  </a:cubicBezTo>
                  <a:lnTo>
                    <a:pt x="1903854" y="207010"/>
                  </a:lnTo>
                  <a:lnTo>
                    <a:pt x="1912007" y="214630"/>
                  </a:lnTo>
                  <a:cubicBezTo>
                    <a:pt x="1909969" y="219710"/>
                    <a:pt x="1909969" y="226060"/>
                    <a:pt x="1907421" y="229870"/>
                  </a:cubicBezTo>
                  <a:cubicBezTo>
                    <a:pt x="1916593" y="240030"/>
                    <a:pt x="1910478" y="217170"/>
                    <a:pt x="1915064" y="209550"/>
                  </a:cubicBezTo>
                  <a:cubicBezTo>
                    <a:pt x="1921179" y="199390"/>
                    <a:pt x="1921179" y="213360"/>
                    <a:pt x="1923727" y="219710"/>
                  </a:cubicBezTo>
                  <a:cubicBezTo>
                    <a:pt x="1921179" y="227330"/>
                    <a:pt x="1919141" y="215900"/>
                    <a:pt x="1917612" y="218440"/>
                  </a:cubicBezTo>
                  <a:cubicBezTo>
                    <a:pt x="1914045" y="229870"/>
                    <a:pt x="1921179" y="223520"/>
                    <a:pt x="1921689" y="231140"/>
                  </a:cubicBezTo>
                  <a:cubicBezTo>
                    <a:pt x="1923217" y="231140"/>
                    <a:pt x="1923727" y="214630"/>
                    <a:pt x="1928313" y="217170"/>
                  </a:cubicBezTo>
                  <a:cubicBezTo>
                    <a:pt x="1932389" y="218440"/>
                    <a:pt x="1941562" y="214630"/>
                    <a:pt x="1940543" y="229870"/>
                  </a:cubicBezTo>
                  <a:cubicBezTo>
                    <a:pt x="1944109" y="222250"/>
                    <a:pt x="1947677" y="223520"/>
                    <a:pt x="1950224" y="215900"/>
                  </a:cubicBezTo>
                  <a:cubicBezTo>
                    <a:pt x="1947167" y="213360"/>
                    <a:pt x="1941052" y="209550"/>
                    <a:pt x="1940543" y="199390"/>
                  </a:cubicBezTo>
                  <a:cubicBezTo>
                    <a:pt x="1943600" y="196850"/>
                    <a:pt x="1949205" y="193040"/>
                    <a:pt x="1950224" y="199390"/>
                  </a:cubicBezTo>
                  <a:lnTo>
                    <a:pt x="1947677" y="203200"/>
                  </a:lnTo>
                  <a:cubicBezTo>
                    <a:pt x="1950224" y="199390"/>
                    <a:pt x="1958377" y="204470"/>
                    <a:pt x="1954301" y="189230"/>
                  </a:cubicBezTo>
                  <a:lnTo>
                    <a:pt x="1960416" y="209550"/>
                  </a:lnTo>
                  <a:cubicBezTo>
                    <a:pt x="1962454" y="198120"/>
                    <a:pt x="1968569" y="198120"/>
                    <a:pt x="1973664" y="195580"/>
                  </a:cubicBezTo>
                  <a:cubicBezTo>
                    <a:pt x="1973664" y="210820"/>
                    <a:pt x="1970097" y="228600"/>
                    <a:pt x="1979270" y="232410"/>
                  </a:cubicBezTo>
                  <a:lnTo>
                    <a:pt x="1987423" y="215900"/>
                  </a:lnTo>
                  <a:cubicBezTo>
                    <a:pt x="1991499" y="214630"/>
                    <a:pt x="1992518" y="218440"/>
                    <a:pt x="1992009" y="227330"/>
                  </a:cubicBezTo>
                  <a:cubicBezTo>
                    <a:pt x="2006276" y="236220"/>
                    <a:pt x="2006786" y="184150"/>
                    <a:pt x="2017996" y="198120"/>
                  </a:cubicBezTo>
                  <a:cubicBezTo>
                    <a:pt x="2013410" y="217170"/>
                    <a:pt x="2016977" y="218440"/>
                    <a:pt x="2022073" y="223520"/>
                  </a:cubicBezTo>
                  <a:cubicBezTo>
                    <a:pt x="2022073" y="220980"/>
                    <a:pt x="2022583" y="214630"/>
                    <a:pt x="2024621" y="213360"/>
                  </a:cubicBezTo>
                  <a:cubicBezTo>
                    <a:pt x="2023092" y="204470"/>
                    <a:pt x="2021563" y="226060"/>
                    <a:pt x="2017487" y="213360"/>
                  </a:cubicBezTo>
                  <a:cubicBezTo>
                    <a:pt x="2016468" y="201930"/>
                    <a:pt x="2022073" y="205740"/>
                    <a:pt x="2024621" y="201930"/>
                  </a:cubicBezTo>
                  <a:cubicBezTo>
                    <a:pt x="2034812" y="242570"/>
                    <a:pt x="2058252" y="212090"/>
                    <a:pt x="2074558" y="231140"/>
                  </a:cubicBezTo>
                  <a:cubicBezTo>
                    <a:pt x="2073539" y="208280"/>
                    <a:pt x="2081692" y="224790"/>
                    <a:pt x="2085259" y="215900"/>
                  </a:cubicBezTo>
                  <a:cubicBezTo>
                    <a:pt x="2084240" y="240030"/>
                    <a:pt x="2094431" y="212090"/>
                    <a:pt x="2099017" y="226060"/>
                  </a:cubicBezTo>
                  <a:lnTo>
                    <a:pt x="2096979" y="207010"/>
                  </a:lnTo>
                  <a:cubicBezTo>
                    <a:pt x="2107170" y="220980"/>
                    <a:pt x="2113285" y="171450"/>
                    <a:pt x="2119400" y="199390"/>
                  </a:cubicBezTo>
                  <a:cubicBezTo>
                    <a:pt x="2125005" y="207010"/>
                    <a:pt x="2117362" y="215900"/>
                    <a:pt x="2115323" y="219710"/>
                  </a:cubicBezTo>
                  <a:cubicBezTo>
                    <a:pt x="2122967" y="245110"/>
                    <a:pt x="2136216" y="199390"/>
                    <a:pt x="2142330" y="227330"/>
                  </a:cubicBezTo>
                  <a:cubicBezTo>
                    <a:pt x="2142840" y="218440"/>
                    <a:pt x="2140802" y="203200"/>
                    <a:pt x="2147426" y="194310"/>
                  </a:cubicBezTo>
                  <a:cubicBezTo>
                    <a:pt x="2153031" y="204470"/>
                    <a:pt x="2163732" y="217170"/>
                    <a:pt x="2162713" y="220980"/>
                  </a:cubicBezTo>
                  <a:cubicBezTo>
                    <a:pt x="2167299" y="215900"/>
                    <a:pt x="2168318" y="209550"/>
                    <a:pt x="2173414" y="217170"/>
                  </a:cubicBezTo>
                  <a:cubicBezTo>
                    <a:pt x="2172904" y="223520"/>
                    <a:pt x="2170866" y="223520"/>
                    <a:pt x="2169337" y="227330"/>
                  </a:cubicBezTo>
                  <a:cubicBezTo>
                    <a:pt x="2176981" y="233680"/>
                    <a:pt x="2183605" y="223520"/>
                    <a:pt x="2190230" y="214630"/>
                  </a:cubicBezTo>
                  <a:cubicBezTo>
                    <a:pt x="2194306" y="232410"/>
                    <a:pt x="2208064" y="223520"/>
                    <a:pt x="2217236" y="233680"/>
                  </a:cubicBezTo>
                  <a:cubicBezTo>
                    <a:pt x="2222332" y="212090"/>
                    <a:pt x="2231504" y="242570"/>
                    <a:pt x="2232523" y="214630"/>
                  </a:cubicBezTo>
                  <a:cubicBezTo>
                    <a:pt x="2232523" y="217170"/>
                    <a:pt x="2233543" y="220980"/>
                    <a:pt x="2234052" y="223520"/>
                  </a:cubicBezTo>
                  <a:cubicBezTo>
                    <a:pt x="2237619" y="215900"/>
                    <a:pt x="2240167" y="196850"/>
                    <a:pt x="2244243" y="195580"/>
                  </a:cubicBezTo>
                  <a:lnTo>
                    <a:pt x="2242715" y="214630"/>
                  </a:lnTo>
                  <a:cubicBezTo>
                    <a:pt x="2241696" y="236220"/>
                    <a:pt x="2252906" y="222250"/>
                    <a:pt x="2255454" y="228600"/>
                  </a:cubicBezTo>
                  <a:cubicBezTo>
                    <a:pt x="2252906" y="215900"/>
                    <a:pt x="2260549" y="229870"/>
                    <a:pt x="2261059" y="217170"/>
                  </a:cubicBezTo>
                  <a:lnTo>
                    <a:pt x="2266155" y="210820"/>
                  </a:lnTo>
                  <a:cubicBezTo>
                    <a:pt x="2274308" y="205740"/>
                    <a:pt x="2267174" y="201930"/>
                    <a:pt x="2276856" y="199390"/>
                  </a:cubicBezTo>
                  <a:cubicBezTo>
                    <a:pt x="2282461" y="198120"/>
                    <a:pt x="2278894" y="220980"/>
                    <a:pt x="2276856" y="218440"/>
                  </a:cubicBezTo>
                  <a:cubicBezTo>
                    <a:pt x="2281442" y="228600"/>
                    <a:pt x="2286537" y="222250"/>
                    <a:pt x="2291123" y="218440"/>
                  </a:cubicBezTo>
                  <a:cubicBezTo>
                    <a:pt x="2289085" y="218440"/>
                    <a:pt x="2288576" y="217170"/>
                    <a:pt x="2290614" y="213360"/>
                  </a:cubicBezTo>
                  <a:cubicBezTo>
                    <a:pt x="2290614" y="215900"/>
                    <a:pt x="2291123" y="217170"/>
                    <a:pt x="2291633" y="218440"/>
                  </a:cubicBezTo>
                  <a:cubicBezTo>
                    <a:pt x="2293671" y="217170"/>
                    <a:pt x="2295200" y="215900"/>
                    <a:pt x="2297238" y="215900"/>
                  </a:cubicBezTo>
                  <a:lnTo>
                    <a:pt x="2297238" y="217170"/>
                  </a:lnTo>
                  <a:cubicBezTo>
                    <a:pt x="2299786" y="215900"/>
                    <a:pt x="2302334" y="214630"/>
                    <a:pt x="2304372" y="213360"/>
                  </a:cubicBezTo>
                  <a:cubicBezTo>
                    <a:pt x="2305901" y="212090"/>
                    <a:pt x="2306920" y="210820"/>
                    <a:pt x="2307939" y="210820"/>
                  </a:cubicBezTo>
                  <a:cubicBezTo>
                    <a:pt x="2310996" y="209550"/>
                    <a:pt x="2312016" y="209550"/>
                    <a:pt x="2308958" y="213360"/>
                  </a:cubicBezTo>
                  <a:cubicBezTo>
                    <a:pt x="2308449" y="212090"/>
                    <a:pt x="2308449" y="210820"/>
                    <a:pt x="2307939" y="210820"/>
                  </a:cubicBezTo>
                  <a:cubicBezTo>
                    <a:pt x="2306920" y="210820"/>
                    <a:pt x="2305901" y="212090"/>
                    <a:pt x="2304372" y="213360"/>
                  </a:cubicBezTo>
                  <a:cubicBezTo>
                    <a:pt x="2302334" y="215900"/>
                    <a:pt x="2300295" y="220980"/>
                    <a:pt x="2298767" y="222250"/>
                  </a:cubicBezTo>
                  <a:cubicBezTo>
                    <a:pt x="2300295" y="222250"/>
                    <a:pt x="2301824" y="223520"/>
                    <a:pt x="2302843" y="226060"/>
                  </a:cubicBezTo>
                  <a:lnTo>
                    <a:pt x="2301315" y="240030"/>
                  </a:lnTo>
                  <a:cubicBezTo>
                    <a:pt x="2304882" y="241300"/>
                    <a:pt x="2314054" y="224790"/>
                    <a:pt x="2314054" y="218440"/>
                  </a:cubicBezTo>
                  <a:cubicBezTo>
                    <a:pt x="2327303" y="231140"/>
                    <a:pt x="2349723" y="220980"/>
                    <a:pt x="2358896" y="212090"/>
                  </a:cubicBezTo>
                  <a:cubicBezTo>
                    <a:pt x="2359405" y="210820"/>
                    <a:pt x="2360424" y="209550"/>
                    <a:pt x="2361443" y="209550"/>
                  </a:cubicBezTo>
                  <a:cubicBezTo>
                    <a:pt x="2360934" y="210820"/>
                    <a:pt x="2359915" y="210820"/>
                    <a:pt x="2358896" y="212090"/>
                  </a:cubicBezTo>
                  <a:cubicBezTo>
                    <a:pt x="2357367" y="215900"/>
                    <a:pt x="2356857" y="219710"/>
                    <a:pt x="2358896" y="214630"/>
                  </a:cubicBezTo>
                  <a:cubicBezTo>
                    <a:pt x="2363482" y="212090"/>
                    <a:pt x="2368577" y="199390"/>
                    <a:pt x="2369087" y="208280"/>
                  </a:cubicBezTo>
                  <a:cubicBezTo>
                    <a:pt x="2373673" y="201930"/>
                    <a:pt x="2373163" y="218440"/>
                    <a:pt x="2380297" y="219710"/>
                  </a:cubicBezTo>
                  <a:cubicBezTo>
                    <a:pt x="2380297" y="222250"/>
                    <a:pt x="2380807" y="212090"/>
                    <a:pt x="2380297" y="208280"/>
                  </a:cubicBezTo>
                  <a:cubicBezTo>
                    <a:pt x="2379788" y="208280"/>
                    <a:pt x="2379788" y="207010"/>
                    <a:pt x="2379278" y="207010"/>
                  </a:cubicBezTo>
                  <a:cubicBezTo>
                    <a:pt x="2379788" y="207010"/>
                    <a:pt x="2380297" y="207010"/>
                    <a:pt x="2380297" y="208280"/>
                  </a:cubicBezTo>
                  <a:cubicBezTo>
                    <a:pt x="2392017" y="227330"/>
                    <a:pt x="2406285" y="194310"/>
                    <a:pt x="2420043" y="207010"/>
                  </a:cubicBezTo>
                  <a:lnTo>
                    <a:pt x="2420553" y="207010"/>
                  </a:lnTo>
                  <a:lnTo>
                    <a:pt x="2420043" y="207010"/>
                  </a:lnTo>
                  <a:cubicBezTo>
                    <a:pt x="2419024" y="208280"/>
                    <a:pt x="2417496" y="215900"/>
                    <a:pt x="2415967" y="220980"/>
                  </a:cubicBezTo>
                  <a:cubicBezTo>
                    <a:pt x="2426668" y="213360"/>
                    <a:pt x="2436859" y="208280"/>
                    <a:pt x="2446541" y="190500"/>
                  </a:cubicBezTo>
                  <a:cubicBezTo>
                    <a:pt x="2445522" y="196850"/>
                    <a:pt x="2446031" y="203200"/>
                    <a:pt x="2443483" y="207010"/>
                  </a:cubicBezTo>
                  <a:cubicBezTo>
                    <a:pt x="2451127" y="207010"/>
                    <a:pt x="2459789" y="203200"/>
                    <a:pt x="2463356" y="189230"/>
                  </a:cubicBezTo>
                  <a:cubicBezTo>
                    <a:pt x="2458261" y="182880"/>
                    <a:pt x="2462847" y="196850"/>
                    <a:pt x="2459789" y="196850"/>
                  </a:cubicBezTo>
                  <a:cubicBezTo>
                    <a:pt x="2454184" y="184150"/>
                    <a:pt x="2463866" y="170180"/>
                    <a:pt x="2468962" y="173990"/>
                  </a:cubicBezTo>
                  <a:lnTo>
                    <a:pt x="2468962" y="176530"/>
                  </a:lnTo>
                  <a:cubicBezTo>
                    <a:pt x="2476605" y="176530"/>
                    <a:pt x="2476605" y="167640"/>
                    <a:pt x="2484249" y="167640"/>
                  </a:cubicBezTo>
                  <a:cubicBezTo>
                    <a:pt x="2488835" y="175260"/>
                    <a:pt x="2480172" y="171450"/>
                    <a:pt x="2482210" y="180340"/>
                  </a:cubicBezTo>
                  <a:cubicBezTo>
                    <a:pt x="2483739" y="203200"/>
                    <a:pt x="2499026" y="195580"/>
                    <a:pt x="2500555" y="198120"/>
                  </a:cubicBezTo>
                  <a:cubicBezTo>
                    <a:pt x="2502593" y="193040"/>
                    <a:pt x="2505141" y="189230"/>
                    <a:pt x="2504631" y="182880"/>
                  </a:cubicBezTo>
                  <a:cubicBezTo>
                    <a:pt x="2510236" y="176530"/>
                    <a:pt x="2507179" y="196850"/>
                    <a:pt x="2511255" y="195580"/>
                  </a:cubicBezTo>
                  <a:lnTo>
                    <a:pt x="2527052" y="152400"/>
                  </a:lnTo>
                  <a:cubicBezTo>
                    <a:pt x="2527052" y="151130"/>
                    <a:pt x="2527562" y="149860"/>
                    <a:pt x="2528071" y="149860"/>
                  </a:cubicBezTo>
                  <a:lnTo>
                    <a:pt x="2527052" y="152400"/>
                  </a:lnTo>
                  <a:cubicBezTo>
                    <a:pt x="2526543" y="158750"/>
                    <a:pt x="2532148" y="171450"/>
                    <a:pt x="2527562" y="180340"/>
                  </a:cubicBezTo>
                  <a:cubicBezTo>
                    <a:pt x="2539791" y="177800"/>
                    <a:pt x="2546416" y="149860"/>
                    <a:pt x="2554059" y="135890"/>
                  </a:cubicBezTo>
                  <a:cubicBezTo>
                    <a:pt x="2557626" y="139700"/>
                    <a:pt x="2569346" y="130810"/>
                    <a:pt x="2573422" y="129540"/>
                  </a:cubicBezTo>
                  <a:cubicBezTo>
                    <a:pt x="2575461" y="142240"/>
                    <a:pt x="2569856" y="128270"/>
                    <a:pt x="2568836" y="138430"/>
                  </a:cubicBezTo>
                  <a:lnTo>
                    <a:pt x="2574951" y="152400"/>
                  </a:lnTo>
                  <a:cubicBezTo>
                    <a:pt x="2566798" y="154940"/>
                    <a:pt x="2575970" y="173990"/>
                    <a:pt x="2571384" y="182880"/>
                  </a:cubicBezTo>
                  <a:cubicBezTo>
                    <a:pt x="2578009" y="175260"/>
                    <a:pt x="2593296" y="184150"/>
                    <a:pt x="2602977" y="187960"/>
                  </a:cubicBezTo>
                  <a:cubicBezTo>
                    <a:pt x="2596353" y="161290"/>
                    <a:pt x="2616226" y="175260"/>
                    <a:pt x="2615716" y="151130"/>
                  </a:cubicBezTo>
                  <a:cubicBezTo>
                    <a:pt x="2626927" y="147320"/>
                    <a:pt x="2621322" y="170180"/>
                    <a:pt x="2625908" y="175260"/>
                  </a:cubicBezTo>
                  <a:cubicBezTo>
                    <a:pt x="2637628" y="166370"/>
                    <a:pt x="2648838" y="172720"/>
                    <a:pt x="2659539" y="170180"/>
                  </a:cubicBezTo>
                  <a:cubicBezTo>
                    <a:pt x="2659539" y="170180"/>
                    <a:pt x="2659539" y="172720"/>
                    <a:pt x="2659029" y="175260"/>
                  </a:cubicBezTo>
                  <a:cubicBezTo>
                    <a:pt x="2668711" y="167640"/>
                    <a:pt x="2685017" y="175260"/>
                    <a:pt x="2694699" y="153670"/>
                  </a:cubicBezTo>
                  <a:cubicBezTo>
                    <a:pt x="2694189" y="158750"/>
                    <a:pt x="2695209" y="162560"/>
                    <a:pt x="2692661" y="166370"/>
                  </a:cubicBezTo>
                  <a:cubicBezTo>
                    <a:pt x="2703362" y="175260"/>
                    <a:pt x="2694699" y="135890"/>
                    <a:pt x="2706929" y="149860"/>
                  </a:cubicBezTo>
                  <a:lnTo>
                    <a:pt x="2703871" y="161290"/>
                  </a:lnTo>
                  <a:cubicBezTo>
                    <a:pt x="2711515" y="149860"/>
                    <a:pt x="2718649" y="171450"/>
                    <a:pt x="2727311" y="153670"/>
                  </a:cubicBezTo>
                  <a:cubicBezTo>
                    <a:pt x="2727821" y="160020"/>
                    <a:pt x="2725782" y="162560"/>
                    <a:pt x="2724254" y="165100"/>
                  </a:cubicBezTo>
                  <a:cubicBezTo>
                    <a:pt x="2732407" y="160020"/>
                    <a:pt x="2741069" y="162560"/>
                    <a:pt x="2747694" y="146050"/>
                  </a:cubicBezTo>
                  <a:cubicBezTo>
                    <a:pt x="2748713" y="153670"/>
                    <a:pt x="2747694" y="160020"/>
                    <a:pt x="2744636" y="165100"/>
                  </a:cubicBezTo>
                  <a:cubicBezTo>
                    <a:pt x="2752280" y="173990"/>
                    <a:pt x="2753299" y="143510"/>
                    <a:pt x="2760433" y="152400"/>
                  </a:cubicBezTo>
                  <a:cubicBezTo>
                    <a:pt x="2762471" y="153670"/>
                    <a:pt x="2766548" y="163830"/>
                    <a:pt x="2765019" y="163830"/>
                  </a:cubicBezTo>
                  <a:cubicBezTo>
                    <a:pt x="2768586" y="153670"/>
                    <a:pt x="2779287" y="153670"/>
                    <a:pt x="2783363" y="149860"/>
                  </a:cubicBezTo>
                  <a:cubicBezTo>
                    <a:pt x="2784382" y="157480"/>
                    <a:pt x="2787440" y="160020"/>
                    <a:pt x="2791516" y="167640"/>
                  </a:cubicBezTo>
                  <a:cubicBezTo>
                    <a:pt x="2826167" y="167640"/>
                    <a:pt x="2861836" y="170180"/>
                    <a:pt x="2896487" y="157480"/>
                  </a:cubicBezTo>
                  <a:cubicBezTo>
                    <a:pt x="2907156" y="156210"/>
                    <a:pt x="2919856" y="153670"/>
                    <a:pt x="2931286" y="151130"/>
                  </a:cubicBezTo>
                  <a:cubicBezTo>
                    <a:pt x="2947796" y="175260"/>
                    <a:pt x="2908426" y="166370"/>
                    <a:pt x="2918586" y="181610"/>
                  </a:cubicBezTo>
                  <a:cubicBezTo>
                    <a:pt x="2917316" y="161290"/>
                    <a:pt x="2935096" y="175260"/>
                    <a:pt x="2964306" y="168910"/>
                  </a:cubicBezTo>
                  <a:lnTo>
                    <a:pt x="2965576" y="171450"/>
                  </a:lnTo>
                  <a:cubicBezTo>
                    <a:pt x="2978276" y="167640"/>
                    <a:pt x="2985896" y="180340"/>
                    <a:pt x="2998596" y="173990"/>
                  </a:cubicBezTo>
                  <a:lnTo>
                    <a:pt x="2998596" y="168910"/>
                  </a:lnTo>
                  <a:cubicBezTo>
                    <a:pt x="3012566" y="156210"/>
                    <a:pt x="3030346" y="195580"/>
                    <a:pt x="3037966" y="168910"/>
                  </a:cubicBezTo>
                  <a:lnTo>
                    <a:pt x="3049396" y="182880"/>
                  </a:lnTo>
                  <a:cubicBezTo>
                    <a:pt x="3063366" y="160020"/>
                    <a:pt x="3072256" y="190500"/>
                    <a:pt x="3090036" y="170180"/>
                  </a:cubicBezTo>
                  <a:lnTo>
                    <a:pt x="3087496" y="173990"/>
                  </a:lnTo>
                  <a:cubicBezTo>
                    <a:pt x="3111626" y="184150"/>
                    <a:pt x="3137026" y="148590"/>
                    <a:pt x="3145916" y="167640"/>
                  </a:cubicBezTo>
                  <a:cubicBezTo>
                    <a:pt x="3166236" y="163830"/>
                    <a:pt x="3189096" y="160020"/>
                    <a:pt x="3192907" y="140970"/>
                  </a:cubicBezTo>
                  <a:cubicBezTo>
                    <a:pt x="3197986" y="147320"/>
                    <a:pt x="3194176" y="158750"/>
                    <a:pt x="3191636" y="165100"/>
                  </a:cubicBezTo>
                  <a:cubicBezTo>
                    <a:pt x="3267836" y="156210"/>
                    <a:pt x="3351657" y="160020"/>
                    <a:pt x="3418966" y="135890"/>
                  </a:cubicBezTo>
                  <a:cubicBezTo>
                    <a:pt x="3422776" y="139700"/>
                    <a:pt x="3417696" y="142240"/>
                    <a:pt x="3416426" y="147320"/>
                  </a:cubicBezTo>
                  <a:cubicBezTo>
                    <a:pt x="3458336" y="125730"/>
                    <a:pt x="3502786" y="170180"/>
                    <a:pt x="3533266" y="129540"/>
                  </a:cubicBezTo>
                  <a:lnTo>
                    <a:pt x="3544696" y="113030"/>
                  </a:lnTo>
                  <a:cubicBezTo>
                    <a:pt x="3554857" y="119380"/>
                    <a:pt x="3553586" y="132080"/>
                    <a:pt x="3561207" y="137160"/>
                  </a:cubicBezTo>
                  <a:cubicBezTo>
                    <a:pt x="3568826" y="125730"/>
                    <a:pt x="3599307" y="134620"/>
                    <a:pt x="3604386" y="119380"/>
                  </a:cubicBezTo>
                  <a:cubicBezTo>
                    <a:pt x="3609466" y="125730"/>
                    <a:pt x="3603116" y="128270"/>
                    <a:pt x="3603116" y="133350"/>
                  </a:cubicBezTo>
                  <a:cubicBezTo>
                    <a:pt x="3622166" y="137160"/>
                    <a:pt x="3645026" y="111760"/>
                    <a:pt x="3662807" y="116840"/>
                  </a:cubicBezTo>
                  <a:lnTo>
                    <a:pt x="3656457" y="124460"/>
                  </a:lnTo>
                  <a:cubicBezTo>
                    <a:pt x="3752976" y="153670"/>
                    <a:pt x="3876166" y="176530"/>
                    <a:pt x="3956176" y="138430"/>
                  </a:cubicBezTo>
                  <a:cubicBezTo>
                    <a:pt x="3977766" y="132080"/>
                    <a:pt x="3966336" y="160020"/>
                    <a:pt x="3975226" y="158750"/>
                  </a:cubicBezTo>
                  <a:cubicBezTo>
                    <a:pt x="4056507" y="128270"/>
                    <a:pt x="4154296" y="176530"/>
                    <a:pt x="4229226" y="128270"/>
                  </a:cubicBezTo>
                  <a:cubicBezTo>
                    <a:pt x="4287646" y="115570"/>
                    <a:pt x="4305426" y="62230"/>
                    <a:pt x="4305426" y="62230"/>
                  </a:cubicBezTo>
                  <a:cubicBezTo>
                    <a:pt x="4166996" y="83820"/>
                    <a:pt x="4042536" y="60960"/>
                    <a:pt x="3902836" y="33020"/>
                  </a:cubicBezTo>
                  <a:close/>
                </a:path>
              </a:pathLst>
            </a:custGeom>
            <a:grpFill/>
          </p:spPr>
        </p:sp>
      </p:grpSp>
      <p:sp>
        <p:nvSpPr>
          <p:cNvPr id="20" name="Slide Number Placeholder 19">
            <a:extLst>
              <a:ext uri="{FF2B5EF4-FFF2-40B4-BE49-F238E27FC236}">
                <a16:creationId xmlns:a16="http://schemas.microsoft.com/office/drawing/2014/main" id="{697A510E-3AFB-40A8-A26D-40D0996CE8A4}"/>
              </a:ext>
            </a:extLst>
          </p:cNvPr>
          <p:cNvSpPr>
            <a:spLocks noGrp="1"/>
          </p:cNvSpPr>
          <p:nvPr>
            <p:ph type="sldNum" sz="quarter" idx="12"/>
          </p:nvPr>
        </p:nvSpPr>
        <p:spPr>
          <a:xfrm>
            <a:off x="12004356" y="6585203"/>
            <a:ext cx="65724" cy="153888"/>
          </a:xfrm>
        </p:spPr>
        <p:txBody>
          <a:bodyPr/>
          <a:lstStyle/>
          <a:p>
            <a:pPr>
              <a:defRPr/>
            </a:pPr>
            <a:fld id="{D018D9C5-E644-414B-97B6-66097F7A7F26}"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40</a:t>
            </a:fld>
            <a:endParaRPr lang="en-US"/>
          </a:p>
        </p:txBody>
      </p:sp>
    </p:spTree>
    <p:extLst>
      <p:ext uri="{BB962C8B-B14F-4D97-AF65-F5344CB8AC3E}">
        <p14:creationId xmlns:p14="http://schemas.microsoft.com/office/powerpoint/2010/main" val="3793335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p:txBody>
          <a:bodyPr/>
          <a:lstStyle/>
          <a:p>
            <a:r>
              <a:rPr lang="en-US"/>
              <a:t>PROGRESS Center</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r>
              <a:rPr lang="en-US"/>
              <a:t>progresscenter@air.org</a:t>
            </a:r>
          </a:p>
          <a:p>
            <a:pPr lvl="0"/>
            <a:endParaRPr lang="en-US"/>
          </a:p>
          <a:p>
            <a:pPr>
              <a:lnSpc>
                <a:spcPct val="125000"/>
              </a:lnSpc>
            </a:pPr>
            <a:r>
              <a:rPr lang="en-US"/>
              <a:t>1400 Crystal Drive, 10th Floor</a:t>
            </a:r>
          </a:p>
          <a:p>
            <a:pPr>
              <a:lnSpc>
                <a:spcPct val="125000"/>
              </a:lnSpc>
            </a:pPr>
            <a:r>
              <a:rPr lang="en-US"/>
              <a:t>Arlington, VA 22202-3289</a:t>
            </a:r>
          </a:p>
          <a:p>
            <a:pPr lvl="0"/>
            <a:r>
              <a:rPr lang="en-US"/>
              <a:t>202.403.5000</a:t>
            </a:r>
          </a:p>
          <a:p>
            <a:pPr lvl="0"/>
            <a:r>
              <a:rPr lang="en-US"/>
              <a:t>progresscenter@air.org</a:t>
            </a:r>
          </a:p>
          <a:p>
            <a:r>
              <a:rPr lang="en-US"/>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a:hlinkClick r:id="rId3"/>
              </a:rPr>
              <a:t>https://www.facebook.com/k12PROGRESS/</a:t>
            </a:r>
            <a:r>
              <a:rPr lang="en-US"/>
              <a:t> </a:t>
            </a:r>
          </a:p>
          <a:p>
            <a:r>
              <a:rPr lang="en-US">
                <a:hlinkClick r:id="rId4"/>
              </a:rPr>
              <a:t>https://twitter.com/K12PROGRESS</a:t>
            </a:r>
            <a:endParaRPr lang="en-US"/>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Tree>
    <p:extLst>
      <p:ext uri="{BB962C8B-B14F-4D97-AF65-F5344CB8AC3E}">
        <p14:creationId xmlns:p14="http://schemas.microsoft.com/office/powerpoint/2010/main" val="159460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Introductions </a:t>
            </a:r>
            <a:endParaRPr lang="en-US"/>
          </a:p>
        </p:txBody>
      </p:sp>
      <p:pic>
        <p:nvPicPr>
          <p:cNvPr id="12" name="Picture 11" descr="Amy Peterson headshot">
            <a:extLst>
              <a:ext uri="{FF2B5EF4-FFF2-40B4-BE49-F238E27FC236}">
                <a16:creationId xmlns:a16="http://schemas.microsoft.com/office/drawing/2014/main" id="{7D020F74-64C6-4623-A8E8-E967DB3003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6630" y="1256132"/>
            <a:ext cx="1455896" cy="1455896"/>
          </a:xfrm>
          <a:prstGeom prst="rect">
            <a:avLst/>
          </a:prstGeom>
        </p:spPr>
      </p:pic>
      <p:sp>
        <p:nvSpPr>
          <p:cNvPr id="11" name="Rectangle 10">
            <a:extLst>
              <a:ext uri="{FF2B5EF4-FFF2-40B4-BE49-F238E27FC236}">
                <a16:creationId xmlns:a16="http://schemas.microsoft.com/office/drawing/2014/main" id="{6BF43DAD-3F79-4FC1-A59B-9BF8E3FD61CB}"/>
              </a:ext>
            </a:extLst>
          </p:cNvPr>
          <p:cNvSpPr/>
          <p:nvPr/>
        </p:nvSpPr>
        <p:spPr>
          <a:xfrm>
            <a:off x="2195330" y="1500923"/>
            <a:ext cx="8663450" cy="830997"/>
          </a:xfrm>
          <a:prstGeom prst="rect">
            <a:avLst/>
          </a:prstGeom>
        </p:spPr>
        <p:txBody>
          <a:bodyPr wrap="square">
            <a:spAutoFit/>
          </a:bodyPr>
          <a:lstStyle/>
          <a:p>
            <a:r>
              <a:rPr lang="en-US" sz="2400" b="1"/>
              <a:t>Amy Peterson, </a:t>
            </a:r>
            <a:r>
              <a:rPr lang="en-US" sz="2400"/>
              <a:t>Senior Researcher, PROGRESS Center Universal Technical Assistance Lead, American Institutes for Research  </a:t>
            </a:r>
          </a:p>
        </p:txBody>
      </p:sp>
      <p:pic>
        <p:nvPicPr>
          <p:cNvPr id="9" name="Picture 8" descr="David Emenheiser headshot">
            <a:extLst>
              <a:ext uri="{FF2B5EF4-FFF2-40B4-BE49-F238E27FC236}">
                <a16:creationId xmlns:a16="http://schemas.microsoft.com/office/drawing/2014/main" id="{D30AA87B-D437-46F8-A09F-945FA5CC8E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30" y="2860164"/>
            <a:ext cx="1455896" cy="1521664"/>
          </a:xfrm>
          <a:prstGeom prst="rect">
            <a:avLst/>
          </a:prstGeom>
        </p:spPr>
      </p:pic>
      <p:sp>
        <p:nvSpPr>
          <p:cNvPr id="15" name="TextBox 14">
            <a:extLst>
              <a:ext uri="{FF2B5EF4-FFF2-40B4-BE49-F238E27FC236}">
                <a16:creationId xmlns:a16="http://schemas.microsoft.com/office/drawing/2014/main" id="{D3133396-73A1-42A4-A5C5-6F4069391C52}"/>
              </a:ext>
            </a:extLst>
          </p:cNvPr>
          <p:cNvSpPr txBox="1"/>
          <p:nvPr/>
        </p:nvSpPr>
        <p:spPr>
          <a:xfrm>
            <a:off x="2195330" y="3190539"/>
            <a:ext cx="8320252" cy="830997"/>
          </a:xfrm>
          <a:prstGeom prst="rect">
            <a:avLst/>
          </a:prstGeom>
          <a:noFill/>
        </p:spPr>
        <p:txBody>
          <a:bodyPr wrap="square" lIns="91440" tIns="45720" rIns="91440" bIns="45720" anchor="t">
            <a:spAutoFit/>
          </a:bodyPr>
          <a:lstStyle/>
          <a:p>
            <a:r>
              <a:rPr lang="en-US" sz="2400" b="1" dirty="0"/>
              <a:t>David Emenheiser, PhD,</a:t>
            </a:r>
            <a:r>
              <a:rPr lang="en-US" sz="2400" dirty="0"/>
              <a:t> PROGRESS Center Project Officer, </a:t>
            </a:r>
            <a:r>
              <a:rPr lang="en-US" sz="2400" b="0" i="0" dirty="0">
                <a:effectLst/>
              </a:rPr>
              <a:t>Office of Special Education Programs, </a:t>
            </a:r>
            <a:r>
              <a:rPr lang="en-US" sz="2400" dirty="0"/>
              <a:t>U.S. Department of Education</a:t>
            </a:r>
          </a:p>
        </p:txBody>
      </p:sp>
      <p:pic>
        <p:nvPicPr>
          <p:cNvPr id="7" name="Picture 6" descr="Image of Tessie Bailey, Ph.D.">
            <a:extLst>
              <a:ext uri="{FF2B5EF4-FFF2-40B4-BE49-F238E27FC236}">
                <a16:creationId xmlns:a16="http://schemas.microsoft.com/office/drawing/2014/main" id="{8603A34A-F35B-4BBB-989D-3083E3199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630" y="4621633"/>
            <a:ext cx="1505326" cy="1402080"/>
          </a:xfrm>
          <a:prstGeom prst="rect">
            <a:avLst/>
          </a:prstGeom>
        </p:spPr>
      </p:pic>
      <p:sp>
        <p:nvSpPr>
          <p:cNvPr id="10" name="Rectangle 9" descr="Emily Surapaneni">
            <a:extLst>
              <a:ext uri="{FF2B5EF4-FFF2-40B4-BE49-F238E27FC236}">
                <a16:creationId xmlns:a16="http://schemas.microsoft.com/office/drawing/2014/main" id="{DB491058-6A15-4DE5-90AE-948278C4967D}"/>
              </a:ext>
            </a:extLst>
          </p:cNvPr>
          <p:cNvSpPr/>
          <p:nvPr/>
        </p:nvSpPr>
        <p:spPr>
          <a:xfrm>
            <a:off x="2195330" y="4941578"/>
            <a:ext cx="8833292" cy="830997"/>
          </a:xfrm>
          <a:prstGeom prst="rect">
            <a:avLst/>
          </a:prstGeom>
        </p:spPr>
        <p:txBody>
          <a:bodyPr wrap="square">
            <a:spAutoFit/>
          </a:bodyPr>
          <a:lstStyle/>
          <a:p>
            <a:r>
              <a:rPr lang="en-US" sz="2400" b="1" i="0" u="none" strike="noStrike">
                <a:solidFill>
                  <a:srgbClr val="59565A"/>
                </a:solidFill>
                <a:effectLst/>
                <a:latin typeface="Calibri" panose="020F0502020204030204" pitchFamily="34" charset="0"/>
              </a:rPr>
              <a:t>Tessie Bailey, PhD, </a:t>
            </a:r>
            <a:r>
              <a:rPr lang="en-US" sz="2400" b="0" i="0" u="none" strike="noStrike">
                <a:solidFill>
                  <a:srgbClr val="59565A"/>
                </a:solidFill>
                <a:effectLst/>
                <a:latin typeface="Calibri" panose="020F0502020204030204" pitchFamily="34" charset="0"/>
              </a:rPr>
              <a:t>Principal Consultant, PROGRESS Center Director, American Institutes for Research  </a:t>
            </a:r>
            <a:endParaRPr lang="en-US" sz="2400"/>
          </a:p>
        </p:txBody>
      </p:sp>
      <p:sp>
        <p:nvSpPr>
          <p:cNvPr id="5" name="Slide Number Placeholder 4"/>
          <p:cNvSpPr>
            <a:spLocks noGrp="1"/>
          </p:cNvSpPr>
          <p:nvPr>
            <p:ph type="sldNum" sz="quarter" idx="14"/>
          </p:nvPr>
        </p:nvSpPr>
        <p:spPr/>
        <p:txBody>
          <a:bodyPr/>
          <a:lstStyle/>
          <a:p>
            <a:fld id="{99A20822-4A49-4D36-86E3-300BA48D3F00}" type="slidenum">
              <a:rPr lang="en-US" smtClean="0"/>
              <a:t>5</a:t>
            </a:fld>
            <a:endParaRPr lang="en-US"/>
          </a:p>
        </p:txBody>
      </p:sp>
    </p:spTree>
    <p:extLst>
      <p:ext uri="{BB962C8B-B14F-4D97-AF65-F5344CB8AC3E}">
        <p14:creationId xmlns:p14="http://schemas.microsoft.com/office/powerpoint/2010/main" val="284314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3164-272F-4722-86C8-6588FBFD94A6}"/>
              </a:ext>
            </a:extLst>
          </p:cNvPr>
          <p:cNvSpPr>
            <a:spLocks noGrp="1"/>
          </p:cNvSpPr>
          <p:nvPr>
            <p:ph type="title"/>
          </p:nvPr>
        </p:nvSpPr>
        <p:spPr>
          <a:xfrm>
            <a:off x="457200" y="0"/>
            <a:ext cx="11338560" cy="1107996"/>
          </a:xfrm>
        </p:spPr>
        <p:txBody>
          <a:bodyPr anchor="b">
            <a:normAutofit/>
          </a:bodyPr>
          <a:lstStyle/>
          <a:p>
            <a:r>
              <a:rPr lang="en-US"/>
              <a:t>Welcome from David Emenheiser</a:t>
            </a:r>
          </a:p>
        </p:txBody>
      </p:sp>
      <p:pic>
        <p:nvPicPr>
          <p:cNvPr id="7" name="Picture 6" descr="David Emenheiser">
            <a:extLst>
              <a:ext uri="{FF2B5EF4-FFF2-40B4-BE49-F238E27FC236}">
                <a16:creationId xmlns:a16="http://schemas.microsoft.com/office/drawing/2014/main" id="{F367A355-AB06-4662-B52E-DF8D37ADB6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35" t="5369" b="11238"/>
          <a:stretch/>
        </p:blipFill>
        <p:spPr>
          <a:xfrm>
            <a:off x="760046" y="1221545"/>
            <a:ext cx="4315807" cy="4856342"/>
          </a:xfrm>
          <a:prstGeom prst="ellipse">
            <a:avLst/>
          </a:prstGeom>
          <a:noFill/>
        </p:spPr>
      </p:pic>
      <p:sp>
        <p:nvSpPr>
          <p:cNvPr id="12" name="Content Placeholder 3">
            <a:extLst>
              <a:ext uri="{FF2B5EF4-FFF2-40B4-BE49-F238E27FC236}">
                <a16:creationId xmlns:a16="http://schemas.microsoft.com/office/drawing/2014/main" id="{7B04B49D-BD64-41E0-3D45-BB165F27069B}"/>
              </a:ext>
            </a:extLst>
          </p:cNvPr>
          <p:cNvSpPr>
            <a:spLocks noGrp="1"/>
          </p:cNvSpPr>
          <p:nvPr>
            <p:ph sz="half" idx="2"/>
          </p:nvPr>
        </p:nvSpPr>
        <p:spPr>
          <a:xfrm>
            <a:off x="6227064" y="1280160"/>
            <a:ext cx="5568696" cy="4846320"/>
          </a:xfrm>
        </p:spPr>
        <p:txBody>
          <a:bodyPr/>
          <a:lstStyle/>
          <a:p>
            <a:pPr marL="0" indent="0">
              <a:buNone/>
            </a:pPr>
            <a:r>
              <a:rPr lang="en-US" sz="2800" b="1" dirty="0"/>
              <a:t>David Emenheiser, PhD,</a:t>
            </a:r>
            <a:r>
              <a:rPr lang="en-US" sz="2800" dirty="0"/>
              <a:t> PROGRESS Center Project Officer, </a:t>
            </a:r>
            <a:r>
              <a:rPr lang="en-US" sz="2800" b="0" i="0" dirty="0">
                <a:effectLst/>
              </a:rPr>
              <a:t>Office of Special Education Programs, </a:t>
            </a:r>
            <a:r>
              <a:rPr lang="en-US" sz="2800" dirty="0"/>
              <a:t>U.S. Department of Education</a:t>
            </a:r>
          </a:p>
          <a:p>
            <a:endParaRPr lang="en-US" dirty="0"/>
          </a:p>
        </p:txBody>
      </p:sp>
      <p:sp>
        <p:nvSpPr>
          <p:cNvPr id="5" name="Slide Number Placeholder 4">
            <a:extLst>
              <a:ext uri="{FF2B5EF4-FFF2-40B4-BE49-F238E27FC236}">
                <a16:creationId xmlns:a16="http://schemas.microsoft.com/office/drawing/2014/main" id="{D0036EC8-890C-4B0D-BB47-2CE20F64F3BC}"/>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6</a:t>
            </a:fld>
            <a:endParaRPr lang="en-US"/>
          </a:p>
        </p:txBody>
      </p:sp>
    </p:spTree>
    <p:extLst>
      <p:ext uri="{BB962C8B-B14F-4D97-AF65-F5344CB8AC3E}">
        <p14:creationId xmlns:p14="http://schemas.microsoft.com/office/powerpoint/2010/main" val="324876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1D20-9E11-4C9C-83F6-A8864F2DF105}"/>
              </a:ext>
            </a:extLst>
          </p:cNvPr>
          <p:cNvSpPr>
            <a:spLocks noGrp="1"/>
          </p:cNvSpPr>
          <p:nvPr>
            <p:ph type="title"/>
          </p:nvPr>
        </p:nvSpPr>
        <p:spPr>
          <a:xfrm>
            <a:off x="457200" y="0"/>
            <a:ext cx="11338560" cy="1107996"/>
          </a:xfrm>
        </p:spPr>
        <p:txBody>
          <a:bodyPr anchor="b">
            <a:normAutofit/>
          </a:bodyPr>
          <a:lstStyle/>
          <a:p>
            <a:r>
              <a:rPr lang="en-US"/>
              <a:t>Event Orientation</a:t>
            </a:r>
          </a:p>
        </p:txBody>
      </p:sp>
      <p:sp>
        <p:nvSpPr>
          <p:cNvPr id="16" name="Content Placeholder 2">
            <a:extLst>
              <a:ext uri="{FF2B5EF4-FFF2-40B4-BE49-F238E27FC236}">
                <a16:creationId xmlns:a16="http://schemas.microsoft.com/office/drawing/2014/main" id="{062B392D-53C5-F24F-F5C7-A84365793346}"/>
              </a:ext>
            </a:extLst>
          </p:cNvPr>
          <p:cNvSpPr>
            <a:spLocks noGrp="1"/>
          </p:cNvSpPr>
          <p:nvPr>
            <p:ph sz="half" idx="1"/>
          </p:nvPr>
        </p:nvSpPr>
        <p:spPr>
          <a:xfrm>
            <a:off x="457199" y="1280160"/>
            <a:ext cx="6002323" cy="4846320"/>
          </a:xfrm>
        </p:spPr>
        <p:txBody>
          <a:bodyPr>
            <a:normAutofit fontScale="92500" lnSpcReduction="20000"/>
          </a:bodyPr>
          <a:lstStyle/>
          <a:p>
            <a:r>
              <a:rPr lang="en-US">
                <a:solidFill>
                  <a:schemeClr val="tx1"/>
                </a:solidFill>
              </a:rPr>
              <a:t>During the Event you will have the opportunity to: </a:t>
            </a:r>
          </a:p>
          <a:p>
            <a:pPr lvl="1"/>
            <a:r>
              <a:rPr lang="en-US">
                <a:solidFill>
                  <a:schemeClr val="tx1"/>
                </a:solidFill>
              </a:rPr>
              <a:t>hear from PROGRESS Center experts and stakeholder panels</a:t>
            </a:r>
            <a:r>
              <a:rPr lang="en-US" dirty="0">
                <a:solidFill>
                  <a:schemeClr val="tx1"/>
                </a:solidFill>
              </a:rPr>
              <a:t>. </a:t>
            </a:r>
            <a:endParaRPr lang="en-US">
              <a:solidFill>
                <a:schemeClr val="tx1"/>
              </a:solidFill>
            </a:endParaRPr>
          </a:p>
          <a:p>
            <a:pPr lvl="1"/>
            <a:r>
              <a:rPr lang="en-US">
                <a:solidFill>
                  <a:schemeClr val="tx1"/>
                </a:solidFill>
              </a:rPr>
              <a:t>join a strand focused on building better individualized education programs (IEPs) or preparing educators to support students with disabilities</a:t>
            </a:r>
            <a:r>
              <a:rPr lang="en-US" dirty="0">
                <a:solidFill>
                  <a:schemeClr val="tx1"/>
                </a:solidFill>
              </a:rPr>
              <a:t>. </a:t>
            </a:r>
            <a:endParaRPr lang="en-US">
              <a:solidFill>
                <a:schemeClr val="tx1"/>
              </a:solidFill>
            </a:endParaRPr>
          </a:p>
          <a:p>
            <a:pPr lvl="1"/>
            <a:r>
              <a:rPr lang="en-US">
                <a:solidFill>
                  <a:schemeClr val="tx1"/>
                </a:solidFill>
              </a:rPr>
              <a:t>network with others working with students with disabilities</a:t>
            </a:r>
            <a:r>
              <a:rPr lang="en-US" dirty="0">
                <a:solidFill>
                  <a:schemeClr val="tx1"/>
                </a:solidFill>
              </a:rPr>
              <a:t>.</a:t>
            </a:r>
            <a:r>
              <a:rPr lang="en-US">
                <a:solidFill>
                  <a:schemeClr val="tx1"/>
                </a:solidFill>
              </a:rPr>
              <a:t> </a:t>
            </a:r>
          </a:p>
          <a:p>
            <a:pPr lvl="1"/>
            <a:r>
              <a:rPr lang="en-US">
                <a:solidFill>
                  <a:schemeClr val="tx1"/>
                </a:solidFill>
              </a:rPr>
              <a:t>access concurrent sessions focused on implementation fidelity, belonging, family engagement, and special education law.</a:t>
            </a:r>
          </a:p>
        </p:txBody>
      </p:sp>
      <p:pic>
        <p:nvPicPr>
          <p:cNvPr id="7" name="Content Placeholder 6" descr="Screenshot of front page of event program">
            <a:extLst>
              <a:ext uri="{FF2B5EF4-FFF2-40B4-BE49-F238E27FC236}">
                <a16:creationId xmlns:a16="http://schemas.microsoft.com/office/drawing/2014/main" id="{A6FFE0F4-1960-4A08-A0DF-F81393C0BC72}"/>
              </a:ext>
            </a:extLst>
          </p:cNvPr>
          <p:cNvPicPr>
            <a:picLocks noGrp="1" noChangeAspect="1"/>
          </p:cNvPicPr>
          <p:nvPr>
            <p:ph sz="half" idx="2"/>
          </p:nvPr>
        </p:nvPicPr>
        <p:blipFill rotWithShape="1">
          <a:blip r:embed="rId3"/>
          <a:srcRect t="1975" r="2385" b="2475"/>
          <a:stretch/>
        </p:blipFill>
        <p:spPr>
          <a:xfrm>
            <a:off x="6818408" y="243280"/>
            <a:ext cx="4464785" cy="5675844"/>
          </a:xfrm>
          <a:noFill/>
          <a:ln>
            <a:solidFill>
              <a:schemeClr val="tx1"/>
            </a:solidFill>
          </a:ln>
        </p:spPr>
      </p:pic>
      <p:sp>
        <p:nvSpPr>
          <p:cNvPr id="5" name="Slide Number Placeholder 4">
            <a:extLst>
              <a:ext uri="{FF2B5EF4-FFF2-40B4-BE49-F238E27FC236}">
                <a16:creationId xmlns:a16="http://schemas.microsoft.com/office/drawing/2014/main" id="{F1364318-E1D3-4913-B9CE-7BB39CD62AB8}"/>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7</a:t>
            </a:fld>
            <a:endParaRPr lang="en-US"/>
          </a:p>
        </p:txBody>
      </p:sp>
    </p:spTree>
    <p:extLst>
      <p:ext uri="{BB962C8B-B14F-4D97-AF65-F5344CB8AC3E}">
        <p14:creationId xmlns:p14="http://schemas.microsoft.com/office/powerpoint/2010/main" val="77945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A0B1-E4FA-446E-B3F6-3BD3901068E4}"/>
              </a:ext>
            </a:extLst>
          </p:cNvPr>
          <p:cNvSpPr>
            <a:spLocks noGrp="1"/>
          </p:cNvSpPr>
          <p:nvPr>
            <p:ph type="title"/>
          </p:nvPr>
        </p:nvSpPr>
        <p:spPr/>
        <p:txBody>
          <a:bodyPr/>
          <a:lstStyle/>
          <a:p>
            <a:r>
              <a:rPr lang="en-US"/>
              <a:t>Event Schedule Overview</a:t>
            </a:r>
          </a:p>
        </p:txBody>
      </p:sp>
      <p:graphicFrame>
        <p:nvGraphicFramePr>
          <p:cNvPr id="7" name="Table 7">
            <a:extLst>
              <a:ext uri="{FF2B5EF4-FFF2-40B4-BE49-F238E27FC236}">
                <a16:creationId xmlns:a16="http://schemas.microsoft.com/office/drawing/2014/main" id="{F88265C1-F974-421B-A5BF-2BDE679D99C3}"/>
              </a:ext>
            </a:extLst>
          </p:cNvPr>
          <p:cNvGraphicFramePr>
            <a:graphicFrameLocks noGrp="1"/>
          </p:cNvGraphicFramePr>
          <p:nvPr>
            <p:ph sz="half" idx="1"/>
            <p:extLst>
              <p:ext uri="{D42A27DB-BD31-4B8C-83A1-F6EECF244321}">
                <p14:modId xmlns:p14="http://schemas.microsoft.com/office/powerpoint/2010/main" val="3287137201"/>
              </p:ext>
            </p:extLst>
          </p:nvPr>
        </p:nvGraphicFramePr>
        <p:xfrm>
          <a:off x="457200" y="2412038"/>
          <a:ext cx="5568950" cy="2966720"/>
        </p:xfrm>
        <a:graphic>
          <a:graphicData uri="http://schemas.openxmlformats.org/drawingml/2006/table">
            <a:tbl>
              <a:tblPr firstRow="1" bandRow="1">
                <a:tableStyleId>{31832965-C026-47F6-861E-5072A00C4E13}</a:tableStyleId>
              </a:tblPr>
              <a:tblGrid>
                <a:gridCol w="1983996">
                  <a:extLst>
                    <a:ext uri="{9D8B030D-6E8A-4147-A177-3AD203B41FA5}">
                      <a16:colId xmlns:a16="http://schemas.microsoft.com/office/drawing/2014/main" val="714148905"/>
                    </a:ext>
                  </a:extLst>
                </a:gridCol>
                <a:gridCol w="3584954">
                  <a:extLst>
                    <a:ext uri="{9D8B030D-6E8A-4147-A177-3AD203B41FA5}">
                      <a16:colId xmlns:a16="http://schemas.microsoft.com/office/drawing/2014/main" val="2570670339"/>
                    </a:ext>
                  </a:extLst>
                </a:gridCol>
              </a:tblGrid>
              <a:tr h="370840">
                <a:tc>
                  <a:txBody>
                    <a:bodyPr/>
                    <a:lstStyle/>
                    <a:p>
                      <a:r>
                        <a:rPr lang="en-US"/>
                        <a:t>Time (ET)</a:t>
                      </a:r>
                    </a:p>
                  </a:txBody>
                  <a:tcPr/>
                </a:tc>
                <a:tc>
                  <a:txBody>
                    <a:bodyPr/>
                    <a:lstStyle/>
                    <a:p>
                      <a:r>
                        <a:rPr lang="en-US"/>
                        <a:t>Session</a:t>
                      </a:r>
                    </a:p>
                  </a:txBody>
                  <a:tcPr/>
                </a:tc>
                <a:extLst>
                  <a:ext uri="{0D108BD9-81ED-4DB2-BD59-A6C34878D82A}">
                    <a16:rowId xmlns:a16="http://schemas.microsoft.com/office/drawing/2014/main" val="231036689"/>
                  </a:ext>
                </a:extLst>
              </a:tr>
              <a:tr h="370840">
                <a:tc>
                  <a:txBody>
                    <a:bodyPr/>
                    <a:lstStyle/>
                    <a:p>
                      <a:r>
                        <a:rPr lang="en-US" sz="1400"/>
                        <a:t>11:00 a.m.-12:20 p.m.</a:t>
                      </a:r>
                    </a:p>
                  </a:txBody>
                  <a:tcPr/>
                </a:tc>
                <a:tc>
                  <a:txBody>
                    <a:bodyPr/>
                    <a:lstStyle/>
                    <a:p>
                      <a:r>
                        <a:rPr lang="en-US"/>
                        <a:t>This session!</a:t>
                      </a:r>
                    </a:p>
                  </a:txBody>
                  <a:tcPr/>
                </a:tc>
                <a:extLst>
                  <a:ext uri="{0D108BD9-81ED-4DB2-BD59-A6C34878D82A}">
                    <a16:rowId xmlns:a16="http://schemas.microsoft.com/office/drawing/2014/main" val="2287307182"/>
                  </a:ext>
                </a:extLst>
              </a:tr>
              <a:tr h="370840">
                <a:tc>
                  <a:txBody>
                    <a:bodyPr/>
                    <a:lstStyle/>
                    <a:p>
                      <a:r>
                        <a:rPr lang="en-US" sz="1400"/>
                        <a:t>12:20-1:00 p.m.</a:t>
                      </a:r>
                    </a:p>
                  </a:txBody>
                  <a:tcPr/>
                </a:tc>
                <a:tc>
                  <a:txBody>
                    <a:bodyPr/>
                    <a:lstStyle/>
                    <a:p>
                      <a:r>
                        <a:rPr lang="en-US"/>
                        <a:t>BREAK</a:t>
                      </a:r>
                    </a:p>
                  </a:txBody>
                  <a:tcPr/>
                </a:tc>
                <a:extLst>
                  <a:ext uri="{0D108BD9-81ED-4DB2-BD59-A6C34878D82A}">
                    <a16:rowId xmlns:a16="http://schemas.microsoft.com/office/drawing/2014/main" val="2379669417"/>
                  </a:ext>
                </a:extLst>
              </a:tr>
              <a:tr h="370840">
                <a:tc>
                  <a:txBody>
                    <a:bodyPr/>
                    <a:lstStyle/>
                    <a:p>
                      <a:r>
                        <a:rPr lang="en-US" sz="1400"/>
                        <a:t>1:00-2:00 p.m.</a:t>
                      </a:r>
                    </a:p>
                  </a:txBody>
                  <a:tcPr/>
                </a:tc>
                <a:tc>
                  <a:txBody>
                    <a:bodyPr/>
                    <a:lstStyle/>
                    <a:p>
                      <a:r>
                        <a:rPr lang="en-US"/>
                        <a:t>Strand Sessions (Part 1)</a:t>
                      </a:r>
                    </a:p>
                  </a:txBody>
                  <a:tcPr/>
                </a:tc>
                <a:extLst>
                  <a:ext uri="{0D108BD9-81ED-4DB2-BD59-A6C34878D82A}">
                    <a16:rowId xmlns:a16="http://schemas.microsoft.com/office/drawing/2014/main" val="2528009837"/>
                  </a:ext>
                </a:extLst>
              </a:tr>
              <a:tr h="370840">
                <a:tc>
                  <a:txBody>
                    <a:bodyPr/>
                    <a:lstStyle/>
                    <a:p>
                      <a:r>
                        <a:rPr lang="en-US" sz="1400"/>
                        <a:t>2:00-2:20 p.m.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BREAK</a:t>
                      </a:r>
                    </a:p>
                  </a:txBody>
                  <a:tcPr/>
                </a:tc>
                <a:extLst>
                  <a:ext uri="{0D108BD9-81ED-4DB2-BD59-A6C34878D82A}">
                    <a16:rowId xmlns:a16="http://schemas.microsoft.com/office/drawing/2014/main" val="2222861747"/>
                  </a:ext>
                </a:extLst>
              </a:tr>
              <a:tr h="370840">
                <a:tc>
                  <a:txBody>
                    <a:bodyPr/>
                    <a:lstStyle/>
                    <a:p>
                      <a:r>
                        <a:rPr lang="en-US" sz="1400"/>
                        <a:t>2:20-3:20 p.m.</a:t>
                      </a:r>
                    </a:p>
                  </a:txBody>
                  <a:tcPr/>
                </a:tc>
                <a:tc>
                  <a:txBody>
                    <a:bodyPr/>
                    <a:lstStyle/>
                    <a:p>
                      <a:r>
                        <a:rPr lang="en-US"/>
                        <a:t>Strand Sessions (Part 2)</a:t>
                      </a:r>
                    </a:p>
                  </a:txBody>
                  <a:tcPr/>
                </a:tc>
                <a:extLst>
                  <a:ext uri="{0D108BD9-81ED-4DB2-BD59-A6C34878D82A}">
                    <a16:rowId xmlns:a16="http://schemas.microsoft.com/office/drawing/2014/main" val="2183391497"/>
                  </a:ext>
                </a:extLst>
              </a:tr>
              <a:tr h="370840">
                <a:tc>
                  <a:txBody>
                    <a:bodyPr/>
                    <a:lstStyle/>
                    <a:p>
                      <a:r>
                        <a:rPr lang="en-US" sz="1400"/>
                        <a:t>3:20-3:30 p.m.</a:t>
                      </a:r>
                    </a:p>
                  </a:txBody>
                  <a:tcPr/>
                </a:tc>
                <a:tc>
                  <a:txBody>
                    <a:bodyPr/>
                    <a:lstStyle/>
                    <a:p>
                      <a:r>
                        <a:rPr lang="en-US"/>
                        <a:t>BREAK</a:t>
                      </a:r>
                    </a:p>
                  </a:txBody>
                  <a:tcPr/>
                </a:tc>
                <a:extLst>
                  <a:ext uri="{0D108BD9-81ED-4DB2-BD59-A6C34878D82A}">
                    <a16:rowId xmlns:a16="http://schemas.microsoft.com/office/drawing/2014/main" val="4124297011"/>
                  </a:ext>
                </a:extLst>
              </a:tr>
              <a:tr h="370840">
                <a:tc>
                  <a:txBody>
                    <a:bodyPr/>
                    <a:lstStyle/>
                    <a:p>
                      <a:r>
                        <a:rPr lang="en-US" sz="1400"/>
                        <a:t>3:30-4:00 p.m.</a:t>
                      </a:r>
                    </a:p>
                  </a:txBody>
                  <a:tcPr/>
                </a:tc>
                <a:tc>
                  <a:txBody>
                    <a:bodyPr/>
                    <a:lstStyle/>
                    <a:p>
                      <a:r>
                        <a:rPr lang="en-US" dirty="0"/>
                        <a:t>Optional Networking Discussion</a:t>
                      </a:r>
                    </a:p>
                  </a:txBody>
                  <a:tcPr/>
                </a:tc>
                <a:extLst>
                  <a:ext uri="{0D108BD9-81ED-4DB2-BD59-A6C34878D82A}">
                    <a16:rowId xmlns:a16="http://schemas.microsoft.com/office/drawing/2014/main" val="1522652972"/>
                  </a:ext>
                </a:extLst>
              </a:tr>
            </a:tbl>
          </a:graphicData>
        </a:graphic>
      </p:graphicFrame>
      <p:sp>
        <p:nvSpPr>
          <p:cNvPr id="8" name="Rectangle 7">
            <a:extLst>
              <a:ext uri="{FF2B5EF4-FFF2-40B4-BE49-F238E27FC236}">
                <a16:creationId xmlns:a16="http://schemas.microsoft.com/office/drawing/2014/main" id="{6CF52B0C-347A-480B-9A29-2A8363C1E126}"/>
              </a:ext>
            </a:extLst>
          </p:cNvPr>
          <p:cNvSpPr/>
          <p:nvPr/>
        </p:nvSpPr>
        <p:spPr>
          <a:xfrm>
            <a:off x="457200" y="1561171"/>
            <a:ext cx="5507737" cy="629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chemeClr val="tx2"/>
                </a:solidFill>
              </a:rPr>
              <a:t>Day 1 (Today, August 3)</a:t>
            </a:r>
          </a:p>
        </p:txBody>
      </p:sp>
      <p:sp>
        <p:nvSpPr>
          <p:cNvPr id="9" name="Rectangle 8">
            <a:extLst>
              <a:ext uri="{FF2B5EF4-FFF2-40B4-BE49-F238E27FC236}">
                <a16:creationId xmlns:a16="http://schemas.microsoft.com/office/drawing/2014/main" id="{0C7473ED-FEAD-41BB-B605-202E672598EF}"/>
              </a:ext>
            </a:extLst>
          </p:cNvPr>
          <p:cNvSpPr/>
          <p:nvPr/>
        </p:nvSpPr>
        <p:spPr>
          <a:xfrm>
            <a:off x="6227063" y="1550338"/>
            <a:ext cx="5507737" cy="629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chemeClr val="tx2"/>
                </a:solidFill>
              </a:rPr>
              <a:t>Day 2 (Tomorrow, August 4)</a:t>
            </a:r>
          </a:p>
        </p:txBody>
      </p:sp>
      <p:graphicFrame>
        <p:nvGraphicFramePr>
          <p:cNvPr id="10" name="Table 7">
            <a:extLst>
              <a:ext uri="{FF2B5EF4-FFF2-40B4-BE49-F238E27FC236}">
                <a16:creationId xmlns:a16="http://schemas.microsoft.com/office/drawing/2014/main" id="{F7F27E15-CAC9-4FF5-A02B-84053D229FCF}"/>
              </a:ext>
            </a:extLst>
          </p:cNvPr>
          <p:cNvGraphicFramePr>
            <a:graphicFrameLocks/>
          </p:cNvGraphicFramePr>
          <p:nvPr>
            <p:extLst>
              <p:ext uri="{D42A27DB-BD31-4B8C-83A1-F6EECF244321}">
                <p14:modId xmlns:p14="http://schemas.microsoft.com/office/powerpoint/2010/main" val="1162485766"/>
              </p:ext>
            </p:extLst>
          </p:nvPr>
        </p:nvGraphicFramePr>
        <p:xfrm>
          <a:off x="6227063" y="2406719"/>
          <a:ext cx="5568950" cy="3708400"/>
        </p:xfrm>
        <a:graphic>
          <a:graphicData uri="http://schemas.openxmlformats.org/drawingml/2006/table">
            <a:tbl>
              <a:tblPr firstRow="1" bandRow="1">
                <a:tableStyleId>{31832965-C026-47F6-861E-5072A00C4E13}</a:tableStyleId>
              </a:tblPr>
              <a:tblGrid>
                <a:gridCol w="2170317">
                  <a:extLst>
                    <a:ext uri="{9D8B030D-6E8A-4147-A177-3AD203B41FA5}">
                      <a16:colId xmlns:a16="http://schemas.microsoft.com/office/drawing/2014/main" val="714148905"/>
                    </a:ext>
                  </a:extLst>
                </a:gridCol>
                <a:gridCol w="3398633">
                  <a:extLst>
                    <a:ext uri="{9D8B030D-6E8A-4147-A177-3AD203B41FA5}">
                      <a16:colId xmlns:a16="http://schemas.microsoft.com/office/drawing/2014/main" val="2570670339"/>
                    </a:ext>
                  </a:extLst>
                </a:gridCol>
              </a:tblGrid>
              <a:tr h="370840">
                <a:tc>
                  <a:txBody>
                    <a:bodyPr/>
                    <a:lstStyle/>
                    <a:p>
                      <a:r>
                        <a:rPr lang="en-US"/>
                        <a:t>Time (ET)</a:t>
                      </a:r>
                    </a:p>
                  </a:txBody>
                  <a:tcPr/>
                </a:tc>
                <a:tc>
                  <a:txBody>
                    <a:bodyPr/>
                    <a:lstStyle/>
                    <a:p>
                      <a:r>
                        <a:rPr lang="en-US"/>
                        <a:t>Session</a:t>
                      </a:r>
                    </a:p>
                  </a:txBody>
                  <a:tcPr/>
                </a:tc>
                <a:extLst>
                  <a:ext uri="{0D108BD9-81ED-4DB2-BD59-A6C34878D82A}">
                    <a16:rowId xmlns:a16="http://schemas.microsoft.com/office/drawing/2014/main" val="231036689"/>
                  </a:ext>
                </a:extLst>
              </a:tr>
              <a:tr h="370840">
                <a:tc>
                  <a:txBody>
                    <a:bodyPr/>
                    <a:lstStyle/>
                    <a:p>
                      <a:r>
                        <a:rPr lang="en-US" sz="1400"/>
                        <a:t>10:15-10:45 a.m.</a:t>
                      </a:r>
                    </a:p>
                  </a:txBody>
                  <a:tcPr/>
                </a:tc>
                <a:tc>
                  <a:txBody>
                    <a:bodyPr/>
                    <a:lstStyle/>
                    <a:p>
                      <a:r>
                        <a:rPr lang="en-US"/>
                        <a:t>Optional Networking Discussion</a:t>
                      </a:r>
                    </a:p>
                  </a:txBody>
                  <a:tcPr/>
                </a:tc>
                <a:extLst>
                  <a:ext uri="{0D108BD9-81ED-4DB2-BD59-A6C34878D82A}">
                    <a16:rowId xmlns:a16="http://schemas.microsoft.com/office/drawing/2014/main" val="2287307182"/>
                  </a:ext>
                </a:extLst>
              </a:tr>
              <a:tr h="370840">
                <a:tc>
                  <a:txBody>
                    <a:bodyPr/>
                    <a:lstStyle/>
                    <a:p>
                      <a:r>
                        <a:rPr lang="en-US" sz="1400"/>
                        <a:t>10:45-11:00 a.m.</a:t>
                      </a:r>
                    </a:p>
                  </a:txBody>
                  <a:tcPr/>
                </a:tc>
                <a:tc>
                  <a:txBody>
                    <a:bodyPr/>
                    <a:lstStyle/>
                    <a:p>
                      <a:r>
                        <a:rPr lang="en-US"/>
                        <a:t>BREAK</a:t>
                      </a:r>
                    </a:p>
                  </a:txBody>
                  <a:tcPr/>
                </a:tc>
                <a:extLst>
                  <a:ext uri="{0D108BD9-81ED-4DB2-BD59-A6C34878D82A}">
                    <a16:rowId xmlns:a16="http://schemas.microsoft.com/office/drawing/2014/main" val="2379669417"/>
                  </a:ext>
                </a:extLst>
              </a:tr>
              <a:tr h="370840">
                <a:tc>
                  <a:txBody>
                    <a:bodyPr/>
                    <a:lstStyle/>
                    <a:p>
                      <a:r>
                        <a:rPr lang="en-US" sz="1400"/>
                        <a:t>11:00 a.m.-12:00 p.m.</a:t>
                      </a:r>
                    </a:p>
                  </a:txBody>
                  <a:tcPr/>
                </a:tc>
                <a:tc>
                  <a:txBody>
                    <a:bodyPr/>
                    <a:lstStyle/>
                    <a:p>
                      <a:r>
                        <a:rPr lang="en-US"/>
                        <a:t>General Session: Panel Discussion</a:t>
                      </a:r>
                    </a:p>
                  </a:txBody>
                  <a:tcPr/>
                </a:tc>
                <a:extLst>
                  <a:ext uri="{0D108BD9-81ED-4DB2-BD59-A6C34878D82A}">
                    <a16:rowId xmlns:a16="http://schemas.microsoft.com/office/drawing/2014/main" val="2528009837"/>
                  </a:ext>
                </a:extLst>
              </a:tr>
              <a:tr h="370840">
                <a:tc>
                  <a:txBody>
                    <a:bodyPr/>
                    <a:lstStyle/>
                    <a:p>
                      <a:r>
                        <a:rPr lang="en-US" sz="1400"/>
                        <a:t>12:00-12:40 p.m.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BREAK</a:t>
                      </a:r>
                    </a:p>
                  </a:txBody>
                  <a:tcPr/>
                </a:tc>
                <a:extLst>
                  <a:ext uri="{0D108BD9-81ED-4DB2-BD59-A6C34878D82A}">
                    <a16:rowId xmlns:a16="http://schemas.microsoft.com/office/drawing/2014/main" val="2222861747"/>
                  </a:ext>
                </a:extLst>
              </a:tr>
              <a:tr h="370840">
                <a:tc>
                  <a:txBody>
                    <a:bodyPr/>
                    <a:lstStyle/>
                    <a:p>
                      <a:r>
                        <a:rPr lang="en-US" sz="1400"/>
                        <a:t>12:40-1:40 p.m.</a:t>
                      </a:r>
                    </a:p>
                  </a:txBody>
                  <a:tcPr/>
                </a:tc>
                <a:tc>
                  <a:txBody>
                    <a:bodyPr/>
                    <a:lstStyle/>
                    <a:p>
                      <a:r>
                        <a:rPr lang="en-US"/>
                        <a:t>Concurrent Sessions</a:t>
                      </a:r>
                    </a:p>
                  </a:txBody>
                  <a:tcPr/>
                </a:tc>
                <a:extLst>
                  <a:ext uri="{0D108BD9-81ED-4DB2-BD59-A6C34878D82A}">
                    <a16:rowId xmlns:a16="http://schemas.microsoft.com/office/drawing/2014/main" val="2183391497"/>
                  </a:ext>
                </a:extLst>
              </a:tr>
              <a:tr h="370840">
                <a:tc>
                  <a:txBody>
                    <a:bodyPr/>
                    <a:lstStyle/>
                    <a:p>
                      <a:r>
                        <a:rPr lang="en-US" sz="1400"/>
                        <a:t>1:40-2:00 p.m.</a:t>
                      </a:r>
                    </a:p>
                  </a:txBody>
                  <a:tcPr/>
                </a:tc>
                <a:tc>
                  <a:txBody>
                    <a:bodyPr/>
                    <a:lstStyle/>
                    <a:p>
                      <a:r>
                        <a:rPr lang="en-US"/>
                        <a:t>BREAK</a:t>
                      </a:r>
                    </a:p>
                  </a:txBody>
                  <a:tcPr/>
                </a:tc>
                <a:extLst>
                  <a:ext uri="{0D108BD9-81ED-4DB2-BD59-A6C34878D82A}">
                    <a16:rowId xmlns:a16="http://schemas.microsoft.com/office/drawing/2014/main" val="4124297011"/>
                  </a:ext>
                </a:extLst>
              </a:tr>
              <a:tr h="370840">
                <a:tc>
                  <a:txBody>
                    <a:bodyPr/>
                    <a:lstStyle/>
                    <a:p>
                      <a:r>
                        <a:rPr lang="en-US" sz="1400"/>
                        <a:t>2:00-3:00 p.m.</a:t>
                      </a:r>
                    </a:p>
                  </a:txBody>
                  <a:tcPr/>
                </a:tc>
                <a:tc>
                  <a:txBody>
                    <a:bodyPr/>
                    <a:lstStyle/>
                    <a:p>
                      <a:r>
                        <a:rPr lang="en-US"/>
                        <a:t>Concurrent Sessions</a:t>
                      </a:r>
                    </a:p>
                  </a:txBody>
                  <a:tcPr/>
                </a:tc>
                <a:extLst>
                  <a:ext uri="{0D108BD9-81ED-4DB2-BD59-A6C34878D82A}">
                    <a16:rowId xmlns:a16="http://schemas.microsoft.com/office/drawing/2014/main" val="1935780562"/>
                  </a:ext>
                </a:extLst>
              </a:tr>
              <a:tr h="370840">
                <a:tc>
                  <a:txBody>
                    <a:bodyPr/>
                    <a:lstStyle/>
                    <a:p>
                      <a:r>
                        <a:rPr lang="en-US" sz="1400"/>
                        <a:t>3:00-3:20 p.m. </a:t>
                      </a:r>
                    </a:p>
                  </a:txBody>
                  <a:tcPr/>
                </a:tc>
                <a:tc>
                  <a:txBody>
                    <a:bodyPr/>
                    <a:lstStyle/>
                    <a:p>
                      <a:r>
                        <a:rPr lang="en-US"/>
                        <a:t>BREAK</a:t>
                      </a:r>
                    </a:p>
                  </a:txBody>
                  <a:tcPr/>
                </a:tc>
                <a:extLst>
                  <a:ext uri="{0D108BD9-81ED-4DB2-BD59-A6C34878D82A}">
                    <a16:rowId xmlns:a16="http://schemas.microsoft.com/office/drawing/2014/main" val="1106694168"/>
                  </a:ext>
                </a:extLst>
              </a:tr>
              <a:tr h="370840">
                <a:tc>
                  <a:txBody>
                    <a:bodyPr/>
                    <a:lstStyle/>
                    <a:p>
                      <a:r>
                        <a:rPr lang="en-US" sz="1400"/>
                        <a:t>3:20-4:00 pm</a:t>
                      </a:r>
                    </a:p>
                  </a:txBody>
                  <a:tcPr/>
                </a:tc>
                <a:tc>
                  <a:txBody>
                    <a:bodyPr/>
                    <a:lstStyle/>
                    <a:p>
                      <a:r>
                        <a:rPr lang="en-US" dirty="0"/>
                        <a:t>Closing Session</a:t>
                      </a:r>
                    </a:p>
                  </a:txBody>
                  <a:tcPr/>
                </a:tc>
                <a:extLst>
                  <a:ext uri="{0D108BD9-81ED-4DB2-BD59-A6C34878D82A}">
                    <a16:rowId xmlns:a16="http://schemas.microsoft.com/office/drawing/2014/main" val="2376875684"/>
                  </a:ext>
                </a:extLst>
              </a:tr>
            </a:tbl>
          </a:graphicData>
        </a:graphic>
      </p:graphicFrame>
      <p:sp>
        <p:nvSpPr>
          <p:cNvPr id="11" name="Explosion: 14 Points 10">
            <a:extLst>
              <a:ext uri="{FF2B5EF4-FFF2-40B4-BE49-F238E27FC236}">
                <a16:creationId xmlns:a16="http://schemas.microsoft.com/office/drawing/2014/main" id="{CA107B7A-C68B-4907-93DF-5CDFC5037FED}"/>
              </a:ext>
            </a:extLst>
          </p:cNvPr>
          <p:cNvSpPr/>
          <p:nvPr/>
        </p:nvSpPr>
        <p:spPr>
          <a:xfrm>
            <a:off x="1782872" y="1651752"/>
            <a:ext cx="8364129" cy="4487292"/>
          </a:xfrm>
          <a:prstGeom prst="irregularSeal2">
            <a:avLst/>
          </a:prstGeom>
          <a:solidFill>
            <a:srgbClr val="0076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Reminder!</a:t>
            </a:r>
            <a:r>
              <a:rPr lang="en-US" sz="2000" dirty="0">
                <a:solidFill>
                  <a:schemeClr val="bg1"/>
                </a:solidFill>
              </a:rPr>
              <a:t> You must register for each session independently. Haven’t registered for a session you would like to attend? Don’t worry, there is still time. </a:t>
            </a:r>
          </a:p>
        </p:txBody>
      </p:sp>
      <p:sp>
        <p:nvSpPr>
          <p:cNvPr id="6" name="Slide Number Placeholder 5">
            <a:extLst>
              <a:ext uri="{FF2B5EF4-FFF2-40B4-BE49-F238E27FC236}">
                <a16:creationId xmlns:a16="http://schemas.microsoft.com/office/drawing/2014/main" id="{C4F0BEB1-8020-49F2-A12F-142DB57B2438}"/>
              </a:ext>
            </a:extLst>
          </p:cNvPr>
          <p:cNvSpPr>
            <a:spLocks noGrp="1"/>
          </p:cNvSpPr>
          <p:nvPr>
            <p:ph type="sldNum" sz="quarter" idx="12"/>
          </p:nvPr>
        </p:nvSpPr>
        <p:spPr/>
        <p:txBody>
          <a:bodyPr/>
          <a:lstStyle/>
          <a:p>
            <a:fld id="{BABF4E83-61DB-418F-A99F-17BC9BB58EF6}" type="slidenum">
              <a:rPr lang="en-US" smtClean="0"/>
              <a:t>8</a:t>
            </a:fld>
            <a:endParaRPr lang="en-US"/>
          </a:p>
        </p:txBody>
      </p:sp>
    </p:spTree>
    <p:extLst>
      <p:ext uri="{BB962C8B-B14F-4D97-AF65-F5344CB8AC3E}">
        <p14:creationId xmlns:p14="http://schemas.microsoft.com/office/powerpoint/2010/main" val="217491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4F53C9-4A40-4ECE-8C47-5E242FA9CC89}"/>
              </a:ext>
            </a:extLst>
          </p:cNvPr>
          <p:cNvSpPr>
            <a:spLocks noGrp="1"/>
          </p:cNvSpPr>
          <p:nvPr>
            <p:ph type="title"/>
          </p:nvPr>
        </p:nvSpPr>
        <p:spPr/>
        <p:txBody>
          <a:bodyPr/>
          <a:lstStyle/>
          <a:p>
            <a:r>
              <a:rPr lang="en-US"/>
              <a:t>Day 1: Strand Options</a:t>
            </a:r>
          </a:p>
        </p:txBody>
      </p:sp>
      <p:sp>
        <p:nvSpPr>
          <p:cNvPr id="8" name="Content Placeholder 7">
            <a:extLst>
              <a:ext uri="{FF2B5EF4-FFF2-40B4-BE49-F238E27FC236}">
                <a16:creationId xmlns:a16="http://schemas.microsoft.com/office/drawing/2014/main" id="{7FFC0674-0F73-41CC-A1FD-E9758BD68C71}"/>
              </a:ext>
            </a:extLst>
          </p:cNvPr>
          <p:cNvSpPr>
            <a:spLocks noGrp="1"/>
          </p:cNvSpPr>
          <p:nvPr>
            <p:ph sz="quarter" idx="15"/>
          </p:nvPr>
        </p:nvSpPr>
        <p:spPr/>
        <p:txBody>
          <a:bodyPr/>
          <a:lstStyle/>
          <a:p>
            <a:r>
              <a:rPr lang="en-US" b="1" dirty="0">
                <a:solidFill>
                  <a:schemeClr val="tx1"/>
                </a:solidFill>
              </a:rPr>
              <a:t>Strand 1: </a:t>
            </a:r>
            <a:r>
              <a:rPr lang="en-US" dirty="0">
                <a:solidFill>
                  <a:schemeClr val="tx1"/>
                </a:solidFill>
              </a:rPr>
              <a:t>Making Connections! Ensuring the Parts of the IEP Work Together to Promote Progress</a:t>
            </a:r>
          </a:p>
          <a:p>
            <a:r>
              <a:rPr lang="en-US" b="1" dirty="0">
                <a:solidFill>
                  <a:schemeClr val="tx1"/>
                </a:solidFill>
              </a:rPr>
              <a:t>Strand 2: </a:t>
            </a:r>
            <a:r>
              <a:rPr lang="en-US" dirty="0">
                <a:solidFill>
                  <a:schemeClr val="tx1"/>
                </a:solidFill>
              </a:rPr>
              <a:t>Expanding Your Toolbox for Preparing Educators to Promote Progress! </a:t>
            </a:r>
          </a:p>
        </p:txBody>
      </p:sp>
      <p:sp>
        <p:nvSpPr>
          <p:cNvPr id="6" name="Slide Number Placeholder 5">
            <a:extLst>
              <a:ext uri="{FF2B5EF4-FFF2-40B4-BE49-F238E27FC236}">
                <a16:creationId xmlns:a16="http://schemas.microsoft.com/office/drawing/2014/main" id="{CBE6DBBD-26DD-4B8B-BA30-8559B96E32A0}"/>
              </a:ext>
            </a:extLst>
          </p:cNvPr>
          <p:cNvSpPr>
            <a:spLocks noGrp="1"/>
          </p:cNvSpPr>
          <p:nvPr>
            <p:ph type="sldNum" sz="quarter" idx="14"/>
          </p:nvPr>
        </p:nvSpPr>
        <p:spPr/>
        <p:txBody>
          <a:bodyPr/>
          <a:lstStyle/>
          <a:p>
            <a:fld id="{BABF4E83-61DB-418F-A99F-17BC9BB58EF6}" type="slidenum">
              <a:rPr lang="en-US" smtClean="0"/>
              <a:t>9</a:t>
            </a:fld>
            <a:endParaRPr lang="en-US"/>
          </a:p>
        </p:txBody>
      </p:sp>
    </p:spTree>
    <p:extLst>
      <p:ext uri="{BB962C8B-B14F-4D97-AF65-F5344CB8AC3E}">
        <p14:creationId xmlns:p14="http://schemas.microsoft.com/office/powerpoint/2010/main" val="355651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2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6" ma:contentTypeDescription="Create a new document." ma:contentTypeScope="" ma:versionID="0879604a2caf4d776bf2b78a599994dd">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c64a5d52b02fd1b30c660cf0b6f6c639"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FE5FABA3-25C3-407D-8EFE-842026D3A081}">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EAC94F-0CB7-47E2-B1CC-A0F105248E94}">
  <ds:schemaRefs>
    <ds:schemaRef ds:uri="4a50c3af-328d-4c26-9632-e6dd7a90b192"/>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9a29b55a-3458-43b1-b5f5-8a06b1b8343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PROGRESS-Center-2022-Presentation-030822 (1) (1)</Template>
  <TotalTime>201</TotalTime>
  <Words>2885</Words>
  <Application>Microsoft Office PowerPoint</Application>
  <PresentationFormat>Widescreen</PresentationFormat>
  <Paragraphs>380</Paragraphs>
  <Slides>41</Slides>
  <Notes>36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Arial</vt:lpstr>
      <vt:lpstr>Arial Narrow</vt:lpstr>
      <vt:lpstr>Calibri</vt:lpstr>
      <vt:lpstr>Constantia</vt:lpstr>
      <vt:lpstr>Exo</vt:lpstr>
      <vt:lpstr>Exo Bold</vt:lpstr>
      <vt:lpstr>Gill Sans MT</vt:lpstr>
      <vt:lpstr>Helvetica</vt:lpstr>
      <vt:lpstr>inherit</vt:lpstr>
      <vt:lpstr>League Spartan</vt:lpstr>
      <vt:lpstr>Open Sans Light Bold</vt:lpstr>
      <vt:lpstr>Times New Roman</vt:lpstr>
      <vt:lpstr>PROGRESS Center</vt:lpstr>
      <vt:lpstr>1_PROGRESS Center</vt:lpstr>
      <vt:lpstr>2_PROGRESS Center</vt:lpstr>
      <vt:lpstr>Prepping for PROGRESS: Adding New Tools to Your Backpack (Toolbox) for the Start of School </vt:lpstr>
      <vt:lpstr>Welcome</vt:lpstr>
      <vt:lpstr>Where are you from? </vt:lpstr>
      <vt:lpstr>Welcome to the PROGRESS Center!</vt:lpstr>
      <vt:lpstr>Introductions </vt:lpstr>
      <vt:lpstr>Welcome from David Emenheiser</vt:lpstr>
      <vt:lpstr>Event Orientation</vt:lpstr>
      <vt:lpstr>Event Schedule Overview</vt:lpstr>
      <vt:lpstr>Day 1: Strand Options</vt:lpstr>
      <vt:lpstr>Day 2: Concurrent Sessions </vt:lpstr>
      <vt:lpstr>Where can I find event materials and recordings after the event? </vt:lpstr>
      <vt:lpstr>Technical Support</vt:lpstr>
      <vt:lpstr>Connect With the  PROGRESS Center</vt:lpstr>
      <vt:lpstr>Path to PROGRESS:</vt:lpstr>
      <vt:lpstr>How do we ensure that every student is on the path to PROGRESS? </vt:lpstr>
      <vt:lpstr>Currently, SWDs continue to have significantly lower academic performance levels than their peers without disabilities.</vt:lpstr>
      <vt:lpstr>Our beliefs and expectations often determine the path we take or provide for our students.  </vt:lpstr>
      <vt:lpstr>What about students with disabilities (SWDs)? </vt:lpstr>
      <vt:lpstr>Remember!</vt:lpstr>
      <vt:lpstr>Buffman et al. Quote</vt:lpstr>
      <vt:lpstr>Need for a Sustainable Ecosystem</vt:lpstr>
      <vt:lpstr>Collective Teacher Efficacy</vt:lpstr>
      <vt:lpstr>Collective efficacy starts with the right questions!</vt:lpstr>
      <vt:lpstr>Collective efficacy starts with the right questions!</vt:lpstr>
      <vt:lpstr>Ensuring Appropriate Progress</vt:lpstr>
      <vt:lpstr>Development times implementation equals improved access and outcomes</vt:lpstr>
      <vt:lpstr>IDEA FAPE Requirements</vt:lpstr>
      <vt:lpstr>Program Development: Procedural</vt:lpstr>
      <vt:lpstr>Program Development: Substantive </vt:lpstr>
      <vt:lpstr>IEPs: Same Essential Ingredients but Individualized Based on Student Need</vt:lpstr>
      <vt:lpstr>What good is a great IEP if it doesn’t guide implementation? </vt:lpstr>
      <vt:lpstr>FAPE and Implementation: Breaking Down Findings from Case Law</vt:lpstr>
      <vt:lpstr>Implementing High-Quality Educational Programming: Building a Sustainable Ecosystem  </vt:lpstr>
      <vt:lpstr>MTSS can support the sustainable ecosystem necessary for the PROGRESS of students with disabilities. </vt:lpstr>
      <vt:lpstr>Collective efficacy starts with the right questions! 2</vt:lpstr>
      <vt:lpstr>Questions</vt:lpstr>
      <vt:lpstr>Don’t forget </vt:lpstr>
      <vt:lpstr>Staying Connected With the  PROGRESS Center</vt:lpstr>
      <vt:lpstr>Reminder! Where can I find event materials and recordings after the event? </vt:lpstr>
      <vt:lpstr>Disclaimer</vt:lpstr>
      <vt:lpstr>PROGRESS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Prepping for PROGRESS: Adding New Tools to Your Backpack (Toolbox) for the Start of School </dc:title>
  <dc:subject/>
  <dc:creator>Peterson, Amy</dc:creator>
  <cp:keywords>PROGRESS Center</cp:keywords>
  <cp:lastModifiedBy>Peterson, Amy</cp:lastModifiedBy>
  <cp:revision>28</cp:revision>
  <cp:lastPrinted>2017-10-19T00:36:21Z</cp:lastPrinted>
  <dcterms:created xsi:type="dcterms:W3CDTF">2022-07-01T21:01:42Z</dcterms:created>
  <dcterms:modified xsi:type="dcterms:W3CDTF">2022-08-01T21:45:07Z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