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46"/>
  </p:notesMasterIdLst>
  <p:handoutMasterIdLst>
    <p:handoutMasterId r:id="rId47"/>
  </p:handoutMasterIdLst>
  <p:sldIdLst>
    <p:sldId id="1939" r:id="rId5"/>
    <p:sldId id="1893" r:id="rId6"/>
    <p:sldId id="1934" r:id="rId7"/>
    <p:sldId id="1895" r:id="rId8"/>
    <p:sldId id="1896" r:id="rId9"/>
    <p:sldId id="1897" r:id="rId10"/>
    <p:sldId id="1936" r:id="rId11"/>
    <p:sldId id="1899" r:id="rId12"/>
    <p:sldId id="1900" r:id="rId13"/>
    <p:sldId id="1901" r:id="rId14"/>
    <p:sldId id="1902" r:id="rId15"/>
    <p:sldId id="1904" r:id="rId16"/>
    <p:sldId id="1905" r:id="rId17"/>
    <p:sldId id="1906" r:id="rId18"/>
    <p:sldId id="1937" r:id="rId19"/>
    <p:sldId id="1908" r:id="rId20"/>
    <p:sldId id="1909" r:id="rId21"/>
    <p:sldId id="1910" r:id="rId22"/>
    <p:sldId id="1911" r:id="rId23"/>
    <p:sldId id="1912" r:id="rId24"/>
    <p:sldId id="1913" r:id="rId25"/>
    <p:sldId id="1914" r:id="rId26"/>
    <p:sldId id="1915" r:id="rId27"/>
    <p:sldId id="1935" r:id="rId28"/>
    <p:sldId id="1618" r:id="rId29"/>
    <p:sldId id="1918" r:id="rId30"/>
    <p:sldId id="1919" r:id="rId31"/>
    <p:sldId id="1920" r:id="rId32"/>
    <p:sldId id="1921" r:id="rId33"/>
    <p:sldId id="1922" r:id="rId34"/>
    <p:sldId id="1923" r:id="rId35"/>
    <p:sldId id="1924" r:id="rId36"/>
    <p:sldId id="1925" r:id="rId37"/>
    <p:sldId id="1667" r:id="rId38"/>
    <p:sldId id="1929" r:id="rId39"/>
    <p:sldId id="1930" r:id="rId40"/>
    <p:sldId id="1940" r:id="rId41"/>
    <p:sldId id="1927" r:id="rId42"/>
    <p:sldId id="757" r:id="rId43"/>
    <p:sldId id="257" r:id="rId44"/>
    <p:sldId id="412" r:id="rId4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F44021-1A23-6520-162C-3C25F595BE02}" name="Mamone, Mia" initials="MM" userId="S::mmamone@air.org::ef5f12c3-ec26-4a78-a7cf-63ada10a9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8" clrIdx="1">
    <p:extLst>
      <p:ext uri="{19B8F6BF-5375-455C-9EA6-DF929625EA0E}">
        <p15:presenceInfo xmlns:p15="http://schemas.microsoft.com/office/powerpoint/2012/main" userId="Linda K. Reed" providerId="None"/>
      </p:ext>
    </p:extLst>
  </p:cmAuthor>
  <p:cmAuthor id="9" name="Peterson, Amy" initials="PA" lastIdx="18" clrIdx="8">
    <p:extLst>
      <p:ext uri="{19B8F6BF-5375-455C-9EA6-DF929625EA0E}">
        <p15:presenceInfo xmlns:p15="http://schemas.microsoft.com/office/powerpoint/2012/main" userId="S::ampeterson@air.org::8c14dd6b-6031-4383-8241-8af97fa7035b"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Jackson, Stephanie" initials="JS" lastIdx="5" clrIdx="9">
    <p:extLst>
      <p:ext uri="{19B8F6BF-5375-455C-9EA6-DF929625EA0E}">
        <p15:presenceInfo xmlns:p15="http://schemas.microsoft.com/office/powerpoint/2012/main" userId="S::sjackson@air.org::41507284-d238-4789-82df-dc9a05d8958c" providerId="AD"/>
      </p:ext>
    </p:extLst>
  </p:cmAuthor>
  <p:cmAuthor id="4" name="Note" initials="Note" lastIdx="2" clrIdx="3">
    <p:extLst>
      <p:ext uri="{19B8F6BF-5375-455C-9EA6-DF929625EA0E}">
        <p15:presenceInfo xmlns:p15="http://schemas.microsoft.com/office/powerpoint/2012/main" userId="Note" providerId="None"/>
      </p:ext>
    </p:extLst>
  </p:cmAuthor>
  <p:cmAuthor id="11" name="Bailey, Tessie" initials="BT" lastIdx="3" clrIdx="10">
    <p:extLst>
      <p:ext uri="{19B8F6BF-5375-455C-9EA6-DF929625EA0E}">
        <p15:presenceInfo xmlns:p15="http://schemas.microsoft.com/office/powerpoint/2012/main" userId="S::tbailey@air.org::8fad8b4d-791e-4caa-89ed-605e4c91cf05"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12" name="Coukoulis, Nicholas" initials="CN" lastIdx="1" clrIdx="11">
    <p:extLst>
      <p:ext uri="{19B8F6BF-5375-455C-9EA6-DF929625EA0E}">
        <p15:presenceInfo xmlns:p15="http://schemas.microsoft.com/office/powerpoint/2012/main" userId="S::ncoukoulis@air.org::f0308a9c-516d-4ca7-a02d-b876c93006b2"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FFFFFF"/>
    <a:srgbClr val="E6F1F9"/>
    <a:srgbClr val="AAC37E"/>
    <a:srgbClr val="E6E6E6"/>
    <a:srgbClr val="0080A8"/>
    <a:srgbClr val="D5E2BF"/>
    <a:srgbClr val="000000"/>
    <a:srgbClr val="BACE97"/>
    <a:srgbClr val="C8D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AAC71-537E-4B0A-AD2A-B5439FA54608}" v="1" dt="2022-08-01T14:23:11.183"/>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53750" autoAdjust="0"/>
  </p:normalViewPr>
  <p:slideViewPr>
    <p:cSldViewPr snapToGrid="0">
      <p:cViewPr varScale="1">
        <p:scale>
          <a:sx n="40" d="100"/>
          <a:sy n="40" d="100"/>
        </p:scale>
        <p:origin x="2094" y="48"/>
      </p:cViewPr>
      <p:guideLst>
        <p:guide orient="horz" pos="3840"/>
        <p:guide pos="3840"/>
      </p:guideLst>
    </p:cSldViewPr>
  </p:slideViewPr>
  <p:outlineViewPr>
    <p:cViewPr>
      <p:scale>
        <a:sx n="33" d="100"/>
        <a:sy n="33" d="100"/>
      </p:scale>
      <p:origin x="0" y="-4264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2AFAAC71-537E-4B0A-AD2A-B5439FA54608}"/>
    <pc:docChg chg="undo custSel modSld">
      <pc:chgData name="Peterson, Amy" userId="8c14dd6b-6031-4383-8241-8af97fa7035b" providerId="ADAL" clId="{2AFAAC71-537E-4B0A-AD2A-B5439FA54608}" dt="2022-08-01T14:23:49.577" v="50" actId="207"/>
      <pc:docMkLst>
        <pc:docMk/>
      </pc:docMkLst>
      <pc:sldChg chg="modSp mod">
        <pc:chgData name="Peterson, Amy" userId="8c14dd6b-6031-4383-8241-8af97fa7035b" providerId="ADAL" clId="{2AFAAC71-537E-4B0A-AD2A-B5439FA54608}" dt="2022-08-01T14:23:05.937" v="10" actId="207"/>
        <pc:sldMkLst>
          <pc:docMk/>
          <pc:sldMk cId="1803904466" sldId="1902"/>
        </pc:sldMkLst>
        <pc:spChg chg="mod">
          <ac:chgData name="Peterson, Amy" userId="8c14dd6b-6031-4383-8241-8af97fa7035b" providerId="ADAL" clId="{2AFAAC71-537E-4B0A-AD2A-B5439FA54608}" dt="2022-08-01T14:23:05.937" v="10" actId="207"/>
          <ac:spMkLst>
            <pc:docMk/>
            <pc:sldMk cId="1803904466" sldId="1902"/>
            <ac:spMk id="2" creationId="{B8AC5152-A657-9843-BAC4-6AC28A268300}"/>
          </ac:spMkLst>
        </pc:spChg>
      </pc:sldChg>
      <pc:sldChg chg="modSp mod">
        <pc:chgData name="Peterson, Amy" userId="8c14dd6b-6031-4383-8241-8af97fa7035b" providerId="ADAL" clId="{2AFAAC71-537E-4B0A-AD2A-B5439FA54608}" dt="2022-08-01T14:23:37.192" v="37" actId="207"/>
        <pc:sldMkLst>
          <pc:docMk/>
          <pc:sldMk cId="1157891482" sldId="1915"/>
        </pc:sldMkLst>
        <pc:spChg chg="mod">
          <ac:chgData name="Peterson, Amy" userId="8c14dd6b-6031-4383-8241-8af97fa7035b" providerId="ADAL" clId="{2AFAAC71-537E-4B0A-AD2A-B5439FA54608}" dt="2022-08-01T14:23:37.192" v="37" actId="207"/>
          <ac:spMkLst>
            <pc:docMk/>
            <pc:sldMk cId="1157891482" sldId="1915"/>
            <ac:spMk id="2" creationId="{92EBF080-A10E-3D49-BAC6-358B9675577E}"/>
          </ac:spMkLst>
        </pc:spChg>
      </pc:sldChg>
      <pc:sldChg chg="modSp mod">
        <pc:chgData name="Peterson, Amy" userId="8c14dd6b-6031-4383-8241-8af97fa7035b" providerId="ADAL" clId="{2AFAAC71-537E-4B0A-AD2A-B5439FA54608}" dt="2022-08-01T14:23:49.577" v="50" actId="207"/>
        <pc:sldMkLst>
          <pc:docMk/>
          <pc:sldMk cId="2103701154" sldId="1918"/>
        </pc:sldMkLst>
        <pc:spChg chg="mod">
          <ac:chgData name="Peterson, Amy" userId="8c14dd6b-6031-4383-8241-8af97fa7035b" providerId="ADAL" clId="{2AFAAC71-537E-4B0A-AD2A-B5439FA54608}" dt="2022-08-01T14:23:49.577" v="50" actId="207"/>
          <ac:spMkLst>
            <pc:docMk/>
            <pc:sldMk cId="2103701154" sldId="1918"/>
            <ac:spMk id="2" creationId="{92EBF080-A10E-3D49-BAC6-358B9675577E}"/>
          </ac:spMkLst>
        </pc:spChg>
      </pc:sldChg>
      <pc:sldChg chg="modSp mod">
        <pc:chgData name="Peterson, Amy" userId="8c14dd6b-6031-4383-8241-8af97fa7035b" providerId="ADAL" clId="{2AFAAC71-537E-4B0A-AD2A-B5439FA54608}" dt="2022-08-01T14:23:27.890" v="23" actId="207"/>
        <pc:sldMkLst>
          <pc:docMk/>
          <pc:sldMk cId="3065696378" sldId="1935"/>
        </pc:sldMkLst>
        <pc:spChg chg="mod">
          <ac:chgData name="Peterson, Amy" userId="8c14dd6b-6031-4383-8241-8af97fa7035b" providerId="ADAL" clId="{2AFAAC71-537E-4B0A-AD2A-B5439FA54608}" dt="2022-08-01T14:23:27.890" v="23" actId="207"/>
          <ac:spMkLst>
            <pc:docMk/>
            <pc:sldMk cId="3065696378" sldId="1935"/>
            <ac:spMk id="2" creationId="{92EBF080-A10E-3D49-BAC6-358B967557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75349-E71B-4D03-8E9B-6A31095BD62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804C699-B3FE-43A6-BC32-8B8E0D587472}">
      <dgm:prSet custT="1"/>
      <dgm:spPr/>
      <dgm:t>
        <a:bodyPr/>
        <a:lstStyle/>
        <a:p>
          <a:r>
            <a:rPr lang="en-US" sz="3400" b="0" dirty="0"/>
            <a:t>The High Court rejected the “merely more than </a:t>
          </a:r>
          <a:r>
            <a:rPr lang="en-US" sz="3400" b="0" i="1" dirty="0"/>
            <a:t>de minimis</a:t>
          </a:r>
          <a:r>
            <a:rPr lang="en-US" sz="3400" b="0" dirty="0"/>
            <a:t>” standard, vacating the decision and remanding the case back to the 10</a:t>
          </a:r>
          <a:r>
            <a:rPr lang="en-US" sz="3400" b="0" baseline="30000" dirty="0"/>
            <a:t>th</a:t>
          </a:r>
          <a:r>
            <a:rPr lang="en-US" sz="3400" b="0" dirty="0"/>
            <a:t> Circuit to apply the new standard.</a:t>
          </a:r>
        </a:p>
      </dgm:t>
    </dgm:pt>
    <dgm:pt modelId="{5290F014-69C5-4341-AF31-DC8CF8EA7FF7}" type="parTrans" cxnId="{37CB3166-164B-444D-8378-D6FC067F6CF1}">
      <dgm:prSet/>
      <dgm:spPr/>
      <dgm:t>
        <a:bodyPr/>
        <a:lstStyle/>
        <a:p>
          <a:endParaRPr lang="en-US" sz="3400"/>
        </a:p>
      </dgm:t>
    </dgm:pt>
    <dgm:pt modelId="{B8B0B291-D9F4-4534-863D-4F9B7973EF7C}" type="sibTrans" cxnId="{37CB3166-164B-444D-8378-D6FC067F6CF1}">
      <dgm:prSet/>
      <dgm:spPr/>
      <dgm:t>
        <a:bodyPr/>
        <a:lstStyle/>
        <a:p>
          <a:endParaRPr lang="en-US" sz="3400"/>
        </a:p>
      </dgm:t>
    </dgm:pt>
    <dgm:pt modelId="{A498F8A7-48D0-44B3-A087-64040498C3C0}">
      <dgm:prSet custT="1"/>
      <dgm:spPr/>
      <dgm:t>
        <a:bodyPr/>
        <a:lstStyle/>
        <a:p>
          <a:r>
            <a:rPr lang="en-US" sz="3400" b="0" dirty="0"/>
            <a:t>“To meet its substantive obligation under the IDEA, a school must offer an IEP reasonably calculated to enable a child to make progress appropriate in light of the child’s circumstances.’</a:t>
          </a:r>
        </a:p>
      </dgm:t>
    </dgm:pt>
    <dgm:pt modelId="{3C793CB1-B301-4D37-8E09-754C35D06B0C}" type="parTrans" cxnId="{60323614-122A-4FD1-9D97-D961C203267F}">
      <dgm:prSet/>
      <dgm:spPr/>
      <dgm:t>
        <a:bodyPr/>
        <a:lstStyle/>
        <a:p>
          <a:endParaRPr lang="en-US" sz="3400"/>
        </a:p>
      </dgm:t>
    </dgm:pt>
    <dgm:pt modelId="{030BBB5D-3A54-4255-A15D-1C6A1A17EB00}" type="sibTrans" cxnId="{60323614-122A-4FD1-9D97-D961C203267F}">
      <dgm:prSet/>
      <dgm:spPr/>
      <dgm:t>
        <a:bodyPr/>
        <a:lstStyle/>
        <a:p>
          <a:endParaRPr lang="en-US" sz="3400"/>
        </a:p>
      </dgm:t>
    </dgm:pt>
    <dgm:pt modelId="{76C3D20A-2074-354D-98EC-1FF0BBEB64F4}" type="pres">
      <dgm:prSet presAssocID="{31175349-E71B-4D03-8E9B-6A31095BD629}" presName="vert0" presStyleCnt="0">
        <dgm:presLayoutVars>
          <dgm:dir/>
          <dgm:animOne val="branch"/>
          <dgm:animLvl val="lvl"/>
        </dgm:presLayoutVars>
      </dgm:prSet>
      <dgm:spPr/>
    </dgm:pt>
    <dgm:pt modelId="{71FC7344-E5FB-444E-925D-6D10DB8C0153}" type="pres">
      <dgm:prSet presAssocID="{1804C699-B3FE-43A6-BC32-8B8E0D587472}" presName="thickLine" presStyleLbl="alignNode1" presStyleIdx="0" presStyleCnt="2"/>
      <dgm:spPr/>
    </dgm:pt>
    <dgm:pt modelId="{51569FDD-B800-1242-B5CD-C800E8B5C0CE}" type="pres">
      <dgm:prSet presAssocID="{1804C699-B3FE-43A6-BC32-8B8E0D587472}" presName="horz1" presStyleCnt="0"/>
      <dgm:spPr/>
    </dgm:pt>
    <dgm:pt modelId="{4575A533-AB56-9643-B79A-3D6CE6BBA8C4}" type="pres">
      <dgm:prSet presAssocID="{1804C699-B3FE-43A6-BC32-8B8E0D587472}" presName="tx1" presStyleLbl="revTx" presStyleIdx="0" presStyleCnt="2"/>
      <dgm:spPr/>
    </dgm:pt>
    <dgm:pt modelId="{54EA16D7-A6D9-A347-99D8-B2B84FEDFA2E}" type="pres">
      <dgm:prSet presAssocID="{1804C699-B3FE-43A6-BC32-8B8E0D587472}" presName="vert1" presStyleCnt="0"/>
      <dgm:spPr/>
    </dgm:pt>
    <dgm:pt modelId="{003ACAEF-DD10-8547-B4A0-733C181F3C03}" type="pres">
      <dgm:prSet presAssocID="{A498F8A7-48D0-44B3-A087-64040498C3C0}" presName="thickLine" presStyleLbl="alignNode1" presStyleIdx="1" presStyleCnt="2"/>
      <dgm:spPr/>
    </dgm:pt>
    <dgm:pt modelId="{28C9F522-C144-C047-AC3D-D2A29263BE07}" type="pres">
      <dgm:prSet presAssocID="{A498F8A7-48D0-44B3-A087-64040498C3C0}" presName="horz1" presStyleCnt="0"/>
      <dgm:spPr/>
    </dgm:pt>
    <dgm:pt modelId="{93E0F698-9D1A-2E4D-A18A-AEE1DDA31248}" type="pres">
      <dgm:prSet presAssocID="{A498F8A7-48D0-44B3-A087-64040498C3C0}" presName="tx1" presStyleLbl="revTx" presStyleIdx="1" presStyleCnt="2"/>
      <dgm:spPr/>
    </dgm:pt>
    <dgm:pt modelId="{EE096D55-5F08-AC47-B8E3-D5E125FA675B}" type="pres">
      <dgm:prSet presAssocID="{A498F8A7-48D0-44B3-A087-64040498C3C0}" presName="vert1" presStyleCnt="0"/>
      <dgm:spPr/>
    </dgm:pt>
  </dgm:ptLst>
  <dgm:cxnLst>
    <dgm:cxn modelId="{60323614-122A-4FD1-9D97-D961C203267F}" srcId="{31175349-E71B-4D03-8E9B-6A31095BD629}" destId="{A498F8A7-48D0-44B3-A087-64040498C3C0}" srcOrd="1" destOrd="0" parTransId="{3C793CB1-B301-4D37-8E09-754C35D06B0C}" sibTransId="{030BBB5D-3A54-4255-A15D-1C6A1A17EB00}"/>
    <dgm:cxn modelId="{FB404022-DCA2-2645-9790-AD8BF71B2CC6}" type="presOf" srcId="{31175349-E71B-4D03-8E9B-6A31095BD629}" destId="{76C3D20A-2074-354D-98EC-1FF0BBEB64F4}" srcOrd="0" destOrd="0" presId="urn:microsoft.com/office/officeart/2008/layout/LinedList"/>
    <dgm:cxn modelId="{37CB3166-164B-444D-8378-D6FC067F6CF1}" srcId="{31175349-E71B-4D03-8E9B-6A31095BD629}" destId="{1804C699-B3FE-43A6-BC32-8B8E0D587472}" srcOrd="0" destOrd="0" parTransId="{5290F014-69C5-4341-AF31-DC8CF8EA7FF7}" sibTransId="{B8B0B291-D9F4-4534-863D-4F9B7973EF7C}"/>
    <dgm:cxn modelId="{FB9BB695-B3EF-0F40-B0B6-794AE687DABA}" type="presOf" srcId="{1804C699-B3FE-43A6-BC32-8B8E0D587472}" destId="{4575A533-AB56-9643-B79A-3D6CE6BBA8C4}" srcOrd="0" destOrd="0" presId="urn:microsoft.com/office/officeart/2008/layout/LinedList"/>
    <dgm:cxn modelId="{1F93B2A6-C6B5-A249-844B-A4B41C4878B7}" type="presOf" srcId="{A498F8A7-48D0-44B3-A087-64040498C3C0}" destId="{93E0F698-9D1A-2E4D-A18A-AEE1DDA31248}" srcOrd="0" destOrd="0" presId="urn:microsoft.com/office/officeart/2008/layout/LinedList"/>
    <dgm:cxn modelId="{D91EDDDE-CA3D-1E4E-9A27-D79FB16A6F2D}" type="presParOf" srcId="{76C3D20A-2074-354D-98EC-1FF0BBEB64F4}" destId="{71FC7344-E5FB-444E-925D-6D10DB8C0153}" srcOrd="0" destOrd="0" presId="urn:microsoft.com/office/officeart/2008/layout/LinedList"/>
    <dgm:cxn modelId="{14E1A32D-091A-D24E-80C4-1FAD2EBCFF8A}" type="presParOf" srcId="{76C3D20A-2074-354D-98EC-1FF0BBEB64F4}" destId="{51569FDD-B800-1242-B5CD-C800E8B5C0CE}" srcOrd="1" destOrd="0" presId="urn:microsoft.com/office/officeart/2008/layout/LinedList"/>
    <dgm:cxn modelId="{14C7EF65-FE41-A946-AC82-650E851357DE}" type="presParOf" srcId="{51569FDD-B800-1242-B5CD-C800E8B5C0CE}" destId="{4575A533-AB56-9643-B79A-3D6CE6BBA8C4}" srcOrd="0" destOrd="0" presId="urn:microsoft.com/office/officeart/2008/layout/LinedList"/>
    <dgm:cxn modelId="{915F9BA3-FC3B-5A49-A4D9-C9D649275F55}" type="presParOf" srcId="{51569FDD-B800-1242-B5CD-C800E8B5C0CE}" destId="{54EA16D7-A6D9-A347-99D8-B2B84FEDFA2E}" srcOrd="1" destOrd="0" presId="urn:microsoft.com/office/officeart/2008/layout/LinedList"/>
    <dgm:cxn modelId="{E6D7FB35-D707-074C-A50F-CF5E876F65F2}" type="presParOf" srcId="{76C3D20A-2074-354D-98EC-1FF0BBEB64F4}" destId="{003ACAEF-DD10-8547-B4A0-733C181F3C03}" srcOrd="2" destOrd="0" presId="urn:microsoft.com/office/officeart/2008/layout/LinedList"/>
    <dgm:cxn modelId="{9A3D6354-E15E-0145-8632-78D2DB4C655E}" type="presParOf" srcId="{76C3D20A-2074-354D-98EC-1FF0BBEB64F4}" destId="{28C9F522-C144-C047-AC3D-D2A29263BE07}" srcOrd="3" destOrd="0" presId="urn:microsoft.com/office/officeart/2008/layout/LinedList"/>
    <dgm:cxn modelId="{B2042CED-BB5F-BE47-BD1C-2BADF6A7BBCF}" type="presParOf" srcId="{28C9F522-C144-C047-AC3D-D2A29263BE07}" destId="{93E0F698-9D1A-2E4D-A18A-AEE1DDA31248}" srcOrd="0" destOrd="0" presId="urn:microsoft.com/office/officeart/2008/layout/LinedList"/>
    <dgm:cxn modelId="{17172C52-DC69-BE45-97D8-8F85D7356E42}" type="presParOf" srcId="{28C9F522-C144-C047-AC3D-D2A29263BE07}" destId="{EE096D55-5F08-AC47-B8E3-D5E125FA67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C7344-E5FB-444E-925D-6D10DB8C0153}">
      <dsp:nvSpPr>
        <dsp:cNvPr id="0" name=""/>
        <dsp:cNvSpPr/>
      </dsp:nvSpPr>
      <dsp:spPr>
        <a:xfrm>
          <a:off x="0" y="0"/>
          <a:ext cx="72159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5A533-AB56-9643-B79A-3D6CE6BBA8C4}">
      <dsp:nvSpPr>
        <dsp:cNvPr id="0" name=""/>
        <dsp:cNvSpPr/>
      </dsp:nvSpPr>
      <dsp:spPr>
        <a:xfrm>
          <a:off x="0" y="0"/>
          <a:ext cx="7215922" cy="2741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0" kern="1200" dirty="0"/>
            <a:t>The High Court rejected the “merely more than </a:t>
          </a:r>
          <a:r>
            <a:rPr lang="en-US" sz="3400" b="0" i="1" kern="1200" dirty="0"/>
            <a:t>de minimis</a:t>
          </a:r>
          <a:r>
            <a:rPr lang="en-US" sz="3400" b="0" kern="1200" dirty="0"/>
            <a:t>” standard, vacating the decision and remanding the case back to the 10</a:t>
          </a:r>
          <a:r>
            <a:rPr lang="en-US" sz="3400" b="0" kern="1200" baseline="30000" dirty="0"/>
            <a:t>th</a:t>
          </a:r>
          <a:r>
            <a:rPr lang="en-US" sz="3400" b="0" kern="1200" dirty="0"/>
            <a:t> Circuit to apply the new standard.</a:t>
          </a:r>
        </a:p>
      </dsp:txBody>
      <dsp:txXfrm>
        <a:off x="0" y="0"/>
        <a:ext cx="7215922" cy="2741797"/>
      </dsp:txXfrm>
    </dsp:sp>
    <dsp:sp modelId="{003ACAEF-DD10-8547-B4A0-733C181F3C03}">
      <dsp:nvSpPr>
        <dsp:cNvPr id="0" name=""/>
        <dsp:cNvSpPr/>
      </dsp:nvSpPr>
      <dsp:spPr>
        <a:xfrm>
          <a:off x="0" y="2741797"/>
          <a:ext cx="7215922" cy="0"/>
        </a:xfrm>
        <a:prstGeom prst="line">
          <a:avLst/>
        </a:prstGeom>
        <a:solidFill>
          <a:schemeClr val="accent2">
            <a:hueOff val="-6463027"/>
            <a:satOff val="-47618"/>
            <a:lumOff val="15097"/>
            <a:alphaOff val="0"/>
          </a:schemeClr>
        </a:solidFill>
        <a:ln w="12700" cap="flat" cmpd="sng" algn="ctr">
          <a:solidFill>
            <a:schemeClr val="accent2">
              <a:hueOff val="-6463027"/>
              <a:satOff val="-47618"/>
              <a:lumOff val="150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E0F698-9D1A-2E4D-A18A-AEE1DDA31248}">
      <dsp:nvSpPr>
        <dsp:cNvPr id="0" name=""/>
        <dsp:cNvSpPr/>
      </dsp:nvSpPr>
      <dsp:spPr>
        <a:xfrm>
          <a:off x="0" y="2741797"/>
          <a:ext cx="7215922" cy="2741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0" kern="1200" dirty="0"/>
            <a:t>“To meet its substantive obligation under the IDEA, a school must offer an IEP reasonably calculated to enable a child to make progress appropriate in light of the child’s circumstances.’</a:t>
          </a:r>
        </a:p>
      </dsp:txBody>
      <dsp:txXfrm>
        <a:off x="0" y="2741797"/>
        <a:ext cx="7215922" cy="27417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 Id="rId5" Type="http://schemas.openxmlformats.org/officeDocument/2006/relationships/image" Target="../media/image8.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theme" Target="../theme/theme2.xml"/><Relationship Id="rId5" Type="http://schemas.openxmlformats.org/officeDocument/2006/relationships/image" Target="../media/image8.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323079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57011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97458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41327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8467490e2_0_146:notes"/>
          <p:cNvSpPr txBox="1">
            <a:spLocks noGrp="1"/>
          </p:cNvSpPr>
          <p:nvPr>
            <p:ph type="body" idx="1"/>
          </p:nvPr>
        </p:nvSpPr>
        <p:spPr>
          <a:xfrm>
            <a:off x="1" y="3479931"/>
            <a:ext cx="6856500" cy="4947300"/>
          </a:xfrm>
          <a:prstGeom prst="rect">
            <a:avLst/>
          </a:prstGeom>
        </p:spPr>
        <p:txBody>
          <a:bodyPr spcFirstLastPara="1" wrap="square" lIns="89450" tIns="89450" rIns="89450" bIns="89450" anchor="t" anchorCtr="0">
            <a:noAutofit/>
          </a:bodyPr>
          <a:lstStyle/>
          <a:p>
            <a:pPr marL="0" lvl="0" indent="0" algn="l" rtl="0">
              <a:spcBef>
                <a:spcPts val="0"/>
              </a:spcBef>
              <a:spcAft>
                <a:spcPts val="0"/>
              </a:spcAft>
              <a:buNone/>
            </a:pPr>
            <a:endParaRPr/>
          </a:p>
        </p:txBody>
      </p:sp>
      <p:sp>
        <p:nvSpPr>
          <p:cNvPr id="477" name="Google Shape;477;gb8467490e2_0_146: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spcBef>
                <a:spcPts val="0"/>
              </a:spcBef>
              <a:spcAft>
                <a:spcPts val="0"/>
              </a:spcAft>
              <a:buFont typeface="Courier New" charset="0"/>
              <a:buNone/>
            </a:pPr>
            <a:endParaRPr lang="en-US" sz="2400" b="1" dirty="0">
              <a:latin typeface="+mn-lt"/>
              <a:ea typeface="Arial Narrow" charset="0"/>
              <a:cs typeface="Arial Narrow" charset="0"/>
            </a:endParaRPr>
          </a:p>
        </p:txBody>
      </p:sp>
      <p:sp>
        <p:nvSpPr>
          <p:cNvPr id="4" name="Slide Number Placeholder 3"/>
          <p:cNvSpPr>
            <a:spLocks noGrp="1"/>
          </p:cNvSpPr>
          <p:nvPr>
            <p:ph type="sldNum" sz="quarter" idx="10"/>
          </p:nvPr>
        </p:nvSpPr>
        <p:spPr/>
        <p:txBody>
          <a:bodyPr/>
          <a:lstStyle/>
          <a:p>
            <a:fld id="{2A36C2B8-2E73-6A40-97A5-24960108E56B}" type="slidenum">
              <a:rPr lang="en-US" smtClean="0"/>
              <a:t>35</a:t>
            </a:fld>
            <a:endParaRPr lang="en-US"/>
          </a:p>
        </p:txBody>
      </p:sp>
    </p:spTree>
    <p:extLst>
      <p:ext uri="{BB962C8B-B14F-4D97-AF65-F5344CB8AC3E}">
        <p14:creationId xmlns:p14="http://schemas.microsoft.com/office/powerpoint/2010/main" val="351978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2A36C2B8-2E73-6A40-97A5-24960108E56B}" type="slidenum">
              <a:rPr lang="en-US" smtClean="0"/>
              <a:t>36</a:t>
            </a:fld>
            <a:endParaRPr lang="en-US"/>
          </a:p>
        </p:txBody>
      </p:sp>
    </p:spTree>
    <p:extLst>
      <p:ext uri="{BB962C8B-B14F-4D97-AF65-F5344CB8AC3E}">
        <p14:creationId xmlns:p14="http://schemas.microsoft.com/office/powerpoint/2010/main" val="69072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spcBef>
                <a:spcPts val="0"/>
              </a:spcBef>
              <a:spcAft>
                <a:spcPts val="0"/>
              </a:spcAft>
              <a:buFont typeface="Courier New" charset="0"/>
              <a:buNone/>
            </a:pPr>
            <a:endParaRPr lang="en-US" sz="2400" b="1" dirty="0">
              <a:latin typeface="+mn-lt"/>
              <a:ea typeface="Arial Narrow" charset="0"/>
              <a:cs typeface="Arial Narrow" charset="0"/>
            </a:endParaRPr>
          </a:p>
        </p:txBody>
      </p:sp>
      <p:sp>
        <p:nvSpPr>
          <p:cNvPr id="4" name="Slide Number Placeholder 3"/>
          <p:cNvSpPr>
            <a:spLocks noGrp="1"/>
          </p:cNvSpPr>
          <p:nvPr>
            <p:ph type="sldNum" sz="quarter" idx="10"/>
          </p:nvPr>
        </p:nvSpPr>
        <p:spPr/>
        <p:txBody>
          <a:bodyPr/>
          <a:lstStyle/>
          <a:p>
            <a:fld id="{2A36C2B8-2E73-6A40-97A5-24960108E56B}" type="slidenum">
              <a:rPr lang="en-US" smtClean="0"/>
              <a:t>37</a:t>
            </a:fld>
            <a:endParaRPr lang="en-US"/>
          </a:p>
        </p:txBody>
      </p:sp>
    </p:spTree>
    <p:extLst>
      <p:ext uri="{BB962C8B-B14F-4D97-AF65-F5344CB8AC3E}">
        <p14:creationId xmlns:p14="http://schemas.microsoft.com/office/powerpoint/2010/main" val="4189507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335098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6" name="Google Shape;146;p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08348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25736"/>
          </a:xfrm>
        </p:spPr>
        <p:txBody>
          <a:bodyPr/>
          <a:lstStyle/>
          <a:p>
            <a:endParaRPr lang="en-US" sz="1800" dirty="0"/>
          </a:p>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5</a:t>
            </a:fld>
            <a:endParaRPr lang="en-US" dirty="0"/>
          </a:p>
        </p:txBody>
      </p:sp>
    </p:spTree>
    <p:extLst>
      <p:ext uri="{BB962C8B-B14F-4D97-AF65-F5344CB8AC3E}">
        <p14:creationId xmlns:p14="http://schemas.microsoft.com/office/powerpoint/2010/main" val="319644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53783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9</a:t>
            </a:fld>
            <a:endParaRPr lang="en-US" dirty="0"/>
          </a:p>
        </p:txBody>
      </p:sp>
    </p:spTree>
    <p:extLst>
      <p:ext uri="{BB962C8B-B14F-4D97-AF65-F5344CB8AC3E}">
        <p14:creationId xmlns:p14="http://schemas.microsoft.com/office/powerpoint/2010/main" val="200539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10</a:t>
            </a:fld>
            <a:endParaRPr lang="en-US" dirty="0"/>
          </a:p>
        </p:txBody>
      </p:sp>
    </p:spTree>
    <p:extLst>
      <p:ext uri="{BB962C8B-B14F-4D97-AF65-F5344CB8AC3E}">
        <p14:creationId xmlns:p14="http://schemas.microsoft.com/office/powerpoint/2010/main" val="24595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E15A72-942C-EA45-B004-E6A4189C9F18}" type="slidenum">
              <a:rPr lang="en-US" smtClean="0"/>
              <a:t>13</a:t>
            </a:fld>
            <a:endParaRPr lang="en-US" dirty="0"/>
          </a:p>
        </p:txBody>
      </p:sp>
    </p:spTree>
    <p:extLst>
      <p:ext uri="{BB962C8B-B14F-4D97-AF65-F5344CB8AC3E}">
        <p14:creationId xmlns:p14="http://schemas.microsoft.com/office/powerpoint/2010/main" val="21736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25356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259377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533466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CB76F-A958-F143-B768-76C7D12C79C8}"/>
              </a:ext>
            </a:extLst>
          </p:cNvPr>
          <p:cNvSpPr>
            <a:spLocks noGrp="1"/>
          </p:cNvSpPr>
          <p:nvPr>
            <p:ph type="dt" sz="half" idx="10"/>
          </p:nvPr>
        </p:nvSpPr>
        <p:spPr/>
        <p:txBody>
          <a:bodyPr/>
          <a:lstStyle/>
          <a:p>
            <a:fld id="{AE58666B-D8C1-DC42-B943-21B088C51619}" type="datetimeFigureOut">
              <a:rPr lang="en-US" smtClean="0"/>
              <a:t>8/1/2022</a:t>
            </a:fld>
            <a:endParaRPr lang="en-US"/>
          </a:p>
        </p:txBody>
      </p:sp>
      <p:sp>
        <p:nvSpPr>
          <p:cNvPr id="3" name="Footer Placeholder 2">
            <a:extLst>
              <a:ext uri="{FF2B5EF4-FFF2-40B4-BE49-F238E27FC236}">
                <a16:creationId xmlns:a16="http://schemas.microsoft.com/office/drawing/2014/main" id="{C8ACCDAC-5C0A-974B-8987-611C00C57C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78228C-766D-BE4B-8579-855D6F561991}"/>
              </a:ext>
            </a:extLst>
          </p:cNvPr>
          <p:cNvSpPr>
            <a:spLocks noGrp="1"/>
          </p:cNvSpPr>
          <p:nvPr>
            <p:ph type="sldNum" sz="quarter" idx="12"/>
          </p:nvPr>
        </p:nvSpPr>
        <p:spPr/>
        <p:txBody>
          <a:bodyPr/>
          <a:lstStyle/>
          <a:p>
            <a:fld id="{EE810CE3-3DE6-634E-BCF3-3D0985054804}" type="slidenum">
              <a:rPr lang="en-US" smtClean="0"/>
              <a:t>‹#›</a:t>
            </a:fld>
            <a:endParaRPr lang="en-US"/>
          </a:p>
        </p:txBody>
      </p:sp>
    </p:spTree>
    <p:extLst>
      <p:ext uri="{BB962C8B-B14F-4D97-AF65-F5344CB8AC3E}">
        <p14:creationId xmlns:p14="http://schemas.microsoft.com/office/powerpoint/2010/main" val="388811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irst Level No Bullet">
  <p:cSld name="1_First Level No Bullet">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dk1"/>
              </a:buClr>
              <a:buSzPts val="2800"/>
              <a:buNone/>
              <a:defRPr sz="2800">
                <a:solidFill>
                  <a:schemeClr val="dk1"/>
                </a:solidFill>
              </a:defRPr>
            </a:lvl1pPr>
            <a:lvl2pPr marL="914400" lvl="1" indent="-406400" algn="l">
              <a:lnSpc>
                <a:spcPct val="100000"/>
              </a:lnSpc>
              <a:spcBef>
                <a:spcPts val="600"/>
              </a:spcBef>
              <a:spcAft>
                <a:spcPts val="0"/>
              </a:spcAft>
              <a:buClr>
                <a:schemeClr val="dk1"/>
              </a:buClr>
              <a:buSzPts val="2800"/>
              <a:buFont typeface="Times New Roman"/>
              <a:buChar char="•"/>
              <a:defRPr sz="2800">
                <a:solidFill>
                  <a:schemeClr val="dk1"/>
                </a:solidFill>
              </a:defRPr>
            </a:lvl2pPr>
            <a:lvl3pPr marL="1371600" lvl="2" indent="-406400" algn="l">
              <a:lnSpc>
                <a:spcPct val="100000"/>
              </a:lnSpc>
              <a:spcBef>
                <a:spcPts val="600"/>
              </a:spcBef>
              <a:spcAft>
                <a:spcPts val="0"/>
              </a:spcAft>
              <a:buClr>
                <a:schemeClr val="dk1"/>
              </a:buClr>
              <a:buSzPts val="2800"/>
              <a:buFont typeface="Arial Narrow"/>
              <a:buChar char="–"/>
              <a:defRPr sz="2800">
                <a:solidFill>
                  <a:schemeClr val="dk1"/>
                </a:solidFill>
              </a:defRPr>
            </a:lvl3pPr>
            <a:lvl4pPr marL="1828800" lvl="3" indent="-424180" algn="l">
              <a:lnSpc>
                <a:spcPct val="100000"/>
              </a:lnSpc>
              <a:spcBef>
                <a:spcPts val="600"/>
              </a:spcBef>
              <a:spcAft>
                <a:spcPts val="0"/>
              </a:spcAft>
              <a:buClr>
                <a:schemeClr val="dk1"/>
              </a:buClr>
              <a:buSzPts val="3080"/>
              <a:buFont typeface="Arial Narrow"/>
              <a:buChar char="»"/>
              <a:defRPr sz="2800">
                <a:solidFill>
                  <a:schemeClr val="dk1"/>
                </a:solidFill>
              </a:defRPr>
            </a:lvl4pPr>
            <a:lvl5pPr marL="2286000" lvl="4" indent="-406400" algn="l">
              <a:lnSpc>
                <a:spcPct val="100000"/>
              </a:lnSpc>
              <a:spcBef>
                <a:spcPts val="600"/>
              </a:spcBef>
              <a:spcAft>
                <a:spcPts val="0"/>
              </a:spcAft>
              <a:buClr>
                <a:schemeClr val="dk1"/>
              </a:buClr>
              <a:buSzPts val="2800"/>
              <a:buFont typeface="Arial Narrow"/>
              <a:buChar char="◦"/>
              <a:defRPr sz="2800">
                <a:solidFill>
                  <a:schemeClr val="dk1"/>
                </a:solidFill>
              </a:defRPr>
            </a:lvl5pPr>
            <a:lvl6pPr marL="2743200" lvl="5" indent="-406400" algn="l">
              <a:lnSpc>
                <a:spcPct val="100000"/>
              </a:lnSpc>
              <a:spcBef>
                <a:spcPts val="600"/>
              </a:spcBef>
              <a:spcAft>
                <a:spcPts val="0"/>
              </a:spcAft>
              <a:buClr>
                <a:schemeClr val="dk1"/>
              </a:buClr>
              <a:buSzPts val="2800"/>
              <a:buFont typeface="Arial Narrow"/>
              <a:buChar char="›"/>
              <a:defRPr sz="28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890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034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016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4273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91" r:id="rId15"/>
    <p:sldLayoutId id="2147483690" r:id="rId16"/>
    <p:sldLayoutId id="2147483688" r:id="rId17"/>
    <p:sldLayoutId id="2147483692" r:id="rId18"/>
    <p:sldLayoutId id="2147483693" r:id="rId19"/>
    <p:sldLayoutId id="2147483694" r:id="rId20"/>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iris.peabody.vanderbilt.edu/module/iep01/" TargetMode="Externa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hyperlink" Target="https://iris.peabody.vanderbilt.edu/module/iep02/"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promotingprogress.org/training/federal-state-laws-students-with-disabiliti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iris.peabody.vanderbilt.edu/" TargetMode="External"/><Relationship Id="rId7" Type="http://schemas.openxmlformats.org/officeDocument/2006/relationships/hyperlink" Target="http://understood.org/" TargetMode="External"/><Relationship Id="rId2" Type="http://schemas.openxmlformats.org/officeDocument/2006/relationships/hyperlink" Target="http://promotingprogress.org/" TargetMode="External"/><Relationship Id="rId1" Type="http://schemas.openxmlformats.org/officeDocument/2006/relationships/slideLayout" Target="../slideLayouts/slideLayout5.xml"/><Relationship Id="rId6" Type="http://schemas.openxmlformats.org/officeDocument/2006/relationships/hyperlink" Target="https://sites.ed.gov/idea/" TargetMode="External"/><Relationship Id="rId5" Type="http://schemas.openxmlformats.org/officeDocument/2006/relationships/hyperlink" Target="http://www.intensiveintervention.org/" TargetMode="External"/><Relationship Id="rId4" Type="http://schemas.openxmlformats.org/officeDocument/2006/relationships/hyperlink" Target="http://spedlawblog.co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twitter.com/K12PROGRES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s://twitter.com/K12PROGRE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p:txBody>
          <a:bodyPr/>
          <a:lstStyle/>
          <a:p>
            <a:r>
              <a:rPr lang="en-US" sz="4400" dirty="0">
                <a:solidFill>
                  <a:srgbClr val="0076BD"/>
                </a:solidFill>
              </a:rPr>
              <a:t>Providing a FAPE: Lessons from the Due Process Hearing Front</a:t>
            </a:r>
            <a:endParaRPr lang="en-US" dirty="0">
              <a:solidFill>
                <a:srgbClr val="0076BD"/>
              </a:solidFill>
            </a:endParaRPr>
          </a:p>
        </p:txBody>
      </p:sp>
      <p:sp>
        <p:nvSpPr>
          <p:cNvPr id="5" name="Text Placeholder 4">
            <a:extLst>
              <a:ext uri="{FF2B5EF4-FFF2-40B4-BE49-F238E27FC236}">
                <a16:creationId xmlns:a16="http://schemas.microsoft.com/office/drawing/2014/main" id="{7FF81331-4433-4468-973C-FAAA73BC1FAF}"/>
              </a:ext>
            </a:extLst>
          </p:cNvPr>
          <p:cNvSpPr>
            <a:spLocks noGrp="1"/>
          </p:cNvSpPr>
          <p:nvPr>
            <p:ph type="body" sz="quarter" idx="10"/>
          </p:nvPr>
        </p:nvSpPr>
        <p:spPr/>
        <p:txBody>
          <a:bodyPr/>
          <a:lstStyle/>
          <a:p>
            <a:r>
              <a:rPr lang="en-US" b="0" i="0" dirty="0">
                <a:solidFill>
                  <a:srgbClr val="59565A"/>
                </a:solidFill>
                <a:effectLst/>
                <a:latin typeface="Calibri" panose="020F0502020204030204" pitchFamily="34" charset="0"/>
              </a:rPr>
              <a:t>Mitchell L. Yell, PhD | David F. Bateman, PhD</a:t>
            </a:r>
            <a:endParaRPr lang="en-US" dirty="0"/>
          </a:p>
          <a:p>
            <a:endParaRPr lang="en-US" dirty="0"/>
          </a:p>
        </p:txBody>
      </p:sp>
      <p:sp>
        <p:nvSpPr>
          <p:cNvPr id="6" name="Text Placeholder 5">
            <a:extLst>
              <a:ext uri="{FF2B5EF4-FFF2-40B4-BE49-F238E27FC236}">
                <a16:creationId xmlns:a16="http://schemas.microsoft.com/office/drawing/2014/main" id="{A2A3013E-A78C-423B-893D-2F4E74813A24}"/>
              </a:ext>
            </a:extLst>
          </p:cNvPr>
          <p:cNvSpPr>
            <a:spLocks noGrp="1"/>
          </p:cNvSpPr>
          <p:nvPr>
            <p:ph type="body" sz="quarter" idx="11"/>
          </p:nvPr>
        </p:nvSpPr>
        <p:spPr>
          <a:xfrm>
            <a:off x="457200" y="4723852"/>
            <a:ext cx="1707840" cy="307777"/>
          </a:xfrm>
        </p:spPr>
        <p:txBody>
          <a:bodyPr/>
          <a:lstStyle/>
          <a:p>
            <a:r>
              <a:rPr lang="en-US" dirty="0"/>
              <a:t>August 4, 2022</a:t>
            </a:r>
          </a:p>
        </p:txBody>
      </p:sp>
      <p:pic>
        <p:nvPicPr>
          <p:cNvPr id="14" name="Picture Placeholder 13">
            <a:extLst>
              <a:ext uri="{FF2B5EF4-FFF2-40B4-BE49-F238E27FC236}">
                <a16:creationId xmlns:a16="http://schemas.microsoft.com/office/drawing/2014/main" id="{BB9E1645-D05D-4900-9D94-05818300217F}"/>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2831" r="22831"/>
          <a:stretch/>
        </p:blipFill>
        <p:spPr>
          <a:xfrm>
            <a:off x="7782767" y="0"/>
            <a:ext cx="4409233" cy="5389336"/>
          </a:xfrm>
        </p:spPr>
      </p:pic>
      <p:sp>
        <p:nvSpPr>
          <p:cNvPr id="7" name="Text Placeholder 6">
            <a:extLst>
              <a:ext uri="{FF2B5EF4-FFF2-40B4-BE49-F238E27FC236}">
                <a16:creationId xmlns:a16="http://schemas.microsoft.com/office/drawing/2014/main" id="{94CC5A93-CB43-4A49-9B97-8FFC4AF732D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4294967295"/>
          </p:nvPr>
        </p:nvSpPr>
        <p:spPr>
          <a:xfrm>
            <a:off x="12038013" y="6584950"/>
            <a:ext cx="153987" cy="153988"/>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195727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noAutofit/>
          </a:bodyPr>
          <a:lstStyle>
            <a:lvl1pPr>
              <a:defRPr sz="5400">
                <a:solidFill>
                  <a:srgbClr val="000000"/>
                </a:solidFill>
              </a:defRPr>
            </a:lvl1pPr>
          </a:lstStyle>
          <a:p>
            <a:r>
              <a:rPr lang="en-US" sz="4000" dirty="0">
                <a:solidFill>
                  <a:srgbClr val="0076BD"/>
                </a:solidFill>
                <a:latin typeface="+mn-lt"/>
                <a:ea typeface="Times New Roman" charset="0"/>
                <a:cs typeface="Times New Roman" charset="0"/>
              </a:rPr>
              <a:t>The Tenth Circuit’s Educational Benefit Standard</a:t>
            </a:r>
            <a:endParaRPr sz="4000" dirty="0">
              <a:solidFill>
                <a:srgbClr val="0076BD"/>
              </a:solidFill>
              <a:latin typeface="+mn-lt"/>
              <a:ea typeface="Times New Roman" charset="0"/>
              <a:cs typeface="Times New Roman" charset="0"/>
            </a:endParaRPr>
          </a:p>
        </p:txBody>
      </p:sp>
      <p:sp>
        <p:nvSpPr>
          <p:cNvPr id="2" name="Content Placeholder 1">
            <a:extLst>
              <a:ext uri="{FF2B5EF4-FFF2-40B4-BE49-F238E27FC236}">
                <a16:creationId xmlns:a16="http://schemas.microsoft.com/office/drawing/2014/main" id="{4EC8F2DC-F47F-421F-982C-EC03C4AF9DF9}"/>
              </a:ext>
            </a:extLst>
          </p:cNvPr>
          <p:cNvSpPr>
            <a:spLocks noGrp="1"/>
          </p:cNvSpPr>
          <p:nvPr>
            <p:ph sz="quarter" idx="15"/>
          </p:nvPr>
        </p:nvSpPr>
        <p:spPr>
          <a:xfrm>
            <a:off x="457200" y="2118166"/>
            <a:ext cx="11338560" cy="4008313"/>
          </a:xfrm>
        </p:spPr>
        <p:txBody>
          <a:bodyPr/>
          <a:lstStyle/>
          <a:p>
            <a:pPr marL="0" indent="0" algn="ctr">
              <a:buNone/>
            </a:pPr>
            <a:r>
              <a:rPr lang="en-US" sz="4800" dirty="0">
                <a:solidFill>
                  <a:schemeClr val="tx1"/>
                </a:solidFill>
                <a:latin typeface="+mj-lt"/>
                <a:ea typeface="Times New Roman" charset="0"/>
                <a:cs typeface="Times New Roman" charset="0"/>
              </a:rPr>
              <a:t>“The educational benefit mandated by the IDEA must merely be more than de minimis” (</a:t>
            </a:r>
            <a:r>
              <a:rPr lang="en-US" sz="4800" i="1" dirty="0">
                <a:solidFill>
                  <a:schemeClr val="tx1"/>
                </a:solidFill>
                <a:latin typeface="+mj-lt"/>
                <a:ea typeface="Times New Roman" charset="0"/>
                <a:cs typeface="Times New Roman" charset="0"/>
              </a:rPr>
              <a:t>Endrew, </a:t>
            </a:r>
            <a:r>
              <a:rPr lang="en-US" sz="4800" dirty="0">
                <a:solidFill>
                  <a:schemeClr val="tx1"/>
                </a:solidFill>
                <a:latin typeface="+mj-lt"/>
                <a:ea typeface="Times New Roman" charset="0"/>
                <a:cs typeface="Times New Roman" charset="0"/>
              </a:rPr>
              <a:t>2015, p.17)</a:t>
            </a:r>
          </a:p>
          <a:p>
            <a:endParaRPr lang="en-US" dirty="0"/>
          </a:p>
        </p:txBody>
      </p:sp>
    </p:spTree>
    <p:extLst>
      <p:ext uri="{BB962C8B-B14F-4D97-AF65-F5344CB8AC3E}">
        <p14:creationId xmlns:p14="http://schemas.microsoft.com/office/powerpoint/2010/main" val="2835600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5152-A657-9843-BAC4-6AC28A268300}"/>
              </a:ext>
            </a:extLst>
          </p:cNvPr>
          <p:cNvSpPr>
            <a:spLocks noGrp="1"/>
          </p:cNvSpPr>
          <p:nvPr>
            <p:ph type="title"/>
          </p:nvPr>
        </p:nvSpPr>
        <p:spPr>
          <a:xfrm>
            <a:off x="651427" y="2273968"/>
            <a:ext cx="5123729" cy="1454918"/>
          </a:xfrm>
        </p:spPr>
        <p:txBody>
          <a:bodyPr>
            <a:normAutofit/>
          </a:bodyPr>
          <a:lstStyle/>
          <a:p>
            <a:r>
              <a:rPr lang="en-US" dirty="0"/>
              <a:t>Appeal to the U.S. Supreme Court </a:t>
            </a:r>
            <a:r>
              <a:rPr lang="en-US" dirty="0">
                <a:solidFill>
                  <a:schemeClr val="bg1"/>
                </a:solidFill>
              </a:rPr>
              <a:t>Endrew</a:t>
            </a:r>
          </a:p>
        </p:txBody>
      </p:sp>
      <p:sp>
        <p:nvSpPr>
          <p:cNvPr id="3" name="Content Placeholder 2">
            <a:extLst>
              <a:ext uri="{FF2B5EF4-FFF2-40B4-BE49-F238E27FC236}">
                <a16:creationId xmlns:a16="http://schemas.microsoft.com/office/drawing/2014/main" id="{C2C29F8C-9249-8F41-AD16-9C125E58E79C}"/>
              </a:ext>
            </a:extLst>
          </p:cNvPr>
          <p:cNvSpPr>
            <a:spLocks noGrp="1"/>
          </p:cNvSpPr>
          <p:nvPr>
            <p:ph idx="1"/>
          </p:nvPr>
        </p:nvSpPr>
        <p:spPr>
          <a:xfrm>
            <a:off x="5295454" y="1098070"/>
            <a:ext cx="5978834" cy="5075519"/>
          </a:xfrm>
        </p:spPr>
        <p:txBody>
          <a:bodyPr anchor="ctr">
            <a:noAutofit/>
          </a:bodyPr>
          <a:lstStyle/>
          <a:p>
            <a:pPr marL="0" indent="0">
              <a:buNone/>
            </a:pPr>
            <a:r>
              <a:rPr lang="en-US" sz="3200" b="1" u="sng" dirty="0">
                <a:solidFill>
                  <a:schemeClr val="tx1"/>
                </a:solidFill>
              </a:rPr>
              <a:t>Question Presented: </a:t>
            </a:r>
          </a:p>
          <a:p>
            <a:pPr marL="0" indent="0">
              <a:buNone/>
            </a:pPr>
            <a:r>
              <a:rPr lang="en-US" sz="3200" dirty="0">
                <a:solidFill>
                  <a:schemeClr val="tx1"/>
                </a:solidFill>
              </a:rPr>
              <a:t>What is the level of educational benefit school districts must confer on children with disabilities to provide them with the free appropriate public education guaranteed by the Individuals with Disabilities Education Act?</a:t>
            </a:r>
          </a:p>
          <a:p>
            <a:pPr marL="0" indent="0">
              <a:buNone/>
            </a:pPr>
            <a:r>
              <a:rPr lang="en-US" sz="3200" dirty="0">
                <a:solidFill>
                  <a:schemeClr val="tx1"/>
                </a:solidFill>
              </a:rPr>
              <a:t>Oral arguments heard on January 11, 2017</a:t>
            </a:r>
          </a:p>
        </p:txBody>
      </p:sp>
    </p:spTree>
    <p:extLst>
      <p:ext uri="{BB962C8B-B14F-4D97-AF65-F5344CB8AC3E}">
        <p14:creationId xmlns:p14="http://schemas.microsoft.com/office/powerpoint/2010/main" val="180390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35AD-9CA5-37B4-2839-6E1ECEDED7B6}"/>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dirty="0"/>
              <a:t>Mitch Yell and David Bateman</a:t>
            </a:r>
          </a:p>
        </p:txBody>
      </p:sp>
      <p:pic>
        <p:nvPicPr>
          <p:cNvPr id="5" name="Content Placeholder 4" descr="Mitch Yell and David Bateman">
            <a:extLst>
              <a:ext uri="{FF2B5EF4-FFF2-40B4-BE49-F238E27FC236}">
                <a16:creationId xmlns:a16="http://schemas.microsoft.com/office/drawing/2014/main" id="{E531A07E-C7FE-EE41-AEC8-E38904155F56}"/>
              </a:ext>
            </a:extLst>
          </p:cNvPr>
          <p:cNvPicPr>
            <a:picLocks noGrp="1" noChangeAspect="1"/>
          </p:cNvPicPr>
          <p:nvPr>
            <p:ph idx="1"/>
          </p:nvPr>
        </p:nvPicPr>
        <p:blipFill rotWithShape="1">
          <a:blip r:embed="rId2"/>
          <a:srcRect b="25987"/>
          <a:stretch/>
        </p:blipFill>
        <p:spPr>
          <a:xfrm>
            <a:off x="812787" y="457200"/>
            <a:ext cx="10566426" cy="5943600"/>
          </a:xfrm>
          <a:prstGeom prst="rect">
            <a:avLst/>
          </a:prstGeom>
        </p:spPr>
      </p:pic>
    </p:spTree>
    <p:extLst>
      <p:ext uri="{BB962C8B-B14F-4D97-AF65-F5344CB8AC3E}">
        <p14:creationId xmlns:p14="http://schemas.microsoft.com/office/powerpoint/2010/main" val="2764729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88" y="1925053"/>
            <a:ext cx="4315583" cy="2118513"/>
          </a:xfrm>
        </p:spPr>
        <p:txBody>
          <a:bodyPr>
            <a:normAutofit/>
          </a:bodyPr>
          <a:lstStyle/>
          <a:p>
            <a:pPr algn="ctr"/>
            <a:r>
              <a:rPr lang="en-US" dirty="0">
                <a:latin typeface="+mn-lt"/>
              </a:rPr>
              <a:t>Supreme Court Ruling: March 22, 2017</a:t>
            </a:r>
          </a:p>
        </p:txBody>
      </p:sp>
      <p:sp>
        <p:nvSpPr>
          <p:cNvPr id="4" name="Slide Number Placeholder 3"/>
          <p:cNvSpPr>
            <a:spLocks noGrp="1"/>
          </p:cNvSpPr>
          <p:nvPr>
            <p:ph type="sldNum" sz="quarter" idx="12"/>
          </p:nvPr>
        </p:nvSpPr>
        <p:spPr>
          <a:xfrm>
            <a:off x="10972825" y="6200664"/>
            <a:ext cx="822960" cy="274320"/>
          </a:xfrm>
        </p:spPr>
        <p:txBody>
          <a:bodyPr>
            <a:normAutofit/>
          </a:bodyPr>
          <a:lstStyle/>
          <a:p>
            <a:pPr>
              <a:spcAft>
                <a:spcPts val="600"/>
              </a:spcAft>
            </a:pPr>
            <a:fld id="{F54C93B1-FCDD-4EE2-9D2A-962769FD0B9F}" type="slidenum">
              <a:rPr lang="en-US" smtClean="0"/>
              <a:pPr>
                <a:spcAft>
                  <a:spcPts val="600"/>
                </a:spcAft>
              </a:pPr>
              <a:t>13</a:t>
            </a:fld>
            <a:endParaRPr lang="en-US"/>
          </a:p>
        </p:txBody>
      </p:sp>
      <p:graphicFrame>
        <p:nvGraphicFramePr>
          <p:cNvPr id="6" name="Content Placeholder 2" descr="The High Court rejected the &quot;merely more than de minimis&quot; standard, vacating the decision and remanding the case back to the 10th Circuit to apply the new standard. &quot;To meet its substantive obligation under the IDEA, a school must offer an IEP reasonably calculated to enable a child to make progress appropriate in light of the child's circumstances.&quot;">
            <a:extLst>
              <a:ext uri="{FF2B5EF4-FFF2-40B4-BE49-F238E27FC236}">
                <a16:creationId xmlns:a16="http://schemas.microsoft.com/office/drawing/2014/main" id="{EED067D0-1725-4075-A2FC-22058B72B88E}"/>
              </a:ext>
            </a:extLst>
          </p:cNvPr>
          <p:cNvGraphicFramePr>
            <a:graphicFrameLocks noGrp="1"/>
          </p:cNvGraphicFramePr>
          <p:nvPr>
            <p:ph idx="1"/>
            <p:extLst>
              <p:ext uri="{D42A27DB-BD31-4B8C-83A1-F6EECF244321}">
                <p14:modId xmlns:p14="http://schemas.microsoft.com/office/powerpoint/2010/main" val="41119993"/>
              </p:ext>
            </p:extLst>
          </p:nvPr>
        </p:nvGraphicFramePr>
        <p:xfrm>
          <a:off x="4888992" y="785812"/>
          <a:ext cx="7215922" cy="5483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1296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DD8-2A5A-A749-9A4B-E32D90DB80A1}"/>
              </a:ext>
            </a:extLst>
          </p:cNvPr>
          <p:cNvSpPr>
            <a:spLocks noGrp="1"/>
          </p:cNvSpPr>
          <p:nvPr>
            <p:ph type="title"/>
          </p:nvPr>
        </p:nvSpPr>
        <p:spPr>
          <a:xfrm>
            <a:off x="1192846" y="3885964"/>
            <a:ext cx="10058400" cy="1371600"/>
          </a:xfrm>
        </p:spPr>
        <p:txBody>
          <a:bodyPr>
            <a:noAutofit/>
          </a:bodyPr>
          <a:lstStyle/>
          <a:p>
            <a:pPr algn="ctr"/>
            <a:r>
              <a:rPr lang="en-US" sz="4800" dirty="0">
                <a:solidFill>
                  <a:schemeClr val="tx1"/>
                </a:solidFill>
              </a:rPr>
              <a:t>“The IEP must aim to enable the child to </a:t>
            </a:r>
            <a:r>
              <a:rPr lang="en-US" sz="4800" dirty="0">
                <a:solidFill>
                  <a:srgbClr val="0070C0"/>
                </a:solidFill>
              </a:rPr>
              <a:t>make progress. </a:t>
            </a:r>
            <a:r>
              <a:rPr lang="en-US" sz="4800" dirty="0">
                <a:solidFill>
                  <a:schemeClr val="tx1"/>
                </a:solidFill>
              </a:rPr>
              <a:t>After all, the </a:t>
            </a:r>
            <a:r>
              <a:rPr lang="en-US" sz="4800" dirty="0">
                <a:solidFill>
                  <a:srgbClr val="0070C0"/>
                </a:solidFill>
              </a:rPr>
              <a:t>essential function of an IEP is </a:t>
            </a:r>
            <a:r>
              <a:rPr lang="en-US" sz="4800" dirty="0">
                <a:solidFill>
                  <a:schemeClr val="tx1"/>
                </a:solidFill>
              </a:rPr>
              <a:t>to set out a plan for pursuing</a:t>
            </a:r>
            <a:r>
              <a:rPr lang="en-US" sz="4800" dirty="0">
                <a:solidFill>
                  <a:schemeClr val="tx2"/>
                </a:solidFill>
              </a:rPr>
              <a:t> </a:t>
            </a:r>
            <a:r>
              <a:rPr lang="en-US" sz="4800" dirty="0">
                <a:solidFill>
                  <a:srgbClr val="0070C0"/>
                </a:solidFill>
              </a:rPr>
              <a:t>academic and functional advancement.”</a:t>
            </a:r>
            <a:br>
              <a:rPr lang="en-US" sz="4800" dirty="0"/>
            </a:br>
            <a:r>
              <a:rPr lang="en-US" sz="4800" dirty="0">
                <a:solidFill>
                  <a:schemeClr val="tx1"/>
                </a:solidFill>
              </a:rPr>
              <a:t>- </a:t>
            </a:r>
            <a:r>
              <a:rPr lang="en-US" sz="4800" i="1" dirty="0">
                <a:solidFill>
                  <a:schemeClr val="tx1"/>
                </a:solidFill>
              </a:rPr>
              <a:t>Endrew F</a:t>
            </a:r>
            <a:r>
              <a:rPr lang="en-US" sz="4800" dirty="0">
                <a:solidFill>
                  <a:schemeClr val="tx1"/>
                </a:solidFill>
              </a:rPr>
              <a:t>., 2017, p. 11.</a:t>
            </a:r>
          </a:p>
        </p:txBody>
      </p:sp>
    </p:spTree>
    <p:extLst>
      <p:ext uri="{BB962C8B-B14F-4D97-AF65-F5344CB8AC3E}">
        <p14:creationId xmlns:p14="http://schemas.microsoft.com/office/powerpoint/2010/main" val="411582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B503-A7D8-4A43-B9D6-938D08830D0A}"/>
              </a:ext>
            </a:extLst>
          </p:cNvPr>
          <p:cNvSpPr>
            <a:spLocks noGrp="1"/>
          </p:cNvSpPr>
          <p:nvPr>
            <p:ph type="title"/>
          </p:nvPr>
        </p:nvSpPr>
        <p:spPr/>
        <p:txBody>
          <a:bodyPr/>
          <a:lstStyle/>
          <a:p>
            <a:r>
              <a:rPr lang="en-US" dirty="0"/>
              <a:t>The Rowley/Endrew Two-Part Test</a:t>
            </a:r>
          </a:p>
        </p:txBody>
      </p:sp>
      <p:sp>
        <p:nvSpPr>
          <p:cNvPr id="3" name="Content Placeholder 2">
            <a:extLst>
              <a:ext uri="{FF2B5EF4-FFF2-40B4-BE49-F238E27FC236}">
                <a16:creationId xmlns:a16="http://schemas.microsoft.com/office/drawing/2014/main" id="{F96481B9-EC60-473B-BED0-EB902503B8E5}"/>
              </a:ext>
            </a:extLst>
          </p:cNvPr>
          <p:cNvSpPr>
            <a:spLocks noGrp="1"/>
          </p:cNvSpPr>
          <p:nvPr>
            <p:ph idx="1"/>
          </p:nvPr>
        </p:nvSpPr>
        <p:spPr/>
        <p:txBody>
          <a:bodyPr/>
          <a:lstStyle/>
          <a:p>
            <a:pPr marL="914400" indent="-914400" eaLnBrk="1" hangingPunct="1">
              <a:buFont typeface="+mj-lt"/>
              <a:buAutoNum type="arabicPeriod"/>
            </a:pPr>
            <a:r>
              <a:rPr lang="en-US" altLang="en-US" sz="3600" dirty="0">
                <a:solidFill>
                  <a:schemeClr val="tx1"/>
                </a:solidFill>
                <a:ea typeface="ヒラギノ角ゴ ProN W3" charset="-128"/>
              </a:rPr>
              <a:t>Has the state complied with the </a:t>
            </a:r>
            <a:r>
              <a:rPr lang="en-US" altLang="en-US" sz="3600" i="1" dirty="0">
                <a:solidFill>
                  <a:srgbClr val="0070C0"/>
                </a:solidFill>
                <a:ea typeface="ヒラギノ角ゴ ProN W3" charset="-128"/>
              </a:rPr>
              <a:t>procedures</a:t>
            </a:r>
            <a:r>
              <a:rPr lang="en-US" altLang="en-US" sz="3600" dirty="0">
                <a:solidFill>
                  <a:schemeClr val="tx1"/>
                </a:solidFill>
                <a:ea typeface="ヒラギノ角ゴ ProN W3" charset="-128"/>
              </a:rPr>
              <a:t> set forth in the law?</a:t>
            </a:r>
          </a:p>
          <a:p>
            <a:pPr marL="914400" indent="-914400" eaLnBrk="1" hangingPunct="1">
              <a:buFont typeface="+mj-lt"/>
              <a:buAutoNum type="arabicPeriod"/>
            </a:pPr>
            <a:endParaRPr lang="en-US" altLang="en-US" sz="3600" dirty="0">
              <a:solidFill>
                <a:schemeClr val="tx1"/>
              </a:solidFill>
              <a:ea typeface="ヒラギノ角ゴ ProN W3" charset="-128"/>
            </a:endParaRPr>
          </a:p>
          <a:p>
            <a:pPr marL="914400" indent="-914400" eaLnBrk="1" hangingPunct="1">
              <a:buFont typeface="+mj-lt"/>
              <a:buAutoNum type="arabicPeriod"/>
            </a:pPr>
            <a:r>
              <a:rPr lang="en-US" altLang="en-US" sz="3600" dirty="0">
                <a:solidFill>
                  <a:schemeClr val="tx1"/>
                </a:solidFill>
                <a:ea typeface="ヒラギノ角ゴ ProN W3" charset="-128"/>
              </a:rPr>
              <a:t>Is the resulting IEP reasonably calculated to enable the student to make </a:t>
            </a:r>
            <a:r>
              <a:rPr lang="en-US" altLang="en-US" sz="3600" dirty="0">
                <a:solidFill>
                  <a:srgbClr val="0070C0"/>
                </a:solidFill>
                <a:ea typeface="ヒラギノ角ゴ ProN W3" charset="-128"/>
              </a:rPr>
              <a:t>progress appropriate </a:t>
            </a:r>
            <a:r>
              <a:rPr lang="en-US" altLang="en-US" sz="3600" dirty="0">
                <a:solidFill>
                  <a:schemeClr val="tx1"/>
                </a:solidFill>
                <a:ea typeface="ヒラギノ角ゴ ProN W3" charset="-128"/>
              </a:rPr>
              <a:t>in light of his or her circumstances?</a:t>
            </a:r>
          </a:p>
          <a:p>
            <a:endParaRPr lang="en-US" dirty="0"/>
          </a:p>
        </p:txBody>
      </p:sp>
      <p:sp>
        <p:nvSpPr>
          <p:cNvPr id="4" name="Slide Number Placeholder 3">
            <a:extLst>
              <a:ext uri="{FF2B5EF4-FFF2-40B4-BE49-F238E27FC236}">
                <a16:creationId xmlns:a16="http://schemas.microsoft.com/office/drawing/2014/main" id="{27F21400-2806-4D6F-A37D-9AE0309CE959}"/>
              </a:ext>
            </a:extLst>
          </p:cNvPr>
          <p:cNvSpPr>
            <a:spLocks noGrp="1"/>
          </p:cNvSpPr>
          <p:nvPr>
            <p:ph type="sldNum" sz="quarter" idx="12"/>
          </p:nvPr>
        </p:nvSpPr>
        <p:spPr/>
        <p:txBody>
          <a:bodyPr/>
          <a:lstStyle/>
          <a:p>
            <a:fld id="{34B7E4EF-A1BD-40F4-AB7B-04F084DD991D}" type="slidenum">
              <a:rPr lang="en-US" smtClean="0"/>
              <a:t>15</a:t>
            </a:fld>
            <a:endParaRPr lang="en-US"/>
          </a:p>
        </p:txBody>
      </p:sp>
    </p:spTree>
    <p:extLst>
      <p:ext uri="{BB962C8B-B14F-4D97-AF65-F5344CB8AC3E}">
        <p14:creationId xmlns:p14="http://schemas.microsoft.com/office/powerpoint/2010/main" val="325554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5D3B-6015-F546-8C2D-48E9CDD58DB0}"/>
              </a:ext>
            </a:extLst>
          </p:cNvPr>
          <p:cNvSpPr>
            <a:spLocks noGrp="1"/>
          </p:cNvSpPr>
          <p:nvPr>
            <p:ph type="title"/>
          </p:nvPr>
        </p:nvSpPr>
        <p:spPr/>
        <p:txBody>
          <a:bodyPr>
            <a:noAutofit/>
          </a:bodyPr>
          <a:lstStyle/>
          <a:p>
            <a:r>
              <a:rPr lang="en-US" dirty="0">
                <a:cs typeface="Times New Roman" panose="02020603050405020304" pitchFamily="18" charset="0"/>
              </a:rPr>
              <a:t>The Final Chapter of</a:t>
            </a:r>
            <a:r>
              <a:rPr lang="en-US" i="1" dirty="0">
                <a:cs typeface="Times New Roman" panose="02020603050405020304" pitchFamily="18" charset="0"/>
              </a:rPr>
              <a:t> Endrew F. </a:t>
            </a:r>
            <a:endParaRPr lang="en-US"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B8A3FF99-64D8-C549-BC71-9D232DCDDEEC}"/>
              </a:ext>
            </a:extLst>
          </p:cNvPr>
          <p:cNvSpPr>
            <a:spLocks noGrp="1"/>
          </p:cNvSpPr>
          <p:nvPr>
            <p:ph sz="quarter" idx="15"/>
          </p:nvPr>
        </p:nvSpPr>
        <p:spPr/>
        <p:txBody>
          <a:bodyPr>
            <a:noAutofit/>
          </a:bodyPr>
          <a:lstStyle/>
          <a:p>
            <a:r>
              <a:rPr lang="en-US" dirty="0">
                <a:solidFill>
                  <a:schemeClr val="tx1"/>
                </a:solidFill>
                <a:cs typeface="Times New Roman" panose="02020603050405020304" pitchFamily="18" charset="0"/>
              </a:rPr>
              <a:t>U.S. Circuit Court of Appeals for the 10</a:t>
            </a:r>
            <a:r>
              <a:rPr lang="en-US" baseline="30000" dirty="0">
                <a:solidFill>
                  <a:schemeClr val="tx1"/>
                </a:solidFill>
                <a:cs typeface="Times New Roman" panose="02020603050405020304" pitchFamily="18" charset="0"/>
              </a:rPr>
              <a:t>th</a:t>
            </a:r>
            <a:r>
              <a:rPr lang="en-US" dirty="0">
                <a:solidFill>
                  <a:schemeClr val="tx1"/>
                </a:solidFill>
                <a:cs typeface="Times New Roman" panose="02020603050405020304" pitchFamily="18" charset="0"/>
              </a:rPr>
              <a:t> Circuit - 2017</a:t>
            </a:r>
          </a:p>
          <a:p>
            <a:r>
              <a:rPr lang="en-US" dirty="0">
                <a:solidFill>
                  <a:schemeClr val="tx1"/>
                </a:solidFill>
                <a:cs typeface="Times New Roman" panose="02020603050405020304" pitchFamily="18" charset="0"/>
              </a:rPr>
              <a:t>U.S. District Court for the District of Colorado – 2018</a:t>
            </a:r>
          </a:p>
          <a:p>
            <a:pPr lvl="1"/>
            <a:r>
              <a:rPr lang="en-US" dirty="0" err="1">
                <a:solidFill>
                  <a:schemeClr val="tx1"/>
                </a:solidFill>
              </a:rPr>
              <a:t>Endrew’s</a:t>
            </a:r>
            <a:r>
              <a:rPr lang="en-US" dirty="0">
                <a:solidFill>
                  <a:schemeClr val="tx1"/>
                </a:solidFill>
              </a:rPr>
              <a:t> “IEP was </a:t>
            </a:r>
            <a:r>
              <a:rPr lang="en-US" b="1" dirty="0">
                <a:solidFill>
                  <a:srgbClr val="0070C0"/>
                </a:solidFill>
              </a:rPr>
              <a:t>not appropriately ambitious </a:t>
            </a:r>
            <a:r>
              <a:rPr lang="en-US" dirty="0">
                <a:solidFill>
                  <a:schemeClr val="tx1"/>
                </a:solidFill>
              </a:rPr>
              <a:t>because it did not give (Endrew) the chance to meet challenging objectives” (</a:t>
            </a:r>
            <a:r>
              <a:rPr lang="en-US" i="1" dirty="0">
                <a:solidFill>
                  <a:schemeClr val="tx1"/>
                </a:solidFill>
              </a:rPr>
              <a:t>Endrew, </a:t>
            </a:r>
            <a:r>
              <a:rPr lang="en-US" dirty="0">
                <a:solidFill>
                  <a:schemeClr val="tx1"/>
                </a:solidFill>
              </a:rPr>
              <a:t>2018, p. 20).</a:t>
            </a:r>
            <a:endParaRPr lang="en-US" dirty="0">
              <a:solidFill>
                <a:schemeClr val="tx1"/>
              </a:solidFill>
              <a:cs typeface="Times New Roman" panose="02020603050405020304" pitchFamily="18" charset="0"/>
            </a:endParaRPr>
          </a:p>
          <a:p>
            <a:r>
              <a:rPr lang="en-US" dirty="0">
                <a:solidFill>
                  <a:schemeClr val="tx1"/>
                </a:solidFill>
                <a:cs typeface="Times New Roman" panose="02020603050405020304" pitchFamily="18" charset="0"/>
              </a:rPr>
              <a:t>After 7 years of litigation, the Douglas County School District paid $1.3 million from the District’s general fund to settle the case (Denver Post, 2/12/18).</a:t>
            </a:r>
          </a:p>
          <a:p>
            <a:endParaRPr lang="en-US" sz="3600" dirty="0">
              <a:solidFill>
                <a:schemeClr val="tx1"/>
              </a:solidFill>
              <a:cs typeface="Times New Roman" panose="02020603050405020304" pitchFamily="18" charset="0"/>
            </a:endParaRPr>
          </a:p>
          <a:p>
            <a:endParaRPr lang="en-US" sz="3600" dirty="0">
              <a:cs typeface="Times New Roman" panose="02020603050405020304" pitchFamily="18" charset="0"/>
            </a:endParaRPr>
          </a:p>
        </p:txBody>
      </p:sp>
      <p:sp>
        <p:nvSpPr>
          <p:cNvPr id="4" name="Text Placeholder 3">
            <a:extLst>
              <a:ext uri="{FF2B5EF4-FFF2-40B4-BE49-F238E27FC236}">
                <a16:creationId xmlns:a16="http://schemas.microsoft.com/office/drawing/2014/main" id="{C329D2A6-2F31-4DC5-8385-1361799C62C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07576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FB9CF-681E-C34B-B3C5-B81CF072B354}"/>
              </a:ext>
            </a:extLst>
          </p:cNvPr>
          <p:cNvSpPr>
            <a:spLocks noGrp="1"/>
          </p:cNvSpPr>
          <p:nvPr>
            <p:ph type="title"/>
          </p:nvPr>
        </p:nvSpPr>
        <p:spPr>
          <a:xfrm>
            <a:off x="1218452" y="2129078"/>
            <a:ext cx="9755096" cy="1299922"/>
          </a:xfrm>
        </p:spPr>
        <p:txBody>
          <a:bodyPr vert="horz" wrap="square" lIns="91440" tIns="45720" rIns="91440" bIns="45720" rtlCol="0" anchor="b">
            <a:normAutofit/>
          </a:bodyPr>
          <a:lstStyle/>
          <a:p>
            <a:pPr algn="ctr"/>
            <a:r>
              <a:rPr lang="en-US" sz="7200" kern="1200" dirty="0">
                <a:solidFill>
                  <a:srgbClr val="0070C0"/>
                </a:solidFill>
                <a:latin typeface="+mj-lt"/>
                <a:ea typeface="+mj-ea"/>
                <a:cs typeface="+mj-cs"/>
              </a:rPr>
              <a:t>Litigating a FAPE</a:t>
            </a:r>
          </a:p>
        </p:txBody>
      </p:sp>
    </p:spTree>
    <p:extLst>
      <p:ext uri="{BB962C8B-B14F-4D97-AF65-F5344CB8AC3E}">
        <p14:creationId xmlns:p14="http://schemas.microsoft.com/office/powerpoint/2010/main" val="278458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C3EC-19AE-074D-82ED-CAA449067676}"/>
              </a:ext>
            </a:extLst>
          </p:cNvPr>
          <p:cNvSpPr>
            <a:spLocks noGrp="1"/>
          </p:cNvSpPr>
          <p:nvPr>
            <p:ph type="title"/>
          </p:nvPr>
        </p:nvSpPr>
        <p:spPr>
          <a:xfrm>
            <a:off x="683859" y="2248764"/>
            <a:ext cx="4792963" cy="1742207"/>
          </a:xfrm>
        </p:spPr>
        <p:txBody>
          <a:bodyPr>
            <a:normAutofit/>
          </a:bodyPr>
          <a:lstStyle/>
          <a:p>
            <a:r>
              <a:rPr lang="en-US" dirty="0">
                <a:cs typeface="Times New Roman" panose="02020603050405020304" pitchFamily="18" charset="0"/>
              </a:rPr>
              <a:t>Litigation: </a:t>
            </a:r>
            <a:br>
              <a:rPr lang="en-US" dirty="0">
                <a:cs typeface="Times New Roman" panose="02020603050405020304" pitchFamily="18" charset="0"/>
              </a:rPr>
            </a:br>
            <a:r>
              <a:rPr lang="en-US" dirty="0">
                <a:cs typeface="Times New Roman" panose="02020603050405020304" pitchFamily="18" charset="0"/>
              </a:rPr>
              <a:t>The typical way</a:t>
            </a:r>
          </a:p>
        </p:txBody>
      </p:sp>
      <p:sp>
        <p:nvSpPr>
          <p:cNvPr id="6" name="TextBox 5">
            <a:extLst>
              <a:ext uri="{FF2B5EF4-FFF2-40B4-BE49-F238E27FC236}">
                <a16:creationId xmlns:a16="http://schemas.microsoft.com/office/drawing/2014/main" id="{AB9A13D2-D1FA-DC4D-9CC7-71CD2E6D9915}"/>
              </a:ext>
            </a:extLst>
          </p:cNvPr>
          <p:cNvSpPr txBox="1"/>
          <p:nvPr/>
        </p:nvSpPr>
        <p:spPr>
          <a:xfrm>
            <a:off x="5882939" y="1737198"/>
            <a:ext cx="4518703"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District Courts: 94</a:t>
            </a:r>
          </a:p>
        </p:txBody>
      </p:sp>
      <p:sp>
        <p:nvSpPr>
          <p:cNvPr id="7" name="Down Arrow 6" descr="Down arrow">
            <a:extLst>
              <a:ext uri="{FF2B5EF4-FFF2-40B4-BE49-F238E27FC236}">
                <a16:creationId xmlns:a16="http://schemas.microsoft.com/office/drawing/2014/main" id="{F18C2051-C9A8-FA4D-88FF-0B7385535C0D}"/>
              </a:ext>
              <a:ext uri="{C183D7F6-B498-43B3-948B-1728B52AA6E4}">
                <adec:decorative xmlns:adec="http://schemas.microsoft.com/office/drawing/2017/decorative" val="0"/>
              </a:ext>
            </a:extLst>
          </p:cNvPr>
          <p:cNvSpPr/>
          <p:nvPr/>
        </p:nvSpPr>
        <p:spPr>
          <a:xfrm>
            <a:off x="8142291" y="2556703"/>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04E7C84-EFF8-CB49-8C46-B5CAAF26C3CA}"/>
              </a:ext>
            </a:extLst>
          </p:cNvPr>
          <p:cNvSpPr txBox="1"/>
          <p:nvPr/>
        </p:nvSpPr>
        <p:spPr>
          <a:xfrm>
            <a:off x="5727835" y="3280432"/>
            <a:ext cx="5100866"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Courts of Appeals: 13</a:t>
            </a:r>
          </a:p>
        </p:txBody>
      </p:sp>
      <p:sp>
        <p:nvSpPr>
          <p:cNvPr id="17" name="Down Arrow 16" descr="down arrow&#10;">
            <a:extLst>
              <a:ext uri="{FF2B5EF4-FFF2-40B4-BE49-F238E27FC236}">
                <a16:creationId xmlns:a16="http://schemas.microsoft.com/office/drawing/2014/main" id="{3570F7C4-951F-F44C-A587-C62D1D59BAD8}"/>
              </a:ext>
            </a:extLst>
          </p:cNvPr>
          <p:cNvSpPr/>
          <p:nvPr/>
        </p:nvSpPr>
        <p:spPr>
          <a:xfrm>
            <a:off x="8163961" y="3990971"/>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4E3F56-0B36-B848-B32C-CD9B64674E95}"/>
              </a:ext>
            </a:extLst>
          </p:cNvPr>
          <p:cNvSpPr txBox="1"/>
          <p:nvPr/>
        </p:nvSpPr>
        <p:spPr>
          <a:xfrm>
            <a:off x="6094476" y="4717997"/>
            <a:ext cx="4518703"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Supreme Court: 1</a:t>
            </a:r>
          </a:p>
        </p:txBody>
      </p:sp>
    </p:spTree>
    <p:extLst>
      <p:ext uri="{BB962C8B-B14F-4D97-AF65-F5344CB8AC3E}">
        <p14:creationId xmlns:p14="http://schemas.microsoft.com/office/powerpoint/2010/main" val="226345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geographic boundaries of United States Court of Appeals and United States District Courts">
            <a:extLst>
              <a:ext uri="{FF2B5EF4-FFF2-40B4-BE49-F238E27FC236}">
                <a16:creationId xmlns:a16="http://schemas.microsoft.com/office/drawing/2014/main" id="{7DA4BEB5-86B3-A24A-90EE-42AEF3CD4710}"/>
              </a:ext>
            </a:extLst>
          </p:cNvPr>
          <p:cNvPicPr>
            <a:picLocks noChangeAspect="1"/>
          </p:cNvPicPr>
          <p:nvPr/>
        </p:nvPicPr>
        <p:blipFill>
          <a:blip r:embed="rId2"/>
          <a:stretch>
            <a:fillRect/>
          </a:stretch>
        </p:blipFill>
        <p:spPr>
          <a:xfrm>
            <a:off x="1335505" y="-545503"/>
            <a:ext cx="10055863" cy="7770441"/>
          </a:xfrm>
          <a:prstGeom prst="rect">
            <a:avLst/>
          </a:prstGeom>
        </p:spPr>
      </p:pic>
      <p:sp>
        <p:nvSpPr>
          <p:cNvPr id="2" name="Title 1">
            <a:extLst>
              <a:ext uri="{FF2B5EF4-FFF2-40B4-BE49-F238E27FC236}">
                <a16:creationId xmlns:a16="http://schemas.microsoft.com/office/drawing/2014/main" id="{A4834298-47EB-2F97-0F75-E2FDB2D56820}"/>
              </a:ext>
            </a:extLst>
          </p:cNvPr>
          <p:cNvSpPr>
            <a:spLocks noGrp="1"/>
          </p:cNvSpPr>
          <p:nvPr>
            <p:ph type="title" idx="4294967295"/>
          </p:nvPr>
        </p:nvSpPr>
        <p:spPr>
          <a:xfrm>
            <a:off x="457200" y="-1107996"/>
            <a:ext cx="11338560" cy="1107996"/>
          </a:xfrm>
        </p:spPr>
        <p:txBody>
          <a:bodyPr vert="horz" lIns="0" tIns="0" rIns="0" bIns="0" rtlCol="0" anchor="b" anchorCtr="0">
            <a:noAutofit/>
          </a:bodyPr>
          <a:lstStyle/>
          <a:p>
            <a:r>
              <a:rPr lang="en-US" dirty="0"/>
              <a:t>Geographic Boundaries of United States Courts of Appeals and United States District Courts</a:t>
            </a:r>
          </a:p>
        </p:txBody>
      </p:sp>
    </p:spTree>
    <p:extLst>
      <p:ext uri="{BB962C8B-B14F-4D97-AF65-F5344CB8AC3E}">
        <p14:creationId xmlns:p14="http://schemas.microsoft.com/office/powerpoint/2010/main" val="197792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vert="horz" lIns="64287" tIns="32143" rIns="64287" bIns="32143" rtlCol="0" anchor="ctr">
            <a:normAutofit/>
          </a:bodyPr>
          <a:lstStyle/>
          <a:p>
            <a:pPr algn="ctr"/>
            <a:r>
              <a:rPr lang="en-US" altLang="x-none" sz="4640" b="1" dirty="0">
                <a:solidFill>
                  <a:schemeClr val="bg1"/>
                </a:solidFill>
                <a:ea typeface="ヒラギノ角ゴ ProN W3" charset="-128"/>
              </a:rPr>
              <a:t>IDEA Requirements FAPE</a:t>
            </a:r>
          </a:p>
        </p:txBody>
      </p:sp>
      <p:sp>
        <p:nvSpPr>
          <p:cNvPr id="2" name="Content Placeholder 1">
            <a:extLst>
              <a:ext uri="{FF2B5EF4-FFF2-40B4-BE49-F238E27FC236}">
                <a16:creationId xmlns:a16="http://schemas.microsoft.com/office/drawing/2014/main" id="{610CA0C2-0A61-459A-BB6E-3776ABC4DD95}"/>
              </a:ext>
            </a:extLst>
          </p:cNvPr>
          <p:cNvSpPr>
            <a:spLocks noGrp="1"/>
          </p:cNvSpPr>
          <p:nvPr>
            <p:ph sz="quarter" idx="15"/>
          </p:nvPr>
        </p:nvSpPr>
        <p:spPr>
          <a:xfrm>
            <a:off x="457200" y="1921396"/>
            <a:ext cx="11338560" cy="4205083"/>
          </a:xfrm>
        </p:spPr>
        <p:txBody>
          <a:bodyPr vert="horz" lIns="0" tIns="0" rIns="0" bIns="0" rtlCol="0" anchor="t">
            <a:normAutofit/>
          </a:bodyPr>
          <a:lstStyle/>
          <a:p>
            <a:pPr marL="0" indent="0" algn="ctr">
              <a:buNone/>
            </a:pPr>
            <a:r>
              <a:rPr lang="en-US" sz="4000" dirty="0">
                <a:solidFill>
                  <a:srgbClr val="0076BD"/>
                </a:solidFill>
                <a:ea typeface="ヒラギノ角ゴ ProN W3"/>
                <a:cs typeface="+mn-lt"/>
              </a:rPr>
              <a:t>The primary requirement of the IDEA and the crucial obligation of special educators is to provide a special education that confers a free appropriate public education (FAPE).</a:t>
            </a:r>
            <a:endParaRPr lang="en-US" dirty="0"/>
          </a:p>
        </p:txBody>
      </p:sp>
      <p:sp>
        <p:nvSpPr>
          <p:cNvPr id="3" name="Text Placeholder 2">
            <a:extLst>
              <a:ext uri="{FF2B5EF4-FFF2-40B4-BE49-F238E27FC236}">
                <a16:creationId xmlns:a16="http://schemas.microsoft.com/office/drawing/2014/main" id="{8A8DDAF7-77B2-4AEF-9221-7C1EF2C85E8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23880417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FB9CF-681E-C34B-B3C5-B81CF072B354}"/>
              </a:ext>
            </a:extLst>
          </p:cNvPr>
          <p:cNvSpPr>
            <a:spLocks noGrp="1"/>
          </p:cNvSpPr>
          <p:nvPr>
            <p:ph type="title"/>
          </p:nvPr>
        </p:nvSpPr>
        <p:spPr>
          <a:xfrm>
            <a:off x="914401" y="2141316"/>
            <a:ext cx="10123086" cy="2587605"/>
          </a:xfrm>
        </p:spPr>
        <p:txBody>
          <a:bodyPr vert="horz" wrap="square" lIns="91440" tIns="45720" rIns="91440" bIns="45720" rtlCol="0" anchor="t">
            <a:normAutofit/>
          </a:bodyPr>
          <a:lstStyle/>
          <a:p>
            <a:pPr algn="ctr"/>
            <a:r>
              <a:rPr lang="en-US" sz="7200" dirty="0">
                <a:solidFill>
                  <a:srgbClr val="0070C0"/>
                </a:solidFill>
                <a:cs typeface="+mj-cs"/>
              </a:rPr>
              <a:t>Litigation in Special Education:  It is Special!</a:t>
            </a:r>
          </a:p>
        </p:txBody>
      </p:sp>
    </p:spTree>
    <p:extLst>
      <p:ext uri="{BB962C8B-B14F-4D97-AF65-F5344CB8AC3E}">
        <p14:creationId xmlns:p14="http://schemas.microsoft.com/office/powerpoint/2010/main" val="142038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4416555-6DC3-D64F-B0DB-BF31A5D85394}"/>
              </a:ext>
            </a:extLst>
          </p:cNvPr>
          <p:cNvSpPr txBox="1">
            <a:spLocks noGrp="1"/>
          </p:cNvSpPr>
          <p:nvPr>
            <p:ph type="title" idx="4294967295"/>
          </p:nvPr>
        </p:nvSpPr>
        <p:spPr>
          <a:xfrm>
            <a:off x="500285" y="1148515"/>
            <a:ext cx="5330137" cy="45609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lang="en-US" sz="4200" b="1" i="0" kern="1200" cap="none" spc="-7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70" normalizeH="0" baseline="0" noProof="0" dirty="0">
                <a:ln>
                  <a:noFill/>
                </a:ln>
                <a:solidFill>
                  <a:srgbClr val="0070C0"/>
                </a:solidFill>
                <a:effectLst/>
                <a:uLnTx/>
                <a:uFillTx/>
                <a:latin typeface="+mj-lt"/>
                <a:ea typeface="+mn-ea"/>
                <a:cs typeface="Times New Roman" panose="02020603050405020304" pitchFamily="18" charset="0"/>
              </a:rPr>
              <a:t>Litigation: </a:t>
            </a:r>
            <a:br>
              <a:rPr kumimoji="0" lang="en-US" sz="4000" b="0" i="0" u="none" strike="noStrike" kern="1200" cap="none" spc="-70" normalizeH="0" baseline="0" noProof="0" dirty="0">
                <a:ln>
                  <a:noFill/>
                </a:ln>
                <a:solidFill>
                  <a:srgbClr val="0070C0"/>
                </a:solidFill>
                <a:effectLst/>
                <a:uLnTx/>
                <a:uFillTx/>
                <a:latin typeface="+mj-lt"/>
                <a:ea typeface="+mn-ea"/>
                <a:cs typeface="Times New Roman" panose="02020603050405020304" pitchFamily="18" charset="0"/>
              </a:rPr>
            </a:br>
            <a:r>
              <a:rPr kumimoji="0" lang="en-US" sz="4000" b="0" i="0" u="none" strike="noStrike" kern="1200" cap="none" spc="-70" normalizeH="0" baseline="0" noProof="0" dirty="0">
                <a:ln>
                  <a:noFill/>
                </a:ln>
                <a:solidFill>
                  <a:srgbClr val="0070C0"/>
                </a:solidFill>
                <a:effectLst/>
                <a:uLnTx/>
                <a:uFillTx/>
                <a:latin typeface="+mj-lt"/>
                <a:ea typeface="+mn-ea"/>
                <a:cs typeface="Times New Roman" panose="02020603050405020304" pitchFamily="18" charset="0"/>
              </a:rPr>
              <a:t>The “special” way</a:t>
            </a:r>
          </a:p>
        </p:txBody>
      </p:sp>
      <p:sp>
        <p:nvSpPr>
          <p:cNvPr id="18" name="TextBox 17">
            <a:extLst>
              <a:ext uri="{FF2B5EF4-FFF2-40B4-BE49-F238E27FC236}">
                <a16:creationId xmlns:a16="http://schemas.microsoft.com/office/drawing/2014/main" id="{B0532B97-4384-F745-A524-70841BB6323C}"/>
              </a:ext>
            </a:extLst>
          </p:cNvPr>
          <p:cNvSpPr txBox="1"/>
          <p:nvPr/>
        </p:nvSpPr>
        <p:spPr>
          <a:xfrm>
            <a:off x="4740613" y="239724"/>
            <a:ext cx="6743699" cy="646331"/>
          </a:xfrm>
          <a:prstGeom prst="rect">
            <a:avLst/>
          </a:prstGeom>
          <a:noFill/>
        </p:spPr>
        <p:txBody>
          <a:bodyPr wrap="square" rtlCol="0">
            <a:spAutoFit/>
          </a:bodyPr>
          <a:lstStyle/>
          <a:p>
            <a:pPr algn="ctr"/>
            <a:r>
              <a:rPr lang="en-US" sz="3600" dirty="0">
                <a:cs typeface="Times New Roman" panose="02020603050405020304" pitchFamily="18" charset="0"/>
              </a:rPr>
              <a:t>Local Due Process Hearing-Tier 1</a:t>
            </a:r>
          </a:p>
        </p:txBody>
      </p:sp>
      <p:sp>
        <p:nvSpPr>
          <p:cNvPr id="20" name="Down Arrow 19" descr="Down arrow">
            <a:extLst>
              <a:ext uri="{FF2B5EF4-FFF2-40B4-BE49-F238E27FC236}">
                <a16:creationId xmlns:a16="http://schemas.microsoft.com/office/drawing/2014/main" id="{E56EB3C2-281C-7346-92C2-4EF5005AB3FF}"/>
              </a:ext>
            </a:extLst>
          </p:cNvPr>
          <p:cNvSpPr/>
          <p:nvPr/>
        </p:nvSpPr>
        <p:spPr>
          <a:xfrm>
            <a:off x="7917113" y="886055"/>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9452F3-D46E-5942-B41E-1C1A723B7DA4}"/>
              </a:ext>
            </a:extLst>
          </p:cNvPr>
          <p:cNvSpPr txBox="1"/>
          <p:nvPr/>
        </p:nvSpPr>
        <p:spPr>
          <a:xfrm>
            <a:off x="4498674" y="1559284"/>
            <a:ext cx="7303325" cy="646331"/>
          </a:xfrm>
          <a:prstGeom prst="rect">
            <a:avLst/>
          </a:prstGeom>
          <a:noFill/>
        </p:spPr>
        <p:txBody>
          <a:bodyPr wrap="square" rtlCol="0">
            <a:spAutoFit/>
          </a:bodyPr>
          <a:lstStyle/>
          <a:p>
            <a:pPr algn="ctr"/>
            <a:r>
              <a:rPr lang="en-US" sz="3600" dirty="0">
                <a:cs typeface="Times New Roman" panose="02020603050405020304" pitchFamily="18" charset="0"/>
              </a:rPr>
              <a:t>State Review Hearing-Tier 2 (7 states)</a:t>
            </a:r>
          </a:p>
        </p:txBody>
      </p:sp>
      <p:sp>
        <p:nvSpPr>
          <p:cNvPr id="21" name="Down Arrow 20" descr="Down arrow">
            <a:extLst>
              <a:ext uri="{FF2B5EF4-FFF2-40B4-BE49-F238E27FC236}">
                <a16:creationId xmlns:a16="http://schemas.microsoft.com/office/drawing/2014/main" id="{64BF2D49-98CE-3B47-89A4-5AF2B7BA3E1C}"/>
              </a:ext>
            </a:extLst>
          </p:cNvPr>
          <p:cNvSpPr/>
          <p:nvPr/>
        </p:nvSpPr>
        <p:spPr>
          <a:xfrm>
            <a:off x="7917113" y="2266225"/>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3D2-D1FA-DC4D-9CC7-71CD2E6D9915}"/>
              </a:ext>
            </a:extLst>
          </p:cNvPr>
          <p:cNvSpPr txBox="1"/>
          <p:nvPr/>
        </p:nvSpPr>
        <p:spPr>
          <a:xfrm>
            <a:off x="5971006" y="2937988"/>
            <a:ext cx="4518703" cy="646331"/>
          </a:xfrm>
          <a:prstGeom prst="rect">
            <a:avLst/>
          </a:prstGeom>
          <a:noFill/>
        </p:spPr>
        <p:txBody>
          <a:bodyPr wrap="square" rtlCol="0">
            <a:spAutoFit/>
          </a:bodyPr>
          <a:lstStyle/>
          <a:p>
            <a:pPr algn="ctr"/>
            <a:r>
              <a:rPr lang="en-US" sz="3600" dirty="0">
                <a:cs typeface="Times New Roman" panose="02020603050405020304" pitchFamily="18" charset="0"/>
              </a:rPr>
              <a:t>U.S District Court</a:t>
            </a:r>
          </a:p>
        </p:txBody>
      </p:sp>
      <p:sp>
        <p:nvSpPr>
          <p:cNvPr id="7" name="Down Arrow 6" descr="Down arrow">
            <a:extLst>
              <a:ext uri="{FF2B5EF4-FFF2-40B4-BE49-F238E27FC236}">
                <a16:creationId xmlns:a16="http://schemas.microsoft.com/office/drawing/2014/main" id="{F18C2051-C9A8-FA4D-88FF-0B7385535C0D}"/>
              </a:ext>
            </a:extLst>
          </p:cNvPr>
          <p:cNvSpPr/>
          <p:nvPr/>
        </p:nvSpPr>
        <p:spPr>
          <a:xfrm>
            <a:off x="7917113" y="3584588"/>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4E7C84-EFF8-CB49-8C46-B5CAAF26C3CA}"/>
              </a:ext>
            </a:extLst>
          </p:cNvPr>
          <p:cNvSpPr txBox="1"/>
          <p:nvPr/>
        </p:nvSpPr>
        <p:spPr>
          <a:xfrm>
            <a:off x="5584717" y="4289793"/>
            <a:ext cx="5100866" cy="646331"/>
          </a:xfrm>
          <a:prstGeom prst="rect">
            <a:avLst/>
          </a:prstGeom>
          <a:noFill/>
        </p:spPr>
        <p:txBody>
          <a:bodyPr wrap="square" rtlCol="0">
            <a:spAutoFit/>
          </a:bodyPr>
          <a:lstStyle/>
          <a:p>
            <a:pPr algn="ctr"/>
            <a:r>
              <a:rPr lang="en-US" sz="3600" dirty="0">
                <a:cs typeface="Times New Roman" panose="02020603050405020304" pitchFamily="18" charset="0"/>
              </a:rPr>
              <a:t>U.S Courts of Appeal</a:t>
            </a:r>
          </a:p>
        </p:txBody>
      </p:sp>
      <p:sp>
        <p:nvSpPr>
          <p:cNvPr id="17" name="Down Arrow 16" descr="Down arrow">
            <a:extLst>
              <a:ext uri="{FF2B5EF4-FFF2-40B4-BE49-F238E27FC236}">
                <a16:creationId xmlns:a16="http://schemas.microsoft.com/office/drawing/2014/main" id="{3570F7C4-951F-F44C-A587-C62D1D59BAD8}"/>
              </a:ext>
            </a:extLst>
          </p:cNvPr>
          <p:cNvSpPr/>
          <p:nvPr/>
        </p:nvSpPr>
        <p:spPr>
          <a:xfrm>
            <a:off x="7894423" y="5069638"/>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4E3F56-0B36-B848-B32C-CD9B64674E95}"/>
              </a:ext>
            </a:extLst>
          </p:cNvPr>
          <p:cNvSpPr txBox="1"/>
          <p:nvPr/>
        </p:nvSpPr>
        <p:spPr>
          <a:xfrm>
            <a:off x="5830422" y="5734917"/>
            <a:ext cx="4518703" cy="646331"/>
          </a:xfrm>
          <a:prstGeom prst="rect">
            <a:avLst/>
          </a:prstGeom>
          <a:noFill/>
        </p:spPr>
        <p:txBody>
          <a:bodyPr wrap="square" rtlCol="0">
            <a:spAutoFit/>
          </a:bodyPr>
          <a:lstStyle/>
          <a:p>
            <a:pPr algn="ctr"/>
            <a:r>
              <a:rPr lang="en-US" sz="3600" dirty="0">
                <a:cs typeface="Times New Roman" panose="02020603050405020304" pitchFamily="18" charset="0"/>
              </a:rPr>
              <a:t>U.S Supreme Court</a:t>
            </a:r>
          </a:p>
        </p:txBody>
      </p:sp>
    </p:spTree>
    <p:extLst>
      <p:ext uri="{BB962C8B-B14F-4D97-AF65-F5344CB8AC3E}">
        <p14:creationId xmlns:p14="http://schemas.microsoft.com/office/powerpoint/2010/main" val="997788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279A-7664-4440-B86A-70D11F4E75C3}"/>
              </a:ext>
            </a:extLst>
          </p:cNvPr>
          <p:cNvSpPr>
            <a:spLocks noGrp="1"/>
          </p:cNvSpPr>
          <p:nvPr>
            <p:ph type="title"/>
          </p:nvPr>
        </p:nvSpPr>
        <p:spPr/>
        <p:txBody>
          <a:bodyPr>
            <a:noAutofit/>
          </a:bodyPr>
          <a:lstStyle/>
          <a:p>
            <a:r>
              <a:rPr lang="en-US" dirty="0">
                <a:solidFill>
                  <a:srgbClr val="0070C0"/>
                </a:solidFill>
                <a:cs typeface="Times New Roman" panose="02020603050405020304" pitchFamily="18" charset="0"/>
              </a:rPr>
              <a:t>Why Should We Pay Attention to Due Process Hearings?</a:t>
            </a:r>
          </a:p>
        </p:txBody>
      </p:sp>
      <p:sp>
        <p:nvSpPr>
          <p:cNvPr id="3" name="Content Placeholder 2">
            <a:extLst>
              <a:ext uri="{FF2B5EF4-FFF2-40B4-BE49-F238E27FC236}">
                <a16:creationId xmlns:a16="http://schemas.microsoft.com/office/drawing/2014/main" id="{F96143A2-ACF3-4741-89BA-CC27162BC189}"/>
              </a:ext>
            </a:extLst>
          </p:cNvPr>
          <p:cNvSpPr>
            <a:spLocks noGrp="1"/>
          </p:cNvSpPr>
          <p:nvPr>
            <p:ph sz="quarter" idx="15"/>
          </p:nvPr>
        </p:nvSpPr>
        <p:spPr/>
        <p:txBody>
          <a:bodyPr anchor="t">
            <a:noAutofit/>
          </a:bodyPr>
          <a:lstStyle/>
          <a:p>
            <a:r>
              <a:rPr lang="en-US" sz="3400" dirty="0">
                <a:solidFill>
                  <a:schemeClr val="tx1"/>
                </a:solidFill>
                <a:latin typeface="+mj-lt"/>
                <a:cs typeface="Times New Roman" panose="02020603050405020304" pitchFamily="18" charset="0"/>
              </a:rPr>
              <a:t>Our background in hearings</a:t>
            </a:r>
          </a:p>
          <a:p>
            <a:r>
              <a:rPr lang="en-US" sz="3400" dirty="0">
                <a:solidFill>
                  <a:schemeClr val="tx1"/>
                </a:solidFill>
                <a:latin typeface="+mj-lt"/>
                <a:cs typeface="Times New Roman" panose="02020603050405020304" pitchFamily="18" charset="0"/>
              </a:rPr>
              <a:t>Do hearings set precedent?</a:t>
            </a:r>
          </a:p>
          <a:p>
            <a:r>
              <a:rPr lang="en-US" sz="3400" dirty="0">
                <a:solidFill>
                  <a:schemeClr val="tx1"/>
                </a:solidFill>
                <a:latin typeface="+mj-lt"/>
                <a:cs typeface="Times New Roman" panose="02020603050405020304" pitchFamily="18" charset="0"/>
              </a:rPr>
              <a:t>Why should we pay attention to hearings?</a:t>
            </a:r>
          </a:p>
          <a:p>
            <a:r>
              <a:rPr lang="en-US" sz="3400" dirty="0">
                <a:solidFill>
                  <a:schemeClr val="tx1"/>
                </a:solidFill>
                <a:latin typeface="+mj-lt"/>
                <a:cs typeface="Times New Roman" panose="02020603050405020304" pitchFamily="18" charset="0"/>
              </a:rPr>
              <a:t>How much do hearings cost? Average $10,000 to $50,000</a:t>
            </a:r>
          </a:p>
          <a:p>
            <a:r>
              <a:rPr lang="en-US" sz="3400" dirty="0">
                <a:solidFill>
                  <a:schemeClr val="tx1"/>
                </a:solidFill>
                <a:latin typeface="+mj-lt"/>
                <a:cs typeface="Times New Roman" panose="02020603050405020304" pitchFamily="18" charset="0"/>
              </a:rPr>
              <a:t>Remedies: Tuition reimbursement, Compensatory education</a:t>
            </a:r>
          </a:p>
        </p:txBody>
      </p:sp>
      <p:sp>
        <p:nvSpPr>
          <p:cNvPr id="4" name="Text Placeholder 3">
            <a:extLst>
              <a:ext uri="{FF2B5EF4-FFF2-40B4-BE49-F238E27FC236}">
                <a16:creationId xmlns:a16="http://schemas.microsoft.com/office/drawing/2014/main" id="{AEC1E9FC-7C32-4F82-B450-FB0F560E76A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99931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 </a:t>
            </a:r>
            <a:r>
              <a:rPr lang="en-US" dirty="0">
                <a:solidFill>
                  <a:schemeClr val="bg1"/>
                </a:solidFill>
                <a:cs typeface="Times New Roman" panose="02020603050405020304" pitchFamily="18" charset="0"/>
              </a:rPr>
              <a:t>Procedural</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Procedural</a:t>
            </a:r>
          </a:p>
          <a:p>
            <a:pPr lvl="1"/>
            <a:r>
              <a:rPr lang="en-US" sz="3200" dirty="0">
                <a:solidFill>
                  <a:schemeClr val="tx1"/>
                </a:solidFill>
                <a:latin typeface="+mj-lt"/>
                <a:cs typeface="Times New Roman" panose="02020603050405020304" pitchFamily="18" charset="0"/>
              </a:rPr>
              <a:t>Failing to involve a student’s parents in IEP formulation and monitoring</a:t>
            </a:r>
            <a:endParaRPr lang="en-US" sz="3400" dirty="0">
              <a:solidFill>
                <a:schemeClr val="tx1"/>
              </a:solidFill>
              <a:latin typeface="+mj-lt"/>
              <a:cs typeface="Times New Roman" panose="02020603050405020304" pitchFamily="18" charset="0"/>
            </a:endParaRPr>
          </a:p>
          <a:p>
            <a:pPr lvl="1"/>
            <a:r>
              <a:rPr lang="en-US" sz="3400" dirty="0">
                <a:solidFill>
                  <a:schemeClr val="tx1"/>
                </a:solidFill>
                <a:latin typeface="+mj-lt"/>
                <a:cs typeface="Times New Roman" panose="02020603050405020304" pitchFamily="18" charset="0"/>
              </a:rPr>
              <a:t>Predetermining program and/or placement</a:t>
            </a:r>
          </a:p>
          <a:p>
            <a:pPr lvl="1"/>
            <a:r>
              <a:rPr lang="en-US" sz="3400" dirty="0">
                <a:solidFill>
                  <a:schemeClr val="tx1"/>
                </a:solidFill>
                <a:latin typeface="+mj-lt"/>
                <a:cs typeface="Times New Roman" panose="02020603050405020304" pitchFamily="18" charset="0"/>
              </a:rPr>
              <a:t>Failing to properly conduct child find activities</a:t>
            </a:r>
          </a:p>
        </p:txBody>
      </p:sp>
      <p:sp>
        <p:nvSpPr>
          <p:cNvPr id="4" name="Text Placeholder 3">
            <a:extLst>
              <a:ext uri="{FF2B5EF4-FFF2-40B4-BE49-F238E27FC236}">
                <a16:creationId xmlns:a16="http://schemas.microsoft.com/office/drawing/2014/main" id="{AF71D7E6-5A44-456F-B974-635F53D12A6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57891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 </a:t>
            </a:r>
            <a:r>
              <a:rPr lang="en-US" dirty="0">
                <a:solidFill>
                  <a:schemeClr val="bg1"/>
                </a:solidFill>
                <a:cs typeface="Times New Roman" panose="02020603050405020304" pitchFamily="18" charset="0"/>
              </a:rPr>
              <a:t>Substantive</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Substantive</a:t>
            </a:r>
          </a:p>
          <a:p>
            <a:pPr lvl="1"/>
            <a:r>
              <a:rPr lang="en-US" sz="3200" dirty="0">
                <a:solidFill>
                  <a:schemeClr val="tx1"/>
                </a:solidFill>
                <a:latin typeface="+mj-lt"/>
                <a:cs typeface="Times New Roman" panose="02020603050405020304" pitchFamily="18" charset="0"/>
              </a:rPr>
              <a:t>Internal consistency of the IEP </a:t>
            </a:r>
          </a:p>
          <a:p>
            <a:pPr lvl="2"/>
            <a:r>
              <a:rPr lang="en-US" sz="3200" dirty="0">
                <a:solidFill>
                  <a:schemeClr val="tx1"/>
                </a:solidFill>
                <a:latin typeface="+mj-lt"/>
                <a:cs typeface="Times New Roman" panose="02020603050405020304" pitchFamily="18" charset="0"/>
              </a:rPr>
              <a:t>Failing to address needs identified in the PLAAFP statements in the services, goals, or both services and goals. </a:t>
            </a:r>
          </a:p>
          <a:p>
            <a:pPr lvl="1"/>
            <a:r>
              <a:rPr lang="en-US" sz="3200" dirty="0">
                <a:solidFill>
                  <a:schemeClr val="tx1"/>
                </a:solidFill>
                <a:latin typeface="+mj-lt"/>
                <a:cs typeface="Times New Roman" panose="02020603050405020304" pitchFamily="18" charset="0"/>
              </a:rPr>
              <a:t>Failing to craft measurable annual goals</a:t>
            </a:r>
          </a:p>
          <a:p>
            <a:pPr lvl="1"/>
            <a:r>
              <a:rPr lang="en-US" sz="3200" dirty="0">
                <a:solidFill>
                  <a:schemeClr val="tx1"/>
                </a:solidFill>
                <a:latin typeface="+mj-lt"/>
                <a:cs typeface="Times New Roman" panose="02020603050405020304" pitchFamily="18" charset="0"/>
              </a:rPr>
              <a:t>Failing to collect and/or report data on a student’s progress toward the goals.</a:t>
            </a:r>
          </a:p>
        </p:txBody>
      </p:sp>
      <p:sp>
        <p:nvSpPr>
          <p:cNvPr id="4" name="Text Placeholder 3">
            <a:extLst>
              <a:ext uri="{FF2B5EF4-FFF2-40B4-BE49-F238E27FC236}">
                <a16:creationId xmlns:a16="http://schemas.microsoft.com/office/drawing/2014/main" id="{AF71D7E6-5A44-456F-B974-635F53D12A6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065696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DF7973-3B0F-4E45-9758-E557B9D6512A}"/>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dirty="0"/>
              <a:t>Kathleen </a:t>
            </a:r>
            <a:r>
              <a:rPr lang="en-US" dirty="0" err="1"/>
              <a:t>Mehfoud</a:t>
            </a:r>
            <a:r>
              <a:rPr lang="en-US" dirty="0"/>
              <a:t> Quote</a:t>
            </a:r>
          </a:p>
        </p:txBody>
      </p:sp>
      <p:pic>
        <p:nvPicPr>
          <p:cNvPr id="2" name="Picture 3" descr="Students writing">
            <a:extLst>
              <a:ext uri="{FF2B5EF4-FFF2-40B4-BE49-F238E27FC236}">
                <a16:creationId xmlns:a16="http://schemas.microsoft.com/office/drawing/2014/main" id="{6BDB229B-3CFF-47FA-B217-F220AE3B3AD8}"/>
              </a:ext>
            </a:extLst>
          </p:cNvPr>
          <p:cNvPicPr>
            <a:picLocks noGrp="1" noChangeAspect="1"/>
          </p:cNvPicPr>
          <p:nvPr>
            <p:ph sz="half" idx="1"/>
          </p:nvPr>
        </p:nvPicPr>
        <p:blipFill rotWithShape="1">
          <a:blip r:embed="rId3"/>
          <a:srcRect r="23300"/>
          <a:stretch/>
        </p:blipFill>
        <p:spPr>
          <a:xfrm>
            <a:off x="457200" y="532537"/>
            <a:ext cx="5568696" cy="484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a:extLst>
              <a:ext uri="{FF2B5EF4-FFF2-40B4-BE49-F238E27FC236}">
                <a16:creationId xmlns:a16="http://schemas.microsoft.com/office/drawing/2014/main" id="{C86BAC7E-1385-4F73-834F-8093ED9A6963}"/>
              </a:ext>
            </a:extLst>
          </p:cNvPr>
          <p:cNvSpPr>
            <a:spLocks noGrp="1"/>
          </p:cNvSpPr>
          <p:nvPr>
            <p:ph sz="half" idx="2"/>
          </p:nvPr>
        </p:nvSpPr>
        <p:spPr>
          <a:xfrm>
            <a:off x="6356460" y="690688"/>
            <a:ext cx="5568696" cy="4846320"/>
          </a:xfrm>
        </p:spPr>
        <p:txBody>
          <a:bodyPr vert="horz" lIns="0" tIns="0" rIns="0" bIns="0" rtlCol="0" anchor="t">
            <a:normAutofit/>
          </a:bodyPr>
          <a:lstStyle/>
          <a:p>
            <a:pPr marL="0" lvl="0" indent="0">
              <a:spcBef>
                <a:spcPts val="1000"/>
              </a:spcBef>
              <a:buSzTx/>
              <a:buNone/>
            </a:pPr>
            <a:r>
              <a:rPr lang="en-US" altLang="en-US" sz="3000" dirty="0">
                <a:solidFill>
                  <a:schemeClr val="tx1"/>
                </a:solidFill>
              </a:rPr>
              <a:t>Kathleen </a:t>
            </a:r>
            <a:r>
              <a:rPr lang="en-US" altLang="en-US" sz="3000" dirty="0" err="1">
                <a:solidFill>
                  <a:schemeClr val="tx1"/>
                </a:solidFill>
              </a:rPr>
              <a:t>Mehfoud</a:t>
            </a:r>
            <a:r>
              <a:rPr lang="en-US" altLang="en-US" sz="3000" dirty="0">
                <a:solidFill>
                  <a:schemeClr val="tx1"/>
                </a:solidFill>
              </a:rPr>
              <a:t> (Attorney with Reed &amp; Smith and Consultant to LRP): </a:t>
            </a:r>
            <a:r>
              <a:rPr lang="en-US" altLang="en-US" sz="3000" i="1" dirty="0">
                <a:solidFill>
                  <a:schemeClr val="tx1"/>
                </a:solidFill>
              </a:rPr>
              <a:t>“When I have a school district with a FAPE case, the first thing I do is go to the teacher and say: ‘Give me information on your student’s progress.’ If the teacher doesn’t have data, I consider advising the school district to settle.”</a:t>
            </a:r>
            <a:endParaRPr lang="en-US" sz="3000" i="1" dirty="0">
              <a:solidFill>
                <a:schemeClr val="tx1"/>
              </a:solidFill>
            </a:endParaRPr>
          </a:p>
          <a:p>
            <a:endParaRPr lang="en-US" dirty="0"/>
          </a:p>
        </p:txBody>
      </p:sp>
      <p:sp>
        <p:nvSpPr>
          <p:cNvPr id="13" name="Slide Number Placeholder 5">
            <a:extLst>
              <a:ext uri="{FF2B5EF4-FFF2-40B4-BE49-F238E27FC236}">
                <a16:creationId xmlns:a16="http://schemas.microsoft.com/office/drawing/2014/main" id="{5522F998-C95D-4C23-8F47-5AAFA82927CF}"/>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25</a:t>
            </a:fld>
            <a:endParaRPr lang="en-US"/>
          </a:p>
        </p:txBody>
      </p:sp>
    </p:spTree>
    <p:extLst>
      <p:ext uri="{BB962C8B-B14F-4D97-AF65-F5344CB8AC3E}">
        <p14:creationId xmlns:p14="http://schemas.microsoft.com/office/powerpoint/2010/main" val="3192439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 </a:t>
            </a:r>
            <a:r>
              <a:rPr lang="en-US" dirty="0">
                <a:solidFill>
                  <a:schemeClr val="bg1"/>
                </a:solidFill>
                <a:cs typeface="Times New Roman" panose="02020603050405020304" pitchFamily="18" charset="0"/>
              </a:rPr>
              <a:t>Implement</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Implementation</a:t>
            </a:r>
          </a:p>
          <a:p>
            <a:pPr lvl="1"/>
            <a:r>
              <a:rPr lang="en-US" sz="3200" dirty="0">
                <a:solidFill>
                  <a:schemeClr val="tx1"/>
                </a:solidFill>
                <a:latin typeface="+mj-lt"/>
                <a:cs typeface="Times New Roman" panose="02020603050405020304" pitchFamily="18" charset="0"/>
              </a:rPr>
              <a:t>Failing to implement the IEP as agreed upon</a:t>
            </a:r>
          </a:p>
          <a:p>
            <a:pPr lvl="1"/>
            <a:endParaRPr lang="en-US" sz="3200" dirty="0">
              <a:solidFill>
                <a:schemeClr val="tx1"/>
              </a:solidFill>
              <a:latin typeface="+mj-lt"/>
              <a:cs typeface="Times New Roman" panose="02020603050405020304" pitchFamily="18" charset="0"/>
            </a:endParaRPr>
          </a:p>
          <a:p>
            <a:pPr marL="0" indent="0">
              <a:buNone/>
            </a:pPr>
            <a:r>
              <a:rPr lang="en-US" sz="3200" dirty="0">
                <a:solidFill>
                  <a:schemeClr val="tx1"/>
                </a:solidFill>
                <a:latin typeface="+mj-lt"/>
                <a:cs typeface="Times New Roman" panose="02020603050405020304" pitchFamily="18" charset="0"/>
              </a:rPr>
              <a:t>“The IEP, like a contract…embodies a binding commitment and provide notice to both parties as to what services will be provided to a student” </a:t>
            </a:r>
            <a:r>
              <a:rPr lang="en-US" sz="3200" i="1" dirty="0">
                <a:solidFill>
                  <a:schemeClr val="tx1"/>
                </a:solidFill>
                <a:latin typeface="+mj-lt"/>
                <a:cs typeface="Times New Roman" panose="02020603050405020304" pitchFamily="18" charset="0"/>
              </a:rPr>
              <a:t>(M.C</a:t>
            </a:r>
            <a:r>
              <a:rPr lang="en-US" sz="3200" dirty="0">
                <a:solidFill>
                  <a:schemeClr val="tx1"/>
                </a:solidFill>
                <a:latin typeface="+mj-lt"/>
                <a:cs typeface="Times New Roman" panose="02020603050405020304" pitchFamily="18" charset="0"/>
              </a:rPr>
              <a:t>. </a:t>
            </a:r>
            <a:r>
              <a:rPr lang="en-US" sz="3200" i="1" dirty="0">
                <a:solidFill>
                  <a:schemeClr val="tx1"/>
                </a:solidFill>
                <a:latin typeface="+mj-lt"/>
                <a:cs typeface="Times New Roman" panose="02020603050405020304" pitchFamily="18" charset="0"/>
              </a:rPr>
              <a:t>v. Antelope Union School District</a:t>
            </a:r>
            <a:r>
              <a:rPr lang="en-US" sz="3200" dirty="0">
                <a:solidFill>
                  <a:schemeClr val="tx1"/>
                </a:solidFill>
                <a:latin typeface="+mj-lt"/>
                <a:cs typeface="Times New Roman" panose="02020603050405020304" pitchFamily="18" charset="0"/>
              </a:rPr>
              <a:t>, 2017, p. 1197).</a:t>
            </a:r>
          </a:p>
        </p:txBody>
      </p:sp>
      <p:sp>
        <p:nvSpPr>
          <p:cNvPr id="4" name="Text Placeholder 3">
            <a:extLst>
              <a:ext uri="{FF2B5EF4-FFF2-40B4-BE49-F238E27FC236}">
                <a16:creationId xmlns:a16="http://schemas.microsoft.com/office/drawing/2014/main" id="{50E78F7F-3584-46C9-ABF7-48E7E40DEAB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03701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69D42-0FBE-7E4A-AEFC-A4084730A10B}"/>
              </a:ext>
            </a:extLst>
          </p:cNvPr>
          <p:cNvSpPr>
            <a:spLocks noGrp="1"/>
          </p:cNvSpPr>
          <p:nvPr>
            <p:ph type="title"/>
          </p:nvPr>
        </p:nvSpPr>
        <p:spPr>
          <a:xfrm>
            <a:off x="987142" y="1854719"/>
            <a:ext cx="10843261" cy="3305493"/>
          </a:xfrm>
        </p:spPr>
        <p:txBody>
          <a:bodyPr vert="horz" lIns="91440" tIns="45720" rIns="91440" bIns="45720" rtlCol="0" anchor="b">
            <a:normAutofit/>
          </a:bodyPr>
          <a:lstStyle/>
          <a:p>
            <a:pPr algn="ctr"/>
            <a:r>
              <a:rPr lang="en-US" sz="7200" dirty="0">
                <a:solidFill>
                  <a:srgbClr val="0070C0"/>
                </a:solidFill>
                <a:cs typeface="+mj-cs"/>
              </a:rPr>
              <a:t>Based on our DPH Experiences, What Do We Recommend?</a:t>
            </a:r>
          </a:p>
        </p:txBody>
      </p:sp>
    </p:spTree>
    <p:extLst>
      <p:ext uri="{BB962C8B-B14F-4D97-AF65-F5344CB8AC3E}">
        <p14:creationId xmlns:p14="http://schemas.microsoft.com/office/powerpoint/2010/main" val="1830241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#1</a:t>
            </a:r>
          </a:p>
        </p:txBody>
      </p:sp>
      <p:sp>
        <p:nvSpPr>
          <p:cNvPr id="3" name="Content Placeholder 2"/>
          <p:cNvSpPr>
            <a:spLocks noGrp="1"/>
          </p:cNvSpPr>
          <p:nvPr>
            <p:ph sz="quarter" idx="15"/>
          </p:nvPr>
        </p:nvSpPr>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Understand and avoid procedural violations in the development of the IEP that could, in and of themselves, constitute a denial of FAPE.</a:t>
            </a:r>
          </a:p>
        </p:txBody>
      </p:sp>
      <p:sp>
        <p:nvSpPr>
          <p:cNvPr id="4" name="Text Placeholder 3">
            <a:extLst>
              <a:ext uri="{FF2B5EF4-FFF2-40B4-BE49-F238E27FC236}">
                <a16:creationId xmlns:a16="http://schemas.microsoft.com/office/drawing/2014/main" id="{C59804C3-E3E9-4F78-8E7E-841454DD44F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703678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#2</a:t>
            </a:r>
          </a:p>
        </p:txBody>
      </p:sp>
      <p:sp>
        <p:nvSpPr>
          <p:cNvPr id="3" name="Content Placeholder 2"/>
          <p:cNvSpPr>
            <a:spLocks noGrp="1"/>
          </p:cNvSpPr>
          <p:nvPr>
            <p:ph sz="quarter" idx="15"/>
          </p:nvPr>
        </p:nvSpPr>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When developing the content of a student’s IEP and subsequently reviewing and revising it, be sure that the present levels of performance and annual goals are based upon evaluations and other relevant data that are </a:t>
            </a:r>
            <a:r>
              <a:rPr lang="en-US" sz="4000" u="sng" dirty="0">
                <a:solidFill>
                  <a:schemeClr val="tx1"/>
                </a:solidFill>
                <a:latin typeface="+mj-lt"/>
                <a:ea typeface="Times New Roman" charset="0"/>
                <a:cs typeface="Times New Roman" panose="02020603050405020304" pitchFamily="18" charset="0"/>
              </a:rPr>
              <a:t>current</a:t>
            </a:r>
            <a:r>
              <a:rPr lang="en-US" sz="4000" dirty="0">
                <a:solidFill>
                  <a:schemeClr val="tx1"/>
                </a:solidFill>
                <a:latin typeface="+mj-lt"/>
                <a:ea typeface="Times New Roman" charset="0"/>
                <a:cs typeface="Times New Roman" panose="02020603050405020304" pitchFamily="18" charset="0"/>
              </a:rPr>
              <a:t>.</a:t>
            </a:r>
          </a:p>
        </p:txBody>
      </p:sp>
      <p:sp>
        <p:nvSpPr>
          <p:cNvPr id="4" name="Text Placeholder 3">
            <a:extLst>
              <a:ext uri="{FF2B5EF4-FFF2-40B4-BE49-F238E27FC236}">
                <a16:creationId xmlns:a16="http://schemas.microsoft.com/office/drawing/2014/main" id="{E1FE9CC6-694A-4E0D-B1CC-3785420107E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0564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3DAB-E858-4592-A213-A7B6B87001B5}"/>
              </a:ext>
            </a:extLst>
          </p:cNvPr>
          <p:cNvSpPr>
            <a:spLocks noGrp="1"/>
          </p:cNvSpPr>
          <p:nvPr>
            <p:ph type="title"/>
          </p:nvPr>
        </p:nvSpPr>
        <p:spPr/>
        <p:txBody>
          <a:bodyPr/>
          <a:lstStyle/>
          <a:p>
            <a:r>
              <a:rPr lang="en-US" dirty="0"/>
              <a:t>Free Appropriate Public Education (FAPE)</a:t>
            </a:r>
          </a:p>
        </p:txBody>
      </p:sp>
      <p:sp>
        <p:nvSpPr>
          <p:cNvPr id="3" name="Content Placeholder 2">
            <a:extLst>
              <a:ext uri="{FF2B5EF4-FFF2-40B4-BE49-F238E27FC236}">
                <a16:creationId xmlns:a16="http://schemas.microsoft.com/office/drawing/2014/main" id="{192739CF-F14B-4007-89AB-ED754A042B80}"/>
              </a:ext>
            </a:extLst>
          </p:cNvPr>
          <p:cNvSpPr>
            <a:spLocks noGrp="1"/>
          </p:cNvSpPr>
          <p:nvPr>
            <p:ph sz="quarter" idx="15"/>
          </p:nvPr>
        </p:nvSpPr>
        <p:spPr/>
        <p:txBody>
          <a:bodyPr/>
          <a:lstStyle/>
          <a:p>
            <a:r>
              <a:rPr lang="en-US" dirty="0">
                <a:solidFill>
                  <a:schemeClr val="tx1"/>
                </a:solidFill>
              </a:rPr>
              <a:t>Special education and related services that:</a:t>
            </a:r>
          </a:p>
          <a:p>
            <a:pPr lvl="1"/>
            <a:r>
              <a:rPr lang="en-US" dirty="0">
                <a:solidFill>
                  <a:schemeClr val="tx1"/>
                </a:solidFill>
              </a:rPr>
              <a:t>Are provided at public expense</a:t>
            </a:r>
          </a:p>
          <a:p>
            <a:pPr lvl="1"/>
            <a:r>
              <a:rPr lang="en-US" dirty="0">
                <a:solidFill>
                  <a:schemeClr val="tx1"/>
                </a:solidFill>
              </a:rPr>
              <a:t>Meet the standards of the state education agency</a:t>
            </a:r>
          </a:p>
          <a:p>
            <a:pPr lvl="1"/>
            <a:r>
              <a:rPr lang="en-US" dirty="0">
                <a:solidFill>
                  <a:schemeClr val="tx1"/>
                </a:solidFill>
              </a:rPr>
              <a:t>Include preschool, elementary, or secondary education</a:t>
            </a:r>
          </a:p>
          <a:p>
            <a:pPr lvl="1"/>
            <a:r>
              <a:rPr lang="en-US" dirty="0">
                <a:solidFill>
                  <a:schemeClr val="tx1"/>
                </a:solidFill>
              </a:rPr>
              <a:t>Are provided in conformity with the individualized education program (IEP)</a:t>
            </a:r>
          </a:p>
        </p:txBody>
      </p:sp>
      <p:sp>
        <p:nvSpPr>
          <p:cNvPr id="4" name="Text Placeholder 3">
            <a:extLst>
              <a:ext uri="{FF2B5EF4-FFF2-40B4-BE49-F238E27FC236}">
                <a16:creationId xmlns:a16="http://schemas.microsoft.com/office/drawing/2014/main" id="{3EB2744A-9631-4F06-A1AD-DFC9659AD056}"/>
              </a:ext>
            </a:extLst>
          </p:cNvPr>
          <p:cNvSpPr>
            <a:spLocks noGrp="1"/>
          </p:cNvSpPr>
          <p:nvPr>
            <p:ph type="body" sz="quarter" idx="16"/>
          </p:nvPr>
        </p:nvSpPr>
        <p:spPr/>
        <p:txBody>
          <a:bodyPr/>
          <a:lstStyle/>
          <a:p>
            <a:r>
              <a:rPr lang="en-US" cap="all" dirty="0">
                <a:latin typeface="+mj-lt"/>
                <a:ea typeface="Times New Roman" charset="0"/>
                <a:cs typeface="Times New Roman" charset="0"/>
              </a:rPr>
              <a:t>IDEA, 20 U.S.C. § 1401 (a)(18</a:t>
            </a:r>
            <a:endParaRPr lang="en-US" dirty="0"/>
          </a:p>
        </p:txBody>
      </p:sp>
      <p:sp>
        <p:nvSpPr>
          <p:cNvPr id="5" name="Slide Number Placeholder 4">
            <a:extLst>
              <a:ext uri="{FF2B5EF4-FFF2-40B4-BE49-F238E27FC236}">
                <a16:creationId xmlns:a16="http://schemas.microsoft.com/office/drawing/2014/main" id="{73E306BC-C7A7-4A62-AD0B-E9654990E8ED}"/>
              </a:ext>
            </a:extLst>
          </p:cNvPr>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961858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#3</a:t>
            </a:r>
          </a:p>
        </p:txBody>
      </p:sp>
      <p:sp>
        <p:nvSpPr>
          <p:cNvPr id="3" name="Content Placeholder 2"/>
          <p:cNvSpPr>
            <a:spLocks noGrp="1"/>
          </p:cNvSpPr>
          <p:nvPr>
            <p:ph sz="quarter" idx="15"/>
          </p:nvPr>
        </p:nvSpPr>
        <p:spPr/>
        <p:txBody>
          <a:bodyPr anchor="ctr">
            <a:noAutofit/>
          </a:bodyPr>
          <a:lstStyle/>
          <a:p>
            <a:pPr marL="0" indent="0" algn="ctr">
              <a:buNone/>
            </a:pPr>
            <a:r>
              <a:rPr lang="en-US" sz="4800" dirty="0">
                <a:solidFill>
                  <a:schemeClr val="tx1"/>
                </a:solidFill>
                <a:latin typeface="+mj-lt"/>
                <a:ea typeface="Times New Roman" charset="0"/>
                <a:cs typeface="Times New Roman" panose="02020603050405020304" pitchFamily="18" charset="0"/>
              </a:rPr>
              <a:t>Ensure that annual IEP goals are appropriate, ambitious, and </a:t>
            </a:r>
            <a:r>
              <a:rPr lang="en-US" sz="4800" u="sng" dirty="0">
                <a:solidFill>
                  <a:schemeClr val="tx1"/>
                </a:solidFill>
                <a:latin typeface="+mj-lt"/>
                <a:ea typeface="Times New Roman" charset="0"/>
                <a:cs typeface="Times New Roman" panose="02020603050405020304" pitchFamily="18" charset="0"/>
              </a:rPr>
              <a:t>measurable</a:t>
            </a:r>
            <a:r>
              <a:rPr lang="en-US" sz="4800" dirty="0">
                <a:solidFill>
                  <a:schemeClr val="tx1"/>
                </a:solidFill>
                <a:latin typeface="+mj-lt"/>
                <a:ea typeface="Times New Roman" charset="0"/>
                <a:cs typeface="Times New Roman" panose="02020603050405020304" pitchFamily="18" charset="0"/>
              </a:rPr>
              <a:t>.</a:t>
            </a:r>
          </a:p>
        </p:txBody>
      </p:sp>
      <p:sp>
        <p:nvSpPr>
          <p:cNvPr id="4" name="Text Placeholder 3">
            <a:extLst>
              <a:ext uri="{FF2B5EF4-FFF2-40B4-BE49-F238E27FC236}">
                <a16:creationId xmlns:a16="http://schemas.microsoft.com/office/drawing/2014/main" id="{688125AF-258F-441F-A64B-90AF6E5AB34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45325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#4</a:t>
            </a:r>
          </a:p>
        </p:txBody>
      </p:sp>
      <p:sp>
        <p:nvSpPr>
          <p:cNvPr id="3" name="Content Placeholder 2"/>
          <p:cNvSpPr>
            <a:spLocks noGrp="1"/>
          </p:cNvSpPr>
          <p:nvPr>
            <p:ph sz="quarter" idx="15"/>
          </p:nvPr>
        </p:nvSpPr>
        <p:spPr/>
        <p:txBody>
          <a:bodyPr anchor="ctr">
            <a:noAutofit/>
          </a:bodyPr>
          <a:lstStyle/>
          <a:p>
            <a:pPr marL="0" indent="0" algn="ctr">
              <a:buNone/>
            </a:pPr>
            <a:r>
              <a:rPr lang="en-US" sz="4000" u="sng" dirty="0">
                <a:solidFill>
                  <a:schemeClr val="tx1"/>
                </a:solidFill>
                <a:latin typeface="+mj-lt"/>
                <a:ea typeface="Times New Roman" charset="0"/>
                <a:cs typeface="Times New Roman" panose="02020603050405020304" pitchFamily="18" charset="0"/>
              </a:rPr>
              <a:t>Continuously monitor and measure</a:t>
            </a:r>
            <a:r>
              <a:rPr lang="en-US" sz="4000" dirty="0">
                <a:solidFill>
                  <a:schemeClr val="tx1"/>
                </a:solidFill>
                <a:latin typeface="+mj-lt"/>
                <a:ea typeface="Times New Roman" charset="0"/>
                <a:cs typeface="Times New Roman" panose="02020603050405020304" pitchFamily="18" charset="0"/>
              </a:rPr>
              <a:t> a child’s progress on annual goals (and objectives/benchmarks, if applicable) and maintain specific data to demonstrate that progress has been made.</a:t>
            </a:r>
          </a:p>
        </p:txBody>
      </p:sp>
      <p:sp>
        <p:nvSpPr>
          <p:cNvPr id="4" name="Text Placeholder 3">
            <a:extLst>
              <a:ext uri="{FF2B5EF4-FFF2-40B4-BE49-F238E27FC236}">
                <a16:creationId xmlns:a16="http://schemas.microsoft.com/office/drawing/2014/main" id="{4928702B-1878-470A-BA7D-84343A1DFF7F}"/>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087608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#5</a:t>
            </a:r>
          </a:p>
        </p:txBody>
      </p:sp>
      <p:sp>
        <p:nvSpPr>
          <p:cNvPr id="3" name="Content Placeholder 2"/>
          <p:cNvSpPr>
            <a:spLocks noGrp="1"/>
          </p:cNvSpPr>
          <p:nvPr>
            <p:ph sz="quarter" idx="15"/>
          </p:nvPr>
        </p:nvSpPr>
        <p:spPr/>
        <p:txBody>
          <a:bodyPr anchor="ctr">
            <a:normAutofit/>
          </a:bodyPr>
          <a:lstStyle/>
          <a:p>
            <a:pPr marL="0" indent="0" algn="ctr">
              <a:buNone/>
            </a:pPr>
            <a:r>
              <a:rPr lang="en-US" sz="4000" u="sng" dirty="0">
                <a:solidFill>
                  <a:schemeClr val="tx1"/>
                </a:solidFill>
                <a:latin typeface="+mj-lt"/>
                <a:ea typeface="Times New Roman" charset="0"/>
                <a:cs typeface="Times New Roman" panose="02020603050405020304" pitchFamily="18" charset="0"/>
              </a:rPr>
              <a:t>Provide frequent and systematic data-based reports</a:t>
            </a:r>
            <a:r>
              <a:rPr lang="en-US" sz="4000" dirty="0">
                <a:solidFill>
                  <a:schemeClr val="tx1"/>
                </a:solidFill>
                <a:latin typeface="+mj-lt"/>
                <a:ea typeface="Times New Roman" charset="0"/>
                <a:cs typeface="Times New Roman" panose="02020603050405020304" pitchFamily="18" charset="0"/>
              </a:rPr>
              <a:t> to a student’s parents on their child’s advancement toward their goals.</a:t>
            </a:r>
          </a:p>
        </p:txBody>
      </p:sp>
      <p:sp>
        <p:nvSpPr>
          <p:cNvPr id="4" name="Text Placeholder 3">
            <a:extLst>
              <a:ext uri="{FF2B5EF4-FFF2-40B4-BE49-F238E27FC236}">
                <a16:creationId xmlns:a16="http://schemas.microsoft.com/office/drawing/2014/main" id="{69E63841-B0B1-4D37-AE1F-B893AD73E25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570147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70C0"/>
                </a:solidFill>
                <a:cs typeface="Times New Roman" panose="02020603050405020304" pitchFamily="18" charset="0"/>
              </a:rPr>
              <a:t>Recommendation #6</a:t>
            </a:r>
          </a:p>
        </p:txBody>
      </p:sp>
      <p:sp>
        <p:nvSpPr>
          <p:cNvPr id="3" name="Content Placeholder 2"/>
          <p:cNvSpPr>
            <a:spLocks noGrp="1"/>
          </p:cNvSpPr>
          <p:nvPr>
            <p:ph sz="quarter" idx="15"/>
          </p:nvPr>
        </p:nvSpPr>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When progress report and other data do not reflect that an annual goal will be met, </a:t>
            </a:r>
            <a:r>
              <a:rPr lang="en-US" sz="4000" u="sng" dirty="0">
                <a:solidFill>
                  <a:schemeClr val="tx1"/>
                </a:solidFill>
                <a:latin typeface="+mj-lt"/>
                <a:ea typeface="Times New Roman" charset="0"/>
                <a:cs typeface="Times New Roman" panose="02020603050405020304" pitchFamily="18" charset="0"/>
              </a:rPr>
              <a:t>reconvene the IEP team to determine why </a:t>
            </a:r>
            <a:r>
              <a:rPr lang="en-US" sz="4000" dirty="0">
                <a:solidFill>
                  <a:schemeClr val="tx1"/>
                </a:solidFill>
                <a:latin typeface="+mj-lt"/>
                <a:ea typeface="Times New Roman" charset="0"/>
                <a:cs typeface="Times New Roman" panose="02020603050405020304" pitchFamily="18" charset="0"/>
              </a:rPr>
              <a:t>and make academic/functional changes!</a:t>
            </a:r>
          </a:p>
        </p:txBody>
      </p:sp>
      <p:sp>
        <p:nvSpPr>
          <p:cNvPr id="4" name="Text Placeholder 3">
            <a:extLst>
              <a:ext uri="{FF2B5EF4-FFF2-40B4-BE49-F238E27FC236}">
                <a16:creationId xmlns:a16="http://schemas.microsoft.com/office/drawing/2014/main" id="{6AEB38D0-BC5F-4725-B63D-D4DBA660B19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12428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b8467490e2_0_146"/>
          <p:cNvSpPr txBox="1">
            <a:spLocks noGrp="1"/>
          </p:cNvSpPr>
          <p:nvPr>
            <p:ph type="ctrTitle"/>
          </p:nvPr>
        </p:nvSpPr>
        <p:spPr>
          <a:prstGeom prst="rect">
            <a:avLst/>
          </a:prstGeom>
          <a:noFill/>
          <a:ln>
            <a:noFill/>
          </a:ln>
        </p:spPr>
        <p:txBody>
          <a:bodyPr spcFirstLastPara="1" wrap="square" lIns="0" tIns="0" rIns="0" bIns="0" anchor="b" anchorCtr="0">
            <a:normAutofit/>
          </a:bodyPr>
          <a:lstStyle/>
          <a:p>
            <a:pPr>
              <a:buClr>
                <a:schemeClr val="accent1"/>
              </a:buClr>
              <a:buSzPts val="4500"/>
            </a:pPr>
            <a:r>
              <a:rPr lang="en-US" sz="5867"/>
              <a:t>Additional Resources</a:t>
            </a:r>
            <a:endParaRPr sz="5867"/>
          </a:p>
        </p:txBody>
      </p:sp>
      <p:sp>
        <p:nvSpPr>
          <p:cNvPr id="2" name="Subtitle 1">
            <a:extLst>
              <a:ext uri="{FF2B5EF4-FFF2-40B4-BE49-F238E27FC236}">
                <a16:creationId xmlns:a16="http://schemas.microsoft.com/office/drawing/2014/main" id="{7BC37FAE-5B01-4FE6-A398-124217C931FE}"/>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73C82179-4B53-41C8-B138-8D61CA679E3A}"/>
              </a:ext>
            </a:extLst>
          </p:cNvPr>
          <p:cNvSpPr>
            <a:spLocks noGrp="1"/>
          </p:cNvSpPr>
          <p:nvPr>
            <p:ph type="sldNum" sz="quarter" idx="11"/>
          </p:nvPr>
        </p:nvSpPr>
        <p:spPr>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9pPr>
          </a:lstStyle>
          <a:p>
            <a:fld id="{00000000-1234-1234-1234-123412341234}"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marL="0" indent="0"/>
            <a:r>
              <a:rPr lang="en-US" dirty="0"/>
              <a:t>IEPs: Developing High-Quality IEPs </a:t>
            </a:r>
            <a:br>
              <a:rPr lang="en-US" dirty="0"/>
            </a:br>
            <a:r>
              <a:rPr lang="en-US" dirty="0">
                <a:solidFill>
                  <a:schemeClr val="tx1"/>
                </a:solidFill>
              </a:rPr>
              <a:t>The IRIS Center</a:t>
            </a:r>
          </a:p>
        </p:txBody>
      </p:sp>
      <p:sp>
        <p:nvSpPr>
          <p:cNvPr id="2" name="Content Placeholder 1"/>
          <p:cNvSpPr>
            <a:spLocks noGrp="1"/>
          </p:cNvSpPr>
          <p:nvPr>
            <p:ph sz="half" idx="1"/>
          </p:nvPr>
        </p:nvSpPr>
        <p:spPr/>
        <p:txBody>
          <a:bodyPr>
            <a:normAutofit/>
          </a:bodyPr>
          <a:lstStyle/>
          <a:p>
            <a:pPr marL="457200" indent="-457200">
              <a:buFont typeface="Arial"/>
              <a:buChar char="•"/>
            </a:pPr>
            <a:r>
              <a:rPr lang="en-US" sz="3000" dirty="0">
                <a:solidFill>
                  <a:schemeClr val="tx1"/>
                </a:solidFill>
              </a:rPr>
              <a:t>Overview of high-quality IEPs</a:t>
            </a:r>
          </a:p>
          <a:p>
            <a:pPr marL="457200" indent="-457200">
              <a:buFont typeface="Arial"/>
              <a:buChar char="•"/>
            </a:pPr>
            <a:r>
              <a:rPr lang="en-US" sz="3000" dirty="0">
                <a:solidFill>
                  <a:schemeClr val="tx1"/>
                </a:solidFill>
              </a:rPr>
              <a:t>Explanation of the </a:t>
            </a:r>
            <a:r>
              <a:rPr lang="en-US" sz="3000" i="1" dirty="0">
                <a:solidFill>
                  <a:schemeClr val="tx1"/>
                </a:solidFill>
              </a:rPr>
              <a:t>Endrew F.</a:t>
            </a:r>
            <a:r>
              <a:rPr lang="en-US" sz="3000" dirty="0">
                <a:solidFill>
                  <a:schemeClr val="tx1"/>
                </a:solidFill>
              </a:rPr>
              <a:t> Supreme Court case and implications for IEP development</a:t>
            </a:r>
          </a:p>
          <a:p>
            <a:pPr marL="457200" indent="-457200">
              <a:buFont typeface="Arial"/>
              <a:buChar char="•"/>
            </a:pPr>
            <a:r>
              <a:rPr lang="en-US" sz="3000" dirty="0">
                <a:solidFill>
                  <a:schemeClr val="tx1"/>
                </a:solidFill>
              </a:rPr>
              <a:t>IEP process guidelines and common errors</a:t>
            </a:r>
          </a:p>
          <a:p>
            <a:pPr marL="457200" indent="-457200">
              <a:buFont typeface="Arial"/>
              <a:buChar char="•"/>
            </a:pPr>
            <a:r>
              <a:rPr lang="en-US" sz="3000" dirty="0">
                <a:solidFill>
                  <a:schemeClr val="tx1"/>
                </a:solidFill>
              </a:rPr>
              <a:t>Detailed development steps for IEP content, substantive guidelines, and common errors</a:t>
            </a:r>
          </a:p>
        </p:txBody>
      </p:sp>
      <p:pic>
        <p:nvPicPr>
          <p:cNvPr id="6" name="Picture 5" descr="Screenshot of IRIS IEP resour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510" y="1379636"/>
            <a:ext cx="3798702" cy="3237416"/>
          </a:xfrm>
          <a:prstGeom prst="rect">
            <a:avLst/>
          </a:prstGeom>
          <a:ln>
            <a:noFill/>
          </a:ln>
          <a:effectLst>
            <a:outerShdw blurRad="292100" dist="139700" dir="2700000" algn="tl" rotWithShape="0">
              <a:srgbClr val="333333">
                <a:alpha val="65000"/>
              </a:srgbClr>
            </a:outerShdw>
          </a:effectLst>
        </p:spPr>
      </p:pic>
      <p:pic>
        <p:nvPicPr>
          <p:cNvPr id="7" name="Picture 6" descr="Screenshot of IRIS IEP resour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725" y="2998344"/>
            <a:ext cx="3754400" cy="2988501"/>
          </a:xfrm>
          <a:prstGeom prst="rect">
            <a:avLst/>
          </a:prstGeom>
          <a:ln>
            <a:noFill/>
          </a:ln>
          <a:effectLst>
            <a:outerShdw blurRad="292100" dist="139700" dir="2700000" algn="tl" rotWithShape="0">
              <a:srgbClr val="333333">
                <a:alpha val="65000"/>
              </a:srgbClr>
            </a:outerShdw>
          </a:effectLst>
        </p:spPr>
      </p:pic>
      <p:sp>
        <p:nvSpPr>
          <p:cNvPr id="8" name="Text Placeholder 7">
            <a:extLst>
              <a:ext uri="{FF2B5EF4-FFF2-40B4-BE49-F238E27FC236}">
                <a16:creationId xmlns:a16="http://schemas.microsoft.com/office/drawing/2014/main" id="{82018F8A-51B2-499A-881C-56B8A912A8EC}"/>
              </a:ext>
            </a:extLst>
          </p:cNvPr>
          <p:cNvSpPr>
            <a:spLocks noGrp="1"/>
          </p:cNvSpPr>
          <p:nvPr>
            <p:ph type="body" sz="quarter" idx="16"/>
          </p:nvPr>
        </p:nvSpPr>
        <p:spPr/>
        <p:txBody>
          <a:bodyPr/>
          <a:lstStyle/>
          <a:p>
            <a:r>
              <a:rPr lang="en-US" sz="1000" dirty="0">
                <a:hlinkClick r:id="rId5"/>
              </a:rPr>
              <a:t>https://iris.peabody.vanderbilt.edu/module/iep01/</a:t>
            </a:r>
            <a:r>
              <a:rPr lang="en-US" sz="1000" dirty="0"/>
              <a:t> </a:t>
            </a:r>
          </a:p>
        </p:txBody>
      </p:sp>
      <p:sp>
        <p:nvSpPr>
          <p:cNvPr id="5" name="Slide Number Placeholder 4"/>
          <p:cNvSpPr>
            <a:spLocks noGrp="1"/>
          </p:cNvSpPr>
          <p:nvPr>
            <p:ph type="sldNum" sz="quarter" idx="12"/>
          </p:nvPr>
        </p:nvSpPr>
        <p:spPr/>
        <p:txBody>
          <a:bodyPr/>
          <a:lstStyle/>
          <a:p>
            <a:fld id="{5D49C583-93D1-E54A-AD29-CDC0CEC6E05C}" type="slidenum">
              <a:rPr lang="en-US" smtClean="0"/>
              <a:pPr/>
              <a:t>35</a:t>
            </a:fld>
            <a:endParaRPr lang="en-US" dirty="0"/>
          </a:p>
        </p:txBody>
      </p:sp>
    </p:spTree>
    <p:extLst>
      <p:ext uri="{BB962C8B-B14F-4D97-AF65-F5344CB8AC3E}">
        <p14:creationId xmlns:p14="http://schemas.microsoft.com/office/powerpoint/2010/main" val="3751334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9D52-47B8-624D-B5BC-1A54580CD207}"/>
              </a:ext>
            </a:extLst>
          </p:cNvPr>
          <p:cNvSpPr>
            <a:spLocks noGrp="1"/>
          </p:cNvSpPr>
          <p:nvPr>
            <p:ph type="title"/>
          </p:nvPr>
        </p:nvSpPr>
        <p:spPr>
          <a:xfrm>
            <a:off x="496826" y="530225"/>
            <a:ext cx="11338560" cy="1107996"/>
          </a:xfrm>
        </p:spPr>
        <p:txBody>
          <a:bodyPr>
            <a:noAutofit/>
          </a:bodyPr>
          <a:lstStyle/>
          <a:p>
            <a:r>
              <a:rPr lang="en-US" dirty="0"/>
              <a:t>IEPs: How Administrators Can Support the Development and Implementation of High-Quality IEPs</a:t>
            </a:r>
            <a:br>
              <a:rPr lang="en-US" dirty="0"/>
            </a:br>
            <a:r>
              <a:rPr lang="en-US" dirty="0">
                <a:solidFill>
                  <a:schemeClr val="tx1"/>
                </a:solidFill>
              </a:rPr>
              <a:t>The IRIS Center</a:t>
            </a:r>
          </a:p>
        </p:txBody>
      </p:sp>
      <p:sp>
        <p:nvSpPr>
          <p:cNvPr id="3" name="Content Placeholder 2">
            <a:extLst>
              <a:ext uri="{FF2B5EF4-FFF2-40B4-BE49-F238E27FC236}">
                <a16:creationId xmlns:a16="http://schemas.microsoft.com/office/drawing/2014/main" id="{F72AF0A6-6FB1-B44C-8B0A-AC76651840E7}"/>
              </a:ext>
            </a:extLst>
          </p:cNvPr>
          <p:cNvSpPr>
            <a:spLocks noGrp="1"/>
          </p:cNvSpPr>
          <p:nvPr>
            <p:ph sz="half" idx="1"/>
          </p:nvPr>
        </p:nvSpPr>
        <p:spPr>
          <a:xfrm>
            <a:off x="457200" y="1638220"/>
            <a:ext cx="5568696" cy="4488259"/>
          </a:xfrm>
        </p:spPr>
        <p:txBody>
          <a:bodyPr>
            <a:noAutofit/>
          </a:bodyPr>
          <a:lstStyle/>
          <a:p>
            <a:pPr marL="457200" indent="-457200">
              <a:buFont typeface="Arial"/>
              <a:buChar char="•"/>
            </a:pPr>
            <a:r>
              <a:rPr lang="en-US" sz="2400" dirty="0">
                <a:solidFill>
                  <a:schemeClr val="tx1"/>
                </a:solidFill>
              </a:rPr>
              <a:t>Explains the administrator’s role in overseeing the IEP process</a:t>
            </a:r>
          </a:p>
          <a:p>
            <a:pPr marL="457200" indent="-457200">
              <a:buFont typeface="Arial"/>
              <a:buChar char="•"/>
            </a:pPr>
            <a:r>
              <a:rPr lang="en-US" sz="2400" dirty="0">
                <a:solidFill>
                  <a:schemeClr val="tx1"/>
                </a:solidFill>
              </a:rPr>
              <a:t>Describes actions that school leaders should take before, during, and after the IEP meeting</a:t>
            </a:r>
          </a:p>
          <a:p>
            <a:pPr marL="457200" indent="-457200">
              <a:buFont typeface="Arial"/>
              <a:buChar char="•"/>
            </a:pPr>
            <a:r>
              <a:rPr lang="en-US" sz="2400" dirty="0">
                <a:solidFill>
                  <a:schemeClr val="tx1"/>
                </a:solidFill>
              </a:rPr>
              <a:t>Explains legal implications of </a:t>
            </a:r>
            <a:r>
              <a:rPr lang="en-US" sz="2400" i="1" dirty="0">
                <a:solidFill>
                  <a:schemeClr val="tx1"/>
                </a:solidFill>
              </a:rPr>
              <a:t>Endrew</a:t>
            </a:r>
          </a:p>
          <a:p>
            <a:pPr marL="457200" indent="-457200">
              <a:buFont typeface="Arial"/>
              <a:buChar char="•"/>
            </a:pPr>
            <a:r>
              <a:rPr lang="en-US" sz="2400" dirty="0">
                <a:solidFill>
                  <a:schemeClr val="tx1"/>
                </a:solidFill>
              </a:rPr>
              <a:t>Includes specially developed info briefs on IEP team member roles, determining LRE, monitoring student progress, and common errors and how to avoid them</a:t>
            </a:r>
          </a:p>
          <a:p>
            <a:endParaRPr lang="en-US" sz="2600" dirty="0"/>
          </a:p>
          <a:p>
            <a:endParaRPr lang="en-US" sz="2600" dirty="0"/>
          </a:p>
          <a:p>
            <a:endParaRPr lang="en-US" sz="2600" dirty="0"/>
          </a:p>
          <a:p>
            <a:endParaRPr lang="en-US" sz="2600" dirty="0"/>
          </a:p>
        </p:txBody>
      </p:sp>
      <p:sp>
        <p:nvSpPr>
          <p:cNvPr id="10" name="Text Placeholder 9">
            <a:extLst>
              <a:ext uri="{FF2B5EF4-FFF2-40B4-BE49-F238E27FC236}">
                <a16:creationId xmlns:a16="http://schemas.microsoft.com/office/drawing/2014/main" id="{2E642107-95A0-4C6B-8538-C2D5DBFDDE38}"/>
              </a:ext>
            </a:extLst>
          </p:cNvPr>
          <p:cNvSpPr>
            <a:spLocks noGrp="1"/>
          </p:cNvSpPr>
          <p:nvPr>
            <p:ph type="body" sz="quarter" idx="16"/>
          </p:nvPr>
        </p:nvSpPr>
        <p:spPr/>
        <p:txBody>
          <a:bodyPr/>
          <a:lstStyle/>
          <a:p>
            <a:r>
              <a:rPr lang="en-US" sz="1000" dirty="0">
                <a:hlinkClick r:id="rId3"/>
              </a:rPr>
              <a:t>https://iris.peabody.vanderbilt.edu/module/iep02/</a:t>
            </a:r>
            <a:r>
              <a:rPr lang="en-US" sz="1000" dirty="0"/>
              <a:t> </a:t>
            </a:r>
          </a:p>
        </p:txBody>
      </p:sp>
      <p:sp>
        <p:nvSpPr>
          <p:cNvPr id="5" name="Slide Number Placeholder 4">
            <a:extLst>
              <a:ext uri="{FF2B5EF4-FFF2-40B4-BE49-F238E27FC236}">
                <a16:creationId xmlns:a16="http://schemas.microsoft.com/office/drawing/2014/main" id="{25F790A2-D9EA-7345-8C3D-A812DE3DC2B1}"/>
              </a:ext>
            </a:extLst>
          </p:cNvPr>
          <p:cNvSpPr>
            <a:spLocks noGrp="1"/>
          </p:cNvSpPr>
          <p:nvPr>
            <p:ph type="sldNum" sz="quarter" idx="12"/>
          </p:nvPr>
        </p:nvSpPr>
        <p:spPr/>
        <p:txBody>
          <a:bodyPr/>
          <a:lstStyle/>
          <a:p>
            <a:fld id="{5D49C583-93D1-E54A-AD29-CDC0CEC6E05C}" type="slidenum">
              <a:rPr lang="en-US" smtClean="0"/>
              <a:pPr/>
              <a:t>36</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862" y="1672290"/>
            <a:ext cx="3491789" cy="4328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9873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11338560" cy="1107996"/>
          </a:xfrm>
        </p:spPr>
        <p:txBody>
          <a:bodyPr vert="horz" lIns="0" tIns="0" rIns="0" bIns="0" rtlCol="0" anchor="b" anchorCtr="0">
            <a:noAutofit/>
          </a:bodyPr>
          <a:lstStyle/>
          <a:p>
            <a:r>
              <a:rPr lang="en-US" b="0" i="0" kern="1200" baseline="0" dirty="0">
                <a:effectLst/>
                <a:latin typeface="+mj-lt"/>
                <a:ea typeface="+mj-ea"/>
                <a:cs typeface="Calibri"/>
              </a:rPr>
              <a:t>Introduction to Federal and State Laws Impacting Students With Disabilities PROGRESS Center Module</a:t>
            </a:r>
            <a:endParaRPr lang="en-US" b="0" i="0" kern="1200" baseline="0" dirty="0">
              <a:latin typeface="+mj-lt"/>
              <a:ea typeface="+mj-ea"/>
              <a:cs typeface="Calibri"/>
            </a:endParaRPr>
          </a:p>
        </p:txBody>
      </p:sp>
      <p:sp>
        <p:nvSpPr>
          <p:cNvPr id="2" name="Content Placeholder 1"/>
          <p:cNvSpPr>
            <a:spLocks noGrp="1"/>
          </p:cNvSpPr>
          <p:nvPr>
            <p:ph sz="quarter" idx="18"/>
          </p:nvPr>
        </p:nvSpPr>
        <p:spPr>
          <a:xfrm>
            <a:off x="457200" y="1280160"/>
            <a:ext cx="5568696" cy="4846320"/>
          </a:xfrm>
        </p:spPr>
        <p:txBody>
          <a:bodyPr vert="horz" lIns="0" tIns="0" rIns="0" bIns="0" rtlCol="0">
            <a:normAutofit/>
          </a:bodyPr>
          <a:lstStyle/>
          <a:p>
            <a:pPr>
              <a:buFont typeface="+mj-lt"/>
              <a:buChar char="•"/>
            </a:pPr>
            <a:r>
              <a:rPr lang="en-US" sz="2400" dirty="0">
                <a:effectLst/>
              </a:rPr>
              <a:t>Explain the difference between civil rights laws and funding laws.</a:t>
            </a:r>
          </a:p>
          <a:p>
            <a:pPr>
              <a:buFont typeface="+mj-lt"/>
              <a:buChar char="•"/>
            </a:pPr>
            <a:r>
              <a:rPr lang="en-US" sz="2400" dirty="0">
                <a:effectLst/>
              </a:rPr>
              <a:t>Identify where the Individuals with Disabilities Education Act, or IDEA, fits within the continuum of federal laws. </a:t>
            </a:r>
          </a:p>
          <a:p>
            <a:pPr>
              <a:buFont typeface="+mj-lt"/>
              <a:buChar char="•"/>
            </a:pPr>
            <a:r>
              <a:rPr lang="en-US" sz="2400" dirty="0">
                <a:effectLst/>
              </a:rPr>
              <a:t>Identify other federal laws that have direct implications for students with disabilities.</a:t>
            </a:r>
          </a:p>
          <a:p>
            <a:pPr>
              <a:buFont typeface="+mj-lt"/>
              <a:buChar char="•"/>
            </a:pPr>
            <a:r>
              <a:rPr lang="en-US" sz="2400" dirty="0">
                <a:effectLst/>
              </a:rPr>
              <a:t>Understand how state laws may expand federal laws impacting students with disabilities.</a:t>
            </a:r>
          </a:p>
          <a:p>
            <a:pPr marL="457200">
              <a:buFont typeface="+mj-lt"/>
              <a:buChar char="•"/>
            </a:pPr>
            <a:endParaRPr lang="en-US" dirty="0"/>
          </a:p>
        </p:txBody>
      </p:sp>
      <p:pic>
        <p:nvPicPr>
          <p:cNvPr id="8" name="Picture 7" descr="Screenshot of PROGRESS law module">
            <a:extLst>
              <a:ext uri="{FF2B5EF4-FFF2-40B4-BE49-F238E27FC236}">
                <a16:creationId xmlns:a16="http://schemas.microsoft.com/office/drawing/2014/main" id="{28035723-E220-4DD0-ADE4-86BDC085CE5D}"/>
              </a:ext>
            </a:extLst>
          </p:cNvPr>
          <p:cNvPicPr>
            <a:picLocks noChangeAspect="1"/>
          </p:cNvPicPr>
          <p:nvPr/>
        </p:nvPicPr>
        <p:blipFill>
          <a:blip r:embed="rId3"/>
          <a:stretch>
            <a:fillRect/>
          </a:stretch>
        </p:blipFill>
        <p:spPr>
          <a:xfrm>
            <a:off x="6757157" y="1429562"/>
            <a:ext cx="2753916" cy="4524755"/>
          </a:xfrm>
          <a:prstGeom prst="rect">
            <a:avLst/>
          </a:prstGeom>
        </p:spPr>
      </p:pic>
      <p:sp>
        <p:nvSpPr>
          <p:cNvPr id="10" name="Rectangle: Rounded Corners 9">
            <a:extLst>
              <a:ext uri="{FF2B5EF4-FFF2-40B4-BE49-F238E27FC236}">
                <a16:creationId xmlns:a16="http://schemas.microsoft.com/office/drawing/2014/main" id="{30A04E02-91AB-486A-BA73-CE63759A7B96}"/>
              </a:ext>
            </a:extLst>
          </p:cNvPr>
          <p:cNvSpPr/>
          <p:nvPr/>
        </p:nvSpPr>
        <p:spPr>
          <a:xfrm>
            <a:off x="8356922" y="4710895"/>
            <a:ext cx="3377878" cy="15877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2"/>
                </a:solidFill>
              </a:rPr>
              <a:t>Additional modules in this series related to sources of the law and IDEA are coming soon</a:t>
            </a:r>
          </a:p>
        </p:txBody>
      </p:sp>
      <p:sp>
        <p:nvSpPr>
          <p:cNvPr id="9" name="TextBox 8">
            <a:extLst>
              <a:ext uri="{FF2B5EF4-FFF2-40B4-BE49-F238E27FC236}">
                <a16:creationId xmlns:a16="http://schemas.microsoft.com/office/drawing/2014/main" id="{A12C4313-5897-5261-4460-7FB4A2B10F05}"/>
              </a:ext>
            </a:extLst>
          </p:cNvPr>
          <p:cNvSpPr txBox="1"/>
          <p:nvPr/>
        </p:nvSpPr>
        <p:spPr>
          <a:xfrm>
            <a:off x="396875" y="6030436"/>
            <a:ext cx="11337925" cy="192087"/>
          </a:xfrm>
          <a:prstGeom prst="rect">
            <a:avLst/>
          </a:prstGeom>
          <a:ln>
            <a:noFill/>
          </a:ln>
        </p:spPr>
        <p:txBody>
          <a:bodyPr vert="horz" lIns="0" tIns="0" rIns="0" bIns="0" rtlCol="0" anchor="b" anchorCtr="0">
            <a:normAutofit/>
          </a:bodyPr>
          <a:lstStyle/>
          <a:p>
            <a:pPr defTabSz="685800">
              <a:spcBef>
                <a:spcPts val="400"/>
              </a:spcBef>
              <a:buClr>
                <a:schemeClr val="tx1"/>
              </a:buClr>
              <a:buSzPct val="100000"/>
            </a:pPr>
            <a:r>
              <a:rPr lang="en-US" sz="1000" b="0" i="0" kern="1200" dirty="0">
                <a:latin typeface="+mn-lt"/>
                <a:ea typeface="Calibri"/>
                <a:cs typeface="Calibri"/>
                <a:hlinkClick r:id="rId4"/>
              </a:rPr>
              <a:t>https://promotingprogress.org/training/federal-state-laws-students-with-disabilities</a:t>
            </a:r>
            <a:r>
              <a:rPr lang="en-US" sz="1000" b="0" i="0" kern="1200" dirty="0">
                <a:latin typeface="+mn-lt"/>
                <a:ea typeface="Calibri"/>
                <a:cs typeface="Calibri"/>
              </a:rPr>
              <a:t> </a:t>
            </a:r>
          </a:p>
        </p:txBody>
      </p:sp>
      <p:sp>
        <p:nvSpPr>
          <p:cNvPr id="5" name="Slide Number Placeholder 4"/>
          <p:cNvSpPr>
            <a:spLocks noGrp="1"/>
          </p:cNvSpPr>
          <p:nvPr>
            <p:ph type="sldNum" sz="quarter" idx="20"/>
          </p:nvPr>
        </p:nvSpPr>
        <p:spPr>
          <a:xfrm>
            <a:off x="11916192" y="6585203"/>
            <a:ext cx="153888" cy="153888"/>
          </a:xfrm>
        </p:spPr>
        <p:txBody>
          <a:bodyPr vert="horz" wrap="none" lIns="0" tIns="0" rIns="0" bIns="0" rtlCol="0" anchor="b" anchorCtr="0">
            <a:normAutofit/>
          </a:bodyPr>
          <a:lstStyle/>
          <a:p>
            <a:pPr>
              <a:spcAft>
                <a:spcPts val="600"/>
              </a:spcAft>
            </a:pPr>
            <a:fld id="{5D49C583-93D1-E54A-AD29-CDC0CEC6E05C}" type="slidenum">
              <a:rPr lang="en-US" smtClean="0"/>
              <a:pPr>
                <a:spcAft>
                  <a:spcPts val="600"/>
                </a:spcAft>
              </a:pPr>
              <a:t>37</a:t>
            </a:fld>
            <a:endParaRPr lang="en-US"/>
          </a:p>
        </p:txBody>
      </p:sp>
    </p:spTree>
    <p:extLst>
      <p:ext uri="{BB962C8B-B14F-4D97-AF65-F5344CB8AC3E}">
        <p14:creationId xmlns:p14="http://schemas.microsoft.com/office/powerpoint/2010/main" val="1239988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3443-94D1-6747-AA0D-9415F420DFBD}"/>
              </a:ext>
            </a:extLst>
          </p:cNvPr>
          <p:cNvSpPr>
            <a:spLocks noGrp="1"/>
          </p:cNvSpPr>
          <p:nvPr>
            <p:ph type="title"/>
          </p:nvPr>
        </p:nvSpPr>
        <p:spPr/>
        <p:txBody>
          <a:bodyPr>
            <a:noAutofit/>
          </a:bodyPr>
          <a:lstStyle/>
          <a:p>
            <a:br>
              <a:rPr lang="en-US" sz="2500" dirty="0">
                <a:solidFill>
                  <a:srgbClr val="9256C6"/>
                </a:solidFill>
              </a:rPr>
            </a:br>
            <a:r>
              <a:rPr lang="en-US" dirty="0"/>
              <a:t>Where can I find additional resources? </a:t>
            </a:r>
          </a:p>
        </p:txBody>
      </p:sp>
      <p:sp>
        <p:nvSpPr>
          <p:cNvPr id="3" name="Content Placeholder 2">
            <a:extLst>
              <a:ext uri="{FF2B5EF4-FFF2-40B4-BE49-F238E27FC236}">
                <a16:creationId xmlns:a16="http://schemas.microsoft.com/office/drawing/2014/main" id="{91C513CE-9B52-4154-B2A9-B2B8861CB8CF}"/>
              </a:ext>
            </a:extLst>
          </p:cNvPr>
          <p:cNvSpPr>
            <a:spLocks noGrp="1"/>
          </p:cNvSpPr>
          <p:nvPr>
            <p:ph sz="quarter" idx="15"/>
          </p:nvPr>
        </p:nvSpPr>
        <p:spPr/>
        <p:txBody>
          <a:bodyPr numCol="2">
            <a:normAutofit/>
          </a:bodyPr>
          <a:lstStyle/>
          <a:p>
            <a:pPr marL="0" indent="0">
              <a:buNone/>
            </a:pPr>
            <a:r>
              <a:rPr lang="en-US" sz="2800" dirty="0">
                <a:solidFill>
                  <a:schemeClr val="tx1"/>
                </a:solidFill>
              </a:rPr>
              <a:t>PROGRESS Center</a:t>
            </a:r>
            <a:br>
              <a:rPr lang="en-US" sz="2800" dirty="0">
                <a:solidFill>
                  <a:srgbClr val="9256C6"/>
                </a:solidFill>
              </a:rPr>
            </a:br>
            <a:r>
              <a:rPr lang="en-US" sz="2800" dirty="0">
                <a:solidFill>
                  <a:srgbClr val="9256C6"/>
                </a:solidFill>
                <a:hlinkClick r:id="rId2"/>
              </a:rPr>
              <a:t>http://promotingprogress.org</a:t>
            </a:r>
            <a:br>
              <a:rPr lang="en-US" sz="2800" dirty="0">
                <a:solidFill>
                  <a:srgbClr val="9256C6"/>
                </a:solidFill>
              </a:rPr>
            </a:br>
            <a:br>
              <a:rPr lang="en-US" sz="2800" dirty="0">
                <a:solidFill>
                  <a:srgbClr val="9256C6"/>
                </a:solidFill>
              </a:rPr>
            </a:br>
            <a:r>
              <a:rPr lang="en-US" sz="2800" dirty="0">
                <a:solidFill>
                  <a:schemeClr val="tx1"/>
                </a:solidFill>
              </a:rPr>
              <a:t>IRIS Center</a:t>
            </a:r>
            <a:br>
              <a:rPr lang="en-US" sz="2800" dirty="0"/>
            </a:br>
            <a:r>
              <a:rPr lang="en-US" sz="2800" dirty="0">
                <a:hlinkClick r:id="rId3"/>
              </a:rPr>
              <a:t>https://iris.peabody.vanderbilt.edu/</a:t>
            </a:r>
            <a:br>
              <a:rPr lang="en-US" sz="2800" dirty="0"/>
            </a:br>
            <a:br>
              <a:rPr lang="en-US" sz="2800" dirty="0"/>
            </a:br>
            <a:r>
              <a:rPr lang="en-US" sz="2800" dirty="0">
                <a:solidFill>
                  <a:schemeClr val="tx1"/>
                </a:solidFill>
              </a:rPr>
              <a:t>Special Education Law Blog</a:t>
            </a:r>
            <a:br>
              <a:rPr lang="en-US" sz="2800" dirty="0"/>
            </a:br>
            <a:r>
              <a:rPr lang="en-US" sz="2800" dirty="0">
                <a:hlinkClick r:id="rId4"/>
              </a:rPr>
              <a:t>http://spedlawblog.com/</a:t>
            </a:r>
            <a:br>
              <a:rPr lang="en-US" sz="2800" dirty="0"/>
            </a:br>
            <a:br>
              <a:rPr lang="en-US" sz="2800" dirty="0"/>
            </a:br>
            <a:endParaRPr lang="en-US" sz="2800" dirty="0"/>
          </a:p>
          <a:p>
            <a:pPr marL="0" indent="0">
              <a:buNone/>
            </a:pPr>
            <a:r>
              <a:rPr lang="en-US" sz="2800" dirty="0">
                <a:solidFill>
                  <a:schemeClr val="tx1"/>
                </a:solidFill>
              </a:rPr>
              <a:t>National Center on Intensive Intervention</a:t>
            </a:r>
            <a:br>
              <a:rPr lang="en-US" sz="2800" dirty="0"/>
            </a:br>
            <a:r>
              <a:rPr lang="en-US" sz="2800" dirty="0">
                <a:hlinkClick r:id="rId5"/>
              </a:rPr>
              <a:t>www.intensiveintervention.org</a:t>
            </a:r>
            <a:br>
              <a:rPr lang="en-US" sz="2800" dirty="0"/>
            </a:br>
            <a:br>
              <a:rPr lang="en-US" sz="2800" dirty="0"/>
            </a:br>
            <a:r>
              <a:rPr lang="en-US" sz="2800" dirty="0">
                <a:solidFill>
                  <a:schemeClr val="tx1"/>
                </a:solidFill>
              </a:rPr>
              <a:t>The Individuals with Disabilities Education Act (OSEP</a:t>
            </a:r>
            <a:r>
              <a:rPr lang="en-US" sz="2800" dirty="0"/>
              <a:t>)</a:t>
            </a:r>
            <a:br>
              <a:rPr lang="en-US" sz="2800" dirty="0"/>
            </a:br>
            <a:r>
              <a:rPr lang="en-US" sz="2800" dirty="0">
                <a:hlinkClick r:id="rId6"/>
              </a:rPr>
              <a:t>https://sites.ed.gov/idea/</a:t>
            </a:r>
            <a:br>
              <a:rPr lang="en-US" sz="2800" dirty="0"/>
            </a:br>
            <a:br>
              <a:rPr lang="en-US" sz="2800" dirty="0"/>
            </a:br>
            <a:r>
              <a:rPr lang="en-US" sz="2800" dirty="0">
                <a:solidFill>
                  <a:schemeClr val="tx1"/>
                </a:solidFill>
              </a:rPr>
              <a:t>Understood</a:t>
            </a:r>
            <a:br>
              <a:rPr lang="en-US" sz="2800" dirty="0"/>
            </a:br>
            <a:r>
              <a:rPr lang="en-US" sz="2800" dirty="0">
                <a:hlinkClick r:id="rId7"/>
              </a:rPr>
              <a:t>http://understood.org</a:t>
            </a:r>
            <a:endParaRPr lang="en-US" dirty="0"/>
          </a:p>
        </p:txBody>
      </p:sp>
      <p:sp>
        <p:nvSpPr>
          <p:cNvPr id="5" name="Text Placeholder 4">
            <a:extLst>
              <a:ext uri="{FF2B5EF4-FFF2-40B4-BE49-F238E27FC236}">
                <a16:creationId xmlns:a16="http://schemas.microsoft.com/office/drawing/2014/main" id="{6CB22E70-5D14-4235-A9BD-D4AB94C7958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6965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190320"/>
            <a:ext cx="11338560" cy="1107996"/>
          </a:xfrm>
        </p:spPr>
        <p:txBody>
          <a:bodyPr/>
          <a:lstStyle/>
          <a:p>
            <a:r>
              <a:rPr lang="en-US" dirty="0"/>
              <a:t>Staying Connected With the </a:t>
            </a:r>
            <a:br>
              <a:rPr lang="en-US" dirty="0"/>
            </a:br>
            <a:r>
              <a:rPr lang="en-US" dirty="0"/>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500919"/>
            <a:ext cx="3613410" cy="1928081"/>
          </a:xfrm>
        </p:spPr>
        <p:txBody>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r>
              <a:rPr lang="en-US" sz="2800"/>
              <a:t>.</a:t>
            </a:r>
            <a:endParaRPr lang="en-US"/>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5"/>
          <a:srcRect t="29165"/>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6"/>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hlinkClick r:id="rId8"/>
              </a:rPr>
              <a:t>https://promotingprogress.org/news/connect-progress-center</a:t>
            </a:r>
            <a:r>
              <a:rPr lang="en-US" sz="2000"/>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135783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066800" y="953468"/>
            <a:ext cx="10058399" cy="4826846"/>
          </a:xfrm>
        </p:spPr>
        <p:txBody>
          <a:bodyPr vert="horz" lIns="64287" tIns="32143" rIns="64287" bIns="32143" rtlCol="0" anchor="ctr">
            <a:normAutofit/>
          </a:bodyPr>
          <a:lstStyle/>
          <a:p>
            <a:pPr algn="ctr"/>
            <a:r>
              <a:rPr lang="en-US" dirty="0"/>
              <a:t>According to Senator Robert Stafford (1978), Congressional authors </a:t>
            </a:r>
            <a:r>
              <a:rPr lang="en-US" dirty="0">
                <a:solidFill>
                  <a:schemeClr val="tx1"/>
                </a:solidFill>
              </a:rPr>
              <a:t>“did not attempt to define ‘appropriate’ but instead we established a base-line mechanism, a written document called the Individualized Education Program (IEP)” </a:t>
            </a:r>
            <a:r>
              <a:rPr lang="en-US" dirty="0"/>
              <a:t>(Stafford, 1978, p. 75).</a:t>
            </a:r>
            <a:endParaRPr lang="en-US" altLang="x-none" sz="4640" b="1" dirty="0">
              <a:solidFill>
                <a:srgbClr val="000090"/>
              </a:solidFill>
              <a:latin typeface="Times New Roman" charset="0"/>
              <a:ea typeface="ヒラギノ角ゴ ProN W3" charset="-128"/>
            </a:endParaRPr>
          </a:p>
        </p:txBody>
      </p:sp>
    </p:spTree>
    <p:extLst>
      <p:ext uri="{BB962C8B-B14F-4D97-AF65-F5344CB8AC3E}">
        <p14:creationId xmlns:p14="http://schemas.microsoft.com/office/powerpoint/2010/main" val="43147242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dirty="0"/>
              <a:t>Disclaimer</a:t>
            </a:r>
            <a:endParaRPr dirty="0"/>
          </a:p>
        </p:txBody>
      </p:sp>
      <p:sp>
        <p:nvSpPr>
          <p:cNvPr id="149" name="Google Shape;149;p19"/>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800"/>
              <a:buNone/>
            </a:pPr>
            <a:r>
              <a:rPr lang="en-US">
                <a:solidFill>
                  <a:schemeClr val="tx2"/>
                </a:solidFill>
              </a:rPr>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pPr marL="0" lvl="0" indent="0" algn="l" rtl="0">
              <a:lnSpc>
                <a:spcPct val="100000"/>
              </a:lnSpc>
              <a:spcBef>
                <a:spcPts val="1800"/>
              </a:spcBef>
              <a:spcAft>
                <a:spcPts val="0"/>
              </a:spcAft>
              <a:buSzPts val="2800"/>
              <a:buNone/>
            </a:pPr>
            <a:endParaRPr/>
          </a:p>
        </p:txBody>
      </p:sp>
      <p:sp>
        <p:nvSpPr>
          <p:cNvPr id="150" name="Google Shape;150;p19"/>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4D0C-7714-54ED-5283-4FE808F6AF65}"/>
              </a:ext>
            </a:extLst>
          </p:cNvPr>
          <p:cNvSpPr>
            <a:spLocks noGrp="1"/>
          </p:cNvSpPr>
          <p:nvPr>
            <p:ph type="ctrTitle"/>
          </p:nvPr>
        </p:nvSpPr>
        <p:spPr>
          <a:xfrm>
            <a:off x="426719" y="-307777"/>
            <a:ext cx="5581229" cy="307777"/>
          </a:xfrm>
        </p:spPr>
        <p:txBody>
          <a:bodyPr vert="horz" wrap="square" lIns="0" tIns="0" rIns="0" bIns="0" rtlCol="0" anchor="b" anchorCtr="0">
            <a:spAutoFit/>
          </a:bodyPr>
          <a:lstStyle/>
          <a:p>
            <a:r>
              <a:rPr lang="en-US" dirty="0"/>
              <a:t>contact</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 </a:t>
            </a:r>
          </a:p>
          <a:p>
            <a:pPr lvl="0"/>
            <a:endParaRPr lang="en-US"/>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4" name="Text Placeholder 3">
            <a:extLst>
              <a:ext uri="{FF2B5EF4-FFF2-40B4-BE49-F238E27FC236}">
                <a16:creationId xmlns:a16="http://schemas.microsoft.com/office/drawing/2014/main" id="{01C7F6F9-4BC9-4726-A908-45771D76026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59460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normAutofit/>
          </a:bodyPr>
          <a:lstStyle>
            <a:lvl1pPr>
              <a:defRPr sz="5400" i="1">
                <a:solidFill>
                  <a:srgbClr val="000000"/>
                </a:solidFill>
              </a:defRPr>
            </a:lvl1pPr>
          </a:lstStyle>
          <a:p>
            <a:pPr algn="ctr"/>
            <a:r>
              <a:rPr sz="4000" dirty="0">
                <a:solidFill>
                  <a:srgbClr val="0076BD"/>
                </a:solidFill>
                <a:latin typeface="+mn-lt"/>
              </a:rPr>
              <a:t>Board of Education v. Rowley</a:t>
            </a:r>
            <a:r>
              <a:rPr lang="en-US" sz="4000" dirty="0">
                <a:solidFill>
                  <a:srgbClr val="0076BD"/>
                </a:solidFill>
                <a:latin typeface="+mn-lt"/>
              </a:rPr>
              <a:t>, </a:t>
            </a:r>
            <a:r>
              <a:rPr lang="en-US" sz="4000" i="0" dirty="0">
                <a:solidFill>
                  <a:srgbClr val="0076BD"/>
                </a:solidFill>
                <a:latin typeface="+mn-lt"/>
              </a:rPr>
              <a:t>1982</a:t>
            </a:r>
            <a:endParaRPr sz="4000" dirty="0">
              <a:solidFill>
                <a:srgbClr val="0076BD"/>
              </a:solidFill>
              <a:latin typeface="+mn-lt"/>
            </a:endParaRPr>
          </a:p>
        </p:txBody>
      </p:sp>
      <p:sp>
        <p:nvSpPr>
          <p:cNvPr id="4" name="Text Placeholder 3">
            <a:extLst>
              <a:ext uri="{FF2B5EF4-FFF2-40B4-BE49-F238E27FC236}">
                <a16:creationId xmlns:a16="http://schemas.microsoft.com/office/drawing/2014/main" id="{AA0ED7CC-43D6-4221-A95A-F1041E577150}"/>
              </a:ext>
            </a:extLst>
          </p:cNvPr>
          <p:cNvSpPr>
            <a:spLocks noGrp="1"/>
          </p:cNvSpPr>
          <p:nvPr>
            <p:ph type="body" sz="quarter" idx="16"/>
          </p:nvPr>
        </p:nvSpPr>
        <p:spPr/>
        <p:txBody>
          <a:bodyPr/>
          <a:lstStyle/>
          <a:p>
            <a:r>
              <a:rPr lang="en-US" sz="1000" dirty="0">
                <a:solidFill>
                  <a:schemeClr val="tx1"/>
                </a:solidFill>
              </a:rPr>
              <a:t>458 U.S. 176 (1982</a:t>
            </a:r>
            <a:r>
              <a:rPr lang="en-US" dirty="0">
                <a:solidFill>
                  <a:schemeClr val="tx1"/>
                </a:solidFill>
              </a:rPr>
              <a:t>)</a:t>
            </a:r>
          </a:p>
        </p:txBody>
      </p:sp>
      <p:pic>
        <p:nvPicPr>
          <p:cNvPr id="3" name="Picture 2" descr="United States Supreme Court">
            <a:extLst>
              <a:ext uri="{FF2B5EF4-FFF2-40B4-BE49-F238E27FC236}">
                <a16:creationId xmlns:a16="http://schemas.microsoft.com/office/drawing/2014/main" id="{1BE4048F-5CDE-159B-41B5-622E77802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098" y="1282707"/>
            <a:ext cx="7269804" cy="4852981"/>
          </a:xfrm>
          <a:prstGeom prst="rect">
            <a:avLst/>
          </a:prstGeom>
        </p:spPr>
      </p:pic>
    </p:spTree>
    <p:extLst>
      <p:ext uri="{BB962C8B-B14F-4D97-AF65-F5344CB8AC3E}">
        <p14:creationId xmlns:p14="http://schemas.microsoft.com/office/powerpoint/2010/main" val="191613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5152-A657-9843-BAC4-6AC28A268300}"/>
              </a:ext>
            </a:extLst>
          </p:cNvPr>
          <p:cNvSpPr>
            <a:spLocks noGrp="1"/>
          </p:cNvSpPr>
          <p:nvPr>
            <p:ph type="title"/>
          </p:nvPr>
        </p:nvSpPr>
        <p:spPr>
          <a:xfrm>
            <a:off x="438951" y="2024049"/>
            <a:ext cx="5244672" cy="1611780"/>
          </a:xfrm>
        </p:spPr>
        <p:txBody>
          <a:bodyPr>
            <a:noAutofit/>
          </a:bodyPr>
          <a:lstStyle/>
          <a:p>
            <a:r>
              <a:rPr lang="en-US" dirty="0"/>
              <a:t>Appeal to the U.S. Supreme Court</a:t>
            </a:r>
          </a:p>
        </p:txBody>
      </p:sp>
      <p:sp>
        <p:nvSpPr>
          <p:cNvPr id="3" name="Content Placeholder 2">
            <a:extLst>
              <a:ext uri="{FF2B5EF4-FFF2-40B4-BE49-F238E27FC236}">
                <a16:creationId xmlns:a16="http://schemas.microsoft.com/office/drawing/2014/main" id="{C2C29F8C-9249-8F41-AD16-9C125E58E79C}"/>
              </a:ext>
            </a:extLst>
          </p:cNvPr>
          <p:cNvSpPr>
            <a:spLocks noGrp="1"/>
          </p:cNvSpPr>
          <p:nvPr>
            <p:ph idx="1"/>
          </p:nvPr>
        </p:nvSpPr>
        <p:spPr>
          <a:xfrm>
            <a:off x="5295454" y="1098070"/>
            <a:ext cx="5978834" cy="5075519"/>
          </a:xfrm>
        </p:spPr>
        <p:txBody>
          <a:bodyPr anchor="ctr">
            <a:noAutofit/>
          </a:bodyPr>
          <a:lstStyle/>
          <a:p>
            <a:pPr marL="0" indent="0">
              <a:buNone/>
            </a:pPr>
            <a:r>
              <a:rPr lang="en-US" sz="3200" b="1" u="sng" dirty="0">
                <a:solidFill>
                  <a:schemeClr val="tx1"/>
                </a:solidFill>
              </a:rPr>
              <a:t>Question Presented: </a:t>
            </a:r>
          </a:p>
          <a:p>
            <a:pPr marL="0" indent="0">
              <a:buNone/>
            </a:pPr>
            <a:r>
              <a:rPr lang="en-US" sz="3200" dirty="0">
                <a:solidFill>
                  <a:schemeClr val="tx1"/>
                </a:solidFill>
              </a:rPr>
              <a:t>What is the level of educational benefit school districts must confer on children with disabilities to provide them with the free appropriate public education guaranteed by the Individuals with Disabilities Education Act?</a:t>
            </a:r>
          </a:p>
          <a:p>
            <a:endParaRPr lang="en-US" sz="3600" dirty="0">
              <a:solidFill>
                <a:schemeClr val="tx1"/>
              </a:solidFill>
            </a:endParaRPr>
          </a:p>
        </p:txBody>
      </p:sp>
    </p:spTree>
    <p:extLst>
      <p:ext uri="{BB962C8B-B14F-4D97-AF65-F5344CB8AC3E}">
        <p14:creationId xmlns:p14="http://schemas.microsoft.com/office/powerpoint/2010/main" val="68165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84A7-2BF7-4B02-A8EA-EF2B87D3DE6A}"/>
              </a:ext>
            </a:extLst>
          </p:cNvPr>
          <p:cNvSpPr>
            <a:spLocks noGrp="1"/>
          </p:cNvSpPr>
          <p:nvPr>
            <p:ph type="title"/>
          </p:nvPr>
        </p:nvSpPr>
        <p:spPr/>
        <p:txBody>
          <a:bodyPr/>
          <a:lstStyle/>
          <a:p>
            <a:r>
              <a:rPr lang="en-US" dirty="0"/>
              <a:t>The Rowley Two-Part Test</a:t>
            </a:r>
          </a:p>
        </p:txBody>
      </p:sp>
      <p:sp>
        <p:nvSpPr>
          <p:cNvPr id="3" name="Content Placeholder 2">
            <a:extLst>
              <a:ext uri="{FF2B5EF4-FFF2-40B4-BE49-F238E27FC236}">
                <a16:creationId xmlns:a16="http://schemas.microsoft.com/office/drawing/2014/main" id="{87D08F69-A4DD-4D93-B622-D03010A4B87D}"/>
              </a:ext>
            </a:extLst>
          </p:cNvPr>
          <p:cNvSpPr>
            <a:spLocks noGrp="1"/>
          </p:cNvSpPr>
          <p:nvPr>
            <p:ph idx="1"/>
          </p:nvPr>
        </p:nvSpPr>
        <p:spPr/>
        <p:txBody>
          <a:bodyPr/>
          <a:lstStyle/>
          <a:p>
            <a:pPr marL="914400" indent="-914400" eaLnBrk="1" hangingPunct="1">
              <a:buFont typeface="+mj-lt"/>
              <a:buAutoNum type="arabicPeriod"/>
            </a:pPr>
            <a:r>
              <a:rPr lang="en-US" altLang="en-US" sz="3600" dirty="0">
                <a:solidFill>
                  <a:schemeClr val="tx1"/>
                </a:solidFill>
                <a:ea typeface="ヒラギノ角ゴ ProN W3" charset="-128"/>
              </a:rPr>
              <a:t>Has the state complied with the </a:t>
            </a:r>
            <a:r>
              <a:rPr lang="en-US" altLang="en-US" sz="3600" i="1" dirty="0">
                <a:solidFill>
                  <a:schemeClr val="accent1"/>
                </a:solidFill>
                <a:ea typeface="ヒラギノ角ゴ ProN W3" charset="-128"/>
              </a:rPr>
              <a:t>procedures</a:t>
            </a:r>
            <a:r>
              <a:rPr lang="en-US" altLang="en-US" sz="3600" dirty="0">
                <a:solidFill>
                  <a:schemeClr val="tx1"/>
                </a:solidFill>
                <a:ea typeface="ヒラギノ角ゴ ProN W3" charset="-128"/>
              </a:rPr>
              <a:t> set forth in the law?</a:t>
            </a:r>
          </a:p>
          <a:p>
            <a:pPr marL="914400" indent="-914400" eaLnBrk="1" hangingPunct="1">
              <a:buFont typeface="+mj-lt"/>
              <a:buAutoNum type="arabicPeriod"/>
            </a:pPr>
            <a:endParaRPr lang="en-US" altLang="en-US" sz="3600" dirty="0">
              <a:solidFill>
                <a:schemeClr val="tx1"/>
              </a:solidFill>
              <a:ea typeface="ヒラギノ角ゴ ProN W3" charset="-128"/>
            </a:endParaRPr>
          </a:p>
          <a:p>
            <a:pPr marL="914400" indent="-914400" eaLnBrk="1" hangingPunct="1">
              <a:buFont typeface="+mj-lt"/>
              <a:buAutoNum type="arabicPeriod"/>
            </a:pPr>
            <a:r>
              <a:rPr lang="en-US" altLang="en-US" sz="3600" dirty="0">
                <a:solidFill>
                  <a:schemeClr val="tx1"/>
                </a:solidFill>
                <a:ea typeface="ヒラギノ角ゴ ProN W3" charset="-128"/>
              </a:rPr>
              <a:t>Is the resulting IEP reasonably calculated to enable the student to receive </a:t>
            </a:r>
            <a:r>
              <a:rPr lang="en-US" altLang="en-US" sz="3600" i="1" dirty="0">
                <a:solidFill>
                  <a:schemeClr val="accent1"/>
                </a:solidFill>
                <a:ea typeface="ヒラギノ角ゴ ProN W3" charset="-128"/>
              </a:rPr>
              <a:t>educational benefit</a:t>
            </a:r>
            <a:r>
              <a:rPr lang="en-US" altLang="en-US" sz="3600" dirty="0">
                <a:solidFill>
                  <a:schemeClr val="tx1"/>
                </a:solidFill>
                <a:ea typeface="ヒラギノ角ゴ ProN W3" charset="-128"/>
              </a:rPr>
              <a:t>?</a:t>
            </a:r>
          </a:p>
          <a:p>
            <a:endParaRPr lang="en-US" dirty="0"/>
          </a:p>
        </p:txBody>
      </p:sp>
      <p:sp>
        <p:nvSpPr>
          <p:cNvPr id="4" name="Slide Number Placeholder 3">
            <a:extLst>
              <a:ext uri="{FF2B5EF4-FFF2-40B4-BE49-F238E27FC236}">
                <a16:creationId xmlns:a16="http://schemas.microsoft.com/office/drawing/2014/main" id="{332367BB-7666-4671-A640-83342E27A040}"/>
              </a:ext>
            </a:extLst>
          </p:cNvPr>
          <p:cNvSpPr>
            <a:spLocks noGrp="1"/>
          </p:cNvSpPr>
          <p:nvPr>
            <p:ph type="sldNum" sz="quarter" idx="12"/>
          </p:nvPr>
        </p:nvSpPr>
        <p:spPr/>
        <p:txBody>
          <a:bodyPr/>
          <a:lstStyle/>
          <a:p>
            <a:fld id="{34B7E4EF-A1BD-40F4-AB7B-04F084DD991D}" type="slidenum">
              <a:rPr lang="en-US" smtClean="0"/>
              <a:t>7</a:t>
            </a:fld>
            <a:endParaRPr lang="en-US"/>
          </a:p>
        </p:txBody>
      </p:sp>
    </p:spTree>
    <p:extLst>
      <p:ext uri="{BB962C8B-B14F-4D97-AF65-F5344CB8AC3E}">
        <p14:creationId xmlns:p14="http://schemas.microsoft.com/office/powerpoint/2010/main" val="2161702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the United States divided into Circuit Court districts">
            <a:extLst>
              <a:ext uri="{FF2B5EF4-FFF2-40B4-BE49-F238E27FC236}">
                <a16:creationId xmlns:a16="http://schemas.microsoft.com/office/drawing/2014/main" id="{7DA4BEB5-86B3-A24A-90EE-42AEF3CD4710}"/>
              </a:ext>
            </a:extLst>
          </p:cNvPr>
          <p:cNvPicPr>
            <a:picLocks noChangeAspect="1"/>
          </p:cNvPicPr>
          <p:nvPr/>
        </p:nvPicPr>
        <p:blipFill rotWithShape="1">
          <a:blip r:embed="rId2"/>
          <a:srcRect l="5751" t="10146" r="5066" b="11834"/>
          <a:stretch/>
        </p:blipFill>
        <p:spPr>
          <a:xfrm>
            <a:off x="1720639" y="585592"/>
            <a:ext cx="8412480" cy="5686816"/>
          </a:xfrm>
          <a:prstGeom prst="rect">
            <a:avLst/>
          </a:prstGeom>
        </p:spPr>
      </p:pic>
      <p:sp>
        <p:nvSpPr>
          <p:cNvPr id="3" name="TextBox 2">
            <a:extLst>
              <a:ext uri="{FF2B5EF4-FFF2-40B4-BE49-F238E27FC236}">
                <a16:creationId xmlns:a16="http://schemas.microsoft.com/office/drawing/2014/main" id="{4384535A-453C-554A-9E4A-4FE6DD27A3D8}"/>
              </a:ext>
            </a:extLst>
          </p:cNvPr>
          <p:cNvSpPr txBox="1"/>
          <p:nvPr/>
        </p:nvSpPr>
        <p:spPr>
          <a:xfrm>
            <a:off x="2857281" y="211750"/>
            <a:ext cx="6348405" cy="861774"/>
          </a:xfrm>
          <a:prstGeom prst="rect">
            <a:avLst/>
          </a:prstGeom>
          <a:solidFill>
            <a:schemeClr val="accent1"/>
          </a:solidFill>
        </p:spPr>
        <p:txBody>
          <a:bodyPr wrap="square" rtlCol="0">
            <a:spAutoFit/>
          </a:bodyPr>
          <a:lstStyle/>
          <a:p>
            <a:pPr algn="ctr"/>
            <a:r>
              <a:rPr lang="en-US" sz="5000" dirty="0">
                <a:solidFill>
                  <a:schemeClr val="bg1"/>
                </a:solidFill>
                <a:latin typeface="+mj-lt"/>
                <a:cs typeface="Times New Roman" panose="02020603050405020304" pitchFamily="18" charset="0"/>
              </a:rPr>
              <a:t>FAPE Standards</a:t>
            </a:r>
          </a:p>
        </p:txBody>
      </p:sp>
      <p:sp>
        <p:nvSpPr>
          <p:cNvPr id="2" name="Frame 1">
            <a:extLst>
              <a:ext uri="{FF2B5EF4-FFF2-40B4-BE49-F238E27FC236}">
                <a16:creationId xmlns:a16="http://schemas.microsoft.com/office/drawing/2014/main" id="{6B5137DE-ADC3-EB49-874A-1533FE9E5C70}"/>
              </a:ext>
              <a:ext uri="{C183D7F6-B498-43B3-948B-1728B52AA6E4}">
                <adec:decorative xmlns:adec="http://schemas.microsoft.com/office/drawing/2017/decorative" val="1"/>
              </a:ext>
            </a:extLst>
          </p:cNvPr>
          <p:cNvSpPr/>
          <p:nvPr/>
        </p:nvSpPr>
        <p:spPr>
          <a:xfrm flipH="1">
            <a:off x="7315199" y="4298868"/>
            <a:ext cx="475014" cy="26125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hape 201">
            <a:extLst>
              <a:ext uri="{FF2B5EF4-FFF2-40B4-BE49-F238E27FC236}">
                <a16:creationId xmlns:a16="http://schemas.microsoft.com/office/drawing/2014/main" id="{72E3F67A-3482-C64A-BCA1-480E76A2CC73}"/>
              </a:ext>
            </a:extLst>
          </p:cNvPr>
          <p:cNvSpPr/>
          <p:nvPr/>
        </p:nvSpPr>
        <p:spPr>
          <a:xfrm>
            <a:off x="9545132" y="3605974"/>
            <a:ext cx="1685504"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Standard-4th</a:t>
            </a:r>
          </a:p>
        </p:txBody>
      </p:sp>
      <p:sp>
        <p:nvSpPr>
          <p:cNvPr id="6" name="Shape 195">
            <a:extLst>
              <a:ext uri="{FF2B5EF4-FFF2-40B4-BE49-F238E27FC236}">
                <a16:creationId xmlns:a16="http://schemas.microsoft.com/office/drawing/2014/main" id="{80469529-4CA9-F34F-B3BE-3BFEAE00529A}"/>
              </a:ext>
            </a:extLst>
          </p:cNvPr>
          <p:cNvSpPr/>
          <p:nvPr/>
        </p:nvSpPr>
        <p:spPr>
          <a:xfrm>
            <a:off x="9305059" y="2898088"/>
            <a:ext cx="1502387" cy="707882"/>
          </a:xfrm>
          <a:prstGeom prst="rect">
            <a:avLst/>
          </a:prstGeom>
          <a:solidFill>
            <a:srgbClr val="7030A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-3rd</a:t>
            </a:r>
            <a:endParaRPr dirty="0">
              <a:latin typeface="+mj-lt"/>
              <a:cs typeface="Times New Roman" panose="02020603050405020304" pitchFamily="18" charset="0"/>
            </a:endParaRPr>
          </a:p>
        </p:txBody>
      </p:sp>
      <p:sp>
        <p:nvSpPr>
          <p:cNvPr id="4" name="Left Arrow 3">
            <a:extLst>
              <a:ext uri="{FF2B5EF4-FFF2-40B4-BE49-F238E27FC236}">
                <a16:creationId xmlns:a16="http://schemas.microsoft.com/office/drawing/2014/main" id="{04C7A107-EFDD-FD44-9C30-901AB8E81B52}"/>
              </a:ext>
              <a:ext uri="{C183D7F6-B498-43B3-948B-1728B52AA6E4}">
                <adec:decorative xmlns:adec="http://schemas.microsoft.com/office/drawing/2017/decorative" val="1"/>
              </a:ext>
            </a:extLst>
          </p:cNvPr>
          <p:cNvSpPr/>
          <p:nvPr/>
        </p:nvSpPr>
        <p:spPr>
          <a:xfrm>
            <a:off x="8155607" y="3075059"/>
            <a:ext cx="1145685" cy="353941"/>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solidFill>
                <a:srgbClr val="7030A0"/>
              </a:solidFill>
            </a:endParaRPr>
          </a:p>
        </p:txBody>
      </p:sp>
      <p:sp>
        <p:nvSpPr>
          <p:cNvPr id="13" name="Shape 201">
            <a:extLst>
              <a:ext uri="{FF2B5EF4-FFF2-40B4-BE49-F238E27FC236}">
                <a16:creationId xmlns:a16="http://schemas.microsoft.com/office/drawing/2014/main" id="{4B313E44-C123-C945-8F9E-ADBF8BAE2134}"/>
              </a:ext>
            </a:extLst>
          </p:cNvPr>
          <p:cNvSpPr/>
          <p:nvPr/>
        </p:nvSpPr>
        <p:spPr>
          <a:xfrm>
            <a:off x="8074611" y="1318988"/>
            <a:ext cx="1685504"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-2nd</a:t>
            </a:r>
            <a:endParaRPr dirty="0">
              <a:solidFill>
                <a:schemeClr val="tx2"/>
              </a:solidFill>
              <a:latin typeface="+mj-lt"/>
              <a:cs typeface="Times New Roman" panose="02020603050405020304" pitchFamily="18" charset="0"/>
            </a:endParaRPr>
          </a:p>
        </p:txBody>
      </p:sp>
      <p:sp>
        <p:nvSpPr>
          <p:cNvPr id="8" name="Down Arrow 7">
            <a:extLst>
              <a:ext uri="{FF2B5EF4-FFF2-40B4-BE49-F238E27FC236}">
                <a16:creationId xmlns:a16="http://schemas.microsoft.com/office/drawing/2014/main" id="{780E0415-A524-8147-8669-6AFA65EC78C2}"/>
              </a:ext>
              <a:ext uri="{C183D7F6-B498-43B3-948B-1728B52AA6E4}">
                <adec:decorative xmlns:adec="http://schemas.microsoft.com/office/drawing/2017/decorative" val="1"/>
              </a:ext>
            </a:extLst>
          </p:cNvPr>
          <p:cNvSpPr/>
          <p:nvPr/>
        </p:nvSpPr>
        <p:spPr>
          <a:xfrm>
            <a:off x="7022592" y="2109216"/>
            <a:ext cx="280733" cy="131978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95">
            <a:extLst>
              <a:ext uri="{FF2B5EF4-FFF2-40B4-BE49-F238E27FC236}">
                <a16:creationId xmlns:a16="http://schemas.microsoft.com/office/drawing/2014/main" id="{735F03AC-D4E8-0D4E-ACA3-E84BCBD7586E}"/>
              </a:ext>
            </a:extLst>
          </p:cNvPr>
          <p:cNvSpPr/>
          <p:nvPr/>
        </p:nvSpPr>
        <p:spPr>
          <a:xfrm>
            <a:off x="6525728" y="1409308"/>
            <a:ext cx="1508800" cy="707882"/>
          </a:xfrm>
          <a:prstGeom prst="rect">
            <a:avLst/>
          </a:prstGeom>
          <a:solidFill>
            <a:srgbClr val="7030A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-6th</a:t>
            </a:r>
            <a:endParaRPr dirty="0">
              <a:latin typeface="+mj-lt"/>
              <a:cs typeface="Times New Roman" panose="02020603050405020304" pitchFamily="18" charset="0"/>
            </a:endParaRPr>
          </a:p>
        </p:txBody>
      </p:sp>
      <p:sp>
        <p:nvSpPr>
          <p:cNvPr id="12" name="Up Arrow 11">
            <a:extLst>
              <a:ext uri="{FF2B5EF4-FFF2-40B4-BE49-F238E27FC236}">
                <a16:creationId xmlns:a16="http://schemas.microsoft.com/office/drawing/2014/main" id="{61C5A424-EE18-1040-B477-DBA8626A39F8}"/>
              </a:ext>
              <a:ext uri="{C183D7F6-B498-43B3-948B-1728B52AA6E4}">
                <adec:decorative xmlns:adec="http://schemas.microsoft.com/office/drawing/2017/decorative" val="1"/>
              </a:ext>
            </a:extLst>
          </p:cNvPr>
          <p:cNvSpPr/>
          <p:nvPr/>
        </p:nvSpPr>
        <p:spPr>
          <a:xfrm>
            <a:off x="5340096" y="5302228"/>
            <a:ext cx="463296" cy="847890"/>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3399E22-29C9-2746-8B31-F2A901940AEC}"/>
              </a:ext>
              <a:ext uri="{C183D7F6-B498-43B3-948B-1728B52AA6E4}">
                <adec:decorative xmlns:adec="http://schemas.microsoft.com/office/drawing/2017/decorative" val="1"/>
              </a:ext>
            </a:extLst>
          </p:cNvPr>
          <p:cNvSpPr/>
          <p:nvPr/>
        </p:nvSpPr>
        <p:spPr>
          <a:xfrm>
            <a:off x="8034528" y="2001360"/>
            <a:ext cx="347472" cy="53457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7C3352D4-2EF6-C24B-BFAC-BB363C4AA835}"/>
              </a:ext>
              <a:ext uri="{C183D7F6-B498-43B3-948B-1728B52AA6E4}">
                <adec:decorative xmlns:adec="http://schemas.microsoft.com/office/drawing/2017/decorative" val="1"/>
              </a:ext>
            </a:extLst>
          </p:cNvPr>
          <p:cNvSpPr/>
          <p:nvPr/>
        </p:nvSpPr>
        <p:spPr>
          <a:xfrm>
            <a:off x="8241792" y="3605970"/>
            <a:ext cx="1303340" cy="35394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201">
            <a:extLst>
              <a:ext uri="{FF2B5EF4-FFF2-40B4-BE49-F238E27FC236}">
                <a16:creationId xmlns:a16="http://schemas.microsoft.com/office/drawing/2014/main" id="{52517469-0656-A440-8C03-DC793B3CE347}"/>
              </a:ext>
            </a:extLst>
          </p:cNvPr>
          <p:cNvSpPr/>
          <p:nvPr/>
        </p:nvSpPr>
        <p:spPr>
          <a:xfrm>
            <a:off x="4168414" y="1093299"/>
            <a:ext cx="2477730"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-7</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&amp; 8th</a:t>
            </a:r>
            <a:endParaRPr dirty="0">
              <a:solidFill>
                <a:schemeClr val="tx2"/>
              </a:solidFill>
              <a:latin typeface="+mj-lt"/>
              <a:cs typeface="Times New Roman" panose="02020603050405020304" pitchFamily="18" charset="0"/>
            </a:endParaRPr>
          </a:p>
        </p:txBody>
      </p:sp>
      <p:sp>
        <p:nvSpPr>
          <p:cNvPr id="17" name="Shape 201">
            <a:extLst>
              <a:ext uri="{FF2B5EF4-FFF2-40B4-BE49-F238E27FC236}">
                <a16:creationId xmlns:a16="http://schemas.microsoft.com/office/drawing/2014/main" id="{E8DB03CA-47D0-FD45-9E4B-90FDA5D89418}"/>
              </a:ext>
            </a:extLst>
          </p:cNvPr>
          <p:cNvSpPr/>
          <p:nvPr/>
        </p:nvSpPr>
        <p:spPr>
          <a:xfrm>
            <a:off x="3654592" y="2885896"/>
            <a:ext cx="1685504"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endParaRPr lang="en-US" dirty="0">
              <a:solidFill>
                <a:schemeClr val="tx2"/>
              </a:solidFill>
              <a:latin typeface="+mj-lt"/>
              <a:cs typeface="Times New Roman" panose="02020603050405020304" pitchFamily="18" charset="0"/>
            </a:endParaRPr>
          </a:p>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Standard-10th</a:t>
            </a:r>
          </a:p>
        </p:txBody>
      </p:sp>
      <p:sp>
        <p:nvSpPr>
          <p:cNvPr id="19" name="Up Arrow 18">
            <a:extLst>
              <a:ext uri="{FF2B5EF4-FFF2-40B4-BE49-F238E27FC236}">
                <a16:creationId xmlns:a16="http://schemas.microsoft.com/office/drawing/2014/main" id="{D8518695-D8D8-DC47-88E7-53705CC991B3}"/>
              </a:ext>
              <a:ext uri="{C183D7F6-B498-43B3-948B-1728B52AA6E4}">
                <adec:decorative xmlns:adec="http://schemas.microsoft.com/office/drawing/2017/decorative" val="1"/>
              </a:ext>
            </a:extLst>
          </p:cNvPr>
          <p:cNvSpPr/>
          <p:nvPr/>
        </p:nvSpPr>
        <p:spPr>
          <a:xfrm>
            <a:off x="6780276" y="5177060"/>
            <a:ext cx="484632" cy="97840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49E5CBE5-341A-CA42-A1B4-9806F0BC62BF}"/>
              </a:ext>
              <a:ext uri="{C183D7F6-B498-43B3-948B-1728B52AA6E4}">
                <adec:decorative xmlns:adec="http://schemas.microsoft.com/office/drawing/2017/decorative" val="1"/>
              </a:ext>
            </a:extLst>
          </p:cNvPr>
          <p:cNvSpPr/>
          <p:nvPr/>
        </p:nvSpPr>
        <p:spPr>
          <a:xfrm>
            <a:off x="6224954" y="1801181"/>
            <a:ext cx="260692" cy="109690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9A42F1F0-063D-4F48-B711-62173E1B1CB4}"/>
              </a:ext>
              <a:ext uri="{C183D7F6-B498-43B3-948B-1728B52AA6E4}">
                <adec:decorative xmlns:adec="http://schemas.microsoft.com/office/drawing/2017/decorative" val="1"/>
              </a:ext>
            </a:extLst>
          </p:cNvPr>
          <p:cNvSpPr/>
          <p:nvPr/>
        </p:nvSpPr>
        <p:spPr>
          <a:xfrm>
            <a:off x="5427317" y="1801180"/>
            <a:ext cx="260692" cy="1017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8396DD3D-CE31-7145-AB7B-2EEBAF429C1C}"/>
              </a:ext>
              <a:ext uri="{C183D7F6-B498-43B3-948B-1728B52AA6E4}">
                <adec:decorative xmlns:adec="http://schemas.microsoft.com/office/drawing/2017/decorative" val="1"/>
              </a:ext>
            </a:extLst>
          </p:cNvPr>
          <p:cNvSpPr/>
          <p:nvPr/>
        </p:nvSpPr>
        <p:spPr>
          <a:xfrm>
            <a:off x="1575991" y="2571019"/>
            <a:ext cx="691721" cy="4050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hape 195">
            <a:extLst>
              <a:ext uri="{FF2B5EF4-FFF2-40B4-BE49-F238E27FC236}">
                <a16:creationId xmlns:a16="http://schemas.microsoft.com/office/drawing/2014/main" id="{A0D0FD87-CDCC-0E47-B2A2-583FC35AA939}"/>
              </a:ext>
            </a:extLst>
          </p:cNvPr>
          <p:cNvSpPr/>
          <p:nvPr/>
        </p:nvSpPr>
        <p:spPr>
          <a:xfrm>
            <a:off x="4736773" y="5900736"/>
            <a:ext cx="1502387" cy="707882"/>
          </a:xfrm>
          <a:prstGeom prst="rect">
            <a:avLst/>
          </a:prstGeom>
          <a:solidFill>
            <a:srgbClr val="7030A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-5th</a:t>
            </a:r>
            <a:endParaRPr dirty="0">
              <a:latin typeface="+mj-lt"/>
              <a:cs typeface="Times New Roman" panose="02020603050405020304" pitchFamily="18" charset="0"/>
            </a:endParaRPr>
          </a:p>
        </p:txBody>
      </p:sp>
      <p:sp>
        <p:nvSpPr>
          <p:cNvPr id="18" name="Shape 201">
            <a:extLst>
              <a:ext uri="{FF2B5EF4-FFF2-40B4-BE49-F238E27FC236}">
                <a16:creationId xmlns:a16="http://schemas.microsoft.com/office/drawing/2014/main" id="{4572EEE8-D11B-A44B-AB89-36F972C36376}"/>
              </a:ext>
            </a:extLst>
          </p:cNvPr>
          <p:cNvSpPr/>
          <p:nvPr/>
        </p:nvSpPr>
        <p:spPr>
          <a:xfrm>
            <a:off x="6696496" y="5900736"/>
            <a:ext cx="1685504"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-11th</a:t>
            </a:r>
            <a:endParaRPr dirty="0">
              <a:solidFill>
                <a:schemeClr val="tx2"/>
              </a:solidFill>
              <a:latin typeface="+mj-lt"/>
              <a:cs typeface="Times New Roman" panose="02020603050405020304" pitchFamily="18" charset="0"/>
            </a:endParaRPr>
          </a:p>
        </p:txBody>
      </p:sp>
      <p:sp>
        <p:nvSpPr>
          <p:cNvPr id="24" name="Shape 195">
            <a:extLst>
              <a:ext uri="{FF2B5EF4-FFF2-40B4-BE49-F238E27FC236}">
                <a16:creationId xmlns:a16="http://schemas.microsoft.com/office/drawing/2014/main" id="{3AC20B84-6C8E-3649-8F79-FF46E535C7EE}"/>
              </a:ext>
            </a:extLst>
          </p:cNvPr>
          <p:cNvSpPr/>
          <p:nvPr/>
        </p:nvSpPr>
        <p:spPr>
          <a:xfrm>
            <a:off x="257600" y="2571019"/>
            <a:ext cx="1502387" cy="400105"/>
          </a:xfrm>
          <a:prstGeom prst="rect">
            <a:avLst/>
          </a:prstGeom>
          <a:solidFill>
            <a:srgbClr val="FF000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lang="en-US" dirty="0">
                <a:latin typeface="+mj-lt"/>
                <a:cs typeface="Times New Roman" panose="02020603050405020304" pitchFamily="18" charset="0"/>
              </a:rPr>
              <a:t>Confused-9th</a:t>
            </a:r>
            <a:endParaRPr dirty="0">
              <a:latin typeface="+mj-lt"/>
              <a:cs typeface="Times New Roman" panose="02020603050405020304" pitchFamily="18" charset="0"/>
            </a:endParaRPr>
          </a:p>
        </p:txBody>
      </p:sp>
      <p:sp>
        <p:nvSpPr>
          <p:cNvPr id="9" name="Title 8">
            <a:extLst>
              <a:ext uri="{FF2B5EF4-FFF2-40B4-BE49-F238E27FC236}">
                <a16:creationId xmlns:a16="http://schemas.microsoft.com/office/drawing/2014/main" id="{0B94062A-CF9E-D188-14C7-B31C36CB04F8}"/>
              </a:ext>
            </a:extLst>
          </p:cNvPr>
          <p:cNvSpPr>
            <a:spLocks noGrp="1"/>
          </p:cNvSpPr>
          <p:nvPr>
            <p:ph type="title" idx="4294967295"/>
          </p:nvPr>
        </p:nvSpPr>
        <p:spPr>
          <a:xfrm>
            <a:off x="457200" y="-1107996"/>
            <a:ext cx="11338560" cy="1107996"/>
          </a:xfrm>
        </p:spPr>
        <p:txBody>
          <a:bodyPr vert="horz" lIns="0" tIns="0" rIns="0" bIns="0" rtlCol="0" anchor="b" anchorCtr="0">
            <a:noAutofit/>
          </a:bodyPr>
          <a:lstStyle/>
          <a:p>
            <a:r>
              <a:rPr lang="en-US" dirty="0"/>
              <a:t>FAPE Standards</a:t>
            </a:r>
          </a:p>
        </p:txBody>
      </p:sp>
    </p:spTree>
    <p:extLst>
      <p:ext uri="{BB962C8B-B14F-4D97-AF65-F5344CB8AC3E}">
        <p14:creationId xmlns:p14="http://schemas.microsoft.com/office/powerpoint/2010/main" val="187615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noAutofit/>
          </a:bodyPr>
          <a:lstStyle>
            <a:lvl1pPr>
              <a:defRPr sz="5400">
                <a:solidFill>
                  <a:srgbClr val="000000"/>
                </a:solidFill>
              </a:defRPr>
            </a:lvl1pPr>
          </a:lstStyle>
          <a:p>
            <a:pPr>
              <a:defRPr sz="4000"/>
            </a:pPr>
            <a:r>
              <a:rPr lang="en-US" sz="4000" i="1" dirty="0">
                <a:solidFill>
                  <a:schemeClr val="accent1"/>
                </a:solidFill>
                <a:ea typeface="Times New Roman" charset="0"/>
                <a:cs typeface="Times New Roman" charset="0"/>
              </a:rPr>
              <a:t>Endrew F. </a:t>
            </a:r>
            <a:r>
              <a:rPr lang="en-US" sz="4000" dirty="0">
                <a:solidFill>
                  <a:schemeClr val="accent1"/>
                </a:solidFill>
                <a:ea typeface="Times New Roman" charset="0"/>
                <a:cs typeface="Times New Roman" charset="0"/>
              </a:rPr>
              <a:t>v. </a:t>
            </a:r>
            <a:r>
              <a:rPr lang="en-US" sz="4000" i="1" dirty="0">
                <a:solidFill>
                  <a:schemeClr val="accent1"/>
                </a:solidFill>
                <a:ea typeface="Times New Roman" charset="0"/>
                <a:cs typeface="Times New Roman" charset="0"/>
              </a:rPr>
              <a:t>Douglas County School District R1 </a:t>
            </a:r>
            <a:r>
              <a:rPr lang="en-US" sz="4000" dirty="0">
                <a:solidFill>
                  <a:schemeClr val="accent1"/>
                </a:solidFill>
                <a:ea typeface="Times New Roman" charset="0"/>
                <a:cs typeface="Times New Roman" charset="0"/>
              </a:rPr>
              <a:t>(10th Cir. 2014)</a:t>
            </a:r>
          </a:p>
        </p:txBody>
      </p:sp>
      <p:pic>
        <p:nvPicPr>
          <p:cNvPr id="5" name="Content Placeholder 4" descr="Summit View Elementary School">
            <a:extLst>
              <a:ext uri="{FF2B5EF4-FFF2-40B4-BE49-F238E27FC236}">
                <a16:creationId xmlns:a16="http://schemas.microsoft.com/office/drawing/2014/main" id="{066EB322-B218-8F4C-9484-C59EDD76F849}"/>
              </a:ext>
            </a:extLst>
          </p:cNvPr>
          <p:cNvPicPr>
            <a:picLocks noGrp="1" noChangeAspect="1"/>
          </p:cNvPicPr>
          <p:nvPr>
            <p:ph sz="half" idx="1"/>
          </p:nvPr>
        </p:nvPicPr>
        <p:blipFill>
          <a:blip r:embed="rId3"/>
          <a:stretch>
            <a:fillRect/>
          </a:stretch>
        </p:blipFill>
        <p:spPr>
          <a:xfrm>
            <a:off x="457200" y="1817880"/>
            <a:ext cx="5568950" cy="3769927"/>
          </a:xfrm>
        </p:spPr>
      </p:pic>
      <p:pic>
        <p:nvPicPr>
          <p:cNvPr id="9" name="Content Placeholder 4" descr="Sign that reads: &quot;Firefly Autism. Helping them discover the world. And helping the world discover them.&quot; ">
            <a:extLst>
              <a:ext uri="{FF2B5EF4-FFF2-40B4-BE49-F238E27FC236}">
                <a16:creationId xmlns:a16="http://schemas.microsoft.com/office/drawing/2014/main" id="{E6111EAF-6DB9-5748-B2A6-BFAB60A1AD31}"/>
              </a:ext>
            </a:extLst>
          </p:cNvPr>
          <p:cNvPicPr>
            <a:picLocks noChangeAspect="1"/>
          </p:cNvPicPr>
          <p:nvPr/>
        </p:nvPicPr>
        <p:blipFill>
          <a:blip r:embed="rId4"/>
          <a:stretch>
            <a:fillRect/>
          </a:stretch>
        </p:blipFill>
        <p:spPr>
          <a:xfrm>
            <a:off x="6248452" y="1839720"/>
            <a:ext cx="5330182" cy="3748087"/>
          </a:xfrm>
          <a:prstGeom prst="rect">
            <a:avLst/>
          </a:prstGeom>
        </p:spPr>
      </p:pic>
    </p:spTree>
    <p:extLst>
      <p:ext uri="{BB962C8B-B14F-4D97-AF65-F5344CB8AC3E}">
        <p14:creationId xmlns:p14="http://schemas.microsoft.com/office/powerpoint/2010/main" val="1972343302"/>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2-Presentation-030822" id="{391CDD75-61F4-4F91-B194-D7C9808933BB}" vid="{23AE9F7A-981A-497E-A47A-AE74E1884AEE}"/>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50c3af-328d-4c26-9632-e6dd7a90b192">
      <UserInfo>
        <DisplayName>Hirt, Stacy</DisplayName>
        <AccountId>44</AccountId>
        <AccountType/>
      </UserInfo>
      <UserInfo>
        <DisplayName>Peterson, Amy</DisplayName>
        <AccountId>14</AccountId>
        <AccountType/>
      </UserInfo>
    </SharedWithUsers>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6" ma:contentTypeDescription="Create a new document." ma:contentTypeScope="" ma:versionID="0879604a2caf4d776bf2b78a599994dd">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c64a5d52b02fd1b30c660cf0b6f6c639"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schemas.microsoft.com/office/2006/documentManagement/types"/>
    <ds:schemaRef ds:uri="9a29b55a-3458-43b1-b5f5-8a06b1b83431"/>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4a50c3af-328d-4c26-9632-e6dd7a90b19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E187322B-2A3D-448C-B23E-E46C5617DA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9b55a-3458-43b1-b5f5-8a06b1b83431"/>
    <ds:schemaRef ds:uri="4a50c3af-328d-4c26-9632-e6dd7a90b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4_7_2022_Focus_Group</Template>
  <TotalTime>467</TotalTime>
  <Words>2160</Words>
  <Application>Microsoft Office PowerPoint</Application>
  <PresentationFormat>Widescreen</PresentationFormat>
  <Paragraphs>201</Paragraphs>
  <Slides>41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 Narrow</vt:lpstr>
      <vt:lpstr>Calibri</vt:lpstr>
      <vt:lpstr>Courier New</vt:lpstr>
      <vt:lpstr>Gill Sans MT</vt:lpstr>
      <vt:lpstr>Times New Roman</vt:lpstr>
      <vt:lpstr>PROGRESS Center</vt:lpstr>
      <vt:lpstr>Providing a FAPE: Lessons from the Due Process Hearing Front</vt:lpstr>
      <vt:lpstr>IDEA Requirements FAPE</vt:lpstr>
      <vt:lpstr>Free Appropriate Public Education (FAPE)</vt:lpstr>
      <vt:lpstr>According to Senator Robert Stafford (1978), Congressional authors “did not attempt to define ‘appropriate’ but instead we established a base-line mechanism, a written document called the Individualized Education Program (IEP)” (Stafford, 1978, p. 75).</vt:lpstr>
      <vt:lpstr>Board of Education v. Rowley, 1982</vt:lpstr>
      <vt:lpstr>Appeal to the U.S. Supreme Court</vt:lpstr>
      <vt:lpstr>The Rowley Two-Part Test</vt:lpstr>
      <vt:lpstr>FAPE Standards</vt:lpstr>
      <vt:lpstr>Endrew F. v. Douglas County School District R1 (10th Cir. 2014)</vt:lpstr>
      <vt:lpstr>The Tenth Circuit’s Educational Benefit Standard</vt:lpstr>
      <vt:lpstr>Appeal to the U.S. Supreme Court Endrew</vt:lpstr>
      <vt:lpstr>Mitch Yell and David Bateman</vt:lpstr>
      <vt:lpstr>Supreme Court Ruling: March 22, 2017</vt:lpstr>
      <vt:lpstr>“The IEP must aim to enable the child to make progress. After all, the essential function of an IEP is to set out a plan for pursuing academic and functional advancement.” - Endrew F., 2017, p. 11.</vt:lpstr>
      <vt:lpstr>The Rowley/Endrew Two-Part Test</vt:lpstr>
      <vt:lpstr>The Final Chapter of Endrew F. </vt:lpstr>
      <vt:lpstr>Litigating a FAPE</vt:lpstr>
      <vt:lpstr>Litigation:  The typical way</vt:lpstr>
      <vt:lpstr>Geographic Boundaries of United States Courts of Appeals and United States District Courts</vt:lpstr>
      <vt:lpstr>Litigation in Special Education:  It is Special!</vt:lpstr>
      <vt:lpstr>Litigation:  The “special” way</vt:lpstr>
      <vt:lpstr>Why Should We Pay Attention to Due Process Hearings?</vt:lpstr>
      <vt:lpstr>What Have We Found to Be the Most Serious School District Errors? Procedural</vt:lpstr>
      <vt:lpstr>What Have We Found to Be the Most Serious School District Errors? Substantive</vt:lpstr>
      <vt:lpstr>Kathleen Mehfoud Quote</vt:lpstr>
      <vt:lpstr>What Have We Found to Be the Most Serious School District Errors? Implement</vt:lpstr>
      <vt:lpstr>Based on our DPH Experiences, What Do We Recommend?</vt:lpstr>
      <vt:lpstr>Recommendation #1</vt:lpstr>
      <vt:lpstr>Recommendation #2</vt:lpstr>
      <vt:lpstr>Recommendation #3</vt:lpstr>
      <vt:lpstr>Recommendation #4</vt:lpstr>
      <vt:lpstr>Recommendation #5</vt:lpstr>
      <vt:lpstr>Recommendation #6</vt:lpstr>
      <vt:lpstr>Additional Resources</vt:lpstr>
      <vt:lpstr>IEPs: Developing High-Quality IEPs  The IRIS Center</vt:lpstr>
      <vt:lpstr>IEPs: How Administrators Can Support the Development and Implementation of High-Quality IEPs The IRIS Center</vt:lpstr>
      <vt:lpstr>Introduction to Federal and State Laws Impacting Students With Disabilities PROGRESS Center Module</vt:lpstr>
      <vt:lpstr> Where can I find additional resources? </vt:lpstr>
      <vt:lpstr>Staying Connected With the  PROGRESS Center</vt:lpstr>
      <vt:lpstr>Disclaimer</vt:lpstr>
      <vt:lpstr>contact</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Parent and Youth Feedback to Inform High-Quality Educational Programming for Students with Disabilities</dc:title>
  <dc:subject/>
  <dc:creator>Hirt, Stacy</dc:creator>
  <cp:keywords>PROGRESS Center</cp:keywords>
  <cp:lastModifiedBy>Peterson, Amy</cp:lastModifiedBy>
  <cp:revision>33</cp:revision>
  <cp:lastPrinted>2017-10-19T00:36:21Z</cp:lastPrinted>
  <dcterms:created xsi:type="dcterms:W3CDTF">2022-04-08T11:30:05Z</dcterms:created>
  <dcterms:modified xsi:type="dcterms:W3CDTF">2022-08-01T14:23:53Z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