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1.xml" ContentType="application/vnd.openxmlformats-officedocument.drawingml.chart+xml"/>
  <Override PartName="/ppt/notesSlides/notesSlide3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87" r:id="rId5"/>
  </p:sldMasterIdLst>
  <p:notesMasterIdLst>
    <p:notesMasterId r:id="rId63"/>
  </p:notesMasterIdLst>
  <p:handoutMasterIdLst>
    <p:handoutMasterId r:id="rId64"/>
  </p:handoutMasterIdLst>
  <p:sldIdLst>
    <p:sldId id="1901" r:id="rId6"/>
    <p:sldId id="424" r:id="rId7"/>
    <p:sldId id="1900" r:id="rId8"/>
    <p:sldId id="427" r:id="rId9"/>
    <p:sldId id="426" r:id="rId10"/>
    <p:sldId id="1867" r:id="rId11"/>
    <p:sldId id="1894" r:id="rId12"/>
    <p:sldId id="1874" r:id="rId13"/>
    <p:sldId id="1898" r:id="rId14"/>
    <p:sldId id="1878" r:id="rId15"/>
    <p:sldId id="1876" r:id="rId16"/>
    <p:sldId id="267" r:id="rId17"/>
    <p:sldId id="269" r:id="rId18"/>
    <p:sldId id="1879" r:id="rId19"/>
    <p:sldId id="1880" r:id="rId20"/>
    <p:sldId id="275" r:id="rId21"/>
    <p:sldId id="1877" r:id="rId22"/>
    <p:sldId id="280" r:id="rId23"/>
    <p:sldId id="1881" r:id="rId24"/>
    <p:sldId id="282" r:id="rId25"/>
    <p:sldId id="283" r:id="rId26"/>
    <p:sldId id="1884" r:id="rId27"/>
    <p:sldId id="1883" r:id="rId28"/>
    <p:sldId id="288" r:id="rId29"/>
    <p:sldId id="1886" r:id="rId30"/>
    <p:sldId id="1885" r:id="rId31"/>
    <p:sldId id="294" r:id="rId32"/>
    <p:sldId id="1887" r:id="rId33"/>
    <p:sldId id="295" r:id="rId34"/>
    <p:sldId id="1888" r:id="rId35"/>
    <p:sldId id="300" r:id="rId36"/>
    <p:sldId id="1891" r:id="rId37"/>
    <p:sldId id="1889" r:id="rId38"/>
    <p:sldId id="1902" r:id="rId39"/>
    <p:sldId id="307" r:id="rId40"/>
    <p:sldId id="305" r:id="rId41"/>
    <p:sldId id="1903" r:id="rId42"/>
    <p:sldId id="1892" r:id="rId43"/>
    <p:sldId id="309" r:id="rId44"/>
    <p:sldId id="313" r:id="rId45"/>
    <p:sldId id="310" r:id="rId46"/>
    <p:sldId id="312" r:id="rId47"/>
    <p:sldId id="314" r:id="rId48"/>
    <p:sldId id="317" r:id="rId49"/>
    <p:sldId id="1882" r:id="rId50"/>
    <p:sldId id="320" r:id="rId51"/>
    <p:sldId id="1897" r:id="rId52"/>
    <p:sldId id="1893" r:id="rId53"/>
    <p:sldId id="1895" r:id="rId54"/>
    <p:sldId id="1574" r:id="rId55"/>
    <p:sldId id="257" r:id="rId56"/>
    <p:sldId id="260" r:id="rId57"/>
    <p:sldId id="265" r:id="rId58"/>
    <p:sldId id="1873" r:id="rId59"/>
    <p:sldId id="1644" r:id="rId60"/>
    <p:sldId id="423" r:id="rId61"/>
    <p:sldId id="412" r:id="rId6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7" clrIdx="1">
    <p:extLst>
      <p:ext uri="{19B8F6BF-5375-455C-9EA6-DF929625EA0E}">
        <p15:presenceInfo xmlns:p15="http://schemas.microsoft.com/office/powerpoint/2012/main" userId="Linda K. Reed" providerId="None"/>
      </p:ext>
    </p:extLst>
  </p:cmAuthor>
  <p:cmAuthor id="9" name="Bailey, Tessie" initials="BT" lastIdx="17" clrIdx="8">
    <p:extLst>
      <p:ext uri="{19B8F6BF-5375-455C-9EA6-DF929625EA0E}">
        <p15:presenceInfo xmlns:p15="http://schemas.microsoft.com/office/powerpoint/2012/main" userId="S::tbailey@air.org::8fad8b4d-791e-4caa-89ed-605e4c91cf05"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Peterson, Amy" initials="PA" lastIdx="12" clrIdx="9">
    <p:extLst>
      <p:ext uri="{19B8F6BF-5375-455C-9EA6-DF929625EA0E}">
        <p15:presenceInfo xmlns:p15="http://schemas.microsoft.com/office/powerpoint/2012/main" userId="S::ampeterson@air.org::8c14dd6b-6031-4383-8241-8af97fa7035b" providerId="AD"/>
      </p:ext>
    </p:extLst>
  </p:cmAuthor>
  <p:cmAuthor id="4" name="Note" initials="Note" lastIdx="2" clrIdx="3">
    <p:extLst>
      <p:ext uri="{19B8F6BF-5375-455C-9EA6-DF929625EA0E}">
        <p15:presenceInfo xmlns:p15="http://schemas.microsoft.com/office/powerpoint/2012/main" userId="Note" providerId="None"/>
      </p:ext>
    </p:extLst>
  </p:cmAuthor>
  <p:cmAuthor id="11" name="Jackson, Stephanie" initials="JS" lastIdx="2" clrIdx="10">
    <p:extLst>
      <p:ext uri="{19B8F6BF-5375-455C-9EA6-DF929625EA0E}">
        <p15:presenceInfo xmlns:p15="http://schemas.microsoft.com/office/powerpoint/2012/main" userId="S::sjackson@air.org::41507284-d238-4789-82df-dc9a05d8958c"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12" name="O'Donnell, Riley" initials="OR" lastIdx="3" clrIdx="11">
    <p:extLst>
      <p:ext uri="{19B8F6BF-5375-455C-9EA6-DF929625EA0E}">
        <p15:presenceInfo xmlns:p15="http://schemas.microsoft.com/office/powerpoint/2012/main" userId="S::rodonnell@air.org::ae9a0c01-eca8-4ab7-94d7-16f11679f56a"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D"/>
    <a:srgbClr val="AAC37E"/>
    <a:srgbClr val="E6F1F9"/>
    <a:srgbClr val="E6E6E6"/>
    <a:srgbClr val="FFFFFF"/>
    <a:srgbClr val="0080A8"/>
    <a:srgbClr val="D5E2BF"/>
    <a:srgbClr val="000000"/>
    <a:srgbClr val="BACE97"/>
    <a:srgbClr val="C8D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61927" autoAdjust="0"/>
  </p:normalViewPr>
  <p:slideViewPr>
    <p:cSldViewPr snapToGrid="0">
      <p:cViewPr varScale="1">
        <p:scale>
          <a:sx n="70" d="100"/>
          <a:sy n="70" d="100"/>
        </p:scale>
        <p:origin x="2148" y="72"/>
      </p:cViewPr>
      <p:guideLst>
        <p:guide orient="horz" pos="3840"/>
        <p:guide pos="3840"/>
      </p:guideLst>
    </p:cSldViewPr>
  </p:slideViewPr>
  <p:outlineViewPr>
    <p:cViewPr>
      <p:scale>
        <a:sx n="33" d="100"/>
        <a:sy n="33" d="100"/>
      </p:scale>
      <p:origin x="0" y="-1034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3861"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package" Target="../embeddings/Microsoft_Excel_Worksheet.xlsx"/><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charts/_rels/chart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package" Target="../embeddings/Microsoft_Excel_Worksheet9.xlsx"/><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charts/_rels/chart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package" Target="../embeddings/Microsoft_Excel_Worksheet10.xlsx"/><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charts/_rels/chart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package" Target="../embeddings/Microsoft_Excel_Worksheet11.xlsx"/><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package" Target="../embeddings/Microsoft_Excel_Worksheet2.xlsx"/><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package" Target="../embeddings/Microsoft_Excel_Worksheet4.xlsx"/><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charts/_rels/chart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package" Target="../embeddings/Microsoft_Excel_Worksheet5.xlsx"/><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charts/_rels/chart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package" Target="../embeddings/Microsoft_Excel_Worksheet6.xlsx"/><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charts/_rels/chart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package" Target="../embeddings/Microsoft_Excel_Worksheet7.xlsx"/><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charts/_rels/chart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package" Target="../embeddings/Microsoft_Excel_Worksheet8.xlsx"/><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4586499999999999"/>
          <c:y val="0.14586499999999999"/>
          <c:w val="0.70826999999999996"/>
          <c:h val="0.69577"/>
        </c:manualLayout>
      </c:layout>
      <c:pieChart>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c:spPr>
          <c:explosion val="7"/>
          <c:dPt>
            <c:idx val="0"/>
            <c:bubble3D val="0"/>
            <c:extLst>
              <c:ext xmlns:c16="http://schemas.microsoft.com/office/drawing/2014/chart" uri="{C3380CC4-5D6E-409C-BE32-E72D297353CC}">
                <c16:uniqueId val="{00000001-A4E2-5F43-9127-8EA5DBAE644D}"/>
              </c:ext>
            </c:extLst>
          </c:dPt>
          <c:dPt>
            <c:idx val="1"/>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3-A4E2-5F43-9127-8EA5DBAE644D}"/>
              </c:ext>
            </c:extLst>
          </c:dPt>
          <c:dPt>
            <c:idx val="2"/>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05-A4E2-5F43-9127-8EA5DBAE644D}"/>
              </c:ext>
            </c:extLst>
          </c:dPt>
          <c:dPt>
            <c:idx val="3"/>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07-A4E2-5F43-9127-8EA5DBAE644D}"/>
              </c:ext>
            </c:extLst>
          </c:dPt>
          <c:dPt>
            <c:idx val="4"/>
            <c:bubble3D val="0"/>
            <c:spPr>
              <a:blipFill rotWithShape="1">
                <a:blip xmlns:r="http://schemas.openxmlformats.org/officeDocument/2006/relationships" r:embed="rId5"/>
                <a:srcRect/>
                <a:tile tx="0" ty="0" sx="100000" sy="100000" flip="none" algn="tl"/>
              </a:blipFill>
              <a:ln w="12700" cap="flat">
                <a:noFill/>
                <a:miter lim="400000"/>
              </a:ln>
              <a:effectLst/>
            </c:spPr>
            <c:extLst>
              <c:ext xmlns:c16="http://schemas.microsoft.com/office/drawing/2014/chart" uri="{C3380CC4-5D6E-409C-BE32-E72D297353CC}">
                <c16:uniqueId val="{00000009-A4E2-5F43-9127-8EA5DBAE644D}"/>
              </c:ext>
            </c:extLst>
          </c:dPt>
          <c:dPt>
            <c:idx val="5"/>
            <c:bubble3D val="0"/>
            <c:spPr>
              <a:blipFill rotWithShape="1">
                <a:blip xmlns:r="http://schemas.openxmlformats.org/officeDocument/2006/relationships" r:embed="rId6"/>
                <a:srcRect/>
                <a:tile tx="0" ty="0" sx="100000" sy="100000" flip="none" algn="tl"/>
              </a:blipFill>
              <a:ln w="12700" cap="flat">
                <a:noFill/>
                <a:miter lim="400000"/>
              </a:ln>
              <a:effectLst/>
            </c:spPr>
            <c:extLst>
              <c:ext xmlns:c16="http://schemas.microsoft.com/office/drawing/2014/chart" uri="{C3380CC4-5D6E-409C-BE32-E72D297353CC}">
                <c16:uniqueId val="{0000000B-A4E2-5F43-9127-8EA5DBAE644D}"/>
              </c:ext>
            </c:extLst>
          </c:dPt>
          <c:dPt>
            <c:idx val="6"/>
            <c:bubble3D val="0"/>
            <c:extLst>
              <c:ext xmlns:c16="http://schemas.microsoft.com/office/drawing/2014/chart" uri="{C3380CC4-5D6E-409C-BE32-E72D297353CC}">
                <c16:uniqueId val="{0000000D-A4E2-5F43-9127-8EA5DBAE644D}"/>
              </c:ext>
            </c:extLst>
          </c:dPt>
          <c:dPt>
            <c:idx val="7"/>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F-A4E2-5F43-9127-8EA5DBAE644D}"/>
              </c:ext>
            </c:extLst>
          </c:dPt>
          <c:dPt>
            <c:idx val="8"/>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11-A4E2-5F43-9127-8EA5DBAE644D}"/>
              </c:ext>
            </c:extLst>
          </c:dPt>
          <c:dPt>
            <c:idx val="9"/>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13-A4E2-5F43-9127-8EA5DBAE644D}"/>
              </c:ext>
            </c:extLst>
          </c:dPt>
          <c:dLbls>
            <c:dLbl>
              <c:idx val="0"/>
              <c:layout>
                <c:manualLayout>
                  <c:x val="-4.9629392049008209E-2"/>
                  <c:y val="0.15832601815921332"/>
                </c:manualLayout>
              </c:layout>
              <c:numFmt formatCode="#,##0%" sourceLinked="0"/>
              <c:spPr/>
              <c:txPr>
                <a:bodyPr/>
                <a:lstStyle/>
                <a:p>
                  <a:pPr>
                    <a:defRPr sz="3600" b="0" i="0" u="none" strike="noStrike">
                      <a:solidFill>
                        <a:schemeClr val="tx2"/>
                      </a:solidFill>
                      <a:effectLst>
                        <a:outerShdw blurRad="127000" dist="67896" dir="2388334" algn="tl">
                          <a:srgbClr val="000000">
                            <a:alpha val="79310"/>
                          </a:srgbClr>
                        </a:outerShdw>
                      </a:effectLst>
                      <a:latin typeface="Futura"/>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3817329689435094"/>
                      <c:h val="0.14601791696345751"/>
                    </c:manualLayout>
                  </c15:layout>
                </c:ext>
                <c:ext xmlns:c16="http://schemas.microsoft.com/office/drawing/2014/chart" uri="{C3380CC4-5D6E-409C-BE32-E72D297353CC}">
                  <c16:uniqueId val="{00000001-A4E2-5F43-9127-8EA5DBAE644D}"/>
                </c:ext>
              </c:extLst>
            </c:dLbl>
            <c:dLbl>
              <c:idx val="1"/>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A4E2-5F43-9127-8EA5DBAE644D}"/>
                </c:ext>
              </c:extLst>
            </c:dLbl>
            <c:dLbl>
              <c:idx val="2"/>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A4E2-5F43-9127-8EA5DBAE644D}"/>
                </c:ext>
              </c:extLst>
            </c:dLbl>
            <c:dLbl>
              <c:idx val="3"/>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A4E2-5F43-9127-8EA5DBAE644D}"/>
                </c:ext>
              </c:extLst>
            </c:dLbl>
            <c:dLbl>
              <c:idx val="4"/>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9-A4E2-5F43-9127-8EA5DBAE644D}"/>
                </c:ext>
              </c:extLst>
            </c:dLbl>
            <c:dLbl>
              <c:idx val="5"/>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B-A4E2-5F43-9127-8EA5DBAE644D}"/>
                </c:ext>
              </c:extLst>
            </c:dLbl>
            <c:dLbl>
              <c:idx val="6"/>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A4E2-5F43-9127-8EA5DBAE644D}"/>
                </c:ext>
              </c:extLst>
            </c:dLbl>
            <c:dLbl>
              <c:idx val="7"/>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F-A4E2-5F43-9127-8EA5DBAE644D}"/>
                </c:ext>
              </c:extLst>
            </c:dLbl>
            <c:dLbl>
              <c:idx val="8"/>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1-A4E2-5F43-9127-8EA5DBAE644D}"/>
                </c:ext>
              </c:extLst>
            </c:dLbl>
            <c:dLbl>
              <c:idx val="9"/>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3-A4E2-5F43-9127-8EA5DBAE644D}"/>
                </c:ext>
              </c:extLst>
            </c:dLbl>
            <c:numFmt formatCode="#,##0%" sourceLinked="0"/>
            <c:spPr>
              <a:noFill/>
              <a:ln>
                <a:noFill/>
              </a:ln>
              <a:effectLst/>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Sheet1!$B$1:$K$1</c:f>
              <c:strCache>
                <c:ptCount val="10"/>
                <c:pt idx="0">
                  <c:v>Present</c:v>
                </c:pt>
                <c:pt idx="1">
                  <c:v> </c:v>
                </c:pt>
                <c:pt idx="2">
                  <c:v> </c:v>
                </c:pt>
                <c:pt idx="3">
                  <c:v> </c:v>
                </c:pt>
                <c:pt idx="4">
                  <c:v> </c:v>
                </c:pt>
                <c:pt idx="5">
                  <c:v> </c:v>
                </c:pt>
                <c:pt idx="6">
                  <c:v> </c:v>
                </c:pt>
                <c:pt idx="7">
                  <c:v> </c:v>
                </c:pt>
                <c:pt idx="8">
                  <c:v> </c:v>
                </c:pt>
                <c:pt idx="9">
                  <c:v> </c:v>
                </c:pt>
              </c:strCache>
            </c:strRef>
          </c:cat>
          <c:val>
            <c:numRef>
              <c:f>Sheet1!$B$2:$K$2</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A4E2-5F43-9127-8EA5DBAE644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7">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49944"/>
          <c:y val="0.249944"/>
          <c:w val="0.50011099999999997"/>
          <c:h val="0.48761100000000002"/>
        </c:manualLayout>
      </c:layout>
      <c:pieChart>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c:spPr>
          <c:explosion val="7"/>
          <c:dPt>
            <c:idx val="0"/>
            <c:bubble3D val="0"/>
            <c:extLst>
              <c:ext xmlns:c16="http://schemas.microsoft.com/office/drawing/2014/chart" uri="{C3380CC4-5D6E-409C-BE32-E72D297353CC}">
                <c16:uniqueId val="{00000001-05A2-CC47-8F31-2CAED8802366}"/>
              </c:ext>
            </c:extLst>
          </c:dPt>
          <c:dPt>
            <c:idx val="1"/>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3-05A2-CC47-8F31-2CAED8802366}"/>
              </c:ext>
            </c:extLst>
          </c:dPt>
          <c:dPt>
            <c:idx val="2"/>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05-05A2-CC47-8F31-2CAED8802366}"/>
              </c:ext>
            </c:extLst>
          </c:dPt>
          <c:dPt>
            <c:idx val="3"/>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07-05A2-CC47-8F31-2CAED8802366}"/>
              </c:ext>
            </c:extLst>
          </c:dPt>
          <c:dPt>
            <c:idx val="4"/>
            <c:bubble3D val="0"/>
            <c:spPr>
              <a:blipFill rotWithShape="1">
                <a:blip xmlns:r="http://schemas.openxmlformats.org/officeDocument/2006/relationships" r:embed="rId5"/>
                <a:srcRect/>
                <a:tile tx="0" ty="0" sx="100000" sy="100000" flip="none" algn="tl"/>
              </a:blipFill>
              <a:ln w="12700" cap="flat">
                <a:noFill/>
                <a:miter lim="400000"/>
              </a:ln>
              <a:effectLst/>
            </c:spPr>
            <c:extLst>
              <c:ext xmlns:c16="http://schemas.microsoft.com/office/drawing/2014/chart" uri="{C3380CC4-5D6E-409C-BE32-E72D297353CC}">
                <c16:uniqueId val="{00000009-05A2-CC47-8F31-2CAED8802366}"/>
              </c:ext>
            </c:extLst>
          </c:dPt>
          <c:dPt>
            <c:idx val="5"/>
            <c:bubble3D val="0"/>
            <c:spPr>
              <a:blipFill rotWithShape="1">
                <a:blip xmlns:r="http://schemas.openxmlformats.org/officeDocument/2006/relationships" r:embed="rId6"/>
                <a:srcRect/>
                <a:tile tx="0" ty="0" sx="100000" sy="100000" flip="none" algn="tl"/>
              </a:blipFill>
              <a:ln w="12700" cap="flat">
                <a:noFill/>
                <a:miter lim="400000"/>
              </a:ln>
              <a:effectLst/>
            </c:spPr>
            <c:extLst>
              <c:ext xmlns:c16="http://schemas.microsoft.com/office/drawing/2014/chart" uri="{C3380CC4-5D6E-409C-BE32-E72D297353CC}">
                <c16:uniqueId val="{0000000B-05A2-CC47-8F31-2CAED8802366}"/>
              </c:ext>
            </c:extLst>
          </c:dPt>
          <c:dPt>
            <c:idx val="6"/>
            <c:bubble3D val="0"/>
            <c:extLst>
              <c:ext xmlns:c16="http://schemas.microsoft.com/office/drawing/2014/chart" uri="{C3380CC4-5D6E-409C-BE32-E72D297353CC}">
                <c16:uniqueId val="{0000000D-05A2-CC47-8F31-2CAED8802366}"/>
              </c:ext>
            </c:extLst>
          </c:dPt>
          <c:dPt>
            <c:idx val="7"/>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F-05A2-CC47-8F31-2CAED8802366}"/>
              </c:ext>
            </c:extLst>
          </c:dPt>
          <c:dPt>
            <c:idx val="8"/>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11-05A2-CC47-8F31-2CAED8802366}"/>
              </c:ext>
            </c:extLst>
          </c:dPt>
          <c:dPt>
            <c:idx val="9"/>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13-05A2-CC47-8F31-2CAED8802366}"/>
              </c:ext>
            </c:extLst>
          </c:dPt>
          <c:dLbls>
            <c:dLbl>
              <c:idx val="0"/>
              <c:numFmt formatCode="#,##0%" sourceLinked="0"/>
              <c:spPr/>
              <c:txPr>
                <a:bodyPr/>
                <a:lstStyle/>
                <a:p>
                  <a:pPr>
                    <a:defRPr sz="3200" b="0" i="0" u="none" strike="noStrike">
                      <a:solidFill>
                        <a:srgbClr val="9A958E"/>
                      </a:solidFill>
                      <a:effectLst>
                        <a:outerShdw blurRad="127000" dist="67896" dir="2388334" algn="tl">
                          <a:srgbClr val="000000">
                            <a:alpha val="79310"/>
                          </a:srgbClr>
                        </a:outerShdw>
                      </a:effectLst>
                      <a:latin typeface="Futura"/>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05A2-CC47-8F31-2CAED8802366}"/>
                </c:ext>
              </c:extLst>
            </c:dLbl>
            <c:dLbl>
              <c:idx val="1"/>
              <c:numFmt formatCode="#,##0%" sourceLinked="0"/>
              <c:spPr/>
              <c:txPr>
                <a:bodyPr/>
                <a:lstStyle/>
                <a:p>
                  <a:pPr>
                    <a:defRPr sz="3200" b="0" i="0" u="none" strike="noStrike">
                      <a:solidFill>
                        <a:srgbClr val="9A958E"/>
                      </a:solidFill>
                      <a:effectLst>
                        <a:outerShdw blurRad="127000" dist="67896" dir="2388334" algn="tl">
                          <a:srgbClr val="000000">
                            <a:alpha val="79310"/>
                          </a:srgbClr>
                        </a:outerShdw>
                      </a:effectLst>
                      <a:latin typeface="Futura"/>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05A2-CC47-8F31-2CAED8802366}"/>
                </c:ext>
              </c:extLst>
            </c:dLbl>
            <c:dLbl>
              <c:idx val="2"/>
              <c:numFmt formatCode="#,##0%" sourceLinked="0"/>
              <c:spPr/>
              <c:txPr>
                <a:bodyPr/>
                <a:lstStyle/>
                <a:p>
                  <a:pPr>
                    <a:defRPr sz="3200" b="0" i="0" u="none" strike="noStrike">
                      <a:solidFill>
                        <a:srgbClr val="9A958E"/>
                      </a:solidFill>
                      <a:effectLst>
                        <a:outerShdw blurRad="127000" dist="67896" dir="2388334" algn="tl">
                          <a:srgbClr val="000000">
                            <a:alpha val="79310"/>
                          </a:srgbClr>
                        </a:outerShdw>
                      </a:effectLst>
                      <a:latin typeface="Futura"/>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05A2-CC47-8F31-2CAED8802366}"/>
                </c:ext>
              </c:extLst>
            </c:dLbl>
            <c:dLbl>
              <c:idx val="3"/>
              <c:numFmt formatCode="#,##0%" sourceLinked="0"/>
              <c:spPr/>
              <c:txPr>
                <a:bodyPr/>
                <a:lstStyle/>
                <a:p>
                  <a:pPr>
                    <a:defRPr sz="3200" b="0" i="0" u="none" strike="noStrike">
                      <a:solidFill>
                        <a:srgbClr val="9A958E"/>
                      </a:solidFill>
                      <a:effectLst>
                        <a:outerShdw blurRad="127000" dist="67896" dir="2388334" algn="tl">
                          <a:srgbClr val="000000">
                            <a:alpha val="79310"/>
                          </a:srgbClr>
                        </a:outerShdw>
                      </a:effectLst>
                      <a:latin typeface="Futura"/>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05A2-CC47-8F31-2CAED8802366}"/>
                </c:ext>
              </c:extLst>
            </c:dLbl>
            <c:dLbl>
              <c:idx val="4"/>
              <c:numFmt formatCode="#,##0%" sourceLinked="0"/>
              <c:spPr/>
              <c:txPr>
                <a:bodyPr/>
                <a:lstStyle/>
                <a:p>
                  <a:pPr>
                    <a:defRPr sz="3200" b="0" i="0" u="none" strike="noStrike">
                      <a:solidFill>
                        <a:srgbClr val="9A958E"/>
                      </a:solidFill>
                      <a:effectLst>
                        <a:outerShdw blurRad="127000" dist="67896" dir="2388334" algn="tl">
                          <a:srgbClr val="000000">
                            <a:alpha val="79310"/>
                          </a:srgbClr>
                        </a:outerShdw>
                      </a:effectLst>
                      <a:latin typeface="Futura"/>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05A2-CC47-8F31-2CAED8802366}"/>
                </c:ext>
              </c:extLst>
            </c:dLbl>
            <c:dLbl>
              <c:idx val="5"/>
              <c:numFmt formatCode="#,##0%" sourceLinked="0"/>
              <c:spPr/>
              <c:txPr>
                <a:bodyPr/>
                <a:lstStyle/>
                <a:p>
                  <a:pPr>
                    <a:defRPr sz="3200" b="0" i="0" u="none" strike="noStrike">
                      <a:solidFill>
                        <a:srgbClr val="9A958E"/>
                      </a:solidFill>
                      <a:effectLst>
                        <a:outerShdw blurRad="127000" dist="67896" dir="2388334" algn="tl">
                          <a:srgbClr val="000000">
                            <a:alpha val="79310"/>
                          </a:srgbClr>
                        </a:outerShdw>
                      </a:effectLst>
                      <a:latin typeface="Futura"/>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B-05A2-CC47-8F31-2CAED8802366}"/>
                </c:ext>
              </c:extLst>
            </c:dLbl>
            <c:dLbl>
              <c:idx val="6"/>
              <c:numFmt formatCode="#,##0%" sourceLinked="0"/>
              <c:spPr/>
              <c:txPr>
                <a:bodyPr/>
                <a:lstStyle/>
                <a:p>
                  <a:pPr>
                    <a:defRPr sz="3200" b="0" i="0" u="none" strike="noStrike">
                      <a:solidFill>
                        <a:srgbClr val="9A958E"/>
                      </a:solidFill>
                      <a:effectLst>
                        <a:outerShdw blurRad="127000" dist="67896" dir="2388334" algn="tl">
                          <a:srgbClr val="000000">
                            <a:alpha val="79310"/>
                          </a:srgbClr>
                        </a:outerShdw>
                      </a:effectLst>
                      <a:latin typeface="Futura"/>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05A2-CC47-8F31-2CAED8802366}"/>
                </c:ext>
              </c:extLst>
            </c:dLbl>
            <c:dLbl>
              <c:idx val="7"/>
              <c:layout>
                <c:manualLayout>
                  <c:x val="2.2084647461454627E-2"/>
                  <c:y val="-1.4610918240426209E-2"/>
                </c:manualLayout>
              </c:layout>
              <c:numFmt formatCode="#,##0%" sourceLinked="0"/>
              <c:spPr/>
              <c:txPr>
                <a:bodyPr/>
                <a:lstStyle/>
                <a:p>
                  <a:pPr>
                    <a:defRPr sz="3200" b="0" i="0" u="none" strike="noStrike">
                      <a:solidFill>
                        <a:schemeClr val="tx2"/>
                      </a:solidFill>
                      <a:effectLst>
                        <a:outerShdw blurRad="127000" dist="67896" dir="2388334" algn="tl">
                          <a:srgbClr val="000000">
                            <a:alpha val="79310"/>
                          </a:srgbClr>
                        </a:outerShdw>
                      </a:effectLst>
                      <a:latin typeface="Futura"/>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8431843285076617"/>
                      <c:h val="0.17148372458465219"/>
                    </c:manualLayout>
                  </c15:layout>
                </c:ext>
                <c:ext xmlns:c16="http://schemas.microsoft.com/office/drawing/2014/chart" uri="{C3380CC4-5D6E-409C-BE32-E72D297353CC}">
                  <c16:uniqueId val="{0000000F-05A2-CC47-8F31-2CAED8802366}"/>
                </c:ext>
              </c:extLst>
            </c:dLbl>
            <c:dLbl>
              <c:idx val="8"/>
              <c:numFmt formatCode="#,##0%" sourceLinked="0"/>
              <c:spPr/>
              <c:txPr>
                <a:bodyPr/>
                <a:lstStyle/>
                <a:p>
                  <a:pPr>
                    <a:defRPr sz="3200" b="0" i="0" u="none" strike="noStrike">
                      <a:solidFill>
                        <a:srgbClr val="9A958E"/>
                      </a:solidFill>
                      <a:effectLst>
                        <a:outerShdw blurRad="127000" dist="67896" dir="2388334" algn="tl">
                          <a:srgbClr val="000000">
                            <a:alpha val="79310"/>
                          </a:srgbClr>
                        </a:outerShdw>
                      </a:effectLst>
                      <a:latin typeface="Futura"/>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1-05A2-CC47-8F31-2CAED8802366}"/>
                </c:ext>
              </c:extLst>
            </c:dLbl>
            <c:dLbl>
              <c:idx val="9"/>
              <c:numFmt formatCode="#,##0%" sourceLinked="0"/>
              <c:spPr/>
              <c:txPr>
                <a:bodyPr/>
                <a:lstStyle/>
                <a:p>
                  <a:pPr>
                    <a:defRPr sz="3200" b="0" i="0" u="none" strike="noStrike">
                      <a:solidFill>
                        <a:srgbClr val="9A958E"/>
                      </a:solidFill>
                      <a:effectLst>
                        <a:outerShdw blurRad="127000" dist="67896" dir="2388334" algn="tl">
                          <a:srgbClr val="000000">
                            <a:alpha val="79310"/>
                          </a:srgbClr>
                        </a:outerShdw>
                      </a:effectLst>
                      <a:latin typeface="Futura"/>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3-05A2-CC47-8F31-2CAED8802366}"/>
                </c:ext>
              </c:extLst>
            </c:dLbl>
            <c:numFmt formatCode="#,##0%" sourceLinked="0"/>
            <c:spPr>
              <a:noFill/>
              <a:ln>
                <a:noFill/>
              </a:ln>
              <a:effectLst/>
            </c:spPr>
            <c:txPr>
              <a:bodyPr/>
              <a:lstStyle/>
              <a:p>
                <a:pPr>
                  <a:defRPr sz="3200" b="0" i="0" u="none" strike="noStrike">
                    <a:solidFill>
                      <a:srgbClr val="9A958E"/>
                    </a:solidFill>
                    <a:effectLst>
                      <a:outerShdw blurRad="127000" dist="67896" dir="2388334" algn="tl">
                        <a:srgbClr val="000000">
                          <a:alpha val="79310"/>
                        </a:srgbClr>
                      </a:outerShdw>
                    </a:effectLst>
                    <a:latin typeface="Futura"/>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Sheet1!$B$1:$K$1</c:f>
              <c:strCache>
                <c:ptCount val="10"/>
                <c:pt idx="1">
                  <c:v> </c:v>
                </c:pt>
                <c:pt idx="2">
                  <c:v> </c:v>
                </c:pt>
                <c:pt idx="7">
                  <c:v>Befriended</c:v>
                </c:pt>
                <c:pt idx="8">
                  <c:v> </c:v>
                </c:pt>
                <c:pt idx="9">
                  <c:v> </c:v>
                </c:pt>
              </c:strCache>
            </c:strRef>
          </c:cat>
          <c:val>
            <c:numRef>
              <c:f>Sheet1!$B$2:$K$2</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05A2-CC47-8F31-2CAED880236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7">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6148999999999999"/>
          <c:y val="0.16148999999999999"/>
          <c:w val="0.67702099999999998"/>
          <c:h val="0.66452100000000003"/>
        </c:manualLayout>
      </c:layout>
      <c:pieChart>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c:spPr>
          <c:explosion val="7"/>
          <c:dPt>
            <c:idx val="0"/>
            <c:bubble3D val="0"/>
            <c:extLst>
              <c:ext xmlns:c16="http://schemas.microsoft.com/office/drawing/2014/chart" uri="{C3380CC4-5D6E-409C-BE32-E72D297353CC}">
                <c16:uniqueId val="{00000001-6C8D-614A-A016-E3A7E8FCCF21}"/>
              </c:ext>
            </c:extLst>
          </c:dPt>
          <c:dPt>
            <c:idx val="1"/>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3-6C8D-614A-A016-E3A7E8FCCF21}"/>
              </c:ext>
            </c:extLst>
          </c:dPt>
          <c:dPt>
            <c:idx val="2"/>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05-6C8D-614A-A016-E3A7E8FCCF21}"/>
              </c:ext>
            </c:extLst>
          </c:dPt>
          <c:dPt>
            <c:idx val="3"/>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07-6C8D-614A-A016-E3A7E8FCCF21}"/>
              </c:ext>
            </c:extLst>
          </c:dPt>
          <c:dPt>
            <c:idx val="4"/>
            <c:bubble3D val="0"/>
            <c:spPr>
              <a:blipFill rotWithShape="1">
                <a:blip xmlns:r="http://schemas.openxmlformats.org/officeDocument/2006/relationships" r:embed="rId5"/>
                <a:srcRect/>
                <a:tile tx="0" ty="0" sx="100000" sy="100000" flip="none" algn="tl"/>
              </a:blipFill>
              <a:ln w="12700" cap="flat">
                <a:noFill/>
                <a:miter lim="400000"/>
              </a:ln>
              <a:effectLst/>
            </c:spPr>
            <c:extLst>
              <c:ext xmlns:c16="http://schemas.microsoft.com/office/drawing/2014/chart" uri="{C3380CC4-5D6E-409C-BE32-E72D297353CC}">
                <c16:uniqueId val="{00000009-6C8D-614A-A016-E3A7E8FCCF21}"/>
              </c:ext>
            </c:extLst>
          </c:dPt>
          <c:dPt>
            <c:idx val="5"/>
            <c:bubble3D val="0"/>
            <c:spPr>
              <a:blipFill rotWithShape="1">
                <a:blip xmlns:r="http://schemas.openxmlformats.org/officeDocument/2006/relationships" r:embed="rId6"/>
                <a:srcRect/>
                <a:tile tx="0" ty="0" sx="100000" sy="100000" flip="none" algn="tl"/>
              </a:blipFill>
              <a:ln w="12700" cap="flat">
                <a:noFill/>
                <a:miter lim="400000"/>
              </a:ln>
              <a:effectLst/>
            </c:spPr>
            <c:extLst>
              <c:ext xmlns:c16="http://schemas.microsoft.com/office/drawing/2014/chart" uri="{C3380CC4-5D6E-409C-BE32-E72D297353CC}">
                <c16:uniqueId val="{0000000B-6C8D-614A-A016-E3A7E8FCCF21}"/>
              </c:ext>
            </c:extLst>
          </c:dPt>
          <c:dPt>
            <c:idx val="6"/>
            <c:bubble3D val="0"/>
            <c:extLst>
              <c:ext xmlns:c16="http://schemas.microsoft.com/office/drawing/2014/chart" uri="{C3380CC4-5D6E-409C-BE32-E72D297353CC}">
                <c16:uniqueId val="{0000000D-6C8D-614A-A016-E3A7E8FCCF21}"/>
              </c:ext>
            </c:extLst>
          </c:dPt>
          <c:dPt>
            <c:idx val="7"/>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F-6C8D-614A-A016-E3A7E8FCCF21}"/>
              </c:ext>
            </c:extLst>
          </c:dPt>
          <c:dPt>
            <c:idx val="8"/>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11-6C8D-614A-A016-E3A7E8FCCF21}"/>
              </c:ext>
            </c:extLst>
          </c:dPt>
          <c:dPt>
            <c:idx val="9"/>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13-6C8D-614A-A016-E3A7E8FCCF21}"/>
              </c:ext>
            </c:extLst>
          </c:dPt>
          <c:dLbls>
            <c:dLbl>
              <c:idx val="0"/>
              <c:numFmt formatCode="#,##0%" sourceLinked="0"/>
              <c:spPr/>
              <c:txPr>
                <a:bodyPr/>
                <a:lstStyle/>
                <a:p>
                  <a:pPr>
                    <a:defRPr sz="32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1-6C8D-614A-A016-E3A7E8FCCF21}"/>
                </c:ext>
              </c:extLst>
            </c:dLbl>
            <c:dLbl>
              <c:idx val="1"/>
              <c:numFmt formatCode="#,##0%" sourceLinked="0"/>
              <c:spPr/>
              <c:txPr>
                <a:bodyPr/>
                <a:lstStyle/>
                <a:p>
                  <a:pPr>
                    <a:defRPr sz="32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6C8D-614A-A016-E3A7E8FCCF21}"/>
                </c:ext>
              </c:extLst>
            </c:dLbl>
            <c:dLbl>
              <c:idx val="2"/>
              <c:numFmt formatCode="#,##0%" sourceLinked="0"/>
              <c:spPr/>
              <c:txPr>
                <a:bodyPr/>
                <a:lstStyle/>
                <a:p>
                  <a:pPr>
                    <a:defRPr sz="32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6C8D-614A-A016-E3A7E8FCCF21}"/>
                </c:ext>
              </c:extLst>
            </c:dLbl>
            <c:dLbl>
              <c:idx val="3"/>
              <c:numFmt formatCode="#,##0%" sourceLinked="0"/>
              <c:spPr/>
              <c:txPr>
                <a:bodyPr/>
                <a:lstStyle/>
                <a:p>
                  <a:pPr>
                    <a:defRPr sz="32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6C8D-614A-A016-E3A7E8FCCF21}"/>
                </c:ext>
              </c:extLst>
            </c:dLbl>
            <c:dLbl>
              <c:idx val="4"/>
              <c:numFmt formatCode="#,##0%" sourceLinked="0"/>
              <c:spPr/>
              <c:txPr>
                <a:bodyPr/>
                <a:lstStyle/>
                <a:p>
                  <a:pPr>
                    <a:defRPr sz="32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9-6C8D-614A-A016-E3A7E8FCCF21}"/>
                </c:ext>
              </c:extLst>
            </c:dLbl>
            <c:dLbl>
              <c:idx val="5"/>
              <c:numFmt formatCode="#,##0%" sourceLinked="0"/>
              <c:spPr/>
              <c:txPr>
                <a:bodyPr/>
                <a:lstStyle/>
                <a:p>
                  <a:pPr>
                    <a:defRPr sz="32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B-6C8D-614A-A016-E3A7E8FCCF21}"/>
                </c:ext>
              </c:extLst>
            </c:dLbl>
            <c:dLbl>
              <c:idx val="6"/>
              <c:numFmt formatCode="#,##0%" sourceLinked="0"/>
              <c:spPr/>
              <c:txPr>
                <a:bodyPr/>
                <a:lstStyle/>
                <a:p>
                  <a:pPr>
                    <a:defRPr sz="32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6C8D-614A-A016-E3A7E8FCCF21}"/>
                </c:ext>
              </c:extLst>
            </c:dLbl>
            <c:dLbl>
              <c:idx val="7"/>
              <c:numFmt formatCode="#,##0%" sourceLinked="0"/>
              <c:spPr/>
              <c:txPr>
                <a:bodyPr/>
                <a:lstStyle/>
                <a:p>
                  <a:pPr>
                    <a:defRPr sz="32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F-6C8D-614A-A016-E3A7E8FCCF21}"/>
                </c:ext>
              </c:extLst>
            </c:dLbl>
            <c:dLbl>
              <c:idx val="8"/>
              <c:layout>
                <c:manualLayout>
                  <c:x val="0.1302301515147086"/>
                  <c:y val="6.8661099358337516E-2"/>
                </c:manualLayout>
              </c:layout>
              <c:numFmt formatCode="#,##0%" sourceLinked="0"/>
              <c:spPr/>
              <c:txPr>
                <a:bodyPr/>
                <a:lstStyle/>
                <a:p>
                  <a:pPr>
                    <a:defRPr sz="3200" b="0" i="0" u="none" strike="noStrike">
                      <a:solidFill>
                        <a:schemeClr val="tx2"/>
                      </a:solidFill>
                      <a:effectLst>
                        <a:outerShdw blurRad="127000" dist="67896" dir="2388334" algn="tl">
                          <a:srgbClr val="000000">
                            <a:alpha val="79310"/>
                          </a:srgbClr>
                        </a:outerShdw>
                      </a:effectLst>
                      <a:latin typeface="Futura"/>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1020268279962165"/>
                      <c:h val="0.12253337852631904"/>
                    </c:manualLayout>
                  </c15:layout>
                </c:ext>
                <c:ext xmlns:c16="http://schemas.microsoft.com/office/drawing/2014/chart" uri="{C3380CC4-5D6E-409C-BE32-E72D297353CC}">
                  <c16:uniqueId val="{00000011-6C8D-614A-A016-E3A7E8FCCF21}"/>
                </c:ext>
              </c:extLst>
            </c:dLbl>
            <c:dLbl>
              <c:idx val="9"/>
              <c:numFmt formatCode="#,##0%" sourceLinked="0"/>
              <c:spPr/>
              <c:txPr>
                <a:bodyPr/>
                <a:lstStyle/>
                <a:p>
                  <a:pPr>
                    <a:defRPr sz="32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3-6C8D-614A-A016-E3A7E8FCCF21}"/>
                </c:ext>
              </c:extLst>
            </c:dLbl>
            <c:numFmt formatCode="#,##0%" sourceLinked="0"/>
            <c:spPr>
              <a:noFill/>
              <a:ln>
                <a:noFill/>
              </a:ln>
              <a:effectLst/>
            </c:spPr>
            <c:txPr>
              <a:bodyPr/>
              <a:lstStyle/>
              <a:p>
                <a:pPr>
                  <a:defRPr sz="32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Sheet1!$B$1:$K$1</c:f>
              <c:strCache>
                <c:ptCount val="10"/>
                <c:pt idx="1">
                  <c:v> </c:v>
                </c:pt>
                <c:pt idx="2">
                  <c:v> </c:v>
                </c:pt>
                <c:pt idx="7">
                  <c:v> </c:v>
                </c:pt>
                <c:pt idx="8">
                  <c:v>Needed</c:v>
                </c:pt>
                <c:pt idx="9">
                  <c:v> </c:v>
                </c:pt>
              </c:strCache>
            </c:strRef>
          </c:cat>
          <c:val>
            <c:numRef>
              <c:f>Sheet1!$B$2:$K$2</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6C8D-614A-A016-E3A7E8FCCF21}"/>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7">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2468"/>
          <c:y val="0.12468"/>
          <c:w val="0.750641"/>
          <c:h val="0.73814100000000005"/>
        </c:manualLayout>
      </c:layout>
      <c:pieChart>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c:spPr>
          <c:explosion val="7"/>
          <c:dPt>
            <c:idx val="0"/>
            <c:bubble3D val="0"/>
            <c:extLst>
              <c:ext xmlns:c16="http://schemas.microsoft.com/office/drawing/2014/chart" uri="{C3380CC4-5D6E-409C-BE32-E72D297353CC}">
                <c16:uniqueId val="{00000001-3A8C-A941-9954-D369EE91DE1E}"/>
              </c:ext>
            </c:extLst>
          </c:dPt>
          <c:dPt>
            <c:idx val="1"/>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3-3A8C-A941-9954-D369EE91DE1E}"/>
              </c:ext>
            </c:extLst>
          </c:dPt>
          <c:dPt>
            <c:idx val="2"/>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05-3A8C-A941-9954-D369EE91DE1E}"/>
              </c:ext>
            </c:extLst>
          </c:dPt>
          <c:dPt>
            <c:idx val="3"/>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07-3A8C-A941-9954-D369EE91DE1E}"/>
              </c:ext>
            </c:extLst>
          </c:dPt>
          <c:dPt>
            <c:idx val="4"/>
            <c:bubble3D val="0"/>
            <c:spPr>
              <a:blipFill rotWithShape="1">
                <a:blip xmlns:r="http://schemas.openxmlformats.org/officeDocument/2006/relationships" r:embed="rId5"/>
                <a:srcRect/>
                <a:tile tx="0" ty="0" sx="100000" sy="100000" flip="none" algn="tl"/>
              </a:blipFill>
              <a:ln w="12700" cap="flat">
                <a:noFill/>
                <a:miter lim="400000"/>
              </a:ln>
              <a:effectLst/>
            </c:spPr>
            <c:extLst>
              <c:ext xmlns:c16="http://schemas.microsoft.com/office/drawing/2014/chart" uri="{C3380CC4-5D6E-409C-BE32-E72D297353CC}">
                <c16:uniqueId val="{00000009-3A8C-A941-9954-D369EE91DE1E}"/>
              </c:ext>
            </c:extLst>
          </c:dPt>
          <c:dPt>
            <c:idx val="5"/>
            <c:bubble3D val="0"/>
            <c:spPr>
              <a:blipFill rotWithShape="1">
                <a:blip xmlns:r="http://schemas.openxmlformats.org/officeDocument/2006/relationships" r:embed="rId6"/>
                <a:srcRect/>
                <a:tile tx="0" ty="0" sx="100000" sy="100000" flip="none" algn="tl"/>
              </a:blipFill>
              <a:ln w="12700" cap="flat">
                <a:noFill/>
                <a:miter lim="400000"/>
              </a:ln>
              <a:effectLst/>
            </c:spPr>
            <c:extLst>
              <c:ext xmlns:c16="http://schemas.microsoft.com/office/drawing/2014/chart" uri="{C3380CC4-5D6E-409C-BE32-E72D297353CC}">
                <c16:uniqueId val="{0000000B-3A8C-A941-9954-D369EE91DE1E}"/>
              </c:ext>
            </c:extLst>
          </c:dPt>
          <c:dPt>
            <c:idx val="6"/>
            <c:bubble3D val="0"/>
            <c:extLst>
              <c:ext xmlns:c16="http://schemas.microsoft.com/office/drawing/2014/chart" uri="{C3380CC4-5D6E-409C-BE32-E72D297353CC}">
                <c16:uniqueId val="{0000000D-3A8C-A941-9954-D369EE91DE1E}"/>
              </c:ext>
            </c:extLst>
          </c:dPt>
          <c:dPt>
            <c:idx val="7"/>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F-3A8C-A941-9954-D369EE91DE1E}"/>
              </c:ext>
            </c:extLst>
          </c:dPt>
          <c:dPt>
            <c:idx val="8"/>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11-3A8C-A941-9954-D369EE91DE1E}"/>
              </c:ext>
            </c:extLst>
          </c:dPt>
          <c:dPt>
            <c:idx val="9"/>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13-3A8C-A941-9954-D369EE91DE1E}"/>
              </c:ext>
            </c:extLst>
          </c:dPt>
          <c:dLbls>
            <c:dLbl>
              <c:idx val="0"/>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1-3A8C-A941-9954-D369EE91DE1E}"/>
                </c:ext>
              </c:extLst>
            </c:dLbl>
            <c:dLbl>
              <c:idx val="1"/>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3A8C-A941-9954-D369EE91DE1E}"/>
                </c:ext>
              </c:extLst>
            </c:dLbl>
            <c:dLbl>
              <c:idx val="2"/>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3A8C-A941-9954-D369EE91DE1E}"/>
                </c:ext>
              </c:extLst>
            </c:dLbl>
            <c:dLbl>
              <c:idx val="3"/>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3A8C-A941-9954-D369EE91DE1E}"/>
                </c:ext>
              </c:extLst>
            </c:dLbl>
            <c:dLbl>
              <c:idx val="4"/>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9-3A8C-A941-9954-D369EE91DE1E}"/>
                </c:ext>
              </c:extLst>
            </c:dLbl>
            <c:dLbl>
              <c:idx val="5"/>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B-3A8C-A941-9954-D369EE91DE1E}"/>
                </c:ext>
              </c:extLst>
            </c:dLbl>
            <c:dLbl>
              <c:idx val="6"/>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3A8C-A941-9954-D369EE91DE1E}"/>
                </c:ext>
              </c:extLst>
            </c:dLbl>
            <c:dLbl>
              <c:idx val="7"/>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F-3A8C-A941-9954-D369EE91DE1E}"/>
                </c:ext>
              </c:extLst>
            </c:dLbl>
            <c:dLbl>
              <c:idx val="8"/>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1-3A8C-A941-9954-D369EE91DE1E}"/>
                </c:ext>
              </c:extLst>
            </c:dLbl>
            <c:dLbl>
              <c:idx val="9"/>
              <c:numFmt formatCode="#,##0%" sourceLinked="0"/>
              <c:spPr/>
              <c:txPr>
                <a:bodyPr/>
                <a:lstStyle/>
                <a:p>
                  <a:pPr>
                    <a:defRPr sz="4000" b="0" i="0" u="none" strike="noStrike">
                      <a:solidFill>
                        <a:schemeClr val="tx2"/>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3826587228946734"/>
                      <c:h val="0.18408311934424709"/>
                    </c:manualLayout>
                  </c15:layout>
                </c:ext>
                <c:ext xmlns:c16="http://schemas.microsoft.com/office/drawing/2014/chart" uri="{C3380CC4-5D6E-409C-BE32-E72D297353CC}">
                  <c16:uniqueId val="{00000013-3A8C-A941-9954-D369EE91DE1E}"/>
                </c:ext>
              </c:extLst>
            </c:dLbl>
            <c:numFmt formatCode="#,##0%" sourceLinked="0"/>
            <c:spPr>
              <a:noFill/>
              <a:ln>
                <a:noFill/>
              </a:ln>
              <a:effectLst/>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Sheet1!$B$1:$K$1</c:f>
              <c:strCache>
                <c:ptCount val="10"/>
                <c:pt idx="1">
                  <c:v> </c:v>
                </c:pt>
                <c:pt idx="2">
                  <c:v> </c:v>
                </c:pt>
                <c:pt idx="7">
                  <c:v> </c:v>
                </c:pt>
                <c:pt idx="8">
                  <c:v> </c:v>
                </c:pt>
                <c:pt idx="9">
                  <c:v>Loved</c:v>
                </c:pt>
              </c:strCache>
            </c:strRef>
          </c:cat>
          <c:val>
            <c:numRef>
              <c:f>Sheet1!$B$2:$K$2</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3A8C-A941-9954-D369EE91DE1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7">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pt idx="0">
                  <c:v>Region 1</c:v>
                </c:pt>
              </c:strCache>
            </c:strRef>
          </c:tx>
          <c:spPr>
            <a:solidFill>
              <a:srgbClr val="3B8200">
                <a:alpha val="90000"/>
              </a:srgbClr>
            </a:solidFill>
            <a:ln w="12700" cap="flat">
              <a:solidFill>
                <a:srgbClr val="000000"/>
              </a:solidFill>
              <a:prstDash val="solid"/>
              <a:miter lim="400000"/>
            </a:ln>
            <a:effectLst/>
          </c:spPr>
          <c:explosion val="17"/>
          <c:dPt>
            <c:idx val="0"/>
            <c:bubble3D val="0"/>
            <c:extLst>
              <c:ext xmlns:c16="http://schemas.microsoft.com/office/drawing/2014/chart" uri="{C3380CC4-5D6E-409C-BE32-E72D297353CC}">
                <c16:uniqueId val="{00000001-2D78-B64F-A855-4E16C600105B}"/>
              </c:ext>
            </c:extLst>
          </c:dPt>
          <c:dPt>
            <c:idx val="1"/>
            <c:bubble3D val="0"/>
            <c:explosion val="0"/>
            <c:spPr>
              <a:solidFill>
                <a:srgbClr val="0070BA">
                  <a:alpha val="90000"/>
                </a:srgbClr>
              </a:solidFill>
              <a:ln w="12700" cap="flat">
                <a:solidFill>
                  <a:srgbClr val="000000"/>
                </a:solidFill>
                <a:prstDash val="solid"/>
                <a:miter lim="400000"/>
              </a:ln>
              <a:effectLst/>
            </c:spPr>
            <c:extLst>
              <c:ext xmlns:c16="http://schemas.microsoft.com/office/drawing/2014/chart" uri="{C3380CC4-5D6E-409C-BE32-E72D297353CC}">
                <c16:uniqueId val="{00000003-2D78-B64F-A855-4E16C600105B}"/>
              </c:ext>
            </c:extLst>
          </c:dPt>
          <c:cat>
            <c:strRef>
              <c:f>Sheet1!$B$1:$C$1</c:f>
              <c:strCache>
                <c:ptCount val="2"/>
                <c:pt idx="0">
                  <c:v>Students with Disabilities</c:v>
                </c:pt>
                <c:pt idx="1">
                  <c:v> </c:v>
                </c:pt>
              </c:strCache>
            </c:strRef>
          </c:cat>
          <c:val>
            <c:numRef>
              <c:f>Sheet1!$B$2:$C$2</c:f>
              <c:numCache>
                <c:formatCode>General</c:formatCode>
                <c:ptCount val="2"/>
                <c:pt idx="0">
                  <c:v>15</c:v>
                </c:pt>
                <c:pt idx="1">
                  <c:v>85</c:v>
                </c:pt>
              </c:numCache>
            </c:numRef>
          </c:val>
          <c:extLst>
            <c:ext xmlns:c16="http://schemas.microsoft.com/office/drawing/2014/chart" uri="{C3380CC4-5D6E-409C-BE32-E72D297353CC}">
              <c16:uniqueId val="{00000004-2D78-B64F-A855-4E16C600105B}"/>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786100000000001"/>
          <c:y val="0.13786100000000001"/>
          <c:w val="0.72427799999999998"/>
          <c:h val="0.71177800000000002"/>
        </c:manualLayout>
      </c:layout>
      <c:pieChart>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c:spPr>
          <c:explosion val="7"/>
          <c:dPt>
            <c:idx val="0"/>
            <c:bubble3D val="0"/>
            <c:extLst>
              <c:ext xmlns:c16="http://schemas.microsoft.com/office/drawing/2014/chart" uri="{C3380CC4-5D6E-409C-BE32-E72D297353CC}">
                <c16:uniqueId val="{00000001-107C-8D4C-BF7C-6F8FDA6CA87C}"/>
              </c:ext>
            </c:extLst>
          </c:dPt>
          <c:dPt>
            <c:idx val="1"/>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3-107C-8D4C-BF7C-6F8FDA6CA87C}"/>
              </c:ext>
            </c:extLst>
          </c:dPt>
          <c:dPt>
            <c:idx val="2"/>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05-107C-8D4C-BF7C-6F8FDA6CA87C}"/>
              </c:ext>
            </c:extLst>
          </c:dPt>
          <c:dPt>
            <c:idx val="3"/>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07-107C-8D4C-BF7C-6F8FDA6CA87C}"/>
              </c:ext>
            </c:extLst>
          </c:dPt>
          <c:dPt>
            <c:idx val="4"/>
            <c:bubble3D val="0"/>
            <c:spPr>
              <a:blipFill rotWithShape="1">
                <a:blip xmlns:r="http://schemas.openxmlformats.org/officeDocument/2006/relationships" r:embed="rId5"/>
                <a:srcRect/>
                <a:tile tx="0" ty="0" sx="100000" sy="100000" flip="none" algn="tl"/>
              </a:blipFill>
              <a:ln w="12700" cap="flat">
                <a:noFill/>
                <a:miter lim="400000"/>
              </a:ln>
              <a:effectLst/>
            </c:spPr>
            <c:extLst>
              <c:ext xmlns:c16="http://schemas.microsoft.com/office/drawing/2014/chart" uri="{C3380CC4-5D6E-409C-BE32-E72D297353CC}">
                <c16:uniqueId val="{00000009-107C-8D4C-BF7C-6F8FDA6CA87C}"/>
              </c:ext>
            </c:extLst>
          </c:dPt>
          <c:dPt>
            <c:idx val="5"/>
            <c:bubble3D val="0"/>
            <c:spPr>
              <a:blipFill rotWithShape="1">
                <a:blip xmlns:r="http://schemas.openxmlformats.org/officeDocument/2006/relationships" r:embed="rId6"/>
                <a:srcRect/>
                <a:tile tx="0" ty="0" sx="100000" sy="100000" flip="none" algn="tl"/>
              </a:blipFill>
              <a:ln w="12700" cap="flat">
                <a:noFill/>
                <a:miter lim="400000"/>
              </a:ln>
              <a:effectLst/>
            </c:spPr>
            <c:extLst>
              <c:ext xmlns:c16="http://schemas.microsoft.com/office/drawing/2014/chart" uri="{C3380CC4-5D6E-409C-BE32-E72D297353CC}">
                <c16:uniqueId val="{0000000B-107C-8D4C-BF7C-6F8FDA6CA87C}"/>
              </c:ext>
            </c:extLst>
          </c:dPt>
          <c:dPt>
            <c:idx val="6"/>
            <c:bubble3D val="0"/>
            <c:extLst>
              <c:ext xmlns:c16="http://schemas.microsoft.com/office/drawing/2014/chart" uri="{C3380CC4-5D6E-409C-BE32-E72D297353CC}">
                <c16:uniqueId val="{0000000D-107C-8D4C-BF7C-6F8FDA6CA87C}"/>
              </c:ext>
            </c:extLst>
          </c:dPt>
          <c:dPt>
            <c:idx val="7"/>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F-107C-8D4C-BF7C-6F8FDA6CA87C}"/>
              </c:ext>
            </c:extLst>
          </c:dPt>
          <c:dPt>
            <c:idx val="8"/>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11-107C-8D4C-BF7C-6F8FDA6CA87C}"/>
              </c:ext>
            </c:extLst>
          </c:dPt>
          <c:dPt>
            <c:idx val="9"/>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13-107C-8D4C-BF7C-6F8FDA6CA87C}"/>
              </c:ext>
            </c:extLst>
          </c:dPt>
          <c:dLbls>
            <c:dLbl>
              <c:idx val="0"/>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1-107C-8D4C-BF7C-6F8FDA6CA87C}"/>
                </c:ext>
              </c:extLst>
            </c:dLbl>
            <c:dLbl>
              <c:idx val="1"/>
              <c:layout>
                <c:manualLayout>
                  <c:x val="-1.8551860815792943E-2"/>
                  <c:y val="0.12192610301238414"/>
                </c:manualLayout>
              </c:layout>
              <c:numFmt formatCode="#,##0%" sourceLinked="0"/>
              <c:spPr/>
              <c:txPr>
                <a:bodyPr/>
                <a:lstStyle/>
                <a:p>
                  <a:pPr>
                    <a:defRPr sz="3600" b="0" i="0" u="none" strike="noStrike">
                      <a:solidFill>
                        <a:schemeClr val="tx2"/>
                      </a:solidFill>
                      <a:effectLst>
                        <a:outerShdw blurRad="127000" dist="67896" dir="2388334" algn="tl">
                          <a:srgbClr val="000000">
                            <a:alpha val="79310"/>
                          </a:srgbClr>
                        </a:outerShdw>
                      </a:effectLst>
                      <a:latin typeface="Futura"/>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6415392026997995"/>
                      <c:h val="0.23384691479336026"/>
                    </c:manualLayout>
                  </c15:layout>
                </c:ext>
                <c:ext xmlns:c16="http://schemas.microsoft.com/office/drawing/2014/chart" uri="{C3380CC4-5D6E-409C-BE32-E72D297353CC}">
                  <c16:uniqueId val="{00000003-107C-8D4C-BF7C-6F8FDA6CA87C}"/>
                </c:ext>
              </c:extLst>
            </c:dLbl>
            <c:dLbl>
              <c:idx val="2"/>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107C-8D4C-BF7C-6F8FDA6CA87C}"/>
                </c:ext>
              </c:extLst>
            </c:dLbl>
            <c:dLbl>
              <c:idx val="3"/>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107C-8D4C-BF7C-6F8FDA6CA87C}"/>
                </c:ext>
              </c:extLst>
            </c:dLbl>
            <c:dLbl>
              <c:idx val="4"/>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9-107C-8D4C-BF7C-6F8FDA6CA87C}"/>
                </c:ext>
              </c:extLst>
            </c:dLbl>
            <c:dLbl>
              <c:idx val="5"/>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B-107C-8D4C-BF7C-6F8FDA6CA87C}"/>
                </c:ext>
              </c:extLst>
            </c:dLbl>
            <c:dLbl>
              <c:idx val="6"/>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107C-8D4C-BF7C-6F8FDA6CA87C}"/>
                </c:ext>
              </c:extLst>
            </c:dLbl>
            <c:dLbl>
              <c:idx val="7"/>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F-107C-8D4C-BF7C-6F8FDA6CA87C}"/>
                </c:ext>
              </c:extLst>
            </c:dLbl>
            <c:dLbl>
              <c:idx val="8"/>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1-107C-8D4C-BF7C-6F8FDA6CA87C}"/>
                </c:ext>
              </c:extLst>
            </c:dLbl>
            <c:dLbl>
              <c:idx val="9"/>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3-107C-8D4C-BF7C-6F8FDA6CA87C}"/>
                </c:ext>
              </c:extLst>
            </c:dLbl>
            <c:numFmt formatCode="#,##0%" sourceLinked="0"/>
            <c:spPr>
              <a:noFill/>
              <a:ln>
                <a:noFill/>
              </a:ln>
              <a:effectLst/>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Sheet1!$B$1:$K$1</c:f>
              <c:strCache>
                <c:ptCount val="10"/>
                <c:pt idx="1">
                  <c:v>Invited</c:v>
                </c:pt>
                <c:pt idx="2">
                  <c:v> </c:v>
                </c:pt>
                <c:pt idx="3">
                  <c:v> </c:v>
                </c:pt>
                <c:pt idx="4">
                  <c:v> </c:v>
                </c:pt>
                <c:pt idx="5">
                  <c:v> </c:v>
                </c:pt>
                <c:pt idx="6">
                  <c:v> </c:v>
                </c:pt>
                <c:pt idx="7">
                  <c:v> </c:v>
                </c:pt>
                <c:pt idx="8">
                  <c:v> </c:v>
                </c:pt>
                <c:pt idx="9">
                  <c:v> </c:v>
                </c:pt>
              </c:strCache>
            </c:strRef>
          </c:cat>
          <c:val>
            <c:numRef>
              <c:f>Sheet1!$B$2:$K$2</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107C-8D4C-BF7C-6F8FDA6CA87C}"/>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7">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2478999999999999"/>
          <c:y val="0.22478999999999999"/>
          <c:w val="0.55041899999999999"/>
          <c:h val="0.53791900000000004"/>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59"/>
          <c:y val="0.141459"/>
          <c:w val="0.71708300000000003"/>
          <c:h val="0.70458299999999996"/>
        </c:manualLayout>
      </c:layout>
      <c:pieChart>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c:spPr>
          <c:explosion val="7"/>
          <c:dPt>
            <c:idx val="0"/>
            <c:bubble3D val="0"/>
            <c:extLst>
              <c:ext xmlns:c16="http://schemas.microsoft.com/office/drawing/2014/chart" uri="{C3380CC4-5D6E-409C-BE32-E72D297353CC}">
                <c16:uniqueId val="{00000000-3D97-4A27-B5BF-3BC4C7A4E6DD}"/>
              </c:ext>
            </c:extLst>
          </c:dPt>
          <c:dPt>
            <c:idx val="1"/>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2-3D97-4A27-B5BF-3BC4C7A4E6DD}"/>
              </c:ext>
            </c:extLst>
          </c:dPt>
          <c:dPt>
            <c:idx val="2"/>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04-3D97-4A27-B5BF-3BC4C7A4E6DD}"/>
              </c:ext>
            </c:extLst>
          </c:dPt>
          <c:dPt>
            <c:idx val="3"/>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06-3D97-4A27-B5BF-3BC4C7A4E6DD}"/>
              </c:ext>
            </c:extLst>
          </c:dPt>
          <c:dPt>
            <c:idx val="4"/>
            <c:bubble3D val="0"/>
            <c:spPr>
              <a:blipFill rotWithShape="1">
                <a:blip xmlns:r="http://schemas.openxmlformats.org/officeDocument/2006/relationships" r:embed="rId5"/>
                <a:srcRect/>
                <a:tile tx="0" ty="0" sx="100000" sy="100000" flip="none" algn="tl"/>
              </a:blipFill>
              <a:ln w="12700" cap="flat">
                <a:noFill/>
                <a:miter lim="400000"/>
              </a:ln>
              <a:effectLst/>
            </c:spPr>
            <c:extLst>
              <c:ext xmlns:c16="http://schemas.microsoft.com/office/drawing/2014/chart" uri="{C3380CC4-5D6E-409C-BE32-E72D297353CC}">
                <c16:uniqueId val="{00000008-3D97-4A27-B5BF-3BC4C7A4E6DD}"/>
              </c:ext>
            </c:extLst>
          </c:dPt>
          <c:dPt>
            <c:idx val="5"/>
            <c:bubble3D val="0"/>
            <c:spPr>
              <a:blipFill rotWithShape="1">
                <a:blip xmlns:r="http://schemas.openxmlformats.org/officeDocument/2006/relationships" r:embed="rId6"/>
                <a:srcRect/>
                <a:tile tx="0" ty="0" sx="100000" sy="100000" flip="none" algn="tl"/>
              </a:blipFill>
              <a:ln w="12700" cap="flat">
                <a:noFill/>
                <a:miter lim="400000"/>
              </a:ln>
              <a:effectLst/>
            </c:spPr>
            <c:extLst>
              <c:ext xmlns:c16="http://schemas.microsoft.com/office/drawing/2014/chart" uri="{C3380CC4-5D6E-409C-BE32-E72D297353CC}">
                <c16:uniqueId val="{0000000A-3D97-4A27-B5BF-3BC4C7A4E6DD}"/>
              </c:ext>
            </c:extLst>
          </c:dPt>
          <c:dPt>
            <c:idx val="6"/>
            <c:bubble3D val="0"/>
            <c:extLst>
              <c:ext xmlns:c16="http://schemas.microsoft.com/office/drawing/2014/chart" uri="{C3380CC4-5D6E-409C-BE32-E72D297353CC}">
                <c16:uniqueId val="{0000000B-3D97-4A27-B5BF-3BC4C7A4E6DD}"/>
              </c:ext>
            </c:extLst>
          </c:dPt>
          <c:dPt>
            <c:idx val="7"/>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D-3D97-4A27-B5BF-3BC4C7A4E6DD}"/>
              </c:ext>
            </c:extLst>
          </c:dPt>
          <c:dPt>
            <c:idx val="8"/>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0F-3D97-4A27-B5BF-3BC4C7A4E6DD}"/>
              </c:ext>
            </c:extLst>
          </c:dPt>
          <c:dPt>
            <c:idx val="9"/>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11-3D97-4A27-B5BF-3BC4C7A4E6DD}"/>
              </c:ext>
            </c:extLst>
          </c:dPt>
          <c:dLbls>
            <c:dLbl>
              <c:idx val="0"/>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0-3D97-4A27-B5BF-3BC4C7A4E6DD}"/>
                </c:ext>
              </c:extLst>
            </c:dLbl>
            <c:dLbl>
              <c:idx val="1"/>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2-3D97-4A27-B5BF-3BC4C7A4E6DD}"/>
                </c:ext>
              </c:extLst>
            </c:dLbl>
            <c:dLbl>
              <c:idx val="2"/>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4-3D97-4A27-B5BF-3BC4C7A4E6DD}"/>
                </c:ext>
              </c:extLst>
            </c:dLbl>
            <c:dLbl>
              <c:idx val="3"/>
              <c:layout>
                <c:manualLayout>
                  <c:x val="-1.8934932844877942E-3"/>
                  <c:y val="-0.30656278218309541"/>
                </c:manualLayout>
              </c:layout>
              <c:tx>
                <c:rich>
                  <a:bodyPr/>
                  <a:lstStyle/>
                  <a:p>
                    <a:pPr>
                      <a:defRPr sz="2800" b="0" i="0" u="none" strike="noStrike">
                        <a:solidFill>
                          <a:schemeClr val="tx2"/>
                        </a:solidFill>
                        <a:effectLst>
                          <a:outerShdw blurRad="127000" dist="67896" dir="2388334" algn="tl">
                            <a:srgbClr val="000000">
                              <a:alpha val="79310"/>
                            </a:srgbClr>
                          </a:outerShdw>
                        </a:effectLst>
                        <a:latin typeface="Futura"/>
                      </a:defRPr>
                    </a:pPr>
                    <a:r>
                      <a:rPr lang="en-US" sz="2800" dirty="0"/>
                      <a:t>Welcomed</a:t>
                    </a:r>
                  </a:p>
                </c:rich>
              </c:tx>
              <c:numFmt formatCode="#,##0%" sourceLinked="0"/>
              <c:spPr/>
              <c:dLblPos val="bestFit"/>
              <c:showLegendKey val="0"/>
              <c:showVal val="0"/>
              <c:showCatName val="1"/>
              <c:showSerName val="0"/>
              <c:showPercent val="0"/>
              <c:showBubbleSize val="0"/>
              <c:extLst>
                <c:ext xmlns:c15="http://schemas.microsoft.com/office/drawing/2012/chart" uri="{CE6537A1-D6FC-4f65-9D91-7224C49458BB}">
                  <c15:layout>
                    <c:manualLayout>
                      <c:w val="0.41348132816934585"/>
                      <c:h val="0.24028150279900762"/>
                    </c:manualLayout>
                  </c15:layout>
                  <c15:showDataLabelsRange val="0"/>
                </c:ext>
                <c:ext xmlns:c16="http://schemas.microsoft.com/office/drawing/2014/chart" uri="{C3380CC4-5D6E-409C-BE32-E72D297353CC}">
                  <c16:uniqueId val="{00000006-3D97-4A27-B5BF-3BC4C7A4E6DD}"/>
                </c:ext>
              </c:extLst>
            </c:dLbl>
            <c:dLbl>
              <c:idx val="4"/>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8-3D97-4A27-B5BF-3BC4C7A4E6DD}"/>
                </c:ext>
              </c:extLst>
            </c:dLbl>
            <c:dLbl>
              <c:idx val="5"/>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A-3D97-4A27-B5BF-3BC4C7A4E6DD}"/>
                </c:ext>
              </c:extLst>
            </c:dLbl>
            <c:dLbl>
              <c:idx val="6"/>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B-3D97-4A27-B5BF-3BC4C7A4E6DD}"/>
                </c:ext>
              </c:extLst>
            </c:dLbl>
            <c:dLbl>
              <c:idx val="7"/>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3D97-4A27-B5BF-3BC4C7A4E6DD}"/>
                </c:ext>
              </c:extLst>
            </c:dLbl>
            <c:dLbl>
              <c:idx val="8"/>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F-3D97-4A27-B5BF-3BC4C7A4E6DD}"/>
                </c:ext>
              </c:extLst>
            </c:dLbl>
            <c:dLbl>
              <c:idx val="9"/>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1-3D97-4A27-B5BF-3BC4C7A4E6DD}"/>
                </c:ext>
              </c:extLst>
            </c:dLbl>
            <c:numFmt formatCode="#,##0%" sourceLinked="0"/>
            <c:spPr>
              <a:noFill/>
              <a:ln>
                <a:noFill/>
              </a:ln>
              <a:effectLst/>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Sheet1!$B$1:$K$1</c:f>
              <c:strCache>
                <c:ptCount val="10"/>
                <c:pt idx="1">
                  <c:v> </c:v>
                </c:pt>
                <c:pt idx="2">
                  <c:v> </c:v>
                </c:pt>
                <c:pt idx="3">
                  <c:v>Known</c:v>
                </c:pt>
                <c:pt idx="4">
                  <c:v> </c:v>
                </c:pt>
                <c:pt idx="5">
                  <c:v> </c:v>
                </c:pt>
                <c:pt idx="6">
                  <c:v> </c:v>
                </c:pt>
                <c:pt idx="7">
                  <c:v> </c:v>
                </c:pt>
                <c:pt idx="8">
                  <c:v> </c:v>
                </c:pt>
                <c:pt idx="9">
                  <c:v> </c:v>
                </c:pt>
              </c:strCache>
            </c:strRef>
          </c:cat>
          <c:val>
            <c:numRef>
              <c:f>Sheet1!$B$2:$K$2</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2-3D97-4A27-B5BF-3BC4C7A4E6D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7">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41459"/>
          <c:y val="0.141459"/>
          <c:w val="0.71708300000000003"/>
          <c:h val="0.70458299999999996"/>
        </c:manualLayout>
      </c:layout>
      <c:pieChart>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c:spPr>
          <c:explosion val="7"/>
          <c:dPt>
            <c:idx val="0"/>
            <c:bubble3D val="0"/>
            <c:extLst>
              <c:ext xmlns:c16="http://schemas.microsoft.com/office/drawing/2014/chart" uri="{C3380CC4-5D6E-409C-BE32-E72D297353CC}">
                <c16:uniqueId val="{00000001-9B49-FF45-AAB7-2A2B7B46ED31}"/>
              </c:ext>
            </c:extLst>
          </c:dPt>
          <c:dPt>
            <c:idx val="1"/>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3-9B49-FF45-AAB7-2A2B7B46ED31}"/>
              </c:ext>
            </c:extLst>
          </c:dPt>
          <c:dPt>
            <c:idx val="2"/>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05-9B49-FF45-AAB7-2A2B7B46ED31}"/>
              </c:ext>
            </c:extLst>
          </c:dPt>
          <c:dPt>
            <c:idx val="3"/>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07-9B49-FF45-AAB7-2A2B7B46ED31}"/>
              </c:ext>
            </c:extLst>
          </c:dPt>
          <c:dPt>
            <c:idx val="4"/>
            <c:bubble3D val="0"/>
            <c:spPr>
              <a:blipFill rotWithShape="1">
                <a:blip xmlns:r="http://schemas.openxmlformats.org/officeDocument/2006/relationships" r:embed="rId5"/>
                <a:srcRect/>
                <a:tile tx="0" ty="0" sx="100000" sy="100000" flip="none" algn="tl"/>
              </a:blipFill>
              <a:ln w="12700" cap="flat">
                <a:noFill/>
                <a:miter lim="400000"/>
              </a:ln>
              <a:effectLst/>
            </c:spPr>
            <c:extLst>
              <c:ext xmlns:c16="http://schemas.microsoft.com/office/drawing/2014/chart" uri="{C3380CC4-5D6E-409C-BE32-E72D297353CC}">
                <c16:uniqueId val="{00000009-9B49-FF45-AAB7-2A2B7B46ED31}"/>
              </c:ext>
            </c:extLst>
          </c:dPt>
          <c:dPt>
            <c:idx val="5"/>
            <c:bubble3D val="0"/>
            <c:spPr>
              <a:blipFill rotWithShape="1">
                <a:blip xmlns:r="http://schemas.openxmlformats.org/officeDocument/2006/relationships" r:embed="rId6"/>
                <a:srcRect/>
                <a:tile tx="0" ty="0" sx="100000" sy="100000" flip="none" algn="tl"/>
              </a:blipFill>
              <a:ln w="12700" cap="flat">
                <a:noFill/>
                <a:miter lim="400000"/>
              </a:ln>
              <a:effectLst/>
            </c:spPr>
            <c:extLst>
              <c:ext xmlns:c16="http://schemas.microsoft.com/office/drawing/2014/chart" uri="{C3380CC4-5D6E-409C-BE32-E72D297353CC}">
                <c16:uniqueId val="{0000000B-9B49-FF45-AAB7-2A2B7B46ED31}"/>
              </c:ext>
            </c:extLst>
          </c:dPt>
          <c:dPt>
            <c:idx val="6"/>
            <c:bubble3D val="0"/>
            <c:extLst>
              <c:ext xmlns:c16="http://schemas.microsoft.com/office/drawing/2014/chart" uri="{C3380CC4-5D6E-409C-BE32-E72D297353CC}">
                <c16:uniqueId val="{0000000D-9B49-FF45-AAB7-2A2B7B46ED31}"/>
              </c:ext>
            </c:extLst>
          </c:dPt>
          <c:dPt>
            <c:idx val="7"/>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F-9B49-FF45-AAB7-2A2B7B46ED31}"/>
              </c:ext>
            </c:extLst>
          </c:dPt>
          <c:dPt>
            <c:idx val="8"/>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11-9B49-FF45-AAB7-2A2B7B46ED31}"/>
              </c:ext>
            </c:extLst>
          </c:dPt>
          <c:dPt>
            <c:idx val="9"/>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13-9B49-FF45-AAB7-2A2B7B46ED31}"/>
              </c:ext>
            </c:extLst>
          </c:dPt>
          <c:dLbls>
            <c:dLbl>
              <c:idx val="0"/>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1-9B49-FF45-AAB7-2A2B7B46ED31}"/>
                </c:ext>
              </c:extLst>
            </c:dLbl>
            <c:dLbl>
              <c:idx val="1"/>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9B49-FF45-AAB7-2A2B7B46ED31}"/>
                </c:ext>
              </c:extLst>
            </c:dLbl>
            <c:dLbl>
              <c:idx val="2"/>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9B49-FF45-AAB7-2A2B7B46ED31}"/>
                </c:ext>
              </c:extLst>
            </c:dLbl>
            <c:dLbl>
              <c:idx val="3"/>
              <c:layout>
                <c:manualLayout>
                  <c:x val="-8.1804772206860457E-2"/>
                  <c:y val="-0.13547835144659098"/>
                </c:manualLayout>
              </c:layout>
              <c:numFmt formatCode="#,##0%" sourceLinked="0"/>
              <c:spPr/>
              <c:txPr>
                <a:bodyPr/>
                <a:lstStyle/>
                <a:p>
                  <a:pPr>
                    <a:defRPr sz="3600" b="0" i="0" u="none" strike="noStrike">
                      <a:solidFill>
                        <a:schemeClr val="tx2"/>
                      </a:solidFill>
                      <a:effectLst>
                        <a:outerShdw blurRad="127000" dist="67896" dir="2388334" algn="tl">
                          <a:srgbClr val="000000">
                            <a:alpha val="79310"/>
                          </a:srgbClr>
                        </a:outerShdw>
                      </a:effectLst>
                      <a:latin typeface="Futura"/>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8486577926867068"/>
                      <c:h val="0.24028150279900762"/>
                    </c:manualLayout>
                  </c15:layout>
                </c:ext>
                <c:ext xmlns:c16="http://schemas.microsoft.com/office/drawing/2014/chart" uri="{C3380CC4-5D6E-409C-BE32-E72D297353CC}">
                  <c16:uniqueId val="{00000007-9B49-FF45-AAB7-2A2B7B46ED31}"/>
                </c:ext>
              </c:extLst>
            </c:dLbl>
            <c:dLbl>
              <c:idx val="4"/>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9-9B49-FF45-AAB7-2A2B7B46ED31}"/>
                </c:ext>
              </c:extLst>
            </c:dLbl>
            <c:dLbl>
              <c:idx val="5"/>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B-9B49-FF45-AAB7-2A2B7B46ED31}"/>
                </c:ext>
              </c:extLst>
            </c:dLbl>
            <c:dLbl>
              <c:idx val="6"/>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9B49-FF45-AAB7-2A2B7B46ED31}"/>
                </c:ext>
              </c:extLst>
            </c:dLbl>
            <c:dLbl>
              <c:idx val="7"/>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F-9B49-FF45-AAB7-2A2B7B46ED31}"/>
                </c:ext>
              </c:extLst>
            </c:dLbl>
            <c:dLbl>
              <c:idx val="8"/>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1-9B49-FF45-AAB7-2A2B7B46ED31}"/>
                </c:ext>
              </c:extLst>
            </c:dLbl>
            <c:dLbl>
              <c:idx val="9"/>
              <c:numFmt formatCode="#,##0%" sourceLinked="0"/>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3-9B49-FF45-AAB7-2A2B7B46ED31}"/>
                </c:ext>
              </c:extLst>
            </c:dLbl>
            <c:numFmt formatCode="#,##0%" sourceLinked="0"/>
            <c:spPr>
              <a:noFill/>
              <a:ln>
                <a:noFill/>
              </a:ln>
              <a:effectLst/>
            </c:spPr>
            <c:txPr>
              <a:bodyPr/>
              <a:lstStyle/>
              <a:p>
                <a:pPr>
                  <a:defRPr sz="36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Sheet1!$B$1:$K$1</c:f>
              <c:strCache>
                <c:ptCount val="10"/>
                <c:pt idx="1">
                  <c:v> </c:v>
                </c:pt>
                <c:pt idx="2">
                  <c:v> </c:v>
                </c:pt>
                <c:pt idx="3">
                  <c:v>Known</c:v>
                </c:pt>
                <c:pt idx="4">
                  <c:v> </c:v>
                </c:pt>
                <c:pt idx="5">
                  <c:v> </c:v>
                </c:pt>
                <c:pt idx="6">
                  <c:v> </c:v>
                </c:pt>
                <c:pt idx="7">
                  <c:v> </c:v>
                </c:pt>
                <c:pt idx="8">
                  <c:v> </c:v>
                </c:pt>
                <c:pt idx="9">
                  <c:v> </c:v>
                </c:pt>
              </c:strCache>
            </c:strRef>
          </c:cat>
          <c:val>
            <c:numRef>
              <c:f>Sheet1!$B$2:$K$2</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9B49-FF45-AAB7-2A2B7B46ED31}"/>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7">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7861099999999999"/>
          <c:y val="0.17861099999999999"/>
          <c:w val="0.64277799999999996"/>
          <c:h val="0.630278"/>
        </c:manualLayout>
      </c:layout>
      <c:pieChart>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c:spPr>
          <c:explosion val="7"/>
          <c:dPt>
            <c:idx val="0"/>
            <c:bubble3D val="0"/>
            <c:extLst>
              <c:ext xmlns:c16="http://schemas.microsoft.com/office/drawing/2014/chart" uri="{C3380CC4-5D6E-409C-BE32-E72D297353CC}">
                <c16:uniqueId val="{00000001-5D6D-C248-B3D3-27346DE18023}"/>
              </c:ext>
            </c:extLst>
          </c:dPt>
          <c:dPt>
            <c:idx val="1"/>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3-5D6D-C248-B3D3-27346DE18023}"/>
              </c:ext>
            </c:extLst>
          </c:dPt>
          <c:dPt>
            <c:idx val="2"/>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05-5D6D-C248-B3D3-27346DE18023}"/>
              </c:ext>
            </c:extLst>
          </c:dPt>
          <c:dPt>
            <c:idx val="3"/>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07-5D6D-C248-B3D3-27346DE18023}"/>
              </c:ext>
            </c:extLst>
          </c:dPt>
          <c:dPt>
            <c:idx val="4"/>
            <c:bubble3D val="0"/>
            <c:spPr>
              <a:blipFill rotWithShape="1">
                <a:blip xmlns:r="http://schemas.openxmlformats.org/officeDocument/2006/relationships" r:embed="rId5"/>
                <a:srcRect/>
                <a:tile tx="0" ty="0" sx="100000" sy="100000" flip="none" algn="tl"/>
              </a:blipFill>
              <a:ln w="12700" cap="flat">
                <a:noFill/>
                <a:miter lim="400000"/>
              </a:ln>
              <a:effectLst/>
            </c:spPr>
            <c:extLst>
              <c:ext xmlns:c16="http://schemas.microsoft.com/office/drawing/2014/chart" uri="{C3380CC4-5D6E-409C-BE32-E72D297353CC}">
                <c16:uniqueId val="{00000009-5D6D-C248-B3D3-27346DE18023}"/>
              </c:ext>
            </c:extLst>
          </c:dPt>
          <c:dPt>
            <c:idx val="5"/>
            <c:bubble3D val="0"/>
            <c:spPr>
              <a:blipFill rotWithShape="1">
                <a:blip xmlns:r="http://schemas.openxmlformats.org/officeDocument/2006/relationships" r:embed="rId6"/>
                <a:srcRect/>
                <a:tile tx="0" ty="0" sx="100000" sy="100000" flip="none" algn="tl"/>
              </a:blipFill>
              <a:ln w="12700" cap="flat">
                <a:noFill/>
                <a:miter lim="400000"/>
              </a:ln>
              <a:effectLst/>
            </c:spPr>
            <c:extLst>
              <c:ext xmlns:c16="http://schemas.microsoft.com/office/drawing/2014/chart" uri="{C3380CC4-5D6E-409C-BE32-E72D297353CC}">
                <c16:uniqueId val="{0000000B-5D6D-C248-B3D3-27346DE18023}"/>
              </c:ext>
            </c:extLst>
          </c:dPt>
          <c:dPt>
            <c:idx val="6"/>
            <c:bubble3D val="0"/>
            <c:extLst>
              <c:ext xmlns:c16="http://schemas.microsoft.com/office/drawing/2014/chart" uri="{C3380CC4-5D6E-409C-BE32-E72D297353CC}">
                <c16:uniqueId val="{0000000D-5D6D-C248-B3D3-27346DE18023}"/>
              </c:ext>
            </c:extLst>
          </c:dPt>
          <c:dPt>
            <c:idx val="7"/>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F-5D6D-C248-B3D3-27346DE18023}"/>
              </c:ext>
            </c:extLst>
          </c:dPt>
          <c:dPt>
            <c:idx val="8"/>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11-5D6D-C248-B3D3-27346DE18023}"/>
              </c:ext>
            </c:extLst>
          </c:dPt>
          <c:dPt>
            <c:idx val="9"/>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13-5D6D-C248-B3D3-27346DE18023}"/>
              </c:ext>
            </c:extLst>
          </c:dPt>
          <c:dLbls>
            <c:dLbl>
              <c:idx val="0"/>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1-5D6D-C248-B3D3-27346DE18023}"/>
                </c:ext>
              </c:extLst>
            </c:dLbl>
            <c:dLbl>
              <c:idx val="1"/>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5D6D-C248-B3D3-27346DE18023}"/>
                </c:ext>
              </c:extLst>
            </c:dLbl>
            <c:dLbl>
              <c:idx val="2"/>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5D6D-C248-B3D3-27346DE18023}"/>
                </c:ext>
              </c:extLst>
            </c:dLbl>
            <c:dLbl>
              <c:idx val="3"/>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5D6D-C248-B3D3-27346DE18023}"/>
                </c:ext>
              </c:extLst>
            </c:dLbl>
            <c:dLbl>
              <c:idx val="4"/>
              <c:layout>
                <c:manualLayout>
                  <c:x val="-3.4352989023486567E-2"/>
                  <c:y val="-4.2079700817400492E-2"/>
                </c:manualLayout>
              </c:layout>
              <c:numFmt formatCode="#,##0%" sourceLinked="0"/>
              <c:spPr/>
              <c:txPr>
                <a:bodyPr/>
                <a:lstStyle/>
                <a:p>
                  <a:pPr>
                    <a:defRPr sz="2800" b="0" i="0" u="none" strike="noStrike">
                      <a:solidFill>
                        <a:schemeClr val="tx2"/>
                      </a:solidFill>
                      <a:effectLst>
                        <a:outerShdw blurRad="127000" dist="67896" dir="2388334" algn="tl">
                          <a:srgbClr val="000000">
                            <a:alpha val="79310"/>
                          </a:srgbClr>
                        </a:outerShdw>
                      </a:effectLst>
                      <a:latin typeface="Futura"/>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2744252926772854"/>
                      <c:h val="0.12278422316760423"/>
                    </c:manualLayout>
                  </c15:layout>
                </c:ext>
                <c:ext xmlns:c16="http://schemas.microsoft.com/office/drawing/2014/chart" uri="{C3380CC4-5D6E-409C-BE32-E72D297353CC}">
                  <c16:uniqueId val="{00000009-5D6D-C248-B3D3-27346DE18023}"/>
                </c:ext>
              </c:extLst>
            </c:dLbl>
            <c:dLbl>
              <c:idx val="5"/>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B-5D6D-C248-B3D3-27346DE18023}"/>
                </c:ext>
              </c:extLst>
            </c:dLbl>
            <c:dLbl>
              <c:idx val="6"/>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5D6D-C248-B3D3-27346DE18023}"/>
                </c:ext>
              </c:extLst>
            </c:dLbl>
            <c:dLbl>
              <c:idx val="7"/>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F-5D6D-C248-B3D3-27346DE18023}"/>
                </c:ext>
              </c:extLst>
            </c:dLbl>
            <c:dLbl>
              <c:idx val="8"/>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1-5D6D-C248-B3D3-27346DE18023}"/>
                </c:ext>
              </c:extLst>
            </c:dLbl>
            <c:dLbl>
              <c:idx val="9"/>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3-5D6D-C248-B3D3-27346DE18023}"/>
                </c:ext>
              </c:extLst>
            </c:dLbl>
            <c:numFmt formatCode="#,##0%" sourceLinked="0"/>
            <c:spPr>
              <a:noFill/>
              <a:ln>
                <a:noFill/>
              </a:ln>
              <a:effectLst/>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Sheet1!$B$1:$K$1</c:f>
              <c:strCache>
                <c:ptCount val="10"/>
                <c:pt idx="1">
                  <c:v> </c:v>
                </c:pt>
                <c:pt idx="2">
                  <c:v> </c:v>
                </c:pt>
                <c:pt idx="4">
                  <c:v>Accepted</c:v>
                </c:pt>
                <c:pt idx="5">
                  <c:v> </c:v>
                </c:pt>
                <c:pt idx="6">
                  <c:v> </c:v>
                </c:pt>
                <c:pt idx="7">
                  <c:v> </c:v>
                </c:pt>
                <c:pt idx="8">
                  <c:v> </c:v>
                </c:pt>
                <c:pt idx="9">
                  <c:v> </c:v>
                </c:pt>
              </c:strCache>
            </c:strRef>
          </c:cat>
          <c:val>
            <c:numRef>
              <c:f>Sheet1!$B$2:$K$2</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5D6D-C248-B3D3-27346DE1802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7">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91916"/>
          <c:y val="0.191916"/>
          <c:w val="0.61616800000000005"/>
          <c:h val="0.60366799999999998"/>
        </c:manualLayout>
      </c:layout>
      <c:pieChart>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c:spPr>
          <c:explosion val="7"/>
          <c:dPt>
            <c:idx val="0"/>
            <c:bubble3D val="0"/>
            <c:extLst>
              <c:ext xmlns:c16="http://schemas.microsoft.com/office/drawing/2014/chart" uri="{C3380CC4-5D6E-409C-BE32-E72D297353CC}">
                <c16:uniqueId val="{00000001-6C24-FD42-A109-BE975345FBF2}"/>
              </c:ext>
            </c:extLst>
          </c:dPt>
          <c:dPt>
            <c:idx val="1"/>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3-6C24-FD42-A109-BE975345FBF2}"/>
              </c:ext>
            </c:extLst>
          </c:dPt>
          <c:dPt>
            <c:idx val="2"/>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05-6C24-FD42-A109-BE975345FBF2}"/>
              </c:ext>
            </c:extLst>
          </c:dPt>
          <c:dPt>
            <c:idx val="3"/>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07-6C24-FD42-A109-BE975345FBF2}"/>
              </c:ext>
            </c:extLst>
          </c:dPt>
          <c:dPt>
            <c:idx val="4"/>
            <c:bubble3D val="0"/>
            <c:spPr>
              <a:blipFill rotWithShape="1">
                <a:blip xmlns:r="http://schemas.openxmlformats.org/officeDocument/2006/relationships" r:embed="rId5"/>
                <a:srcRect/>
                <a:tile tx="0" ty="0" sx="100000" sy="100000" flip="none" algn="tl"/>
              </a:blipFill>
              <a:ln w="12700" cap="flat">
                <a:noFill/>
                <a:miter lim="400000"/>
              </a:ln>
              <a:effectLst/>
            </c:spPr>
            <c:extLst>
              <c:ext xmlns:c16="http://schemas.microsoft.com/office/drawing/2014/chart" uri="{C3380CC4-5D6E-409C-BE32-E72D297353CC}">
                <c16:uniqueId val="{00000009-6C24-FD42-A109-BE975345FBF2}"/>
              </c:ext>
            </c:extLst>
          </c:dPt>
          <c:dPt>
            <c:idx val="5"/>
            <c:bubble3D val="0"/>
            <c:spPr>
              <a:blipFill rotWithShape="1">
                <a:blip xmlns:r="http://schemas.openxmlformats.org/officeDocument/2006/relationships" r:embed="rId6"/>
                <a:srcRect/>
                <a:tile tx="0" ty="0" sx="100000" sy="100000" flip="none" algn="tl"/>
              </a:blipFill>
              <a:ln w="12700" cap="flat">
                <a:noFill/>
                <a:miter lim="400000"/>
              </a:ln>
              <a:effectLst/>
            </c:spPr>
            <c:extLst>
              <c:ext xmlns:c16="http://schemas.microsoft.com/office/drawing/2014/chart" uri="{C3380CC4-5D6E-409C-BE32-E72D297353CC}">
                <c16:uniqueId val="{0000000B-6C24-FD42-A109-BE975345FBF2}"/>
              </c:ext>
            </c:extLst>
          </c:dPt>
          <c:dPt>
            <c:idx val="6"/>
            <c:bubble3D val="0"/>
            <c:extLst>
              <c:ext xmlns:c16="http://schemas.microsoft.com/office/drawing/2014/chart" uri="{C3380CC4-5D6E-409C-BE32-E72D297353CC}">
                <c16:uniqueId val="{0000000D-6C24-FD42-A109-BE975345FBF2}"/>
              </c:ext>
            </c:extLst>
          </c:dPt>
          <c:dPt>
            <c:idx val="7"/>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F-6C24-FD42-A109-BE975345FBF2}"/>
              </c:ext>
            </c:extLst>
          </c:dPt>
          <c:dPt>
            <c:idx val="8"/>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11-6C24-FD42-A109-BE975345FBF2}"/>
              </c:ext>
            </c:extLst>
          </c:dPt>
          <c:dPt>
            <c:idx val="9"/>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13-6C24-FD42-A109-BE975345FBF2}"/>
              </c:ext>
            </c:extLst>
          </c:dPt>
          <c:dLbls>
            <c:dLbl>
              <c:idx val="0"/>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1-6C24-FD42-A109-BE975345FBF2}"/>
                </c:ext>
              </c:extLst>
            </c:dLbl>
            <c:dLbl>
              <c:idx val="1"/>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6C24-FD42-A109-BE975345FBF2}"/>
                </c:ext>
              </c:extLst>
            </c:dLbl>
            <c:dLbl>
              <c:idx val="2"/>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6C24-FD42-A109-BE975345FBF2}"/>
                </c:ext>
              </c:extLst>
            </c:dLbl>
            <c:dLbl>
              <c:idx val="3"/>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6C24-FD42-A109-BE975345FBF2}"/>
                </c:ext>
              </c:extLst>
            </c:dLbl>
            <c:dLbl>
              <c:idx val="4"/>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9-6C24-FD42-A109-BE975345FBF2}"/>
                </c:ext>
              </c:extLst>
            </c:dLbl>
            <c:dLbl>
              <c:idx val="5"/>
              <c:layout>
                <c:manualLayout>
                  <c:x val="4.3014938775618163E-2"/>
                  <c:y val="-1.3654443301488007E-2"/>
                </c:manualLayout>
              </c:layout>
              <c:numFmt formatCode="#,##0%" sourceLinked="0"/>
              <c:spPr/>
              <c:txPr>
                <a:bodyPr/>
                <a:lstStyle/>
                <a:p>
                  <a:pPr>
                    <a:defRPr sz="2800" b="0" i="0" u="none" strike="noStrike">
                      <a:solidFill>
                        <a:schemeClr val="tx2"/>
                      </a:solidFill>
                      <a:effectLst>
                        <a:outerShdw blurRad="127000" dist="67896" dir="2388334" algn="tl">
                          <a:srgbClr val="000000">
                            <a:alpha val="79310"/>
                          </a:srgbClr>
                        </a:outerShdw>
                      </a:effectLst>
                      <a:latin typeface="Futura"/>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1870186985967125"/>
                      <c:h val="9.8091438152164687E-2"/>
                    </c:manualLayout>
                  </c15:layout>
                </c:ext>
                <c:ext xmlns:c16="http://schemas.microsoft.com/office/drawing/2014/chart" uri="{C3380CC4-5D6E-409C-BE32-E72D297353CC}">
                  <c16:uniqueId val="{0000000B-6C24-FD42-A109-BE975345FBF2}"/>
                </c:ext>
              </c:extLst>
            </c:dLbl>
            <c:dLbl>
              <c:idx val="6"/>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6C24-FD42-A109-BE975345FBF2}"/>
                </c:ext>
              </c:extLst>
            </c:dLbl>
            <c:dLbl>
              <c:idx val="7"/>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F-6C24-FD42-A109-BE975345FBF2}"/>
                </c:ext>
              </c:extLst>
            </c:dLbl>
            <c:dLbl>
              <c:idx val="8"/>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1-6C24-FD42-A109-BE975345FBF2}"/>
                </c:ext>
              </c:extLst>
            </c:dLbl>
            <c:dLbl>
              <c:idx val="9"/>
              <c:numFmt formatCode="#,##0%" sourceLinked="0"/>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3-6C24-FD42-A109-BE975345FBF2}"/>
                </c:ext>
              </c:extLst>
            </c:dLbl>
            <c:numFmt formatCode="#,##0%" sourceLinked="0"/>
            <c:spPr>
              <a:noFill/>
              <a:ln>
                <a:noFill/>
              </a:ln>
              <a:effectLst/>
            </c:spPr>
            <c:txPr>
              <a:bodyPr/>
              <a:lstStyle/>
              <a:p>
                <a:pPr>
                  <a:defRPr sz="28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Sheet1!$B$1:$K$1</c:f>
              <c:strCache>
                <c:ptCount val="10"/>
                <c:pt idx="1">
                  <c:v> </c:v>
                </c:pt>
                <c:pt idx="2">
                  <c:v> </c:v>
                </c:pt>
                <c:pt idx="5">
                  <c:v>Supported</c:v>
                </c:pt>
                <c:pt idx="6">
                  <c:v> </c:v>
                </c:pt>
                <c:pt idx="7">
                  <c:v> </c:v>
                </c:pt>
                <c:pt idx="8">
                  <c:v> </c:v>
                </c:pt>
                <c:pt idx="9">
                  <c:v> </c:v>
                </c:pt>
              </c:strCache>
            </c:strRef>
          </c:cat>
          <c:val>
            <c:numRef>
              <c:f>Sheet1!$B$2:$K$2</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6C24-FD42-A109-BE975345FBF2}"/>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7">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192599999999999"/>
          <c:y val="0.13192599999999999"/>
          <c:w val="0.736147"/>
          <c:h val="0.72364700000000004"/>
        </c:manualLayout>
      </c:layout>
      <c:pieChart>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c:spPr>
          <c:explosion val="7"/>
          <c:dPt>
            <c:idx val="0"/>
            <c:bubble3D val="0"/>
            <c:extLst>
              <c:ext xmlns:c16="http://schemas.microsoft.com/office/drawing/2014/chart" uri="{C3380CC4-5D6E-409C-BE32-E72D297353CC}">
                <c16:uniqueId val="{00000001-84E3-F54F-B42C-514A1C0574CD}"/>
              </c:ext>
            </c:extLst>
          </c:dPt>
          <c:dPt>
            <c:idx val="1"/>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3-84E3-F54F-B42C-514A1C0574CD}"/>
              </c:ext>
            </c:extLst>
          </c:dPt>
          <c:dPt>
            <c:idx val="2"/>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05-84E3-F54F-B42C-514A1C0574CD}"/>
              </c:ext>
            </c:extLst>
          </c:dPt>
          <c:dPt>
            <c:idx val="3"/>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07-84E3-F54F-B42C-514A1C0574CD}"/>
              </c:ext>
            </c:extLst>
          </c:dPt>
          <c:dPt>
            <c:idx val="4"/>
            <c:bubble3D val="0"/>
            <c:spPr>
              <a:blipFill rotWithShape="1">
                <a:blip xmlns:r="http://schemas.openxmlformats.org/officeDocument/2006/relationships" r:embed="rId5"/>
                <a:srcRect/>
                <a:tile tx="0" ty="0" sx="100000" sy="100000" flip="none" algn="tl"/>
              </a:blipFill>
              <a:ln w="12700" cap="flat">
                <a:noFill/>
                <a:miter lim="400000"/>
              </a:ln>
              <a:effectLst/>
            </c:spPr>
            <c:extLst>
              <c:ext xmlns:c16="http://schemas.microsoft.com/office/drawing/2014/chart" uri="{C3380CC4-5D6E-409C-BE32-E72D297353CC}">
                <c16:uniqueId val="{00000009-84E3-F54F-B42C-514A1C0574CD}"/>
              </c:ext>
            </c:extLst>
          </c:dPt>
          <c:dPt>
            <c:idx val="5"/>
            <c:bubble3D val="0"/>
            <c:spPr>
              <a:blipFill rotWithShape="1">
                <a:blip xmlns:r="http://schemas.openxmlformats.org/officeDocument/2006/relationships" r:embed="rId6"/>
                <a:srcRect/>
                <a:tile tx="0" ty="0" sx="100000" sy="100000" flip="none" algn="tl"/>
              </a:blipFill>
              <a:ln w="12700" cap="flat">
                <a:noFill/>
                <a:miter lim="400000"/>
              </a:ln>
              <a:effectLst/>
            </c:spPr>
            <c:extLst>
              <c:ext xmlns:c16="http://schemas.microsoft.com/office/drawing/2014/chart" uri="{C3380CC4-5D6E-409C-BE32-E72D297353CC}">
                <c16:uniqueId val="{0000000B-84E3-F54F-B42C-514A1C0574CD}"/>
              </c:ext>
            </c:extLst>
          </c:dPt>
          <c:dPt>
            <c:idx val="6"/>
            <c:bubble3D val="0"/>
            <c:extLst>
              <c:ext xmlns:c16="http://schemas.microsoft.com/office/drawing/2014/chart" uri="{C3380CC4-5D6E-409C-BE32-E72D297353CC}">
                <c16:uniqueId val="{0000000D-84E3-F54F-B42C-514A1C0574CD}"/>
              </c:ext>
            </c:extLst>
          </c:dPt>
          <c:dPt>
            <c:idx val="7"/>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F-84E3-F54F-B42C-514A1C0574CD}"/>
              </c:ext>
            </c:extLst>
          </c:dPt>
          <c:dPt>
            <c:idx val="8"/>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11-84E3-F54F-B42C-514A1C0574CD}"/>
              </c:ext>
            </c:extLst>
          </c:dPt>
          <c:dPt>
            <c:idx val="9"/>
            <c:bubble3D val="0"/>
            <c:spPr>
              <a:blipFill rotWithShape="1">
                <a:blip xmlns:r="http://schemas.openxmlformats.org/officeDocument/2006/relationships" r:embed="rId4"/>
                <a:srcRect/>
                <a:tile tx="0" ty="0" sx="100000" sy="100000" flip="none" algn="tl"/>
              </a:blipFill>
              <a:ln w="12700" cap="flat">
                <a:noFill/>
                <a:miter lim="400000"/>
              </a:ln>
              <a:effectLst/>
            </c:spPr>
            <c:extLst>
              <c:ext xmlns:c16="http://schemas.microsoft.com/office/drawing/2014/chart" uri="{C3380CC4-5D6E-409C-BE32-E72D297353CC}">
                <c16:uniqueId val="{00000013-84E3-F54F-B42C-514A1C0574CD}"/>
              </c:ext>
            </c:extLst>
          </c:dPt>
          <c:dLbls>
            <c:dLbl>
              <c:idx val="0"/>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1-84E3-F54F-B42C-514A1C0574CD}"/>
                </c:ext>
              </c:extLst>
            </c:dLbl>
            <c:dLbl>
              <c:idx val="1"/>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3-84E3-F54F-B42C-514A1C0574CD}"/>
                </c:ext>
              </c:extLst>
            </c:dLbl>
            <c:dLbl>
              <c:idx val="2"/>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84E3-F54F-B42C-514A1C0574CD}"/>
                </c:ext>
              </c:extLst>
            </c:dLbl>
            <c:dLbl>
              <c:idx val="3"/>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7-84E3-F54F-B42C-514A1C0574CD}"/>
                </c:ext>
              </c:extLst>
            </c:dLbl>
            <c:dLbl>
              <c:idx val="4"/>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9-84E3-F54F-B42C-514A1C0574CD}"/>
                </c:ext>
              </c:extLst>
            </c:dLbl>
            <c:dLbl>
              <c:idx val="5"/>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B-84E3-F54F-B42C-514A1C0574CD}"/>
                </c:ext>
              </c:extLst>
            </c:dLbl>
            <c:dLbl>
              <c:idx val="6"/>
              <c:layout>
                <c:manualLayout>
                  <c:x val="3.9705860374151837E-2"/>
                  <c:y val="-8.0587368888226471E-2"/>
                </c:manualLayout>
              </c:layout>
              <c:numFmt formatCode="#,##0%" sourceLinked="0"/>
              <c:spPr/>
              <c:txPr>
                <a:bodyPr/>
                <a:lstStyle/>
                <a:p>
                  <a:pPr>
                    <a:defRPr sz="4000" b="0" i="0" u="none" strike="noStrike">
                      <a:solidFill>
                        <a:schemeClr val="tx2"/>
                      </a:solidFill>
                      <a:effectLst>
                        <a:outerShdw blurRad="127000" dist="67896" dir="2388334" algn="tl">
                          <a:srgbClr val="000000">
                            <a:alpha val="79310"/>
                          </a:srgbClr>
                        </a:outerShdw>
                      </a:effectLst>
                      <a:latin typeface="Futura"/>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5722099099137566"/>
                      <c:h val="0.17338812134106682"/>
                    </c:manualLayout>
                  </c15:layout>
                </c:ext>
                <c:ext xmlns:c16="http://schemas.microsoft.com/office/drawing/2014/chart" uri="{C3380CC4-5D6E-409C-BE32-E72D297353CC}">
                  <c16:uniqueId val="{0000000D-84E3-F54F-B42C-514A1C0574CD}"/>
                </c:ext>
              </c:extLst>
            </c:dLbl>
            <c:dLbl>
              <c:idx val="7"/>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F-84E3-F54F-B42C-514A1C0574CD}"/>
                </c:ext>
              </c:extLst>
            </c:dLbl>
            <c:dLbl>
              <c:idx val="8"/>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1-84E3-F54F-B42C-514A1C0574CD}"/>
                </c:ext>
              </c:extLst>
            </c:dLbl>
            <c:dLbl>
              <c:idx val="9"/>
              <c:numFmt formatCode="#,##0%" sourceLinked="0"/>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13-84E3-F54F-B42C-514A1C0574CD}"/>
                </c:ext>
              </c:extLst>
            </c:dLbl>
            <c:numFmt formatCode="#,##0%" sourceLinked="0"/>
            <c:spPr>
              <a:noFill/>
              <a:ln>
                <a:noFill/>
              </a:ln>
              <a:effectLst/>
            </c:spPr>
            <c:txPr>
              <a:bodyPr/>
              <a:lstStyle/>
              <a:p>
                <a:pPr>
                  <a:defRPr sz="4000" b="0" i="0" u="none" strike="noStrike">
                    <a:solidFill>
                      <a:srgbClr val="FFFFFF"/>
                    </a:solidFill>
                    <a:effectLst>
                      <a:outerShdw blurRad="127000" dist="67896" dir="2388334" algn="tl">
                        <a:srgbClr val="000000">
                          <a:alpha val="79310"/>
                        </a:srgbClr>
                      </a:outerShdw>
                    </a:effectLst>
                    <a:latin typeface="Futura"/>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extLst>
          </c:dLbls>
          <c:cat>
            <c:strRef>
              <c:f>Sheet1!$B$1:$K$1</c:f>
              <c:strCache>
                <c:ptCount val="10"/>
                <c:pt idx="1">
                  <c:v> </c:v>
                </c:pt>
                <c:pt idx="2">
                  <c:v> </c:v>
                </c:pt>
                <c:pt idx="6">
                  <c:v>Heard</c:v>
                </c:pt>
                <c:pt idx="7">
                  <c:v> </c:v>
                </c:pt>
                <c:pt idx="8">
                  <c:v> </c:v>
                </c:pt>
                <c:pt idx="9">
                  <c:v> </c:v>
                </c:pt>
              </c:strCache>
            </c:strRef>
          </c:cat>
          <c:val>
            <c:numRef>
              <c:f>Sheet1!$B$2:$K$2</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84E3-F54F-B42C-514A1C0574C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7">
    <c:autoUpdate val="0"/>
  </c:externalData>
</c:chartSpace>
</file>

<file path=ppt/handoutMasters/_rels/handoutMaster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heme" Target="../theme/theme4.xml"/><Relationship Id="rId5" Type="http://schemas.openxmlformats.org/officeDocument/2006/relationships/image" Target="../media/image8.svg"/><Relationship Id="rId4" Type="http://schemas.openxmlformats.org/officeDocument/2006/relationships/image" Target="../media/image7.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grpSp>
        <p:nvGrpSpPr>
          <p:cNvPr id="7" name="Group 6">
            <a:extLst>
              <a:ext uri="{FF2B5EF4-FFF2-40B4-BE49-F238E27FC236}">
                <a16:creationId xmlns:a16="http://schemas.microsoft.com/office/drawing/2014/main" id="{F5FC3BEE-1179-4208-B9FB-278B1563384B}"/>
              </a:ext>
            </a:extLst>
          </p:cNvPr>
          <p:cNvGrpSpPr/>
          <p:nvPr/>
        </p:nvGrpSpPr>
        <p:grpSpPr>
          <a:xfrm>
            <a:off x="190023" y="135767"/>
            <a:ext cx="6635532" cy="445672"/>
            <a:chOff x="457200" y="5496468"/>
            <a:chExt cx="11319328" cy="760258"/>
          </a:xfrm>
        </p:grpSpPr>
        <p:pic>
          <p:nvPicPr>
            <p:cNvPr id="8" name="Picture 7" descr="Logo of the PROGRESS Center at the American Institutes for Research(r)">
              <a:extLst>
                <a:ext uri="{FF2B5EF4-FFF2-40B4-BE49-F238E27FC236}">
                  <a16:creationId xmlns:a16="http://schemas.microsoft.com/office/drawing/2014/main" id="{55B50EE3-AE14-4EB0-99AD-335D868CFC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9" name="Picture 8" descr="Logo of American Institutes for Research">
              <a:extLst>
                <a:ext uri="{FF2B5EF4-FFF2-40B4-BE49-F238E27FC236}">
                  <a16:creationId xmlns:a16="http://schemas.microsoft.com/office/drawing/2014/main" id="{24A1ACE6-8327-401A-9923-BDAB507C2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0" name="Graphic 9" descr="Logo of IDEAs that Work U.S. Office of Special Education Programs">
              <a:extLst>
                <a:ext uri="{FF2B5EF4-FFF2-40B4-BE49-F238E27FC236}">
                  <a16:creationId xmlns:a16="http://schemas.microsoft.com/office/drawing/2014/main" id="{4E3E860B-D6FD-4DD7-8253-28BC3A1F8D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theme" Target="../theme/theme3.xml"/><Relationship Id="rId5" Type="http://schemas.openxmlformats.org/officeDocument/2006/relationships/image" Target="../media/image8.svg"/><Relationship Id="rId4"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grpSp>
        <p:nvGrpSpPr>
          <p:cNvPr id="2" name="Group 1">
            <a:extLst>
              <a:ext uri="{FF2B5EF4-FFF2-40B4-BE49-F238E27FC236}">
                <a16:creationId xmlns:a16="http://schemas.microsoft.com/office/drawing/2014/main" id="{593288A5-ABB0-48FA-AEC4-1A77F1AFB39A}"/>
              </a:ext>
            </a:extLst>
          </p:cNvPr>
          <p:cNvGrpSpPr/>
          <p:nvPr/>
        </p:nvGrpSpPr>
        <p:grpSpPr>
          <a:xfrm>
            <a:off x="190023" y="135767"/>
            <a:ext cx="6635532" cy="445672"/>
            <a:chOff x="457200" y="5496468"/>
            <a:chExt cx="11319328" cy="760258"/>
          </a:xfrm>
        </p:grpSpPr>
        <p:pic>
          <p:nvPicPr>
            <p:cNvPr id="10" name="Picture 9" descr="Logo of the PROGRESS Center at the American Institutes for Research(r)">
              <a:extLst>
                <a:ext uri="{FF2B5EF4-FFF2-40B4-BE49-F238E27FC236}">
                  <a16:creationId xmlns:a16="http://schemas.microsoft.com/office/drawing/2014/main" id="{9EF43A9A-B04A-46EC-8D48-BCD84B228C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11" name="Picture 10" descr="Logo of American Institutes for Research">
              <a:extLst>
                <a:ext uri="{FF2B5EF4-FFF2-40B4-BE49-F238E27FC236}">
                  <a16:creationId xmlns:a16="http://schemas.microsoft.com/office/drawing/2014/main" id="{04813F90-9E13-4BB3-9F93-F6827FFD3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2" name="Graphic 11" descr="Logo of IDEAs that Work U.S. Office of Special Education Programs">
              <a:extLst>
                <a:ext uri="{FF2B5EF4-FFF2-40B4-BE49-F238E27FC236}">
                  <a16:creationId xmlns:a16="http://schemas.microsoft.com/office/drawing/2014/main" id="{6C3FBB79-DFBF-4A96-8C66-EF63196368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a:t>
            </a:fld>
            <a:endParaRPr lang="en-US" dirty="0"/>
          </a:p>
        </p:txBody>
      </p:sp>
    </p:spTree>
    <p:extLst>
      <p:ext uri="{BB962C8B-B14F-4D97-AF65-F5344CB8AC3E}">
        <p14:creationId xmlns:p14="http://schemas.microsoft.com/office/powerpoint/2010/main" val="61349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1611691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2817470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192857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62907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2148276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266316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Tree>
    <p:extLst>
      <p:ext uri="{BB962C8B-B14F-4D97-AF65-F5344CB8AC3E}">
        <p14:creationId xmlns:p14="http://schemas.microsoft.com/office/powerpoint/2010/main" val="2160769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865160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961118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dirty="0"/>
          </a:p>
        </p:txBody>
      </p:sp>
    </p:spTree>
    <p:extLst>
      <p:ext uri="{BB962C8B-B14F-4D97-AF65-F5344CB8AC3E}">
        <p14:creationId xmlns:p14="http://schemas.microsoft.com/office/powerpoint/2010/main" val="356168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2923283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3179173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animations.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dirty="0"/>
          </a:p>
        </p:txBody>
      </p:sp>
    </p:spTree>
    <p:extLst>
      <p:ext uri="{BB962C8B-B14F-4D97-AF65-F5344CB8AC3E}">
        <p14:creationId xmlns:p14="http://schemas.microsoft.com/office/powerpoint/2010/main" val="1556495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dirty="0"/>
          </a:p>
        </p:txBody>
      </p:sp>
    </p:spTree>
    <p:extLst>
      <p:ext uri="{BB962C8B-B14F-4D97-AF65-F5344CB8AC3E}">
        <p14:creationId xmlns:p14="http://schemas.microsoft.com/office/powerpoint/2010/main" val="508616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30</a:t>
            </a:fld>
            <a:endParaRPr lang="en-US" dirty="0"/>
          </a:p>
        </p:txBody>
      </p:sp>
    </p:spTree>
    <p:extLst>
      <p:ext uri="{BB962C8B-B14F-4D97-AF65-F5344CB8AC3E}">
        <p14:creationId xmlns:p14="http://schemas.microsoft.com/office/powerpoint/2010/main" val="2219740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31</a:t>
            </a:fld>
            <a:endParaRPr lang="en-US" dirty="0"/>
          </a:p>
        </p:txBody>
      </p:sp>
    </p:spTree>
    <p:extLst>
      <p:ext uri="{BB962C8B-B14F-4D97-AF65-F5344CB8AC3E}">
        <p14:creationId xmlns:p14="http://schemas.microsoft.com/office/powerpoint/2010/main" val="4268748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F6F9D-3705-4BA0-B235-A7A61E098A17}" type="slidenum">
              <a:rPr lang="en-US" smtClean="0"/>
              <a:t>33</a:t>
            </a:fld>
            <a:endParaRPr lang="en-US"/>
          </a:p>
        </p:txBody>
      </p:sp>
    </p:spTree>
    <p:extLst>
      <p:ext uri="{BB962C8B-B14F-4D97-AF65-F5344CB8AC3E}">
        <p14:creationId xmlns:p14="http://schemas.microsoft.com/office/powerpoint/2010/main" val="6868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35</a:t>
            </a:fld>
            <a:endParaRPr lang="en-US" dirty="0"/>
          </a:p>
        </p:txBody>
      </p:sp>
    </p:spTree>
    <p:extLst>
      <p:ext uri="{BB962C8B-B14F-4D97-AF65-F5344CB8AC3E}">
        <p14:creationId xmlns:p14="http://schemas.microsoft.com/office/powerpoint/2010/main" val="2019705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dirty="0"/>
          </a:p>
        </p:txBody>
      </p:sp>
    </p:spTree>
    <p:extLst>
      <p:ext uri="{BB962C8B-B14F-4D97-AF65-F5344CB8AC3E}">
        <p14:creationId xmlns:p14="http://schemas.microsoft.com/office/powerpoint/2010/main" val="2951795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38</a:t>
            </a:fld>
            <a:endParaRPr lang="en-US" dirty="0"/>
          </a:p>
        </p:txBody>
      </p:sp>
    </p:spTree>
    <p:extLst>
      <p:ext uri="{BB962C8B-B14F-4D97-AF65-F5344CB8AC3E}">
        <p14:creationId xmlns:p14="http://schemas.microsoft.com/office/powerpoint/2010/main" val="4276622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39</a:t>
            </a:fld>
            <a:endParaRPr lang="en-US" dirty="0"/>
          </a:p>
        </p:txBody>
      </p:sp>
    </p:spTree>
    <p:extLst>
      <p:ext uri="{BB962C8B-B14F-4D97-AF65-F5344CB8AC3E}">
        <p14:creationId xmlns:p14="http://schemas.microsoft.com/office/powerpoint/2010/main" val="312268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1992847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1219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43</a:t>
            </a:fld>
            <a:endParaRPr lang="en-US" dirty="0"/>
          </a:p>
        </p:txBody>
      </p:sp>
    </p:spTree>
    <p:extLst>
      <p:ext uri="{BB962C8B-B14F-4D97-AF65-F5344CB8AC3E}">
        <p14:creationId xmlns:p14="http://schemas.microsoft.com/office/powerpoint/2010/main" val="3929793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45</a:t>
            </a:fld>
            <a:endParaRPr lang="en-US" dirty="0"/>
          </a:p>
        </p:txBody>
      </p:sp>
    </p:spTree>
    <p:extLst>
      <p:ext uri="{BB962C8B-B14F-4D97-AF65-F5344CB8AC3E}">
        <p14:creationId xmlns:p14="http://schemas.microsoft.com/office/powerpoint/2010/main" val="2533098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47</a:t>
            </a:fld>
            <a:endParaRPr lang="en-US" dirty="0"/>
          </a:p>
        </p:txBody>
      </p:sp>
    </p:spTree>
    <p:extLst>
      <p:ext uri="{BB962C8B-B14F-4D97-AF65-F5344CB8AC3E}">
        <p14:creationId xmlns:p14="http://schemas.microsoft.com/office/powerpoint/2010/main" val="843659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48</a:t>
            </a:fld>
            <a:endParaRPr lang="en-US" dirty="0"/>
          </a:p>
        </p:txBody>
      </p:sp>
    </p:spTree>
    <p:extLst>
      <p:ext uri="{BB962C8B-B14F-4D97-AF65-F5344CB8AC3E}">
        <p14:creationId xmlns:p14="http://schemas.microsoft.com/office/powerpoint/2010/main" val="2104958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49</a:t>
            </a:fld>
            <a:endParaRPr lang="en-US" dirty="0"/>
          </a:p>
        </p:txBody>
      </p:sp>
    </p:spTree>
    <p:extLst>
      <p:ext uri="{BB962C8B-B14F-4D97-AF65-F5344CB8AC3E}">
        <p14:creationId xmlns:p14="http://schemas.microsoft.com/office/powerpoint/2010/main" val="3671335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F6F9D-3705-4BA0-B235-A7A61E098A17}" type="slidenum">
              <a:rPr lang="en-US" smtClean="0"/>
              <a:t>50</a:t>
            </a:fld>
            <a:endParaRPr lang="en-US"/>
          </a:p>
        </p:txBody>
      </p:sp>
    </p:spTree>
    <p:extLst>
      <p:ext uri="{BB962C8B-B14F-4D97-AF65-F5344CB8AC3E}">
        <p14:creationId xmlns:p14="http://schemas.microsoft.com/office/powerpoint/2010/main" val="2238839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F6F9D-3705-4BA0-B235-A7A61E098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137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F6F9D-3705-4BA0-B235-A7A61E098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339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F6F9D-3705-4BA0-B235-A7A61E098A17}" type="slidenum">
              <a:rPr lang="en-US" smtClean="0"/>
              <a:t>53</a:t>
            </a:fld>
            <a:endParaRPr lang="en-US"/>
          </a:p>
        </p:txBody>
      </p:sp>
    </p:spTree>
    <p:extLst>
      <p:ext uri="{BB962C8B-B14F-4D97-AF65-F5344CB8AC3E}">
        <p14:creationId xmlns:p14="http://schemas.microsoft.com/office/powerpoint/2010/main" val="337203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2980984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F6F9D-3705-4BA0-B235-A7A61E098A17}" type="slidenum">
              <a:rPr lang="en-US" smtClean="0"/>
              <a:t>54</a:t>
            </a:fld>
            <a:endParaRPr lang="en-US"/>
          </a:p>
        </p:txBody>
      </p:sp>
    </p:spTree>
    <p:extLst>
      <p:ext uri="{BB962C8B-B14F-4D97-AF65-F5344CB8AC3E}">
        <p14:creationId xmlns:p14="http://schemas.microsoft.com/office/powerpoint/2010/main" val="1864569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57</a:t>
            </a:fld>
            <a:endParaRPr lang="en-US" dirty="0"/>
          </a:p>
        </p:txBody>
      </p:sp>
    </p:spTree>
    <p:extLst>
      <p:ext uri="{BB962C8B-B14F-4D97-AF65-F5344CB8AC3E}">
        <p14:creationId xmlns:p14="http://schemas.microsoft.com/office/powerpoint/2010/main" val="108348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131149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293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Arial"/>
                <a:sym typeface="Arial"/>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Arial"/>
                <a:sym typeface="Arial"/>
              </a:rPr>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pPr marL="0" marR="0" lvl="0" indent="0" algn="ctr" defTabSz="912937"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a:ln>
                  <a:noFill/>
                </a:ln>
                <a:solidFill>
                  <a:srgbClr val="595959"/>
                </a:solidFill>
                <a:effectLst/>
                <a:uLnTx/>
                <a:uFillTx/>
                <a:latin typeface="Calibri"/>
                <a:ea typeface="+mn-ea"/>
                <a:cs typeface="Arial"/>
                <a:sym typeface="Arial"/>
              </a:rPr>
              <a:pPr marL="0" marR="0" lvl="0" indent="0" algn="ctr" defTabSz="91293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95959"/>
              </a:solidFill>
              <a:effectLst/>
              <a:uLnTx/>
              <a:uFillTx/>
              <a:latin typeface="Calibri"/>
              <a:ea typeface="+mn-ea"/>
              <a:cs typeface="Arial"/>
              <a:sym typeface="Arial"/>
            </a:endParaRPr>
          </a:p>
        </p:txBody>
      </p:sp>
    </p:spTree>
    <p:extLst>
      <p:ext uri="{BB962C8B-B14F-4D97-AF65-F5344CB8AC3E}">
        <p14:creationId xmlns:p14="http://schemas.microsoft.com/office/powerpoint/2010/main" val="13473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5170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1329481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4215668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g"/><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g"/><Relationship Id="rId9"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dirty="0"/>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dirty="0"/>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dirty="0"/>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dirty="0"/>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65855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dirty="0"/>
              <a:t>References are 20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48938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dirty="0"/>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89999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34241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endParaRPr lang="en-US" dirty="0"/>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500968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dirty="0"/>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XXX-XXX-XXXX</a:t>
            </a:r>
          </a:p>
          <a:p>
            <a:pPr lvl="0"/>
            <a:r>
              <a:rPr lang="en-US" dirty="0"/>
              <a:t>email@air.org</a:t>
            </a:r>
          </a:p>
          <a:p>
            <a:pPr lvl="0"/>
            <a:endParaRPr lang="en-US" dirty="0"/>
          </a:p>
          <a:p>
            <a:pPr lvl="0"/>
            <a:r>
              <a:rPr lang="en-US" dirty="0"/>
              <a:t>1000 Thomas Jefferson Street NW</a:t>
            </a:r>
          </a:p>
          <a:p>
            <a:pPr lvl="0"/>
            <a:r>
              <a:rPr lang="en-US" dirty="0"/>
              <a:t>Washington, DC 20007-3835</a:t>
            </a:r>
          </a:p>
          <a:p>
            <a:pPr lvl="0"/>
            <a:r>
              <a:rPr lang="en-US" dirty="0"/>
              <a:t>202.403.5000</a:t>
            </a:r>
          </a:p>
          <a:p>
            <a:pPr lvl="0"/>
            <a:r>
              <a:rPr lang="en-US" dirty="0"/>
              <a:t>progresscenter@air.org</a:t>
            </a:r>
          </a:p>
          <a:p>
            <a:r>
              <a:rPr lang="en-US" dirty="0"/>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dirty="0">
                <a:solidFill>
                  <a:schemeClr val="tx1"/>
                </a:solidFill>
                <a:hlinkClick r:id="rId5"/>
              </a:rPr>
              <a:t>https://www.facebook.com/k12PROGRESS/</a:t>
            </a:r>
            <a:r>
              <a:rPr lang="en-US" sz="1800" dirty="0">
                <a:solidFill>
                  <a:schemeClr val="tx1"/>
                </a:solidFill>
              </a:rPr>
              <a:t> </a:t>
            </a:r>
          </a:p>
          <a:p>
            <a:pPr>
              <a:spcBef>
                <a:spcPts val="1500"/>
              </a:spcBef>
            </a:pPr>
            <a:r>
              <a:rPr lang="en-US" sz="1800" dirty="0">
                <a:solidFill>
                  <a:schemeClr val="tx1"/>
                </a:solidFill>
                <a:hlinkClick r:id="rId6"/>
              </a:rPr>
              <a:t>https://twitter.com/K12PROGRESS</a:t>
            </a:r>
            <a:endParaRPr lang="en-US" sz="1800" dirty="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dirty="0"/>
              <a:t>Notice of Trademark: “American Institutes for Research” and “AIR” are registered trademarks. All other brand, product, or company names are trademarks or registered trademarks of their respective owners.</a:t>
            </a:r>
          </a:p>
          <a:p>
            <a:pPr lvl="0"/>
            <a:r>
              <a:rPr lang="en-US" dirty="0"/>
              <a:t>This material was produced under the U.S. Department of Education, Office of Special Education Programs, Award No. H326C190002. David </a:t>
            </a:r>
            <a:r>
              <a:rPr lang="en-US" dirty="0" err="1"/>
              <a:t>Emenheiser</a:t>
            </a:r>
            <a:r>
              <a:rPr lang="en-US" dirty="0"/>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dirty="0"/>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284FE-3858-42A1-AA62-10924C1343A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59289-23A6-4B4F-99F2-4BDE84E5B329}" type="slidenum">
              <a:rPr lang="en-US" smtClean="0"/>
              <a:t>‹#›</a:t>
            </a:fld>
            <a:endParaRPr lang="en-US"/>
          </a:p>
        </p:txBody>
      </p:sp>
    </p:spTree>
    <p:extLst>
      <p:ext uri="{BB962C8B-B14F-4D97-AF65-F5344CB8AC3E}">
        <p14:creationId xmlns:p14="http://schemas.microsoft.com/office/powerpoint/2010/main" val="3579908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B284FE-3858-42A1-AA62-10924C1343A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59289-23A6-4B4F-99F2-4BDE84E5B329}" type="slidenum">
              <a:rPr lang="en-US" smtClean="0"/>
              <a:t>‹#›</a:t>
            </a:fld>
            <a:endParaRPr lang="en-US"/>
          </a:p>
        </p:txBody>
      </p:sp>
    </p:spTree>
    <p:extLst>
      <p:ext uri="{BB962C8B-B14F-4D97-AF65-F5344CB8AC3E}">
        <p14:creationId xmlns:p14="http://schemas.microsoft.com/office/powerpoint/2010/main" val="70946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1" name="Title Text"/>
          <p:cNvSpPr txBox="1">
            <a:spLocks noGrp="1"/>
          </p:cNvSpPr>
          <p:nvPr>
            <p:ph type="title"/>
          </p:nvPr>
        </p:nvSpPr>
        <p:spPr>
          <a:xfrm>
            <a:off x="615950" y="431800"/>
            <a:ext cx="10953750" cy="1003300"/>
          </a:xfrm>
          <a:prstGeom prst="rect">
            <a:avLst/>
          </a:prstGeom>
        </p:spPr>
        <p:txBody>
          <a:bodyPr/>
          <a:lstStyle/>
          <a:p>
            <a:r>
              <a:rPr lang="en-US"/>
              <a:t>Click to edit Master title style</a:t>
            </a:r>
            <a:endParaRPr/>
          </a:p>
        </p:txBody>
      </p:sp>
      <p:sp>
        <p:nvSpPr>
          <p:cNvPr id="422"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039385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413" name="Image"/>
          <p:cNvSpPr>
            <a:spLocks noGrp="1"/>
          </p:cNvSpPr>
          <p:nvPr>
            <p:ph type="pic" idx="21"/>
          </p:nvPr>
        </p:nvSpPr>
        <p:spPr>
          <a:xfrm>
            <a:off x="0" y="-793750"/>
            <a:ext cx="12191999" cy="8429896"/>
          </a:xfrm>
          <a:prstGeom prst="rect">
            <a:avLst/>
          </a:prstGeom>
        </p:spPr>
        <p:txBody>
          <a:bodyPr lIns="91439" tIns="45719" rIns="91439" bIns="45719" anchor="t">
            <a:noAutofit/>
          </a:bodyPr>
          <a:lstStyle/>
          <a:p>
            <a:r>
              <a:rPr lang="en-US"/>
              <a:t>Click icon to add picture</a:t>
            </a:r>
            <a:endParaRPr/>
          </a:p>
        </p:txBody>
      </p:sp>
      <p:sp>
        <p:nvSpPr>
          <p:cNvPr id="4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15992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dirty="0"/>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dirty="0"/>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dirty="0"/>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endParaRPr lang="en-US" dirty="0"/>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dirty="0"/>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xfrm>
            <a:off x="5909009" y="6509742"/>
            <a:ext cx="294952" cy="298158"/>
          </a:xfrm>
          <a:prstGeom prst="rect">
            <a:avLst/>
          </a:prstGeom>
        </p:spPr>
        <p:txBody>
          <a:bodyPr lIns="71437" tIns="71437" rIns="71437" bIns="71437" anchor="t"/>
          <a:lstStyle>
            <a:lvl1pPr defTabSz="410766"/>
          </a:lstStyle>
          <a:p>
            <a:fld id="{86CB4B4D-7CA3-9044-876B-883B54F8677D}" type="slidenum">
              <a:t>‹#›</a:t>
            </a:fld>
            <a:endParaRPr/>
          </a:p>
        </p:txBody>
      </p:sp>
    </p:spTree>
    <p:extLst>
      <p:ext uri="{BB962C8B-B14F-4D97-AF65-F5344CB8AC3E}">
        <p14:creationId xmlns:p14="http://schemas.microsoft.com/office/powerpoint/2010/main" val="246727615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6_Title - Top">
    <p:spTree>
      <p:nvGrpSpPr>
        <p:cNvPr id="1" name=""/>
        <p:cNvGrpSpPr/>
        <p:nvPr/>
      </p:nvGrpSpPr>
      <p:grpSpPr>
        <a:xfrm>
          <a:off x="0" y="0"/>
          <a:ext cx="0" cy="0"/>
          <a:chOff x="0" y="0"/>
          <a:chExt cx="0" cy="0"/>
        </a:xfrm>
      </p:grpSpPr>
      <p:sp>
        <p:nvSpPr>
          <p:cNvPr id="58" name="Title Text"/>
          <p:cNvSpPr txBox="1">
            <a:spLocks noGrp="1"/>
          </p:cNvSpPr>
          <p:nvPr>
            <p:ph type="title"/>
          </p:nvPr>
        </p:nvSpPr>
        <p:spPr>
          <a:xfrm>
            <a:off x="1988344" y="428625"/>
            <a:ext cx="8215313" cy="1000125"/>
          </a:xfrm>
          <a:prstGeom prst="rect">
            <a:avLst/>
          </a:prstGeom>
        </p:spPr>
        <p:txBody>
          <a:bodyPr lIns="71437" tIns="71437" rIns="71437" bIns="71437"/>
          <a:lstStyle>
            <a:lvl1pPr defTabSz="410766"/>
          </a:lstStyle>
          <a:p>
            <a:r>
              <a:rPr lang="en-US"/>
              <a:t>Click to edit Master title style</a:t>
            </a:r>
            <a:endParaRPr/>
          </a:p>
        </p:txBody>
      </p:sp>
      <p:sp>
        <p:nvSpPr>
          <p:cNvPr id="59" name="Slide Number"/>
          <p:cNvSpPr txBox="1">
            <a:spLocks noGrp="1"/>
          </p:cNvSpPr>
          <p:nvPr>
            <p:ph type="sldNum" sz="quarter" idx="2"/>
          </p:nvPr>
        </p:nvSpPr>
        <p:spPr>
          <a:xfrm>
            <a:off x="5909009" y="6509742"/>
            <a:ext cx="294952" cy="298158"/>
          </a:xfrm>
          <a:prstGeom prst="rect">
            <a:avLst/>
          </a:prstGeom>
        </p:spPr>
        <p:txBody>
          <a:bodyPr lIns="71437" tIns="71437" rIns="71437" bIns="71437" anchor="t"/>
          <a:lstStyle>
            <a:lvl1pPr defTabSz="410766"/>
          </a:lstStyle>
          <a:p>
            <a:fld id="{86CB4B4D-7CA3-9044-876B-883B54F8677D}" type="slidenum">
              <a:t>‹#›</a:t>
            </a:fld>
            <a:endParaRPr/>
          </a:p>
        </p:txBody>
      </p:sp>
    </p:spTree>
    <p:extLst>
      <p:ext uri="{BB962C8B-B14F-4D97-AF65-F5344CB8AC3E}">
        <p14:creationId xmlns:p14="http://schemas.microsoft.com/office/powerpoint/2010/main" val="408496819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Body Level One…"/>
          <p:cNvSpPr txBox="1">
            <a:spLocks noGrp="1"/>
          </p:cNvSpPr>
          <p:nvPr>
            <p:ph type="body" idx="1"/>
          </p:nvPr>
        </p:nvSpPr>
        <p:spPr>
          <a:xfrm>
            <a:off x="1988344" y="1062633"/>
            <a:ext cx="8215313" cy="4723805"/>
          </a:xfrm>
          <a:prstGeom prst="rect">
            <a:avLst/>
          </a:prstGeom>
        </p:spPr>
        <p:txBody>
          <a:bodyPr lIns="71437" tIns="71437" rIns="71437" bIns="71437"/>
          <a:lstStyle>
            <a:lvl1pPr marL="326319" indent="-326319" defTabSz="410766">
              <a:buClr>
                <a:srgbClr val="646464"/>
              </a:buClr>
            </a:lvl1pPr>
            <a:lvl2pPr marL="561269" indent="-326319" defTabSz="410766">
              <a:buClr>
                <a:srgbClr val="646464"/>
              </a:buClr>
            </a:lvl2pPr>
            <a:lvl3pPr marL="796219" indent="-326319" defTabSz="410766">
              <a:buClr>
                <a:srgbClr val="646464"/>
              </a:buClr>
            </a:lvl3pPr>
            <a:lvl4pPr marL="1031169" indent="-326319" defTabSz="410766">
              <a:buClr>
                <a:srgbClr val="646464"/>
              </a:buClr>
            </a:lvl4pPr>
            <a:lvl5pPr marL="1266119" indent="-326319" defTabSz="410766">
              <a:buClr>
                <a:srgbClr val="646464"/>
              </a:buCl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6" name="Slide Number"/>
          <p:cNvSpPr txBox="1">
            <a:spLocks noGrp="1"/>
          </p:cNvSpPr>
          <p:nvPr>
            <p:ph type="sldNum" sz="quarter" idx="2"/>
          </p:nvPr>
        </p:nvSpPr>
        <p:spPr>
          <a:xfrm>
            <a:off x="5909009" y="6509742"/>
            <a:ext cx="294952" cy="298158"/>
          </a:xfrm>
          <a:prstGeom prst="rect">
            <a:avLst/>
          </a:prstGeom>
        </p:spPr>
        <p:txBody>
          <a:bodyPr lIns="71437" tIns="71437" rIns="71437" bIns="71437" anchor="t"/>
          <a:lstStyle>
            <a:lvl1pPr defTabSz="410766"/>
          </a:lstStyle>
          <a:p>
            <a:fld id="{86CB4B4D-7CA3-9044-876B-883B54F8677D}" type="slidenum">
              <a:t>‹#›</a:t>
            </a:fld>
            <a:endParaRPr/>
          </a:p>
        </p:txBody>
      </p:sp>
    </p:spTree>
    <p:extLst>
      <p:ext uri="{BB962C8B-B14F-4D97-AF65-F5344CB8AC3E}">
        <p14:creationId xmlns:p14="http://schemas.microsoft.com/office/powerpoint/2010/main" val="99216693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Quote">
    <p:spTree>
      <p:nvGrpSpPr>
        <p:cNvPr id="1" name=""/>
        <p:cNvGrpSpPr/>
        <p:nvPr/>
      </p:nvGrpSpPr>
      <p:grpSpPr>
        <a:xfrm>
          <a:off x="0" y="0"/>
          <a:ext cx="0" cy="0"/>
          <a:chOff x="0" y="0"/>
          <a:chExt cx="0" cy="0"/>
        </a:xfrm>
      </p:grpSpPr>
      <p:sp>
        <p:nvSpPr>
          <p:cNvPr id="103" name="–Johnny Appleseed"/>
          <p:cNvSpPr txBox="1">
            <a:spLocks noGrp="1"/>
          </p:cNvSpPr>
          <p:nvPr>
            <p:ph type="body" sz="quarter" idx="21"/>
          </p:nvPr>
        </p:nvSpPr>
        <p:spPr>
          <a:xfrm>
            <a:off x="2416969" y="4472682"/>
            <a:ext cx="7358063" cy="390491"/>
          </a:xfrm>
          <a:prstGeom prst="rect">
            <a:avLst/>
          </a:prstGeom>
        </p:spPr>
        <p:txBody>
          <a:bodyPr lIns="71437" tIns="71437" rIns="71437" bIns="71437">
            <a:spAutoFit/>
          </a:bodyPr>
          <a:lstStyle>
            <a:lvl1pPr marL="0" indent="0" algn="ctr" defTabSz="410766">
              <a:spcBef>
                <a:spcPts val="0"/>
              </a:spcBef>
              <a:buSzTx/>
              <a:buNone/>
              <a:defRPr sz="1600" cap="all" spc="256">
                <a:solidFill>
                  <a:schemeClr val="accent2">
                    <a:satOff val="44164"/>
                    <a:lumOff val="14231"/>
                  </a:schemeClr>
                </a:solidFill>
              </a:defRPr>
            </a:lvl1pPr>
          </a:lstStyle>
          <a:p>
            <a:pPr lvl="0"/>
            <a:r>
              <a:rPr lang="en-US"/>
              <a:t>Click to edit Master text styles</a:t>
            </a:r>
          </a:p>
        </p:txBody>
      </p:sp>
      <p:sp>
        <p:nvSpPr>
          <p:cNvPr id="104" name="“Type a quote here.”"/>
          <p:cNvSpPr txBox="1">
            <a:spLocks noGrp="1"/>
          </p:cNvSpPr>
          <p:nvPr>
            <p:ph type="body" sz="quarter" idx="22"/>
          </p:nvPr>
        </p:nvSpPr>
        <p:spPr>
          <a:xfrm>
            <a:off x="2416969" y="2986980"/>
            <a:ext cx="7358063" cy="575156"/>
          </a:xfrm>
          <a:prstGeom prst="rect">
            <a:avLst/>
          </a:prstGeom>
        </p:spPr>
        <p:txBody>
          <a:bodyPr lIns="71437" tIns="71437" rIns="71437" bIns="71437">
            <a:spAutoFit/>
          </a:bodyPr>
          <a:lstStyle>
            <a:lvl1pPr marL="0" indent="0" algn="ctr" defTabSz="410766">
              <a:spcBef>
                <a:spcPts val="0"/>
              </a:spcBef>
              <a:buSzTx/>
              <a:buNone/>
            </a:lvl1pPr>
          </a:lstStyle>
          <a:p>
            <a:pPr lvl="0"/>
            <a:r>
              <a:rPr lang="en-US"/>
              <a:t>Click to edit Master text styles</a:t>
            </a:r>
          </a:p>
        </p:txBody>
      </p:sp>
      <p:sp>
        <p:nvSpPr>
          <p:cNvPr id="105" name="Slide Number"/>
          <p:cNvSpPr txBox="1">
            <a:spLocks noGrp="1"/>
          </p:cNvSpPr>
          <p:nvPr>
            <p:ph type="sldNum" sz="quarter" idx="2"/>
          </p:nvPr>
        </p:nvSpPr>
        <p:spPr>
          <a:xfrm>
            <a:off x="5909009" y="6509742"/>
            <a:ext cx="294952" cy="298158"/>
          </a:xfrm>
          <a:prstGeom prst="rect">
            <a:avLst/>
          </a:prstGeom>
        </p:spPr>
        <p:txBody>
          <a:bodyPr lIns="71437" tIns="71437" rIns="71437" bIns="71437" anchor="t"/>
          <a:lstStyle>
            <a:lvl1pPr defTabSz="410766"/>
          </a:lstStyle>
          <a:p>
            <a:fld id="{86CB4B4D-7CA3-9044-876B-883B54F8677D}" type="slidenum">
              <a:t>‹#›</a:t>
            </a:fld>
            <a:endParaRPr/>
          </a:p>
        </p:txBody>
      </p:sp>
    </p:spTree>
    <p:extLst>
      <p:ext uri="{BB962C8B-B14F-4D97-AF65-F5344CB8AC3E}">
        <p14:creationId xmlns:p14="http://schemas.microsoft.com/office/powerpoint/2010/main" val="17832240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448" name="Image"/>
          <p:cNvSpPr>
            <a:spLocks noGrp="1"/>
          </p:cNvSpPr>
          <p:nvPr>
            <p:ph type="pic" idx="21"/>
          </p:nvPr>
        </p:nvSpPr>
        <p:spPr>
          <a:xfrm>
            <a:off x="5651500" y="-19050"/>
            <a:ext cx="6878251" cy="6886743"/>
          </a:xfrm>
          <a:prstGeom prst="rect">
            <a:avLst/>
          </a:prstGeom>
        </p:spPr>
        <p:txBody>
          <a:bodyPr lIns="91439" tIns="45719" rIns="91439" bIns="45719" anchor="t">
            <a:noAutofit/>
          </a:bodyPr>
          <a:lstStyle/>
          <a:p>
            <a:r>
              <a:rPr lang="en-US"/>
              <a:t>Click icon to add picture</a:t>
            </a:r>
            <a:endParaRPr/>
          </a:p>
        </p:txBody>
      </p:sp>
      <p:sp>
        <p:nvSpPr>
          <p:cNvPr id="449" name="Title Text"/>
          <p:cNvSpPr txBox="1">
            <a:spLocks noGrp="1"/>
          </p:cNvSpPr>
          <p:nvPr>
            <p:ph type="title"/>
          </p:nvPr>
        </p:nvSpPr>
        <p:spPr>
          <a:xfrm>
            <a:off x="622300" y="431800"/>
            <a:ext cx="4762500" cy="1301750"/>
          </a:xfrm>
          <a:prstGeom prst="rect">
            <a:avLst/>
          </a:prstGeom>
        </p:spPr>
        <p:txBody>
          <a:bodyPr/>
          <a:lstStyle/>
          <a:p>
            <a:r>
              <a:rPr lang="en-US"/>
              <a:t>Click to edit Master title style</a:t>
            </a:r>
            <a:endParaRPr/>
          </a:p>
        </p:txBody>
      </p:sp>
      <p:sp>
        <p:nvSpPr>
          <p:cNvPr id="450" name="Body Level One…"/>
          <p:cNvSpPr txBox="1">
            <a:spLocks noGrp="1"/>
          </p:cNvSpPr>
          <p:nvPr>
            <p:ph type="body" sz="half" idx="1"/>
          </p:nvPr>
        </p:nvSpPr>
        <p:spPr>
          <a:xfrm>
            <a:off x="622300" y="1981200"/>
            <a:ext cx="4762500" cy="4260850"/>
          </a:xfrm>
          <a:prstGeom prst="rect">
            <a:avLst/>
          </a:prstGeom>
        </p:spPr>
        <p:txBody>
          <a:bodyPr/>
          <a:lstStyle>
            <a:lvl1pPr marL="273050" indent="-273050">
              <a:spcBef>
                <a:spcPts val="2250"/>
              </a:spcBef>
              <a:buClr>
                <a:srgbClr val="646464"/>
              </a:buClr>
              <a:defRPr sz="2100"/>
            </a:lvl1pPr>
            <a:lvl2pPr marL="546100" indent="-273050">
              <a:spcBef>
                <a:spcPts val="2250"/>
              </a:spcBef>
              <a:buClr>
                <a:srgbClr val="646464"/>
              </a:buClr>
              <a:defRPr sz="2100"/>
            </a:lvl2pPr>
            <a:lvl3pPr marL="819150" indent="-273050">
              <a:spcBef>
                <a:spcPts val="2250"/>
              </a:spcBef>
              <a:buClr>
                <a:srgbClr val="646464"/>
              </a:buClr>
              <a:defRPr sz="2100"/>
            </a:lvl3pPr>
            <a:lvl4pPr marL="1092200" indent="-273050">
              <a:spcBef>
                <a:spcPts val="2250"/>
              </a:spcBef>
              <a:buClr>
                <a:srgbClr val="646464"/>
              </a:buClr>
              <a:defRPr sz="2100"/>
            </a:lvl4pPr>
            <a:lvl5pPr marL="1365250" indent="-273050">
              <a:spcBef>
                <a:spcPts val="2250"/>
              </a:spcBef>
              <a:buClr>
                <a:srgbClr val="646464"/>
              </a:buCl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063630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10555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38143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747128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1745277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08734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endParaRPr lang="en-US" dirty="0"/>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50347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968416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84132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214829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61653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252702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23512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94058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562227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88870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dirty="0"/>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t="-22"/>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273962272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931778"/>
            <a:ext cx="10966449" cy="443198"/>
          </a:xfrm>
        </p:spPr>
        <p:txBody>
          <a:bodyPr>
            <a:spAutoFit/>
          </a:bodyPr>
          <a:lstStyle>
            <a:lvl1pPr>
              <a:defRPr sz="3200"/>
            </a:lvl1pPr>
          </a:lstStyle>
          <a:p>
            <a:r>
              <a:rPr lang="en-US"/>
              <a:t>Click to edit Master title style</a:t>
            </a:r>
            <a:endParaRPr lang="en-US" dirty="0"/>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83649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499F-9ABC-2045-BDA3-6DFE98C00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086D3-6D6A-D747-9624-E5E0D2A290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7506D-B9BC-5142-8082-C5C4311DB528}"/>
              </a:ext>
            </a:extLst>
          </p:cNvPr>
          <p:cNvSpPr>
            <a:spLocks noGrp="1"/>
          </p:cNvSpPr>
          <p:nvPr>
            <p:ph type="dt" sz="half" idx="10"/>
          </p:nvPr>
        </p:nvSpPr>
        <p:spPr/>
        <p:txBody>
          <a:bodyPr/>
          <a:lstStyle/>
          <a:p>
            <a:fld id="{69696D63-621B-444E-BD10-AE34A6477AD6}" type="datetimeFigureOut">
              <a:rPr lang="en-US" smtClean="0"/>
              <a:t>8/2/2022</a:t>
            </a:fld>
            <a:endParaRPr lang="en-US"/>
          </a:p>
        </p:txBody>
      </p:sp>
      <p:sp>
        <p:nvSpPr>
          <p:cNvPr id="5" name="Footer Placeholder 4">
            <a:extLst>
              <a:ext uri="{FF2B5EF4-FFF2-40B4-BE49-F238E27FC236}">
                <a16:creationId xmlns:a16="http://schemas.microsoft.com/office/drawing/2014/main" id="{901ED459-5392-AF41-BBB7-5508C3867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71997-5FFA-1546-9BBF-CC5200DA661F}"/>
              </a:ext>
            </a:extLst>
          </p:cNvPr>
          <p:cNvSpPr>
            <a:spLocks noGrp="1"/>
          </p:cNvSpPr>
          <p:nvPr>
            <p:ph type="sldNum" sz="quarter" idx="12"/>
          </p:nvPr>
        </p:nvSpPr>
        <p:spPr/>
        <p:txBody>
          <a:bodyPr/>
          <a:lstStyle/>
          <a:p>
            <a:fld id="{379B2AD7-381F-0941-A3E8-EDC562BE80A6}" type="slidenum">
              <a:rPr lang="en-US" smtClean="0"/>
              <a:t>‹#›</a:t>
            </a:fld>
            <a:endParaRPr lang="en-US"/>
          </a:p>
        </p:txBody>
      </p:sp>
    </p:spTree>
    <p:extLst>
      <p:ext uri="{BB962C8B-B14F-4D97-AF65-F5344CB8AC3E}">
        <p14:creationId xmlns:p14="http://schemas.microsoft.com/office/powerpoint/2010/main" val="202675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dirty="0"/>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68084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8457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dirty="0"/>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21528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82735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dirty="0"/>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dirty="0"/>
              <a:t>Bullet 1, bullet character 149. Wide screen content and all bullet text is Calibri 28 pts., black.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dirty="0"/>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dirty="0">
                  <a:solidFill>
                    <a:schemeClr val="accent1"/>
                  </a:solidFill>
                  <a:latin typeface="Calibri"/>
                  <a:ea typeface="Calibri"/>
                  <a:cs typeface="Calibri"/>
                </a:rPr>
                <a:t>PROGRESS</a:t>
              </a:r>
              <a:r>
                <a:rPr lang="en-US" sz="1200" b="0" i="0" spc="0" baseline="0" dirty="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6"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6" r:id="rId3"/>
    <p:sldLayoutId id="2147483684" r:id="rId4"/>
    <p:sldLayoutId id="214748366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5" r:id="rId14"/>
    <p:sldLayoutId id="2147483682" r:id="rId15"/>
    <p:sldLayoutId id="2147483686"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99917566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hyperlink" Target="http://www.nlts2.org/"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hyperlink" Target="https://www.aaidd.org/intellectual-disability/definition"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hyperlink" Target="https://journals.sagepub.com/doi/full/10.1177/0022146513503346"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hyperlink" Target="http://www.nlts2.org/" TargetMode="External"/><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hyperlink" Target="https://www.psychologytoday.com/us/blog/let-their-words-do-the-talking/201911/the-friendship-formula"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1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12.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promotingprogress.org/resources/stories-classroom-finding-belongin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2" Type="http://schemas.openxmlformats.org/officeDocument/2006/relationships/hyperlink" Target="https://promotingprogress.org/resources/ten-ways-schools-can-foster-belonging" TargetMode="Externa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hyperlink" Target="https://twitter.com/K12PROGRE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23.jpeg"/><Relationship Id="rId5" Type="http://schemas.openxmlformats.org/officeDocument/2006/relationships/hyperlink" Target="https://www.localitytokens.info/roadmap/"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ed.gov/news/press-releases/us-department-education-answers-president-bidens-call-action-spur-academic-recovery?utm_content=&amp;utm_medium=email&amp;utm_name=&amp;utm_source=govdelivery&amp;utm_term="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A672965D-F585-4240-A43E-83B73D2F7906}"/>
              </a:ext>
            </a:extLst>
          </p:cNvPr>
          <p:cNvSpPr>
            <a:spLocks noGrp="1"/>
          </p:cNvSpPr>
          <p:nvPr>
            <p:ph type="ctrTitle"/>
          </p:nvPr>
        </p:nvSpPr>
        <p:spPr/>
        <p:txBody>
          <a:bodyPr>
            <a:normAutofit fontScale="90000"/>
          </a:bodyPr>
          <a:lstStyle/>
          <a:p>
            <a:r>
              <a:rPr lang="en-US" dirty="0"/>
              <a:t>Start the School Year Right by Promoting Belonging of All Students </a:t>
            </a:r>
          </a:p>
        </p:txBody>
      </p:sp>
      <p:sp>
        <p:nvSpPr>
          <p:cNvPr id="83" name="Text Placeholder 82">
            <a:extLst>
              <a:ext uri="{FF2B5EF4-FFF2-40B4-BE49-F238E27FC236}">
                <a16:creationId xmlns:a16="http://schemas.microsoft.com/office/drawing/2014/main" id="{90057B15-7EED-415B-AAEE-EB01A8244031}"/>
              </a:ext>
            </a:extLst>
          </p:cNvPr>
          <p:cNvSpPr>
            <a:spLocks noGrp="1"/>
          </p:cNvSpPr>
          <p:nvPr>
            <p:ph type="body" sz="quarter" idx="10"/>
          </p:nvPr>
        </p:nvSpPr>
        <p:spPr/>
        <p:txBody>
          <a:bodyPr>
            <a:normAutofit/>
          </a:bodyPr>
          <a:lstStyle/>
          <a:p>
            <a:r>
              <a:rPr lang="en-US" dirty="0"/>
              <a:t>Tessie Bailey, Ph.D.| Gail Ghere, Ph.D. </a:t>
            </a:r>
          </a:p>
        </p:txBody>
      </p:sp>
      <p:sp>
        <p:nvSpPr>
          <p:cNvPr id="84" name="Text Placeholder 83">
            <a:extLst>
              <a:ext uri="{FF2B5EF4-FFF2-40B4-BE49-F238E27FC236}">
                <a16:creationId xmlns:a16="http://schemas.microsoft.com/office/drawing/2014/main" id="{0AAC2408-D439-455E-983B-6A7C52E47A17}"/>
              </a:ext>
            </a:extLst>
          </p:cNvPr>
          <p:cNvSpPr>
            <a:spLocks noGrp="1"/>
          </p:cNvSpPr>
          <p:nvPr>
            <p:ph type="body" sz="quarter" idx="11"/>
          </p:nvPr>
        </p:nvSpPr>
        <p:spPr>
          <a:xfrm>
            <a:off x="457200" y="4723852"/>
            <a:ext cx="1707840" cy="307777"/>
          </a:xfrm>
        </p:spPr>
        <p:txBody>
          <a:bodyPr/>
          <a:lstStyle/>
          <a:p>
            <a:r>
              <a:rPr lang="en-US" dirty="0"/>
              <a:t>August 4, 2022</a:t>
            </a:r>
          </a:p>
        </p:txBody>
      </p:sp>
      <p:pic>
        <p:nvPicPr>
          <p:cNvPr id="23" name="Picture Placeholder 22">
            <a:extLst>
              <a:ext uri="{FF2B5EF4-FFF2-40B4-BE49-F238E27FC236}">
                <a16:creationId xmlns:a16="http://schemas.microsoft.com/office/drawing/2014/main" id="{B6E7B3D5-BFCA-4C2B-81E1-587FFEAD83C8}"/>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7279" t="-849" r="18179" b="849"/>
          <a:stretch/>
        </p:blipFill>
        <p:spPr>
          <a:xfrm>
            <a:off x="7782767" y="0"/>
            <a:ext cx="4409233" cy="5389336"/>
          </a:xfrm>
        </p:spPr>
      </p:pic>
      <p:pic>
        <p:nvPicPr>
          <p:cNvPr id="8" name="Picture 7" descr="TIES Center">
            <a:extLst>
              <a:ext uri="{FF2B5EF4-FFF2-40B4-BE49-F238E27FC236}">
                <a16:creationId xmlns:a16="http://schemas.microsoft.com/office/drawing/2014/main" id="{CEC1C0E5-AE9B-4161-ACD7-B19D6FDA0B5D}"/>
              </a:ext>
            </a:extLst>
          </p:cNvPr>
          <p:cNvPicPr>
            <a:picLocks noChangeAspect="1"/>
          </p:cNvPicPr>
          <p:nvPr/>
        </p:nvPicPr>
        <p:blipFill>
          <a:blip r:embed="rId4"/>
          <a:stretch>
            <a:fillRect/>
          </a:stretch>
        </p:blipFill>
        <p:spPr>
          <a:xfrm>
            <a:off x="4409234" y="5462249"/>
            <a:ext cx="2733991" cy="1107892"/>
          </a:xfrm>
          <a:prstGeom prst="rect">
            <a:avLst/>
          </a:prstGeom>
        </p:spPr>
      </p:pic>
    </p:spTree>
    <p:extLst>
      <p:ext uri="{BB962C8B-B14F-4D97-AF65-F5344CB8AC3E}">
        <p14:creationId xmlns:p14="http://schemas.microsoft.com/office/powerpoint/2010/main" val="2167874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 name="Reflecting on our communities:"/>
          <p:cNvSpPr txBox="1">
            <a:spLocks noGrp="1"/>
          </p:cNvSpPr>
          <p:nvPr>
            <p:ph type="title"/>
          </p:nvPr>
        </p:nvSpPr>
        <p:spPr>
          <a:xfrm>
            <a:off x="615950" y="209550"/>
            <a:ext cx="10953750" cy="1003300"/>
          </a:xfrm>
          <a:prstGeom prst="rect">
            <a:avLst/>
          </a:prstGeom>
        </p:spPr>
        <p:txBody>
          <a:bodyPr/>
          <a:lstStyle>
            <a:lvl1pPr defTabSz="821531"/>
          </a:lstStyle>
          <a:p>
            <a:r>
              <a:rPr dirty="0"/>
              <a:t>Reflecting on our </a:t>
            </a:r>
            <a:r>
              <a:rPr lang="en-US" dirty="0"/>
              <a:t>C</a:t>
            </a:r>
            <a:r>
              <a:rPr dirty="0"/>
              <a:t>ommunit</a:t>
            </a:r>
            <a:r>
              <a:rPr lang="en-US" dirty="0"/>
              <a:t>y</a:t>
            </a:r>
            <a:endParaRPr dirty="0"/>
          </a:p>
        </p:txBody>
      </p:sp>
      <p:sp>
        <p:nvSpPr>
          <p:cNvPr id="1544" name="What are we doing well right now?…"/>
          <p:cNvSpPr txBox="1">
            <a:spLocks noGrp="1"/>
          </p:cNvSpPr>
          <p:nvPr>
            <p:ph type="body" sz="half" idx="1"/>
          </p:nvPr>
        </p:nvSpPr>
        <p:spPr>
          <a:xfrm>
            <a:off x="615950" y="1422400"/>
            <a:ext cx="6013450" cy="4724400"/>
          </a:xfrm>
          <a:prstGeom prst="rect">
            <a:avLst/>
          </a:prstGeom>
        </p:spPr>
        <p:txBody>
          <a:bodyPr>
            <a:normAutofit/>
          </a:bodyPr>
          <a:lstStyle/>
          <a:p>
            <a:pPr marL="212035" indent="-212035" defTabSz="410766">
              <a:lnSpc>
                <a:spcPct val="120000"/>
              </a:lnSpc>
              <a:spcBef>
                <a:spcPts val="0"/>
              </a:spcBef>
              <a:defRPr sz="6400"/>
            </a:pPr>
            <a:r>
              <a:rPr sz="3600" dirty="0">
                <a:solidFill>
                  <a:schemeClr val="tx1"/>
                </a:solidFill>
              </a:rPr>
              <a:t>What are we doing </a:t>
            </a:r>
            <a:r>
              <a:rPr sz="3600" dirty="0">
                <a:solidFill>
                  <a:schemeClr val="tx1"/>
                </a:solidFill>
                <a:ea typeface="Avenir Heavy"/>
                <a:cs typeface="Avenir Heavy"/>
                <a:sym typeface="Avenir Heavy"/>
              </a:rPr>
              <a:t>well</a:t>
            </a:r>
            <a:r>
              <a:rPr sz="3600" dirty="0">
                <a:solidFill>
                  <a:schemeClr val="tx1"/>
                </a:solidFill>
              </a:rPr>
              <a:t> right now?</a:t>
            </a:r>
          </a:p>
          <a:p>
            <a:pPr marL="212035" indent="-212035" defTabSz="410766">
              <a:lnSpc>
                <a:spcPct val="120000"/>
              </a:lnSpc>
              <a:spcBef>
                <a:spcPts val="0"/>
              </a:spcBef>
              <a:defRPr sz="6400"/>
            </a:pPr>
            <a:r>
              <a:rPr sz="3600" dirty="0">
                <a:solidFill>
                  <a:schemeClr val="tx1"/>
                </a:solidFill>
              </a:rPr>
              <a:t>What should we be doing</a:t>
            </a:r>
            <a:r>
              <a:rPr lang="en-US" sz="3600" dirty="0">
                <a:solidFill>
                  <a:schemeClr val="tx1"/>
                </a:solidFill>
              </a:rPr>
              <a:t> better or </a:t>
            </a:r>
            <a:r>
              <a:rPr sz="3600" dirty="0">
                <a:solidFill>
                  <a:schemeClr val="tx1"/>
                </a:solidFill>
                <a:ea typeface="Avenir Heavy"/>
                <a:cs typeface="Avenir Heavy"/>
                <a:sym typeface="Avenir Heavy"/>
              </a:rPr>
              <a:t>entirely</a:t>
            </a:r>
            <a:r>
              <a:rPr sz="3600" dirty="0">
                <a:solidFill>
                  <a:schemeClr val="tx1"/>
                </a:solidFill>
              </a:rPr>
              <a:t> </a:t>
            </a:r>
            <a:r>
              <a:rPr sz="3600" dirty="0">
                <a:solidFill>
                  <a:schemeClr val="tx1"/>
                </a:solidFill>
                <a:ea typeface="Avenir Heavy"/>
                <a:cs typeface="Avenir Heavy"/>
                <a:sym typeface="Avenir Heavy"/>
              </a:rPr>
              <a:t>differently</a:t>
            </a:r>
            <a:r>
              <a:rPr sz="3600" dirty="0">
                <a:solidFill>
                  <a:schemeClr val="tx1"/>
                </a:solidFill>
              </a:rPr>
              <a:t>?</a:t>
            </a:r>
          </a:p>
          <a:p>
            <a:pPr marL="212035" indent="-212035" defTabSz="410766">
              <a:lnSpc>
                <a:spcPct val="120000"/>
              </a:lnSpc>
              <a:spcBef>
                <a:spcPts val="0"/>
              </a:spcBef>
              <a:defRPr sz="6400"/>
            </a:pPr>
            <a:r>
              <a:rPr sz="3600" dirty="0">
                <a:solidFill>
                  <a:schemeClr val="tx1"/>
                </a:solidFill>
              </a:rPr>
              <a:t>What should we begin doing</a:t>
            </a:r>
            <a:r>
              <a:rPr sz="3600" dirty="0">
                <a:solidFill>
                  <a:schemeClr val="tx1"/>
                </a:solidFill>
                <a:ea typeface="Avenir Heavy"/>
                <a:cs typeface="Avenir Heavy"/>
                <a:sym typeface="Avenir Heavy"/>
              </a:rPr>
              <a:t> next</a:t>
            </a:r>
            <a:r>
              <a:rPr sz="3600" dirty="0">
                <a:solidFill>
                  <a:schemeClr val="tx1"/>
                </a:solidFill>
              </a:rPr>
              <a:t>?</a:t>
            </a:r>
          </a:p>
        </p:txBody>
      </p:sp>
      <p:pic>
        <p:nvPicPr>
          <p:cNvPr id="8" name="Picture 7" descr="Reflection on Belonging worksheet">
            <a:extLst>
              <a:ext uri="{FF2B5EF4-FFF2-40B4-BE49-F238E27FC236}">
                <a16:creationId xmlns:a16="http://schemas.microsoft.com/office/drawing/2014/main" id="{05794692-128C-49BD-A114-92CFD9DD2E4F}"/>
              </a:ext>
            </a:extLst>
          </p:cNvPr>
          <p:cNvPicPr>
            <a:picLocks noChangeAspect="1"/>
          </p:cNvPicPr>
          <p:nvPr/>
        </p:nvPicPr>
        <p:blipFill>
          <a:blip r:embed="rId3"/>
          <a:stretch>
            <a:fillRect/>
          </a:stretch>
        </p:blipFill>
        <p:spPr>
          <a:xfrm>
            <a:off x="7036482" y="1300395"/>
            <a:ext cx="4651375" cy="4333410"/>
          </a:xfrm>
          <a:prstGeom prst="rect">
            <a:avLst/>
          </a:prstGeom>
        </p:spPr>
      </p:pic>
      <p:pic>
        <p:nvPicPr>
          <p:cNvPr id="9" name="Picture 8" descr="Reflection on belonging worksheet">
            <a:extLst>
              <a:ext uri="{FF2B5EF4-FFF2-40B4-BE49-F238E27FC236}">
                <a16:creationId xmlns:a16="http://schemas.microsoft.com/office/drawing/2014/main" id="{A365CE72-A7C3-4B62-AFE7-8AF7CE2CC736}"/>
              </a:ext>
            </a:extLst>
          </p:cNvPr>
          <p:cNvPicPr>
            <a:picLocks noChangeAspect="1"/>
          </p:cNvPicPr>
          <p:nvPr/>
        </p:nvPicPr>
        <p:blipFill>
          <a:blip r:embed="rId4"/>
          <a:stretch>
            <a:fillRect/>
          </a:stretch>
        </p:blipFill>
        <p:spPr>
          <a:xfrm>
            <a:off x="7199771" y="520700"/>
            <a:ext cx="4484911" cy="5511800"/>
          </a:xfrm>
          <a:prstGeom prst="rect">
            <a:avLst/>
          </a:prstGeom>
          <a:ln>
            <a:solidFill>
              <a:schemeClr val="accent1"/>
            </a:solidFill>
          </a:ln>
        </p:spPr>
      </p:pic>
      <p:pic>
        <p:nvPicPr>
          <p:cNvPr id="3" name="Picture 2" descr="Belonging Reflection tool">
            <a:extLst>
              <a:ext uri="{FF2B5EF4-FFF2-40B4-BE49-F238E27FC236}">
                <a16:creationId xmlns:a16="http://schemas.microsoft.com/office/drawing/2014/main" id="{BB5EE211-6DFF-4736-95A3-FE7ED072C8A0}"/>
              </a:ext>
            </a:extLst>
          </p:cNvPr>
          <p:cNvPicPr>
            <a:picLocks noChangeAspect="1"/>
          </p:cNvPicPr>
          <p:nvPr/>
        </p:nvPicPr>
        <p:blipFill>
          <a:blip r:embed="rId5"/>
          <a:stretch>
            <a:fillRect/>
          </a:stretch>
        </p:blipFill>
        <p:spPr>
          <a:xfrm>
            <a:off x="6385185" y="2507390"/>
            <a:ext cx="5015131" cy="3906110"/>
          </a:xfrm>
          <a:prstGeom prst="rect">
            <a:avLst/>
          </a:prstGeom>
          <a:ln>
            <a:solidFill>
              <a:schemeClr val="accent1"/>
            </a:solid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 name="To be…"/>
          <p:cNvSpPr txBox="1">
            <a:spLocks noGrp="1"/>
          </p:cNvSpPr>
          <p:nvPr>
            <p:ph type="title" idx="4294967295"/>
          </p:nvPr>
        </p:nvSpPr>
        <p:spPr>
          <a:xfrm>
            <a:off x="362408" y="125162"/>
            <a:ext cx="2695183" cy="1734129"/>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35719" tIns="35719" rIns="35719" bIns="35719" numCol="1" spcCol="0" rtlCol="0" fromWordArt="0" anchor="ctr" anchorCtr="0" forceAA="0" compatLnSpc="1">
            <a:prstTxWarp prst="textNoShape">
              <a:avLst/>
            </a:prstTxWarp>
            <a:spAutoFit/>
          </a:bodyPr>
          <a:lstStyle>
            <a:lvl1pPr defTabSz="910828">
              <a:defRPr sz="5400" cap="all" spc="107">
                <a:latin typeface="Futura"/>
                <a:ea typeface="Futura"/>
                <a:cs typeface="Futura"/>
                <a:sym typeface="Futura"/>
              </a:defRPr>
            </a:lvl1pPr>
          </a:lstStyle>
          <a:p>
            <a:pPr algn="ctr" defTabSz="455414" hangingPunct="0">
              <a:lnSpc>
                <a:spcPct val="100000"/>
              </a:lnSpc>
              <a:spcBef>
                <a:spcPts val="0"/>
              </a:spcBef>
              <a:defRPr/>
            </a:pPr>
            <a:r>
              <a:rPr lang="en-US" sz="2700" kern="0" spc="54" dirty="0">
                <a:solidFill>
                  <a:srgbClr val="FFFFFF"/>
                </a:solidFill>
              </a:rPr>
              <a:t>Ten Dimensions of Belonging</a:t>
            </a:r>
          </a:p>
        </p:txBody>
      </p:sp>
      <p:pic>
        <p:nvPicPr>
          <p:cNvPr id="6" name="Picture 5" descr="Ten Dimensions of Belonging: present, invited, welcomed, known, accepted, supported, heard, befriended, needed, loved.">
            <a:extLst>
              <a:ext uri="{FF2B5EF4-FFF2-40B4-BE49-F238E27FC236}">
                <a16:creationId xmlns:a16="http://schemas.microsoft.com/office/drawing/2014/main" id="{2EC10C1B-AFD2-4341-9A70-1AAA779B18F0}"/>
              </a:ext>
            </a:extLst>
          </p:cNvPr>
          <p:cNvPicPr>
            <a:picLocks noChangeAspect="1"/>
          </p:cNvPicPr>
          <p:nvPr/>
        </p:nvPicPr>
        <p:blipFill>
          <a:blip r:embed="rId3"/>
          <a:stretch>
            <a:fillRect/>
          </a:stretch>
        </p:blipFill>
        <p:spPr>
          <a:xfrm>
            <a:off x="2508745" y="203513"/>
            <a:ext cx="6654305" cy="6199422"/>
          </a:xfrm>
          <a:prstGeom prst="rect">
            <a:avLst/>
          </a:prstGeom>
        </p:spPr>
      </p:pic>
      <p:sp>
        <p:nvSpPr>
          <p:cNvPr id="7" name="Carter (2021, in press); Carter &amp; Biggs (2021)">
            <a:extLst>
              <a:ext uri="{FF2B5EF4-FFF2-40B4-BE49-F238E27FC236}">
                <a16:creationId xmlns:a16="http://schemas.microsoft.com/office/drawing/2014/main" id="{37314AAE-CE9B-44FF-9A59-3A392FC9EFAF}"/>
              </a:ext>
            </a:extLst>
          </p:cNvPr>
          <p:cNvSpPr txBox="1"/>
          <p:nvPr/>
        </p:nvSpPr>
        <p:spPr>
          <a:xfrm>
            <a:off x="362408" y="6012207"/>
            <a:ext cx="3454473" cy="27219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algn="r">
              <a:defRPr sz="2600">
                <a:latin typeface="Helvetica Neue"/>
                <a:ea typeface="Helvetica Neue"/>
                <a:cs typeface="Helvetica Neue"/>
                <a:sym typeface="Helvetica Neue"/>
              </a:defRPr>
            </a:lvl1pPr>
          </a:lstStyle>
          <a:p>
            <a:r>
              <a:rPr sz="1300" dirty="0"/>
              <a:t>Carter (2021, in press); Carter &amp; Biggs (2021)</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 name="present"/>
          <p:cNvSpPr txBox="1">
            <a:spLocks noGrp="1"/>
          </p:cNvSpPr>
          <p:nvPr>
            <p:ph type="title" idx="4294967295"/>
          </p:nvPr>
        </p:nvSpPr>
        <p:spPr>
          <a:xfrm>
            <a:off x="699656" y="5444234"/>
            <a:ext cx="8215313" cy="1215638"/>
          </a:xfrm>
          <a:prstGeom prst="rect">
            <a:avLst/>
          </a:prstGeom>
          <a:noFill/>
          <a:ln w="12700">
            <a:noFill/>
            <a:prstDash/>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35719" tIns="35719" rIns="35719" bIns="35719" numCol="1" spcCol="0" rtlCol="0" fromWordArt="0" anchor="t" anchorCtr="0" forceAA="0" compatLnSpc="1">
            <a:prstTxWarp prst="textNoShape">
              <a:avLst/>
            </a:prstTxWarp>
            <a:normAutofit/>
          </a:bodyPr>
          <a:lstStyle>
            <a:lvl1pPr algn="l">
              <a:defRPr sz="10400" cap="all" spc="1664">
                <a:latin typeface="Avenir Black"/>
                <a:ea typeface="Avenir Black"/>
                <a:cs typeface="Avenir Black"/>
                <a:sym typeface="Avenir Black"/>
              </a:defRPr>
            </a:lvl1pPr>
          </a:lstStyle>
          <a:p>
            <a:pPr defTabSz="410766" hangingPunct="0">
              <a:lnSpc>
                <a:spcPct val="100000"/>
              </a:lnSpc>
              <a:spcBef>
                <a:spcPts val="0"/>
              </a:spcBef>
              <a:defRPr/>
            </a:pPr>
            <a:r>
              <a:rPr lang="en-US" sz="5200" kern="0" spc="832" dirty="0">
                <a:solidFill>
                  <a:schemeClr val="accent1">
                    <a:lumMod val="75000"/>
                  </a:schemeClr>
                </a:solidFill>
              </a:rPr>
              <a:t>present</a:t>
            </a:r>
          </a:p>
        </p:txBody>
      </p:sp>
      <p:graphicFrame>
        <p:nvGraphicFramePr>
          <p:cNvPr id="1549" name="2D Pie Chart" descr="1. Present"/>
          <p:cNvGraphicFramePr/>
          <p:nvPr>
            <p:extLst>
              <p:ext uri="{D42A27DB-BD31-4B8C-83A1-F6EECF244321}">
                <p14:modId xmlns:p14="http://schemas.microsoft.com/office/powerpoint/2010/main" val="653001176"/>
              </p:ext>
            </p:extLst>
          </p:nvPr>
        </p:nvGraphicFramePr>
        <p:xfrm>
          <a:off x="6540500" y="-533399"/>
          <a:ext cx="6235700" cy="5308600"/>
        </p:xfrm>
        <a:graphic>
          <a:graphicData uri="http://schemas.openxmlformats.org/drawingml/2006/chart">
            <c:chart xmlns:c="http://schemas.openxmlformats.org/drawingml/2006/chart" xmlns:r="http://schemas.openxmlformats.org/officeDocument/2006/relationships" r:id="rId3"/>
          </a:graphicData>
        </a:graphic>
      </p:graphicFrame>
      <p:sp>
        <p:nvSpPr>
          <p:cNvPr id="1550" name="to be">
            <a:extLst>
              <a:ext uri="{C183D7F6-B498-43B3-948B-1728B52AA6E4}">
                <adec:decorative xmlns:adec="http://schemas.microsoft.com/office/drawing/2017/decorative" val="1"/>
              </a:ext>
            </a:extLst>
          </p:cNvPr>
          <p:cNvSpPr/>
          <p:nvPr/>
        </p:nvSpPr>
        <p:spPr>
          <a:xfrm>
            <a:off x="9115851" y="1485900"/>
            <a:ext cx="1270001" cy="1270001"/>
          </a:xfrm>
          <a:prstGeom prst="ellipse">
            <a:avLst/>
          </a:prstGeom>
          <a:blipFill>
            <a:blip r:embed="rId4"/>
          </a:bli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lstStyle>
            <a:lvl1pPr defTabSz="910828">
              <a:defRPr sz="4300" cap="all" spc="85">
                <a:latin typeface="Futura"/>
                <a:ea typeface="Futura"/>
                <a:cs typeface="Futura"/>
                <a:sym typeface="Futura"/>
              </a:defRPr>
            </a:lvl1pPr>
          </a:lstStyle>
          <a:p>
            <a:r>
              <a:rPr sz="2150" dirty="0"/>
              <a:t>to be</a:t>
            </a:r>
          </a:p>
        </p:txBody>
      </p:sp>
      <p:sp>
        <p:nvSpPr>
          <p:cNvPr id="1552" name="1. to be"/>
          <p:cNvSpPr txBox="1"/>
          <p:nvPr/>
        </p:nvSpPr>
        <p:spPr>
          <a:xfrm>
            <a:off x="699656" y="4975063"/>
            <a:ext cx="8215313" cy="692883"/>
          </a:xfrm>
          <a:prstGeom prst="rect">
            <a:avLst/>
          </a:prstGeom>
          <a:ln w="12700">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rmAutofit/>
          </a:bodyPr>
          <a:lstStyle>
            <a:lvl1pPr algn="l">
              <a:defRPr sz="5000" cap="all" spc="800">
                <a:latin typeface="Avenir Heavy"/>
                <a:ea typeface="Avenir Heavy"/>
                <a:cs typeface="Avenir Heavy"/>
                <a:sym typeface="Avenir Heavy"/>
              </a:defRPr>
            </a:lvl1pPr>
          </a:lstStyle>
          <a:p>
            <a:r>
              <a:rPr sz="2500" dirty="0"/>
              <a:t>1. to be</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8" name="2D Donut Chart">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9387462"/>
              </p:ext>
            </p:extLst>
          </p:nvPr>
        </p:nvGraphicFramePr>
        <p:xfrm>
          <a:off x="3258736" y="863574"/>
          <a:ext cx="5289551" cy="5289551"/>
        </p:xfrm>
        <a:graphic>
          <a:graphicData uri="http://schemas.openxmlformats.org/drawingml/2006/chart">
            <c:chart xmlns:c="http://schemas.openxmlformats.org/drawingml/2006/chart" xmlns:r="http://schemas.openxmlformats.org/officeDocument/2006/relationships" r:id="rId2"/>
          </a:graphicData>
        </a:graphic>
      </p:graphicFrame>
      <p:sp>
        <p:nvSpPr>
          <p:cNvPr id="1559" name="1 in 7 children in…"/>
          <p:cNvSpPr txBox="1">
            <a:spLocks noGrp="1"/>
          </p:cNvSpPr>
          <p:nvPr>
            <p:ph type="title" idx="4294967295"/>
          </p:nvPr>
        </p:nvSpPr>
        <p:spPr>
          <a:xfrm>
            <a:off x="771181" y="2746375"/>
            <a:ext cx="2574925" cy="1365250"/>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none" lIns="35719" tIns="35719" rIns="35719" bIns="35719" numCol="1" spcCol="0" rtlCol="0" fromWordArt="0" anchor="ctr" anchorCtr="0" forceAA="0" compatLnSpc="1">
            <a:prstTxWarp prst="textNoShape">
              <a:avLst/>
            </a:prstTxWarp>
            <a:spAutoFit/>
          </a:bodyPr>
          <a:lstStyle/>
          <a:p>
            <a:pPr algn="ctr" defTabSz="410766" hangingPunct="0">
              <a:lnSpc>
                <a:spcPct val="100000"/>
              </a:lnSpc>
              <a:spcBef>
                <a:spcPts val="0"/>
              </a:spcBef>
              <a:defRPr/>
            </a:pPr>
            <a:r>
              <a:rPr lang="en-US" sz="2800" kern="0" dirty="0">
                <a:solidFill>
                  <a:schemeClr val="tx2"/>
                </a:solidFill>
                <a:latin typeface="+mn-lt"/>
                <a:ea typeface="+mn-ea"/>
                <a:cs typeface="+mn-cs"/>
                <a:sym typeface="Avenir Light"/>
              </a:rPr>
              <a:t>1 in 7 children in </a:t>
            </a:r>
          </a:p>
          <a:p>
            <a:pPr algn="ctr" defTabSz="410766" hangingPunct="0">
              <a:lnSpc>
                <a:spcPct val="100000"/>
              </a:lnSpc>
              <a:spcBef>
                <a:spcPts val="0"/>
              </a:spcBef>
              <a:defRPr/>
            </a:pPr>
            <a:r>
              <a:rPr lang="en-US" sz="2800" kern="0" dirty="0">
                <a:solidFill>
                  <a:schemeClr val="tx2"/>
                </a:solidFill>
                <a:latin typeface="+mn-lt"/>
                <a:ea typeface="+mn-ea"/>
                <a:cs typeface="+mn-cs"/>
                <a:sym typeface="Avenir Light"/>
              </a:rPr>
              <a:t>your school</a:t>
            </a:r>
          </a:p>
          <a:p>
            <a:pPr algn="ctr" defTabSz="410766" hangingPunct="0">
              <a:lnSpc>
                <a:spcPct val="100000"/>
              </a:lnSpc>
              <a:spcBef>
                <a:spcPts val="0"/>
              </a:spcBef>
              <a:defRPr/>
            </a:pPr>
            <a:r>
              <a:rPr lang="en-US" sz="2800" kern="0" dirty="0">
                <a:solidFill>
                  <a:schemeClr val="tx2"/>
                </a:solidFill>
                <a:latin typeface="+mn-lt"/>
                <a:ea typeface="+mn-ea"/>
                <a:cs typeface="+mn-cs"/>
                <a:sym typeface="Avenir Light"/>
              </a:rPr>
              <a:t>has a disability</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A83725-8F6F-4309-854D-015DDA3649B5}"/>
              </a:ext>
            </a:extLst>
          </p:cNvPr>
          <p:cNvSpPr>
            <a:spLocks noGrp="1"/>
          </p:cNvSpPr>
          <p:nvPr>
            <p:ph type="title"/>
          </p:nvPr>
        </p:nvSpPr>
        <p:spPr/>
        <p:txBody>
          <a:bodyPr/>
          <a:lstStyle/>
          <a:p>
            <a:r>
              <a:rPr lang="en-US" dirty="0">
                <a:solidFill>
                  <a:schemeClr val="bg1"/>
                </a:solidFill>
              </a:rPr>
              <a:t>LRE Part B Data</a:t>
            </a:r>
          </a:p>
        </p:txBody>
      </p:sp>
      <p:sp>
        <p:nvSpPr>
          <p:cNvPr id="8" name="Text Placeholder 7">
            <a:extLst>
              <a:ext uri="{FF2B5EF4-FFF2-40B4-BE49-F238E27FC236}">
                <a16:creationId xmlns:a16="http://schemas.microsoft.com/office/drawing/2014/main" id="{04C38407-7D23-4787-9E60-EA6A96DEC373}"/>
              </a:ext>
            </a:extLst>
          </p:cNvPr>
          <p:cNvSpPr>
            <a:spLocks noGrp="1"/>
          </p:cNvSpPr>
          <p:nvPr>
            <p:ph type="body" sz="quarter" idx="16"/>
          </p:nvPr>
        </p:nvSpPr>
        <p:spPr/>
        <p:txBody>
          <a:bodyPr/>
          <a:lstStyle/>
          <a:p>
            <a:endParaRPr lang="en-US"/>
          </a:p>
        </p:txBody>
      </p:sp>
      <p:pic>
        <p:nvPicPr>
          <p:cNvPr id="1026" name="Picture 2" descr="Percentage of Students with Disabilities, Ages 5 through 21, Receiving Services Inside a Regular Class 80% or More of the Day">
            <a:extLst>
              <a:ext uri="{FF2B5EF4-FFF2-40B4-BE49-F238E27FC236}">
                <a16:creationId xmlns:a16="http://schemas.microsoft.com/office/drawing/2014/main" id="{1B4DD432-D702-443D-BA22-783A42AF0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 y="850239"/>
            <a:ext cx="11702687" cy="588885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791A1C1-D333-468C-8EA9-139BEABF609C}"/>
              </a:ext>
            </a:extLst>
          </p:cNvPr>
          <p:cNvSpPr>
            <a:spLocks noGrp="1"/>
          </p:cNvSpPr>
          <p:nvPr>
            <p:ph type="sldNum" sz="quarter" idx="12"/>
          </p:nvPr>
        </p:nvSpPr>
        <p:spPr/>
        <p:txBody>
          <a:bodyPr/>
          <a:lstStyle/>
          <a:p>
            <a:fld id="{86CB4B4D-7CA3-9044-876B-883B54F8677D}" type="slidenum">
              <a:rPr lang="en-US" smtClean="0"/>
              <a:t>14</a:t>
            </a:fld>
            <a:endParaRPr lang="en-US"/>
          </a:p>
        </p:txBody>
      </p:sp>
    </p:spTree>
    <p:extLst>
      <p:ext uri="{BB962C8B-B14F-4D97-AF65-F5344CB8AC3E}">
        <p14:creationId xmlns:p14="http://schemas.microsoft.com/office/powerpoint/2010/main" val="16183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11DE-B17F-4888-B5A3-4ACF0945DEB7}"/>
              </a:ext>
            </a:extLst>
          </p:cNvPr>
          <p:cNvSpPr>
            <a:spLocks noGrp="1"/>
          </p:cNvSpPr>
          <p:nvPr>
            <p:ph type="title"/>
          </p:nvPr>
        </p:nvSpPr>
        <p:spPr/>
        <p:txBody>
          <a:bodyPr/>
          <a:lstStyle/>
          <a:p>
            <a:r>
              <a:rPr lang="en-US" i="1" dirty="0"/>
              <a:t>Reflection: Present</a:t>
            </a:r>
            <a:endParaRPr lang="en-US" dirty="0"/>
          </a:p>
        </p:txBody>
      </p:sp>
      <p:sp>
        <p:nvSpPr>
          <p:cNvPr id="10" name="Content Placeholder 9">
            <a:extLst>
              <a:ext uri="{FF2B5EF4-FFF2-40B4-BE49-F238E27FC236}">
                <a16:creationId xmlns:a16="http://schemas.microsoft.com/office/drawing/2014/main" id="{8751B075-15E6-49B0-9CC9-10B6D7A84934}"/>
              </a:ext>
            </a:extLst>
          </p:cNvPr>
          <p:cNvSpPr>
            <a:spLocks noGrp="1"/>
          </p:cNvSpPr>
          <p:nvPr>
            <p:ph sz="quarter" idx="19"/>
          </p:nvPr>
        </p:nvSpPr>
        <p:spPr>
          <a:xfrm>
            <a:off x="457200" y="1481455"/>
            <a:ext cx="4370856" cy="4846320"/>
          </a:xfrm>
        </p:spPr>
        <p:txBody>
          <a:bodyPr>
            <a:normAutofit/>
          </a:bodyPr>
          <a:lstStyle/>
          <a:p>
            <a:pPr marL="0" indent="0">
              <a:buNone/>
            </a:pPr>
            <a:r>
              <a:rPr lang="en-US" sz="3200" dirty="0"/>
              <a:t>Are students </a:t>
            </a:r>
            <a:r>
              <a:rPr lang="en-US" sz="3200" b="1" dirty="0"/>
              <a:t>present, or involved in,</a:t>
            </a:r>
            <a:r>
              <a:rPr lang="en-US" sz="3200" dirty="0"/>
              <a:t> in the same places, programs, and activities as their peers at your school?</a:t>
            </a:r>
          </a:p>
        </p:txBody>
      </p:sp>
      <p:pic>
        <p:nvPicPr>
          <p:cNvPr id="7" name="Content Placeholder 6" descr="Reflection on Belonging worksheet">
            <a:extLst>
              <a:ext uri="{FF2B5EF4-FFF2-40B4-BE49-F238E27FC236}">
                <a16:creationId xmlns:a16="http://schemas.microsoft.com/office/drawing/2014/main" id="{F279D618-AE97-4D9D-8AF7-12E7E4758CFD}"/>
              </a:ext>
            </a:extLst>
          </p:cNvPr>
          <p:cNvPicPr>
            <a:picLocks noGrp="1" noChangeAspect="1"/>
          </p:cNvPicPr>
          <p:nvPr>
            <p:ph sz="quarter" idx="18"/>
          </p:nvPr>
        </p:nvPicPr>
        <p:blipFill>
          <a:blip r:embed="rId3"/>
          <a:stretch>
            <a:fillRect/>
          </a:stretch>
        </p:blipFill>
        <p:spPr>
          <a:xfrm>
            <a:off x="5090591" y="1232763"/>
            <a:ext cx="6979489" cy="4392473"/>
          </a:xfrm>
          <a:ln>
            <a:solidFill>
              <a:schemeClr val="bg1">
                <a:lumMod val="75000"/>
              </a:schemeClr>
            </a:solidFill>
          </a:ln>
        </p:spPr>
      </p:pic>
      <p:sp>
        <p:nvSpPr>
          <p:cNvPr id="8" name="Rectangle 7">
            <a:extLst>
              <a:ext uri="{FF2B5EF4-FFF2-40B4-BE49-F238E27FC236}">
                <a16:creationId xmlns:a16="http://schemas.microsoft.com/office/drawing/2014/main" id="{AFE413B0-A81F-4607-AA83-E9E77D9B54F4}"/>
              </a:ext>
              <a:ext uri="{C183D7F6-B498-43B3-948B-1728B52AA6E4}">
                <adec:decorative xmlns:adec="http://schemas.microsoft.com/office/drawing/2017/decorative" val="1"/>
              </a:ext>
            </a:extLst>
          </p:cNvPr>
          <p:cNvSpPr/>
          <p:nvPr/>
        </p:nvSpPr>
        <p:spPr>
          <a:xfrm>
            <a:off x="5500585" y="2990849"/>
            <a:ext cx="6159500" cy="876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Slide Number Placeholder 4">
            <a:extLst>
              <a:ext uri="{FF2B5EF4-FFF2-40B4-BE49-F238E27FC236}">
                <a16:creationId xmlns:a16="http://schemas.microsoft.com/office/drawing/2014/main" id="{CDDDF594-F0DB-4D37-94BF-4AF24F16E1C1}"/>
              </a:ext>
            </a:extLst>
          </p:cNvPr>
          <p:cNvSpPr>
            <a:spLocks noGrp="1"/>
          </p:cNvSpPr>
          <p:nvPr>
            <p:ph type="sldNum" sz="quarter" idx="20"/>
          </p:nvPr>
        </p:nvSpPr>
        <p:spPr/>
        <p:txBody>
          <a:bodyPr/>
          <a:lstStyle/>
          <a:p>
            <a:fld id="{99A20822-4A49-4D36-86E3-300BA48D3F00}" type="slidenum">
              <a:rPr lang="en-US" smtClean="0"/>
              <a:t>15</a:t>
            </a:fld>
            <a:endParaRPr lang="en-US" dirty="0"/>
          </a:p>
        </p:txBody>
      </p:sp>
    </p:spTree>
    <p:extLst>
      <p:ext uri="{BB962C8B-B14F-4D97-AF65-F5344CB8AC3E}">
        <p14:creationId xmlns:p14="http://schemas.microsoft.com/office/powerpoint/2010/main" val="336594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 name="Invited"/>
          <p:cNvSpPr txBox="1">
            <a:spLocks noGrp="1"/>
          </p:cNvSpPr>
          <p:nvPr>
            <p:ph type="title" idx="4294967295"/>
          </p:nvPr>
        </p:nvSpPr>
        <p:spPr>
          <a:xfrm>
            <a:off x="699656" y="5444234"/>
            <a:ext cx="8215313" cy="1215638"/>
          </a:xfrm>
          <a:prstGeom prst="rect">
            <a:avLst/>
          </a:prstGeom>
          <a:noFill/>
          <a:ln w="12700">
            <a:noFill/>
            <a:prstDash/>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35719" tIns="35719" rIns="35719" bIns="35719" numCol="1" spcCol="0" rtlCol="0" fromWordArt="0" anchor="t" anchorCtr="0" forceAA="0" compatLnSpc="1">
            <a:prstTxWarp prst="textNoShape">
              <a:avLst/>
            </a:prstTxWarp>
            <a:normAutofit/>
          </a:bodyPr>
          <a:lstStyle>
            <a:lvl1pPr algn="l">
              <a:defRPr sz="10400" cap="all" spc="1664">
                <a:latin typeface="Avenir Black"/>
                <a:ea typeface="Avenir Black"/>
                <a:cs typeface="Avenir Black"/>
                <a:sym typeface="Avenir Black"/>
              </a:defRPr>
            </a:lvl1pPr>
          </a:lstStyle>
          <a:p>
            <a:pPr defTabSz="410766" hangingPunct="0">
              <a:lnSpc>
                <a:spcPct val="100000"/>
              </a:lnSpc>
              <a:spcBef>
                <a:spcPts val="0"/>
              </a:spcBef>
              <a:defRPr/>
            </a:pPr>
            <a:r>
              <a:rPr lang="en-US" sz="5200" kern="0" spc="832" dirty="0">
                <a:solidFill>
                  <a:schemeClr val="accent1">
                    <a:lumMod val="75000"/>
                  </a:schemeClr>
                </a:solidFill>
              </a:rPr>
              <a:t>Invited</a:t>
            </a:r>
          </a:p>
        </p:txBody>
      </p:sp>
      <p:sp>
        <p:nvSpPr>
          <p:cNvPr id="1584" name="2. to be"/>
          <p:cNvSpPr txBox="1"/>
          <p:nvPr/>
        </p:nvSpPr>
        <p:spPr>
          <a:xfrm>
            <a:off x="699656" y="4975063"/>
            <a:ext cx="8215313" cy="692883"/>
          </a:xfrm>
          <a:prstGeom prst="rect">
            <a:avLst/>
          </a:prstGeom>
          <a:ln w="12700">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rmAutofit/>
          </a:bodyPr>
          <a:lstStyle>
            <a:lvl1pPr algn="l">
              <a:defRPr sz="5000" cap="all" spc="800">
                <a:latin typeface="Avenir Heavy"/>
                <a:ea typeface="Avenir Heavy"/>
                <a:cs typeface="Avenir Heavy"/>
                <a:sym typeface="Avenir Heavy"/>
              </a:defRPr>
            </a:lvl1pPr>
          </a:lstStyle>
          <a:p>
            <a:r>
              <a:rPr sz="2500"/>
              <a:t>2. to be</a:t>
            </a:r>
          </a:p>
        </p:txBody>
      </p:sp>
      <p:graphicFrame>
        <p:nvGraphicFramePr>
          <p:cNvPr id="1585" name="2D Pie Chart" descr="2. Invited"/>
          <p:cNvGraphicFramePr/>
          <p:nvPr>
            <p:extLst>
              <p:ext uri="{D42A27DB-BD31-4B8C-83A1-F6EECF244321}">
                <p14:modId xmlns:p14="http://schemas.microsoft.com/office/powerpoint/2010/main" val="2196650155"/>
              </p:ext>
            </p:extLst>
          </p:nvPr>
        </p:nvGraphicFramePr>
        <p:xfrm>
          <a:off x="6604000" y="-322202"/>
          <a:ext cx="5861757" cy="5297266"/>
        </p:xfrm>
        <a:graphic>
          <a:graphicData uri="http://schemas.openxmlformats.org/drawingml/2006/chart">
            <c:chart xmlns:c="http://schemas.openxmlformats.org/drawingml/2006/chart" xmlns:r="http://schemas.openxmlformats.org/officeDocument/2006/relationships" r:id="rId3"/>
          </a:graphicData>
        </a:graphic>
      </p:graphicFrame>
      <p:sp>
        <p:nvSpPr>
          <p:cNvPr id="1586" name="to be">
            <a:extLst>
              <a:ext uri="{C183D7F6-B498-43B3-948B-1728B52AA6E4}">
                <adec:decorative xmlns:adec="http://schemas.microsoft.com/office/drawing/2017/decorative" val="1"/>
              </a:ext>
            </a:extLst>
          </p:cNvPr>
          <p:cNvSpPr/>
          <p:nvPr/>
        </p:nvSpPr>
        <p:spPr>
          <a:xfrm>
            <a:off x="8953852" y="1702622"/>
            <a:ext cx="1270001" cy="1270001"/>
          </a:xfrm>
          <a:prstGeom prst="ellipse">
            <a:avLst/>
          </a:prstGeom>
          <a:blipFill>
            <a:blip r:embed="rId4"/>
          </a:bli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lstStyle>
            <a:lvl1pPr defTabSz="910828">
              <a:defRPr sz="4300" cap="all" spc="85">
                <a:latin typeface="Futura"/>
                <a:ea typeface="Futura"/>
                <a:cs typeface="Futura"/>
                <a:sym typeface="Futura"/>
              </a:defRPr>
            </a:lvl1pPr>
          </a:lstStyle>
          <a:p>
            <a:r>
              <a:rPr sz="2150"/>
              <a:t>to be</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A907-4E35-4F9D-8E8F-9D4D76CAD4B3}"/>
              </a:ext>
            </a:extLst>
          </p:cNvPr>
          <p:cNvSpPr>
            <a:spLocks noGrp="1"/>
          </p:cNvSpPr>
          <p:nvPr>
            <p:ph type="title" idx="4294967295"/>
          </p:nvPr>
        </p:nvSpPr>
        <p:spPr>
          <a:xfrm>
            <a:off x="438394" y="423545"/>
            <a:ext cx="10953750" cy="895350"/>
          </a:xfrm>
        </p:spPr>
        <p:txBody>
          <a:bodyPr vert="horz" lIns="25400" tIns="25400" rIns="25400" bIns="25400" rtlCol="0" anchor="b" anchorCtr="0">
            <a:normAutofit fontScale="90000"/>
          </a:bodyPr>
          <a:lstStyle/>
          <a:p>
            <a:r>
              <a:rPr lang="en-US" dirty="0"/>
              <a:t>Percent of Students </a:t>
            </a:r>
            <a:r>
              <a:rPr lang="en-US" b="1" dirty="0"/>
              <a:t>Not </a:t>
            </a:r>
            <a:r>
              <a:rPr lang="en-US" dirty="0"/>
              <a:t>Invited to Social Activities in the Past 12 Months by Disability Category</a:t>
            </a:r>
          </a:p>
        </p:txBody>
      </p:sp>
      <p:graphicFrame>
        <p:nvGraphicFramePr>
          <p:cNvPr id="1592" name="Table"/>
          <p:cNvGraphicFramePr/>
          <p:nvPr>
            <p:extLst>
              <p:ext uri="{D42A27DB-BD31-4B8C-83A1-F6EECF244321}">
                <p14:modId xmlns:p14="http://schemas.microsoft.com/office/powerpoint/2010/main" val="3419229919"/>
              </p:ext>
            </p:extLst>
          </p:nvPr>
        </p:nvGraphicFramePr>
        <p:xfrm>
          <a:off x="438394" y="1790700"/>
          <a:ext cx="11566182" cy="4196080"/>
        </p:xfrm>
        <a:graphic>
          <a:graphicData uri="http://schemas.openxmlformats.org/drawingml/2006/table">
            <a:tbl>
              <a:tblPr firstRow="1"/>
              <a:tblGrid>
                <a:gridCol w="4184406">
                  <a:extLst>
                    <a:ext uri="{9D8B030D-6E8A-4147-A177-3AD203B41FA5}">
                      <a16:colId xmlns:a16="http://schemas.microsoft.com/office/drawing/2014/main" val="20000"/>
                    </a:ext>
                  </a:extLst>
                </a:gridCol>
                <a:gridCol w="7381776">
                  <a:extLst>
                    <a:ext uri="{9D8B030D-6E8A-4147-A177-3AD203B41FA5}">
                      <a16:colId xmlns:a16="http://schemas.microsoft.com/office/drawing/2014/main" val="20001"/>
                    </a:ext>
                  </a:extLst>
                </a:gridCol>
              </a:tblGrid>
              <a:tr h="548769">
                <a:tc>
                  <a:txBody>
                    <a:bodyPr/>
                    <a:lstStyle/>
                    <a:p>
                      <a:pPr defTabSz="821531">
                        <a:defRPr sz="1800">
                          <a:solidFill>
                            <a:srgbClr val="000000"/>
                          </a:solidFill>
                        </a:defRPr>
                      </a:pPr>
                      <a:r>
                        <a:rPr lang="en-US" sz="3000" dirty="0">
                          <a:solidFill>
                            <a:schemeClr val="accent1">
                              <a:lumMod val="75000"/>
                            </a:schemeClr>
                          </a:solidFill>
                        </a:rPr>
                        <a:t>Autism</a:t>
                      </a:r>
                      <a:endParaRPr sz="3000" dirty="0">
                        <a:solidFill>
                          <a:schemeClr val="accent1">
                            <a:lumMod val="75000"/>
                          </a:schemeClr>
                        </a:solidFill>
                      </a:endParaRP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821531">
                        <a:defRPr sz="1800">
                          <a:solidFill>
                            <a:srgbClr val="000000"/>
                          </a:solidFill>
                        </a:defRPr>
                      </a:pPr>
                      <a:r>
                        <a:rPr sz="3600" dirty="0">
                          <a:solidFill>
                            <a:schemeClr val="accent1">
                              <a:lumMod val="75000"/>
                            </a:schemeClr>
                          </a:solidFill>
                        </a:rPr>
                        <a:t>51%</a:t>
                      </a: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8769">
                <a:tc>
                  <a:txBody>
                    <a:bodyPr/>
                    <a:lstStyle/>
                    <a:p>
                      <a:pPr defTabSz="821531">
                        <a:defRPr sz="1800">
                          <a:solidFill>
                            <a:srgbClr val="000000"/>
                          </a:solidFill>
                        </a:defRPr>
                      </a:pPr>
                      <a:r>
                        <a:rPr lang="en-US" sz="3000" dirty="0">
                          <a:solidFill>
                            <a:schemeClr val="accent1">
                              <a:lumMod val="75000"/>
                            </a:schemeClr>
                          </a:solidFill>
                        </a:rPr>
                        <a:t>Intellectual Disability</a:t>
                      </a:r>
                      <a:endParaRPr sz="3000" dirty="0">
                        <a:solidFill>
                          <a:schemeClr val="accent1">
                            <a:lumMod val="75000"/>
                          </a:schemeClr>
                        </a:solidFill>
                      </a:endParaRP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821531">
                        <a:defRPr sz="1800">
                          <a:solidFill>
                            <a:srgbClr val="000000"/>
                          </a:solidFill>
                        </a:defRPr>
                      </a:pPr>
                      <a:r>
                        <a:rPr sz="3600" dirty="0">
                          <a:solidFill>
                            <a:schemeClr val="accent1">
                              <a:lumMod val="75000"/>
                            </a:schemeClr>
                          </a:solidFill>
                        </a:rPr>
                        <a:t>25%</a:t>
                      </a: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8769">
                <a:tc>
                  <a:txBody>
                    <a:bodyPr/>
                    <a:lstStyle/>
                    <a:p>
                      <a:pPr defTabSz="821531">
                        <a:defRPr sz="1800">
                          <a:solidFill>
                            <a:srgbClr val="000000"/>
                          </a:solidFill>
                        </a:defRPr>
                      </a:pPr>
                      <a:r>
                        <a:rPr sz="3000" dirty="0">
                          <a:solidFill>
                            <a:schemeClr val="accent1">
                              <a:lumMod val="75000"/>
                            </a:schemeClr>
                          </a:solidFill>
                        </a:rPr>
                        <a:t>P</a:t>
                      </a:r>
                      <a:r>
                        <a:rPr lang="en-US" sz="3000" dirty="0">
                          <a:solidFill>
                            <a:schemeClr val="accent1">
                              <a:lumMod val="75000"/>
                            </a:schemeClr>
                          </a:solidFill>
                        </a:rPr>
                        <a:t>h</a:t>
                      </a:r>
                      <a:r>
                        <a:rPr sz="3000" dirty="0">
                          <a:solidFill>
                            <a:schemeClr val="accent1">
                              <a:lumMod val="75000"/>
                            </a:schemeClr>
                          </a:solidFill>
                        </a:rPr>
                        <a:t>ysical </a:t>
                      </a:r>
                      <a:r>
                        <a:rPr lang="en-US" sz="3000" dirty="0">
                          <a:solidFill>
                            <a:schemeClr val="accent1">
                              <a:lumMod val="75000"/>
                            </a:schemeClr>
                          </a:solidFill>
                        </a:rPr>
                        <a:t>D</a:t>
                      </a:r>
                      <a:r>
                        <a:rPr sz="3000" dirty="0">
                          <a:solidFill>
                            <a:schemeClr val="accent1">
                              <a:lumMod val="75000"/>
                            </a:schemeClr>
                          </a:solidFill>
                        </a:rPr>
                        <a:t>isabilities</a:t>
                      </a: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821531">
                        <a:defRPr sz="1800">
                          <a:solidFill>
                            <a:srgbClr val="000000"/>
                          </a:solidFill>
                        </a:defRPr>
                      </a:pPr>
                      <a:r>
                        <a:rPr sz="3600">
                          <a:solidFill>
                            <a:schemeClr val="accent1">
                              <a:lumMod val="75000"/>
                            </a:schemeClr>
                          </a:solidFill>
                        </a:rPr>
                        <a:t>30%</a:t>
                      </a: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8769">
                <a:tc>
                  <a:txBody>
                    <a:bodyPr/>
                    <a:lstStyle/>
                    <a:p>
                      <a:pPr defTabSz="821531">
                        <a:defRPr sz="1800">
                          <a:solidFill>
                            <a:srgbClr val="000000"/>
                          </a:solidFill>
                        </a:defRPr>
                      </a:pPr>
                      <a:r>
                        <a:rPr sz="3000" dirty="0">
                          <a:solidFill>
                            <a:schemeClr val="accent1">
                              <a:lumMod val="75000"/>
                            </a:schemeClr>
                          </a:solidFill>
                        </a:rPr>
                        <a:t>Visual </a:t>
                      </a:r>
                      <a:r>
                        <a:rPr lang="en-US" sz="3000" dirty="0">
                          <a:solidFill>
                            <a:schemeClr val="accent1">
                              <a:lumMod val="75000"/>
                            </a:schemeClr>
                          </a:solidFill>
                        </a:rPr>
                        <a:t>I</a:t>
                      </a:r>
                      <a:r>
                        <a:rPr sz="3000" dirty="0">
                          <a:solidFill>
                            <a:schemeClr val="accent1">
                              <a:lumMod val="75000"/>
                            </a:schemeClr>
                          </a:solidFill>
                        </a:rPr>
                        <a:t>mpairme</a:t>
                      </a:r>
                      <a:r>
                        <a:rPr lang="en-US" sz="3000" dirty="0">
                          <a:solidFill>
                            <a:schemeClr val="accent1">
                              <a:lumMod val="75000"/>
                            </a:schemeClr>
                          </a:solidFill>
                        </a:rPr>
                        <a:t>nt</a:t>
                      </a:r>
                      <a:endParaRPr sz="3000" dirty="0">
                        <a:solidFill>
                          <a:schemeClr val="accent1">
                            <a:lumMod val="75000"/>
                          </a:schemeClr>
                        </a:solidFill>
                      </a:endParaRP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821531">
                        <a:defRPr sz="1800">
                          <a:solidFill>
                            <a:srgbClr val="000000"/>
                          </a:solidFill>
                        </a:defRPr>
                      </a:pPr>
                      <a:r>
                        <a:rPr sz="3600" dirty="0">
                          <a:solidFill>
                            <a:schemeClr val="accent1">
                              <a:lumMod val="75000"/>
                            </a:schemeClr>
                          </a:solidFill>
                        </a:rPr>
                        <a:t>22%</a:t>
                      </a: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8769">
                <a:tc>
                  <a:txBody>
                    <a:bodyPr/>
                    <a:lstStyle/>
                    <a:p>
                      <a:pPr defTabSz="821531">
                        <a:defRPr sz="1800">
                          <a:solidFill>
                            <a:srgbClr val="000000"/>
                          </a:solidFill>
                        </a:defRPr>
                      </a:pPr>
                      <a:r>
                        <a:rPr sz="3000">
                          <a:solidFill>
                            <a:schemeClr val="accent1">
                              <a:lumMod val="75000"/>
                            </a:schemeClr>
                          </a:solidFill>
                        </a:rPr>
                        <a:t>Emotional Disturbance</a:t>
                      </a: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821531">
                        <a:defRPr sz="1800">
                          <a:solidFill>
                            <a:srgbClr val="000000"/>
                          </a:solidFill>
                        </a:defRPr>
                      </a:pPr>
                      <a:r>
                        <a:rPr sz="3600">
                          <a:solidFill>
                            <a:schemeClr val="accent1">
                              <a:lumMod val="75000"/>
                            </a:schemeClr>
                          </a:solidFill>
                        </a:rPr>
                        <a:t>17%</a:t>
                      </a: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48769">
                <a:tc>
                  <a:txBody>
                    <a:bodyPr/>
                    <a:lstStyle/>
                    <a:p>
                      <a:pPr defTabSz="821531">
                        <a:defRPr sz="1800">
                          <a:solidFill>
                            <a:srgbClr val="000000"/>
                          </a:solidFill>
                        </a:defRPr>
                      </a:pPr>
                      <a:r>
                        <a:rPr lang="en-US" sz="3000">
                          <a:solidFill>
                            <a:schemeClr val="accent1">
                              <a:lumMod val="75000"/>
                            </a:schemeClr>
                          </a:solidFill>
                        </a:rPr>
                        <a:t>L</a:t>
                      </a:r>
                      <a:r>
                        <a:rPr sz="3000">
                          <a:solidFill>
                            <a:schemeClr val="accent1">
                              <a:lumMod val="75000"/>
                            </a:schemeClr>
                          </a:solidFill>
                        </a:rPr>
                        <a:t>earning </a:t>
                      </a:r>
                      <a:r>
                        <a:rPr lang="en-US" sz="3000">
                          <a:solidFill>
                            <a:schemeClr val="accent1">
                              <a:lumMod val="75000"/>
                            </a:schemeClr>
                          </a:solidFill>
                        </a:rPr>
                        <a:t>D</a:t>
                      </a:r>
                      <a:r>
                        <a:rPr sz="3000">
                          <a:solidFill>
                            <a:schemeClr val="accent1">
                              <a:lumMod val="75000"/>
                            </a:schemeClr>
                          </a:solidFill>
                        </a:rPr>
                        <a:t>isability</a:t>
                      </a: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821531">
                        <a:defRPr sz="1800">
                          <a:solidFill>
                            <a:srgbClr val="000000"/>
                          </a:solidFill>
                        </a:defRPr>
                      </a:pPr>
                      <a:r>
                        <a:rPr sz="3600" dirty="0">
                          <a:solidFill>
                            <a:schemeClr val="accent1">
                              <a:lumMod val="75000"/>
                            </a:schemeClr>
                          </a:solidFill>
                        </a:rPr>
                        <a:t>11%</a:t>
                      </a: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48769">
                <a:tc>
                  <a:txBody>
                    <a:bodyPr/>
                    <a:lstStyle/>
                    <a:p>
                      <a:pPr defTabSz="821531">
                        <a:defRPr sz="1800">
                          <a:solidFill>
                            <a:srgbClr val="000000"/>
                          </a:solidFill>
                        </a:defRPr>
                      </a:pPr>
                      <a:r>
                        <a:rPr lang="en-US" sz="3000" dirty="0">
                          <a:solidFill>
                            <a:schemeClr val="accent1">
                              <a:lumMod val="75000"/>
                            </a:schemeClr>
                          </a:solidFill>
                        </a:rPr>
                        <a:t>Other Health Impairment</a:t>
                      </a:r>
                      <a:endParaRPr sz="3000" dirty="0">
                        <a:solidFill>
                          <a:schemeClr val="accent1">
                            <a:lumMod val="75000"/>
                          </a:schemeClr>
                        </a:solidFill>
                      </a:endParaRP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defTabSz="821531">
                        <a:defRPr sz="1800">
                          <a:solidFill>
                            <a:srgbClr val="000000"/>
                          </a:solidFill>
                        </a:defRPr>
                      </a:pPr>
                      <a:r>
                        <a:rPr sz="3600" dirty="0">
                          <a:solidFill>
                            <a:schemeClr val="accent1">
                              <a:lumMod val="75000"/>
                            </a:schemeClr>
                          </a:solidFill>
                        </a:rPr>
                        <a:t>12%</a:t>
                      </a:r>
                    </a:p>
                  </a:txBody>
                  <a:tcPr marL="25400" marR="25400" marT="25400" marB="25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593" name="Source: www.nlts2.org"/>
          <p:cNvSpPr txBox="1"/>
          <p:nvPr/>
        </p:nvSpPr>
        <p:spPr>
          <a:xfrm>
            <a:off x="7409642" y="6537227"/>
            <a:ext cx="3667377" cy="2568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spAutoFit/>
          </a:bodyPr>
          <a:lstStyle/>
          <a:p>
            <a:pPr algn="r">
              <a:defRPr sz="2400">
                <a:latin typeface="Avenir Book"/>
                <a:ea typeface="Avenir Book"/>
                <a:cs typeface="Avenir Book"/>
                <a:sym typeface="Avenir Book"/>
              </a:defRPr>
            </a:pPr>
            <a:r>
              <a:rPr sz="1200" dirty="0"/>
              <a:t>Source: </a:t>
            </a:r>
            <a:r>
              <a:rPr sz="1200" u="sng" dirty="0">
                <a:hlinkClick r:id="rId3">
                  <a:extLst>
                    <a:ext uri="{A12FA001-AC4F-418D-AE19-62706E023703}">
                      <ahyp:hlinkClr xmlns:ahyp="http://schemas.microsoft.com/office/drawing/2018/hyperlinkcolor" val="tx"/>
                    </a:ext>
                  </a:extLst>
                </a:hlinkClick>
              </a:rPr>
              <a:t>www.nlts2.org</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 name="Everybody…"/>
          <p:cNvSpPr>
            <a:spLocks noGrp="1"/>
          </p:cNvSpPr>
          <p:nvPr>
            <p:ph type="title" idx="4294967295"/>
          </p:nvPr>
        </p:nvSpPr>
        <p:spPr>
          <a:xfrm>
            <a:off x="2108200" y="685800"/>
            <a:ext cx="8826500" cy="4879214"/>
          </a:xfrm>
          <a:prstGeom prst="wedgeEllipseCallout">
            <a:avLst>
              <a:gd name="adj1" fmla="val -49451"/>
              <a:gd name="adj2" fmla="val 64274"/>
            </a:avLst>
          </a:prstGeom>
          <a:solidFill>
            <a:schemeClr val="accent1">
              <a:hueOff val="450000"/>
              <a:satOff val="-18071"/>
              <a:lumOff val="-14609"/>
            </a:schemeClr>
          </a:solidFill>
          <a:ln w="12700">
            <a:noFill/>
            <a:prstDash/>
            <a:miter lim="400000"/>
          </a:ln>
          <a:effectLst>
            <a:outerShdw blurRad="63500" dist="88900" dir="2110391" rotWithShape="0">
              <a:srgbClr val="BFBFBF">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35719" tIns="35719" rIns="35719" bIns="35719" numCol="1" spcCol="0" rtlCol="0" fromWordArt="0" anchor="ctr" anchorCtr="0" forceAA="0" compatLnSpc="1">
            <a:prstTxWarp prst="textNoShape">
              <a:avLst/>
            </a:prstTxWarp>
            <a:noAutofit/>
          </a:bodyPr>
          <a:lstStyle/>
          <a:p>
            <a:pPr algn="ctr" defTabSz="410766" hangingPunct="0">
              <a:lnSpc>
                <a:spcPct val="100000"/>
              </a:lnSpc>
              <a:spcBef>
                <a:spcPts val="0"/>
              </a:spcBef>
              <a:defRPr sz="9800" cap="all" spc="1567">
                <a:latin typeface="Avenir Medium"/>
                <a:ea typeface="Avenir Medium"/>
                <a:cs typeface="Avenir Medium"/>
                <a:sym typeface="Avenir Medium"/>
              </a:defRPr>
            </a:pPr>
            <a:r>
              <a:rPr lang="en-US" sz="3600" kern="0" cap="all" spc="784" dirty="0">
                <a:solidFill>
                  <a:srgbClr val="FFFFFF"/>
                </a:solidFill>
                <a:latin typeface="Avenir Heavy"/>
                <a:ea typeface="Avenir Heavy"/>
                <a:cs typeface="Avenir Heavy"/>
                <a:sym typeface="Avenir Heavy"/>
              </a:rPr>
              <a:t>Are we providing students the skills and opportunities to participate in social activities? </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11DE-B17F-4888-B5A3-4ACF0945DEB7}"/>
              </a:ext>
            </a:extLst>
          </p:cNvPr>
          <p:cNvSpPr>
            <a:spLocks noGrp="1"/>
          </p:cNvSpPr>
          <p:nvPr>
            <p:ph type="title"/>
          </p:nvPr>
        </p:nvSpPr>
        <p:spPr/>
        <p:txBody>
          <a:bodyPr/>
          <a:lstStyle/>
          <a:p>
            <a:r>
              <a:rPr lang="en-US" i="1" dirty="0"/>
              <a:t>Reflection: Invited</a:t>
            </a:r>
            <a:endParaRPr lang="en-US" dirty="0"/>
          </a:p>
        </p:txBody>
      </p:sp>
      <p:sp>
        <p:nvSpPr>
          <p:cNvPr id="9" name="Content Placeholder 9">
            <a:extLst>
              <a:ext uri="{FF2B5EF4-FFF2-40B4-BE49-F238E27FC236}">
                <a16:creationId xmlns:a16="http://schemas.microsoft.com/office/drawing/2014/main" id="{02F29A88-057C-4850-879B-4F89323B58D0}"/>
              </a:ext>
            </a:extLst>
          </p:cNvPr>
          <p:cNvSpPr txBox="1">
            <a:spLocks/>
          </p:cNvSpPr>
          <p:nvPr/>
        </p:nvSpPr>
        <p:spPr>
          <a:xfrm>
            <a:off x="358899" y="1278136"/>
            <a:ext cx="4370856" cy="4846320"/>
          </a:xfrm>
          <a:prstGeom prst="rect">
            <a:avLst/>
          </a:prstGeom>
        </p:spPr>
        <p:txBody>
          <a:bodyPr>
            <a:normAutofit/>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solidFill>
                  <a:schemeClr val="tx1"/>
                </a:solidFill>
              </a:rPr>
              <a:t>Is their </a:t>
            </a:r>
            <a:r>
              <a:rPr lang="en-US" sz="3200" b="1" dirty="0">
                <a:solidFill>
                  <a:schemeClr val="tx1"/>
                </a:solidFill>
              </a:rPr>
              <a:t>presence and participation actively sought </a:t>
            </a:r>
            <a:r>
              <a:rPr lang="en-US" sz="3200" dirty="0">
                <a:solidFill>
                  <a:schemeClr val="tx1"/>
                </a:solidFill>
              </a:rPr>
              <a:t>out and encouraged by others at your school?</a:t>
            </a:r>
          </a:p>
        </p:txBody>
      </p:sp>
      <p:pic>
        <p:nvPicPr>
          <p:cNvPr id="7" name="Content Placeholder 6" descr="Reflection on belonging worksheet">
            <a:extLst>
              <a:ext uri="{FF2B5EF4-FFF2-40B4-BE49-F238E27FC236}">
                <a16:creationId xmlns:a16="http://schemas.microsoft.com/office/drawing/2014/main" id="{F279D618-AE97-4D9D-8AF7-12E7E4758CFD}"/>
              </a:ext>
            </a:extLst>
          </p:cNvPr>
          <p:cNvPicPr>
            <a:picLocks noGrp="1" noChangeAspect="1"/>
          </p:cNvPicPr>
          <p:nvPr>
            <p:ph sz="quarter" idx="15"/>
          </p:nvPr>
        </p:nvPicPr>
        <p:blipFill>
          <a:blip r:embed="rId3"/>
          <a:stretch>
            <a:fillRect/>
          </a:stretch>
        </p:blipFill>
        <p:spPr>
          <a:xfrm>
            <a:off x="4464166" y="817070"/>
            <a:ext cx="7701140" cy="4846638"/>
          </a:xfrm>
        </p:spPr>
      </p:pic>
      <p:sp>
        <p:nvSpPr>
          <p:cNvPr id="5" name="Slide Number Placeholder 4">
            <a:extLst>
              <a:ext uri="{FF2B5EF4-FFF2-40B4-BE49-F238E27FC236}">
                <a16:creationId xmlns:a16="http://schemas.microsoft.com/office/drawing/2014/main" id="{CDDDF594-F0DB-4D37-94BF-4AF24F16E1C1}"/>
              </a:ext>
            </a:extLst>
          </p:cNvPr>
          <p:cNvSpPr>
            <a:spLocks noGrp="1"/>
          </p:cNvSpPr>
          <p:nvPr>
            <p:ph type="sldNum" sz="quarter" idx="14"/>
          </p:nvPr>
        </p:nvSpPr>
        <p:spPr/>
        <p:txBody>
          <a:bodyPr/>
          <a:lstStyle/>
          <a:p>
            <a:fld id="{99A20822-4A49-4D36-86E3-300BA48D3F00}" type="slidenum">
              <a:rPr lang="en-US" smtClean="0"/>
              <a:t>19</a:t>
            </a:fld>
            <a:endParaRPr lang="en-US" dirty="0"/>
          </a:p>
        </p:txBody>
      </p:sp>
      <p:sp>
        <p:nvSpPr>
          <p:cNvPr id="8" name="Rectangle 7">
            <a:extLst>
              <a:ext uri="{FF2B5EF4-FFF2-40B4-BE49-F238E27FC236}">
                <a16:creationId xmlns:a16="http://schemas.microsoft.com/office/drawing/2014/main" id="{AFE413B0-A81F-4607-AA83-E9E77D9B54F4}"/>
              </a:ext>
              <a:ext uri="{C183D7F6-B498-43B3-948B-1728B52AA6E4}">
                <adec:decorative xmlns:adec="http://schemas.microsoft.com/office/drawing/2017/decorative" val="1"/>
              </a:ext>
            </a:extLst>
          </p:cNvPr>
          <p:cNvSpPr/>
          <p:nvPr/>
        </p:nvSpPr>
        <p:spPr>
          <a:xfrm>
            <a:off x="4995344" y="3719971"/>
            <a:ext cx="6722680" cy="9571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47440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7E4DFC-D7DA-4342-A20A-D6C5391E0715}"/>
              </a:ext>
            </a:extLst>
          </p:cNvPr>
          <p:cNvSpPr>
            <a:spLocks noGrp="1"/>
          </p:cNvSpPr>
          <p:nvPr>
            <p:ph type="title"/>
          </p:nvPr>
        </p:nvSpPr>
        <p:spPr/>
        <p:txBody>
          <a:bodyPr/>
          <a:lstStyle/>
          <a:p>
            <a:r>
              <a:rPr lang="en-US" dirty="0"/>
              <a:t>Session Outcomes and Materials </a:t>
            </a:r>
          </a:p>
        </p:txBody>
      </p:sp>
      <p:sp>
        <p:nvSpPr>
          <p:cNvPr id="9" name="Content Placeholder 8">
            <a:extLst>
              <a:ext uri="{FF2B5EF4-FFF2-40B4-BE49-F238E27FC236}">
                <a16:creationId xmlns:a16="http://schemas.microsoft.com/office/drawing/2014/main" id="{3067D786-84D5-4ECF-916C-7D597F18A7CA}"/>
              </a:ext>
            </a:extLst>
          </p:cNvPr>
          <p:cNvSpPr>
            <a:spLocks noGrp="1"/>
          </p:cNvSpPr>
          <p:nvPr>
            <p:ph idx="1"/>
          </p:nvPr>
        </p:nvSpPr>
        <p:spPr/>
        <p:txBody>
          <a:bodyPr>
            <a:normAutofit/>
          </a:bodyPr>
          <a:lstStyle/>
          <a:p>
            <a:pPr marL="342900" indent="-342900">
              <a:buFont typeface="Arial" panose="020B0604020202020204" pitchFamily="34" charset="0"/>
              <a:buChar char="•"/>
            </a:pPr>
            <a:r>
              <a:rPr lang="en-US" sz="3200" dirty="0"/>
              <a:t>Describe the dimensions of promoting belonging for educators and students. </a:t>
            </a:r>
          </a:p>
          <a:p>
            <a:pPr marL="342900" indent="-342900">
              <a:buFont typeface="Arial" panose="020B0604020202020204" pitchFamily="34" charset="0"/>
              <a:buChar char="•"/>
            </a:pPr>
            <a:r>
              <a:rPr lang="en-US" sz="3200" dirty="0"/>
              <a:t>Explain why promoting belonging is essential for progress for students with disabilities.  </a:t>
            </a:r>
          </a:p>
          <a:p>
            <a:pPr marL="342900" indent="-342900">
              <a:buFont typeface="Arial" panose="020B0604020202020204" pitchFamily="34" charset="0"/>
              <a:buChar char="•"/>
            </a:pPr>
            <a:r>
              <a:rPr lang="en-US" sz="3200" dirty="0"/>
              <a:t>Share resources to promote belonging in schools and districts. </a:t>
            </a:r>
          </a:p>
        </p:txBody>
      </p:sp>
      <p:pic>
        <p:nvPicPr>
          <p:cNvPr id="12" name="Picture 11" descr="Screenshot of Belonging handout on PROGRESS site">
            <a:extLst>
              <a:ext uri="{FF2B5EF4-FFF2-40B4-BE49-F238E27FC236}">
                <a16:creationId xmlns:a16="http://schemas.microsoft.com/office/drawing/2014/main" id="{E25201A8-131D-4FD8-9F64-9D9BF7FAE42B}"/>
              </a:ext>
            </a:extLst>
          </p:cNvPr>
          <p:cNvPicPr>
            <a:picLocks noChangeAspect="1"/>
          </p:cNvPicPr>
          <p:nvPr/>
        </p:nvPicPr>
        <p:blipFill>
          <a:blip r:embed="rId3"/>
          <a:stretch>
            <a:fillRect/>
          </a:stretch>
        </p:blipFill>
        <p:spPr>
          <a:xfrm>
            <a:off x="7398719" y="530225"/>
            <a:ext cx="4119123" cy="5329875"/>
          </a:xfrm>
          <a:prstGeom prst="rect">
            <a:avLst/>
          </a:prstGeom>
          <a:ln>
            <a:solidFill>
              <a:schemeClr val="accent1"/>
            </a:solidFill>
          </a:ln>
        </p:spPr>
      </p:pic>
    </p:spTree>
    <p:extLst>
      <p:ext uri="{BB962C8B-B14F-4D97-AF65-F5344CB8AC3E}">
        <p14:creationId xmlns:p14="http://schemas.microsoft.com/office/powerpoint/2010/main" val="84017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 name="welcomed"/>
          <p:cNvSpPr txBox="1">
            <a:spLocks noGrp="1"/>
          </p:cNvSpPr>
          <p:nvPr>
            <p:ph type="title" idx="4294967295"/>
          </p:nvPr>
        </p:nvSpPr>
        <p:spPr>
          <a:xfrm>
            <a:off x="699656" y="5444234"/>
            <a:ext cx="8215313" cy="1215638"/>
          </a:xfrm>
          <a:prstGeom prst="rect">
            <a:avLst/>
          </a:prstGeom>
          <a:noFill/>
          <a:ln w="12700">
            <a:noFill/>
            <a:prstDash/>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35719" tIns="35719" rIns="35719" bIns="35719" numCol="1" spcCol="0" rtlCol="0" fromWordArt="0" anchor="t" anchorCtr="0" forceAA="0" compatLnSpc="1">
            <a:prstTxWarp prst="textNoShape">
              <a:avLst/>
            </a:prstTxWarp>
            <a:normAutofit/>
          </a:bodyPr>
          <a:lstStyle>
            <a:lvl1pPr algn="l">
              <a:defRPr sz="10400" cap="all" spc="1664">
                <a:latin typeface="Avenir Black"/>
                <a:ea typeface="Avenir Black"/>
                <a:cs typeface="Avenir Black"/>
                <a:sym typeface="Avenir Black"/>
              </a:defRPr>
            </a:lvl1pPr>
          </a:lstStyle>
          <a:p>
            <a:pPr defTabSz="410766" hangingPunct="0">
              <a:lnSpc>
                <a:spcPct val="100000"/>
              </a:lnSpc>
              <a:spcBef>
                <a:spcPts val="0"/>
              </a:spcBef>
              <a:defRPr/>
            </a:pPr>
            <a:r>
              <a:rPr lang="en-US" sz="5200" kern="0" spc="832" dirty="0">
                <a:solidFill>
                  <a:schemeClr val="accent1">
                    <a:lumMod val="75000"/>
                  </a:schemeClr>
                </a:solidFill>
              </a:rPr>
              <a:t>welcomed</a:t>
            </a:r>
          </a:p>
        </p:txBody>
      </p:sp>
      <p:graphicFrame>
        <p:nvGraphicFramePr>
          <p:cNvPr id="1612" name="2D Pie Chart" descr="3. Welcomed"/>
          <p:cNvGraphicFramePr/>
          <p:nvPr>
            <p:extLst>
              <p:ext uri="{D42A27DB-BD31-4B8C-83A1-F6EECF244321}">
                <p14:modId xmlns:p14="http://schemas.microsoft.com/office/powerpoint/2010/main" val="1571372579"/>
              </p:ext>
            </p:extLst>
          </p:nvPr>
        </p:nvGraphicFramePr>
        <p:xfrm>
          <a:off x="6591300" y="-1011258"/>
          <a:ext cx="5297450" cy="5507058"/>
        </p:xfrm>
        <a:graphic>
          <a:graphicData uri="http://schemas.openxmlformats.org/drawingml/2006/chart">
            <c:chart xmlns:c="http://schemas.openxmlformats.org/drawingml/2006/chart" xmlns:r="http://schemas.openxmlformats.org/officeDocument/2006/relationships" r:id="rId3"/>
          </a:graphicData>
        </a:graphic>
      </p:graphicFrame>
      <p:sp>
        <p:nvSpPr>
          <p:cNvPr id="1615" name="3. to be"/>
          <p:cNvSpPr txBox="1"/>
          <p:nvPr/>
        </p:nvSpPr>
        <p:spPr>
          <a:xfrm>
            <a:off x="699656" y="4975063"/>
            <a:ext cx="8215313" cy="692883"/>
          </a:xfrm>
          <a:prstGeom prst="rect">
            <a:avLst/>
          </a:prstGeom>
          <a:ln w="12700">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rmAutofit/>
          </a:bodyPr>
          <a:lstStyle>
            <a:lvl1pPr algn="l">
              <a:defRPr sz="5000" cap="all" spc="800">
                <a:latin typeface="Avenir Heavy"/>
                <a:ea typeface="Avenir Heavy"/>
                <a:cs typeface="Avenir Heavy"/>
                <a:sym typeface="Avenir Heavy"/>
              </a:defRPr>
            </a:lvl1pPr>
          </a:lstStyle>
          <a:p>
            <a:r>
              <a:rPr sz="2500"/>
              <a:t>3. to be</a:t>
            </a:r>
          </a:p>
        </p:txBody>
      </p:sp>
      <p:graphicFrame>
        <p:nvGraphicFramePr>
          <p:cNvPr id="6" name="2D Pie Chart">
            <a:extLst>
              <a:ext uri="{FF2B5EF4-FFF2-40B4-BE49-F238E27FC236}">
                <a16:creationId xmlns:a16="http://schemas.microsoft.com/office/drawing/2014/main" id="{F605CC34-9D28-4286-945E-D19A00CC1E3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7868375"/>
              </p:ext>
            </p:extLst>
          </p:nvPr>
        </p:nvGraphicFramePr>
        <p:xfrm>
          <a:off x="6591300" y="139868"/>
          <a:ext cx="5697406" cy="4825103"/>
        </p:xfrm>
        <a:graphic>
          <a:graphicData uri="http://schemas.openxmlformats.org/drawingml/2006/chart">
            <c:chart xmlns:c="http://schemas.openxmlformats.org/drawingml/2006/chart" xmlns:r="http://schemas.openxmlformats.org/officeDocument/2006/relationships" r:id="rId4"/>
          </a:graphicData>
        </a:graphic>
      </p:graphicFrame>
      <p:sp>
        <p:nvSpPr>
          <p:cNvPr id="7" name="to be">
            <a:extLst>
              <a:ext uri="{FF2B5EF4-FFF2-40B4-BE49-F238E27FC236}">
                <a16:creationId xmlns:a16="http://schemas.microsoft.com/office/drawing/2014/main" id="{75DA2AE9-5E58-4C96-863F-C86EF2A99253}"/>
              </a:ext>
              <a:ext uri="{C183D7F6-B498-43B3-948B-1728B52AA6E4}">
                <adec:decorative xmlns:adec="http://schemas.microsoft.com/office/drawing/2017/decorative" val="1"/>
              </a:ext>
            </a:extLst>
          </p:cNvPr>
          <p:cNvSpPr/>
          <p:nvPr/>
        </p:nvSpPr>
        <p:spPr>
          <a:xfrm>
            <a:off x="8805002" y="1917418"/>
            <a:ext cx="1270001" cy="1270001"/>
          </a:xfrm>
          <a:prstGeom prst="ellipse">
            <a:avLst/>
          </a:prstGeom>
          <a:blipFill>
            <a:blip r:embed="rId5"/>
          </a:bli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lstStyle>
            <a:lvl1pPr defTabSz="910828">
              <a:defRPr sz="4300" cap="all" spc="85">
                <a:latin typeface="Futura"/>
                <a:ea typeface="Futura"/>
                <a:cs typeface="Futura"/>
                <a:sym typeface="Futura"/>
              </a:defRPr>
            </a:lvl1pPr>
          </a:lstStyle>
          <a:p>
            <a:r>
              <a:rPr sz="2150" dirty="0"/>
              <a:t>to be</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C521-D2CC-45A7-93A7-BE474956DAD5}"/>
              </a:ext>
            </a:extLst>
          </p:cNvPr>
          <p:cNvSpPr>
            <a:spLocks noGrp="1"/>
          </p:cNvSpPr>
          <p:nvPr>
            <p:ph type="title"/>
          </p:nvPr>
        </p:nvSpPr>
        <p:spPr>
          <a:xfrm>
            <a:off x="457200" y="-444864"/>
            <a:ext cx="11338560" cy="1107996"/>
          </a:xfrm>
        </p:spPr>
        <p:txBody>
          <a:bodyPr vert="horz" lIns="25400" tIns="25400" rIns="25400" bIns="25400" rtlCol="0" anchor="b" anchorCtr="0">
            <a:normAutofit/>
          </a:bodyPr>
          <a:lstStyle/>
          <a:p>
            <a:r>
              <a:rPr lang="en-US" dirty="0"/>
              <a:t>Presence and Proximity</a:t>
            </a:r>
          </a:p>
        </p:txBody>
      </p:sp>
      <p:pic>
        <p:nvPicPr>
          <p:cNvPr id="1617" name="Screen Shot 2019-04-15 at 3.07.58 PM.png" descr="Screenshot of presence and proximity graph"/>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20900" y="901194"/>
            <a:ext cx="7216158" cy="5441867"/>
          </a:xfrm>
          <a:prstGeom prst="rect">
            <a:avLst/>
          </a:prstGeom>
          <a:ln w="12700">
            <a:miter lim="400000"/>
          </a:ln>
        </p:spPr>
      </p:pic>
      <p:sp>
        <p:nvSpPr>
          <p:cNvPr id="1618" name="M = 84.2%…"/>
          <p:cNvSpPr/>
          <p:nvPr/>
        </p:nvSpPr>
        <p:spPr>
          <a:xfrm>
            <a:off x="6650451" y="2121642"/>
            <a:ext cx="2076559" cy="1145706"/>
          </a:xfrm>
          <a:prstGeom prst="ellipse">
            <a:avLst/>
          </a:prstGeom>
          <a:solidFill>
            <a:srgbClr val="BF5F2A">
              <a:alpha val="59423"/>
            </a:srgbClr>
          </a:solidFill>
          <a:ln w="50800">
            <a:solidFill>
              <a:srgbClr val="000000"/>
            </a:solid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lstStyle/>
          <a:p>
            <a:pPr>
              <a:defRPr sz="2600" cap="all" spc="416">
                <a:latin typeface="Avenir Medium"/>
                <a:ea typeface="Avenir Medium"/>
                <a:cs typeface="Avenir Medium"/>
                <a:sym typeface="Avenir Medium"/>
              </a:defRPr>
            </a:pPr>
            <a:r>
              <a:rPr sz="1300">
                <a:solidFill>
                  <a:schemeClr val="bg1"/>
                </a:solidFill>
                <a:latin typeface="Avenir Book Oblique"/>
                <a:ea typeface="Avenir Book Oblique"/>
                <a:cs typeface="Avenir Book Oblique"/>
                <a:sym typeface="Avenir Book Oblique"/>
              </a:rPr>
              <a:t>M</a:t>
            </a:r>
            <a:r>
              <a:rPr sz="1300">
                <a:solidFill>
                  <a:schemeClr val="bg1"/>
                </a:solidFill>
              </a:rPr>
              <a:t> = 84.2%</a:t>
            </a:r>
          </a:p>
          <a:p>
            <a:pPr>
              <a:defRPr sz="2600" cap="all" spc="416">
                <a:latin typeface="Avenir Medium"/>
                <a:ea typeface="Avenir Medium"/>
                <a:cs typeface="Avenir Medium"/>
                <a:sym typeface="Avenir Medium"/>
              </a:defRPr>
            </a:pPr>
            <a:r>
              <a:rPr sz="1300">
                <a:solidFill>
                  <a:schemeClr val="bg1"/>
                </a:solidFill>
              </a:rPr>
              <a:t>Range, 20-100%</a:t>
            </a:r>
          </a:p>
        </p:txBody>
      </p:sp>
      <p:sp>
        <p:nvSpPr>
          <p:cNvPr id="1619" name="M = 42.3%…"/>
          <p:cNvSpPr/>
          <p:nvPr/>
        </p:nvSpPr>
        <p:spPr>
          <a:xfrm>
            <a:off x="6650451" y="3731095"/>
            <a:ext cx="2076559" cy="1145706"/>
          </a:xfrm>
          <a:prstGeom prst="ellipse">
            <a:avLst/>
          </a:prstGeom>
          <a:solidFill>
            <a:srgbClr val="E9A83E">
              <a:alpha val="50000"/>
            </a:srgbClr>
          </a:solidFill>
          <a:ln w="50800">
            <a:solidFill>
              <a:srgbClr val="000000"/>
            </a:solid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lstStyle/>
          <a:p>
            <a:pPr>
              <a:defRPr sz="2600" cap="all" spc="416">
                <a:latin typeface="Avenir Medium"/>
                <a:ea typeface="Avenir Medium"/>
                <a:cs typeface="Avenir Medium"/>
                <a:sym typeface="Avenir Medium"/>
              </a:defRPr>
            </a:pPr>
            <a:r>
              <a:rPr sz="1300">
                <a:solidFill>
                  <a:schemeClr val="bg1"/>
                </a:solidFill>
                <a:latin typeface="Avenir Book Oblique"/>
                <a:ea typeface="Avenir Book Oblique"/>
                <a:cs typeface="Avenir Book Oblique"/>
                <a:sym typeface="Avenir Book Oblique"/>
              </a:rPr>
              <a:t>M</a:t>
            </a:r>
            <a:r>
              <a:rPr sz="1300">
                <a:solidFill>
                  <a:schemeClr val="bg1"/>
                </a:solidFill>
              </a:rPr>
              <a:t> = 42.3%</a:t>
            </a:r>
          </a:p>
          <a:p>
            <a:pPr>
              <a:defRPr sz="2600" cap="all" spc="416">
                <a:latin typeface="Avenir Medium"/>
                <a:ea typeface="Avenir Medium"/>
                <a:cs typeface="Avenir Medium"/>
                <a:sym typeface="Avenir Medium"/>
              </a:defRPr>
            </a:pPr>
            <a:r>
              <a:rPr sz="1300">
                <a:solidFill>
                  <a:schemeClr val="bg1"/>
                </a:solidFill>
              </a:rPr>
              <a:t>Range, 0-100%</a:t>
            </a:r>
          </a:p>
        </p:txBody>
      </p:sp>
      <p:sp>
        <p:nvSpPr>
          <p:cNvPr id="4" name="Text Placeholder 3">
            <a:extLst>
              <a:ext uri="{FF2B5EF4-FFF2-40B4-BE49-F238E27FC236}">
                <a16:creationId xmlns:a16="http://schemas.microsoft.com/office/drawing/2014/main" id="{C35E6A05-B9E5-43C4-9374-F287553D7D2A}"/>
              </a:ext>
            </a:extLst>
          </p:cNvPr>
          <p:cNvSpPr>
            <a:spLocks noGrp="1"/>
          </p:cNvSpPr>
          <p:nvPr>
            <p:ph type="body" sz="quarter" idx="16"/>
          </p:nvPr>
        </p:nvSpPr>
        <p:spPr/>
        <p:txBody>
          <a:bodyPr/>
          <a:lstStyle/>
          <a:p>
            <a:r>
              <a:rPr lang="en-US" sz="1000" dirty="0"/>
              <a:t>Source: Feldman et al. (2016)</a:t>
            </a:r>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D8660-06A9-495E-B622-658AC1FC6E13}"/>
              </a:ext>
            </a:extLst>
          </p:cNvPr>
          <p:cNvSpPr>
            <a:spLocks noGrp="1"/>
          </p:cNvSpPr>
          <p:nvPr>
            <p:ph type="title"/>
          </p:nvPr>
        </p:nvSpPr>
        <p:spPr/>
        <p:txBody>
          <a:bodyPr/>
          <a:lstStyle/>
          <a:p>
            <a:r>
              <a:rPr lang="en-US" dirty="0"/>
              <a:t>Everybody Welcome? </a:t>
            </a:r>
          </a:p>
        </p:txBody>
      </p:sp>
      <p:pic>
        <p:nvPicPr>
          <p:cNvPr id="9" name="Picture 8" descr="Graph showing percentages of students as &quot;late comers,&quot; &quot;early leavers,&quot; &quot;middle,&quot; &quot;always there,&quot; &quot;inconsistent attenders,&quot; and &quot;absentees&quot;">
            <a:extLst>
              <a:ext uri="{FF2B5EF4-FFF2-40B4-BE49-F238E27FC236}">
                <a16:creationId xmlns:a16="http://schemas.microsoft.com/office/drawing/2014/main" id="{6B0B3B00-10E1-4320-A3F2-3A89375AF478}"/>
              </a:ext>
            </a:extLst>
          </p:cNvPr>
          <p:cNvPicPr>
            <a:picLocks noChangeAspect="1"/>
          </p:cNvPicPr>
          <p:nvPr/>
        </p:nvPicPr>
        <p:blipFill>
          <a:blip r:embed="rId2"/>
          <a:stretch>
            <a:fillRect/>
          </a:stretch>
        </p:blipFill>
        <p:spPr>
          <a:xfrm>
            <a:off x="727744" y="1841500"/>
            <a:ext cx="10736511" cy="3175000"/>
          </a:xfrm>
          <a:prstGeom prst="rect">
            <a:avLst/>
          </a:prstGeom>
        </p:spPr>
      </p:pic>
      <p:sp>
        <p:nvSpPr>
          <p:cNvPr id="6" name="Source: Feldman et al. (2016)">
            <a:extLst>
              <a:ext uri="{FF2B5EF4-FFF2-40B4-BE49-F238E27FC236}">
                <a16:creationId xmlns:a16="http://schemas.microsoft.com/office/drawing/2014/main" id="{A4D58E03-9F3C-465B-AE54-1F0AD3A6D9D8}"/>
              </a:ext>
              <a:ext uri="{C183D7F6-B498-43B3-948B-1728B52AA6E4}">
                <adec:decorative xmlns:adec="http://schemas.microsoft.com/office/drawing/2017/decorative" val="1"/>
              </a:ext>
            </a:extLst>
          </p:cNvPr>
          <p:cNvSpPr txBox="1"/>
          <p:nvPr/>
        </p:nvSpPr>
        <p:spPr>
          <a:xfrm>
            <a:off x="3512317" y="6374569"/>
            <a:ext cx="7334753" cy="42126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71437" tIns="71437" rIns="71437" bIns="71437" anchor="ctr">
            <a:spAutoFit/>
          </a:bodyPr>
          <a:lstStyle>
            <a:lvl1pPr algn="r">
              <a:defRPr sz="2400">
                <a:latin typeface="Avenir Book"/>
                <a:ea typeface="Avenir Book"/>
                <a:cs typeface="Avenir Book"/>
                <a:sym typeface="Avenir Book"/>
              </a:defRPr>
            </a:lvl1pPr>
          </a:lstStyle>
          <a:p>
            <a:endParaRPr sz="1800" dirty="0"/>
          </a:p>
        </p:txBody>
      </p:sp>
      <p:sp>
        <p:nvSpPr>
          <p:cNvPr id="5" name="Text Placeholder 4">
            <a:extLst>
              <a:ext uri="{FF2B5EF4-FFF2-40B4-BE49-F238E27FC236}">
                <a16:creationId xmlns:a16="http://schemas.microsoft.com/office/drawing/2014/main" id="{BABB28E2-6D4C-416D-9B0F-1AE2A9C37460}"/>
              </a:ext>
            </a:extLst>
          </p:cNvPr>
          <p:cNvSpPr>
            <a:spLocks noGrp="1"/>
          </p:cNvSpPr>
          <p:nvPr>
            <p:ph type="body" sz="quarter" idx="16"/>
          </p:nvPr>
        </p:nvSpPr>
        <p:spPr/>
        <p:txBody>
          <a:bodyPr/>
          <a:lstStyle/>
          <a:p>
            <a:r>
              <a:rPr lang="en-US" sz="1000" dirty="0"/>
              <a:t>Source: Feldman et al. (2016)</a:t>
            </a:r>
          </a:p>
        </p:txBody>
      </p:sp>
      <p:sp>
        <p:nvSpPr>
          <p:cNvPr id="2" name="Slide Number Placeholder 1">
            <a:extLst>
              <a:ext uri="{FF2B5EF4-FFF2-40B4-BE49-F238E27FC236}">
                <a16:creationId xmlns:a16="http://schemas.microsoft.com/office/drawing/2014/main" id="{BFCE5F42-7E02-4726-8D9F-6A424AA2D505}"/>
              </a:ext>
            </a:extLst>
          </p:cNvPr>
          <p:cNvSpPr>
            <a:spLocks noGrp="1"/>
          </p:cNvSpPr>
          <p:nvPr>
            <p:ph type="sldNum" sz="quarter" idx="14"/>
          </p:nvPr>
        </p:nvSpPr>
        <p:spPr/>
        <p:txBody>
          <a:bodyPr/>
          <a:lstStyle/>
          <a:p>
            <a:fld id="{86CB4B4D-7CA3-9044-876B-883B54F8677D}" type="slidenum">
              <a:rPr lang="en-US" smtClean="0"/>
              <a:t>22</a:t>
            </a:fld>
            <a:endParaRPr lang="en-US"/>
          </a:p>
        </p:txBody>
      </p:sp>
    </p:spTree>
    <p:extLst>
      <p:ext uri="{BB962C8B-B14F-4D97-AF65-F5344CB8AC3E}">
        <p14:creationId xmlns:p14="http://schemas.microsoft.com/office/powerpoint/2010/main" val="2009467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11DE-B17F-4888-B5A3-4ACF0945DEB7}"/>
              </a:ext>
            </a:extLst>
          </p:cNvPr>
          <p:cNvSpPr>
            <a:spLocks noGrp="1"/>
          </p:cNvSpPr>
          <p:nvPr>
            <p:ph type="title"/>
          </p:nvPr>
        </p:nvSpPr>
        <p:spPr/>
        <p:txBody>
          <a:bodyPr/>
          <a:lstStyle/>
          <a:p>
            <a:r>
              <a:rPr lang="en-US" i="1" dirty="0"/>
              <a:t>Reflection: Welcomed</a:t>
            </a:r>
            <a:endParaRPr lang="en-US" dirty="0"/>
          </a:p>
        </p:txBody>
      </p:sp>
      <p:sp>
        <p:nvSpPr>
          <p:cNvPr id="9" name="Content Placeholder 9">
            <a:extLst>
              <a:ext uri="{FF2B5EF4-FFF2-40B4-BE49-F238E27FC236}">
                <a16:creationId xmlns:a16="http://schemas.microsoft.com/office/drawing/2014/main" id="{8906EB3D-C6AA-411E-B2BC-EBE29A6FD81B}"/>
              </a:ext>
            </a:extLst>
          </p:cNvPr>
          <p:cNvSpPr txBox="1">
            <a:spLocks noGrp="1"/>
          </p:cNvSpPr>
          <p:nvPr>
            <p:ph sz="quarter" idx="17"/>
          </p:nvPr>
        </p:nvSpPr>
        <p:spPr>
          <a:xfrm>
            <a:off x="457200" y="1263837"/>
            <a:ext cx="4683125" cy="4846637"/>
          </a:xfrm>
          <a:prstGeom prst="rect">
            <a:avLst/>
          </a:prstGeom>
        </p:spPr>
        <p:txBody>
          <a:bodyPr>
            <a:normAutofit/>
          </a:bodyPr>
          <a:lst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Times New Roman" panose="02020603050405020304" pitchFamily="18" charset="0"/>
              <a:buNone/>
            </a:pPr>
            <a:r>
              <a:rPr lang="en-US" sz="3200" dirty="0">
                <a:solidFill>
                  <a:schemeClr val="tx1"/>
                </a:solidFill>
              </a:rPr>
              <a:t>Are students received by others at the school with </a:t>
            </a:r>
            <a:r>
              <a:rPr lang="en-US" sz="3200" b="1" dirty="0">
                <a:solidFill>
                  <a:schemeClr val="tx1"/>
                </a:solidFill>
              </a:rPr>
              <a:t>warmth, friendliness, and authentic delight</a:t>
            </a:r>
            <a:r>
              <a:rPr lang="en-US" sz="3200" dirty="0">
                <a:solidFill>
                  <a:schemeClr val="tx1"/>
                </a:solidFill>
              </a:rPr>
              <a:t>?</a:t>
            </a:r>
            <a:endParaRPr lang="en-US" sz="2000" dirty="0">
              <a:solidFill>
                <a:schemeClr val="tx1"/>
              </a:solidFill>
            </a:endParaRPr>
          </a:p>
        </p:txBody>
      </p:sp>
      <p:pic>
        <p:nvPicPr>
          <p:cNvPr id="7" name="Content Placeholder 6" descr="Reflecting on Belonging worksheet&#10;">
            <a:extLst>
              <a:ext uri="{FF2B5EF4-FFF2-40B4-BE49-F238E27FC236}">
                <a16:creationId xmlns:a16="http://schemas.microsoft.com/office/drawing/2014/main" id="{F279D618-AE97-4D9D-8AF7-12E7E4758CFD}"/>
              </a:ext>
            </a:extLst>
          </p:cNvPr>
          <p:cNvPicPr>
            <a:picLocks noGrp="1" noChangeAspect="1"/>
          </p:cNvPicPr>
          <p:nvPr>
            <p:ph idx="1"/>
          </p:nvPr>
        </p:nvPicPr>
        <p:blipFill>
          <a:blip r:embed="rId3"/>
          <a:stretch>
            <a:fillRect/>
          </a:stretch>
        </p:blipFill>
        <p:spPr>
          <a:xfrm>
            <a:off x="5219700" y="1074952"/>
            <a:ext cx="6976238" cy="4390427"/>
          </a:xfrm>
        </p:spPr>
      </p:pic>
      <p:sp>
        <p:nvSpPr>
          <p:cNvPr id="8" name="Rectangle 7">
            <a:extLst>
              <a:ext uri="{FF2B5EF4-FFF2-40B4-BE49-F238E27FC236}">
                <a16:creationId xmlns:a16="http://schemas.microsoft.com/office/drawing/2014/main" id="{AFE413B0-A81F-4607-AA83-E9E77D9B54F4}"/>
              </a:ext>
              <a:ext uri="{C183D7F6-B498-43B3-948B-1728B52AA6E4}">
                <adec:decorative xmlns:adec="http://schemas.microsoft.com/office/drawing/2017/decorative" val="1"/>
              </a:ext>
            </a:extLst>
          </p:cNvPr>
          <p:cNvSpPr/>
          <p:nvPr/>
        </p:nvSpPr>
        <p:spPr>
          <a:xfrm>
            <a:off x="5665076" y="4519448"/>
            <a:ext cx="6130049" cy="9459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Slide Number Placeholder 4">
            <a:extLst>
              <a:ext uri="{FF2B5EF4-FFF2-40B4-BE49-F238E27FC236}">
                <a16:creationId xmlns:a16="http://schemas.microsoft.com/office/drawing/2014/main" id="{CDDDF594-F0DB-4D37-94BF-4AF24F16E1C1}"/>
              </a:ext>
            </a:extLst>
          </p:cNvPr>
          <p:cNvSpPr>
            <a:spLocks noGrp="1"/>
          </p:cNvSpPr>
          <p:nvPr>
            <p:ph type="sldNum" sz="quarter" idx="12"/>
          </p:nvPr>
        </p:nvSpPr>
        <p:spPr/>
        <p:txBody>
          <a:bodyPr/>
          <a:lstStyle/>
          <a:p>
            <a:fld id="{99A20822-4A49-4D36-86E3-300BA48D3F00}" type="slidenum">
              <a:rPr lang="en-US" smtClean="0"/>
              <a:t>23</a:t>
            </a:fld>
            <a:endParaRPr lang="en-US" dirty="0"/>
          </a:p>
        </p:txBody>
      </p:sp>
    </p:spTree>
    <p:extLst>
      <p:ext uri="{BB962C8B-B14F-4D97-AF65-F5344CB8AC3E}">
        <p14:creationId xmlns:p14="http://schemas.microsoft.com/office/powerpoint/2010/main" val="3758169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 name="Known"/>
          <p:cNvSpPr txBox="1">
            <a:spLocks noGrp="1"/>
          </p:cNvSpPr>
          <p:nvPr>
            <p:ph type="title" idx="4294967295"/>
          </p:nvPr>
        </p:nvSpPr>
        <p:spPr>
          <a:xfrm>
            <a:off x="699656" y="5444234"/>
            <a:ext cx="8215313" cy="1215638"/>
          </a:xfrm>
          <a:prstGeom prst="rect">
            <a:avLst/>
          </a:prstGeom>
          <a:noFill/>
          <a:ln w="12700">
            <a:noFill/>
            <a:prstDash/>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35719" tIns="35719" rIns="35719" bIns="35719" numCol="1" spcCol="0" rtlCol="0" fromWordArt="0" anchor="t" anchorCtr="0" forceAA="0" compatLnSpc="1">
            <a:prstTxWarp prst="textNoShape">
              <a:avLst/>
            </a:prstTxWarp>
            <a:normAutofit/>
          </a:bodyPr>
          <a:lstStyle>
            <a:lvl1pPr algn="l">
              <a:defRPr sz="10400" cap="all" spc="1664">
                <a:latin typeface="Avenir Black"/>
                <a:ea typeface="Avenir Black"/>
                <a:cs typeface="Avenir Black"/>
                <a:sym typeface="Avenir Black"/>
              </a:defRPr>
            </a:lvl1pPr>
          </a:lstStyle>
          <a:p>
            <a:pPr defTabSz="410766" hangingPunct="0">
              <a:lnSpc>
                <a:spcPct val="100000"/>
              </a:lnSpc>
              <a:spcBef>
                <a:spcPts val="0"/>
              </a:spcBef>
              <a:defRPr/>
            </a:pPr>
            <a:r>
              <a:rPr lang="en-US" sz="5200" kern="0" spc="832" dirty="0">
                <a:solidFill>
                  <a:schemeClr val="accent1">
                    <a:lumMod val="75000"/>
                  </a:schemeClr>
                </a:solidFill>
              </a:rPr>
              <a:t>Known</a:t>
            </a:r>
          </a:p>
        </p:txBody>
      </p:sp>
      <p:sp>
        <p:nvSpPr>
          <p:cNvPr id="1642" name="4. to be"/>
          <p:cNvSpPr txBox="1"/>
          <p:nvPr/>
        </p:nvSpPr>
        <p:spPr>
          <a:xfrm>
            <a:off x="699656" y="4975063"/>
            <a:ext cx="8215313" cy="692883"/>
          </a:xfrm>
          <a:prstGeom prst="rect">
            <a:avLst/>
          </a:prstGeom>
          <a:ln w="12700">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rmAutofit/>
          </a:bodyPr>
          <a:lstStyle>
            <a:lvl1pPr algn="l">
              <a:defRPr sz="5000" cap="all" spc="800">
                <a:latin typeface="Avenir Heavy"/>
                <a:ea typeface="Avenir Heavy"/>
                <a:cs typeface="Avenir Heavy"/>
                <a:sym typeface="Avenir Heavy"/>
              </a:defRPr>
            </a:lvl1pPr>
          </a:lstStyle>
          <a:p>
            <a:r>
              <a:rPr sz="2500"/>
              <a:t>4. to be</a:t>
            </a:r>
          </a:p>
        </p:txBody>
      </p:sp>
      <p:graphicFrame>
        <p:nvGraphicFramePr>
          <p:cNvPr id="1643" name="2D Pie Chart" descr="4. Known"/>
          <p:cNvGraphicFramePr/>
          <p:nvPr>
            <p:extLst>
              <p:ext uri="{D42A27DB-BD31-4B8C-83A1-F6EECF244321}">
                <p14:modId xmlns:p14="http://schemas.microsoft.com/office/powerpoint/2010/main" val="1201055353"/>
              </p:ext>
            </p:extLst>
          </p:nvPr>
        </p:nvGraphicFramePr>
        <p:xfrm>
          <a:off x="6565901" y="-342004"/>
          <a:ext cx="5697406" cy="4825103"/>
        </p:xfrm>
        <a:graphic>
          <a:graphicData uri="http://schemas.openxmlformats.org/drawingml/2006/chart">
            <c:chart xmlns:c="http://schemas.openxmlformats.org/drawingml/2006/chart" xmlns:r="http://schemas.openxmlformats.org/officeDocument/2006/relationships" r:id="rId3"/>
          </a:graphicData>
        </a:graphic>
      </p:graphicFrame>
      <p:sp>
        <p:nvSpPr>
          <p:cNvPr id="1644" name="to be">
            <a:extLst>
              <a:ext uri="{C183D7F6-B498-43B3-948B-1728B52AA6E4}">
                <adec:decorative xmlns:adec="http://schemas.microsoft.com/office/drawing/2017/decorative" val="1"/>
              </a:ext>
            </a:extLst>
          </p:cNvPr>
          <p:cNvSpPr/>
          <p:nvPr/>
        </p:nvSpPr>
        <p:spPr>
          <a:xfrm>
            <a:off x="8800669" y="1372046"/>
            <a:ext cx="1270001" cy="1270001"/>
          </a:xfrm>
          <a:prstGeom prst="ellipse">
            <a:avLst/>
          </a:prstGeom>
          <a:blipFill>
            <a:blip r:embed="rId4"/>
          </a:bli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lstStyle>
            <a:lvl1pPr defTabSz="910828">
              <a:defRPr sz="4300" cap="all" spc="85">
                <a:latin typeface="Futura"/>
                <a:ea typeface="Futura"/>
                <a:cs typeface="Futura"/>
                <a:sym typeface="Futura"/>
              </a:defRPr>
            </a:lvl1pPr>
          </a:lstStyle>
          <a:p>
            <a:r>
              <a:rPr sz="2150" dirty="0"/>
              <a:t>to be</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8ED79-AB2D-43E8-B178-284B8F05F95B}"/>
              </a:ext>
            </a:extLst>
          </p:cNvPr>
          <p:cNvSpPr>
            <a:spLocks noGrp="1"/>
          </p:cNvSpPr>
          <p:nvPr>
            <p:ph type="title"/>
          </p:nvPr>
        </p:nvSpPr>
        <p:spPr/>
        <p:txBody>
          <a:bodyPr/>
          <a:lstStyle/>
          <a:p>
            <a:r>
              <a:rPr lang="en-US" dirty="0"/>
              <a:t>How are students </a:t>
            </a:r>
            <a:r>
              <a:rPr lang="en-US" b="1" dirty="0"/>
              <a:t>known</a:t>
            </a:r>
            <a:r>
              <a:rPr lang="en-US" dirty="0"/>
              <a:t> in your community? </a:t>
            </a:r>
          </a:p>
        </p:txBody>
      </p:sp>
      <p:sp>
        <p:nvSpPr>
          <p:cNvPr id="8" name="Content Placeholder 7">
            <a:extLst>
              <a:ext uri="{FF2B5EF4-FFF2-40B4-BE49-F238E27FC236}">
                <a16:creationId xmlns:a16="http://schemas.microsoft.com/office/drawing/2014/main" id="{32D5F9CB-0C8F-432A-AB94-200D3A202256}"/>
              </a:ext>
            </a:extLst>
          </p:cNvPr>
          <p:cNvSpPr>
            <a:spLocks noGrp="1"/>
          </p:cNvSpPr>
          <p:nvPr>
            <p:ph sz="quarter" idx="15"/>
          </p:nvPr>
        </p:nvSpPr>
        <p:spPr>
          <a:xfrm>
            <a:off x="457200" y="1409700"/>
            <a:ext cx="5283200" cy="4716780"/>
          </a:xfrm>
        </p:spPr>
        <p:txBody>
          <a:bodyPr/>
          <a:lstStyle/>
          <a:p>
            <a:pPr marL="0" indent="0">
              <a:buNone/>
            </a:pPr>
            <a:r>
              <a:rPr lang="en-US" dirty="0"/>
              <a:t>Do you hear? </a:t>
            </a:r>
          </a:p>
          <a:p>
            <a:r>
              <a:rPr lang="en-US" dirty="0"/>
              <a:t>“Tier 2 or 3 kid”</a:t>
            </a:r>
          </a:p>
          <a:p>
            <a:r>
              <a:rPr lang="en-US" dirty="0"/>
              <a:t>“Special education student”</a:t>
            </a:r>
          </a:p>
          <a:p>
            <a:r>
              <a:rPr lang="en-US" dirty="0"/>
              <a:t>“By their disability</a:t>
            </a:r>
          </a:p>
          <a:p>
            <a:endParaRPr lang="en-US" dirty="0"/>
          </a:p>
          <a:p>
            <a:endParaRPr lang="en-US" dirty="0"/>
          </a:p>
        </p:txBody>
      </p:sp>
      <p:sp>
        <p:nvSpPr>
          <p:cNvPr id="15" name="Rectangle: Rounded Corners 14">
            <a:extLst>
              <a:ext uri="{FF2B5EF4-FFF2-40B4-BE49-F238E27FC236}">
                <a16:creationId xmlns:a16="http://schemas.microsoft.com/office/drawing/2014/main" id="{2DA25BAC-6190-4DDB-8330-D9FC6197A643}"/>
              </a:ext>
            </a:extLst>
          </p:cNvPr>
          <p:cNvSpPr/>
          <p:nvPr/>
        </p:nvSpPr>
        <p:spPr>
          <a:xfrm>
            <a:off x="5956301" y="1280160"/>
            <a:ext cx="5778500" cy="471678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tx2"/>
                </a:solidFill>
              </a:rPr>
              <a:t>Avoid grouping students by negative attributes resulting from needs.</a:t>
            </a:r>
          </a:p>
          <a:p>
            <a:pPr algn="ctr"/>
            <a:r>
              <a:rPr lang="en-US" sz="2400" b="1" dirty="0">
                <a:solidFill>
                  <a:schemeClr val="tx2"/>
                </a:solidFill>
              </a:rPr>
              <a:t> </a:t>
            </a:r>
          </a:p>
          <a:p>
            <a:pPr algn="ctr"/>
            <a:r>
              <a:rPr lang="en-US" sz="2400" dirty="0">
                <a:solidFill>
                  <a:schemeClr val="tx2"/>
                </a:solidFill>
              </a:rPr>
              <a:t>Intellectual disability is “characterized by SIGNIFICANT LIMITATIONS both in intellectual functioning and in adaptive behavior, which covers many everyday social and practical skills.” </a:t>
            </a:r>
          </a:p>
          <a:p>
            <a:pPr algn="ctr"/>
            <a:r>
              <a:rPr lang="en-US" sz="2400" dirty="0">
                <a:solidFill>
                  <a:schemeClr val="tx2"/>
                </a:solidFill>
                <a:hlinkClick r:id="rId3"/>
              </a:rPr>
              <a:t>American Association on Intellectual and Developmental Disabilities</a:t>
            </a:r>
            <a:endParaRPr lang="en-US" sz="2400" dirty="0">
              <a:solidFill>
                <a:schemeClr val="tx2"/>
              </a:solidFill>
            </a:endParaRPr>
          </a:p>
        </p:txBody>
      </p:sp>
      <p:sp>
        <p:nvSpPr>
          <p:cNvPr id="4" name="Slide Number Placeholder 3">
            <a:extLst>
              <a:ext uri="{FF2B5EF4-FFF2-40B4-BE49-F238E27FC236}">
                <a16:creationId xmlns:a16="http://schemas.microsoft.com/office/drawing/2014/main" id="{A6F35959-3741-48FF-830F-1E8D265FDA04}"/>
              </a:ext>
            </a:extLst>
          </p:cNvPr>
          <p:cNvSpPr>
            <a:spLocks noGrp="1"/>
          </p:cNvSpPr>
          <p:nvPr>
            <p:ph type="sldNum" sz="quarter" idx="14"/>
          </p:nvPr>
        </p:nvSpPr>
        <p:spPr/>
        <p:txBody>
          <a:bodyPr/>
          <a:lstStyle/>
          <a:p>
            <a:fld id="{8BA59289-23A6-4B4F-99F2-4BDE84E5B329}" type="slidenum">
              <a:rPr lang="en-US" smtClean="0"/>
              <a:t>25</a:t>
            </a:fld>
            <a:endParaRPr lang="en-US"/>
          </a:p>
        </p:txBody>
      </p:sp>
    </p:spTree>
    <p:extLst>
      <p:ext uri="{BB962C8B-B14F-4D97-AF65-F5344CB8AC3E}">
        <p14:creationId xmlns:p14="http://schemas.microsoft.com/office/powerpoint/2010/main" val="3179307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0706D-4AA4-4CC4-8BD0-60CBC23FF3EF}"/>
              </a:ext>
            </a:extLst>
          </p:cNvPr>
          <p:cNvSpPr>
            <a:spLocks noGrp="1"/>
          </p:cNvSpPr>
          <p:nvPr>
            <p:ph type="title"/>
          </p:nvPr>
        </p:nvSpPr>
        <p:spPr/>
        <p:txBody>
          <a:bodyPr/>
          <a:lstStyle/>
          <a:p>
            <a:br>
              <a:rPr lang="en-US" dirty="0"/>
            </a:br>
            <a:r>
              <a:rPr lang="en-US" i="1" dirty="0"/>
              <a:t>Considerations: Known</a:t>
            </a:r>
            <a:endParaRPr lang="en-US" dirty="0"/>
          </a:p>
        </p:txBody>
      </p:sp>
      <p:sp>
        <p:nvSpPr>
          <p:cNvPr id="4" name="Content Placeholder 3">
            <a:extLst>
              <a:ext uri="{FF2B5EF4-FFF2-40B4-BE49-F238E27FC236}">
                <a16:creationId xmlns:a16="http://schemas.microsoft.com/office/drawing/2014/main" id="{EED0E8E6-6C7E-40A8-9643-DF9656DBF7F8}"/>
              </a:ext>
            </a:extLst>
          </p:cNvPr>
          <p:cNvSpPr>
            <a:spLocks noGrp="1"/>
          </p:cNvSpPr>
          <p:nvPr>
            <p:ph idx="1"/>
          </p:nvPr>
        </p:nvSpPr>
        <p:spPr>
          <a:xfrm>
            <a:off x="457200" y="1665514"/>
            <a:ext cx="11338560" cy="4460966"/>
          </a:xfrm>
        </p:spPr>
        <p:txBody>
          <a:bodyPr>
            <a:normAutofit/>
          </a:bodyPr>
          <a:lstStyle/>
          <a:p>
            <a:pPr marL="0" indent="0" algn="ctr">
              <a:buNone/>
            </a:pPr>
            <a:r>
              <a:rPr lang="en-US" sz="4000" dirty="0">
                <a:solidFill>
                  <a:schemeClr val="tx1"/>
                </a:solidFill>
                <a:latin typeface="+mj-lt"/>
              </a:rPr>
              <a:t>Students should be treated as unique individuals, recognized for their strengths, and appreciated for who they are.</a:t>
            </a:r>
          </a:p>
        </p:txBody>
      </p:sp>
      <p:sp>
        <p:nvSpPr>
          <p:cNvPr id="5" name="Title 2">
            <a:extLst>
              <a:ext uri="{FF2B5EF4-FFF2-40B4-BE49-F238E27FC236}">
                <a16:creationId xmlns:a16="http://schemas.microsoft.com/office/drawing/2014/main" id="{B517BE17-AE71-40E3-AFD1-B65FA3C86849}"/>
              </a:ext>
            </a:extLst>
          </p:cNvPr>
          <p:cNvSpPr txBox="1">
            <a:spLocks/>
          </p:cNvSpPr>
          <p:nvPr/>
        </p:nvSpPr>
        <p:spPr>
          <a:xfrm>
            <a:off x="1518557" y="3886200"/>
            <a:ext cx="9650186" cy="1556657"/>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a:lstStyle>
          <a:p>
            <a:pPr algn="ctr"/>
            <a:br>
              <a:rPr lang="en-US" dirty="0"/>
            </a:br>
            <a:r>
              <a:rPr lang="en-US" dirty="0"/>
              <a:t>What opportunities are provided for students to be known by their peers?</a:t>
            </a:r>
          </a:p>
        </p:txBody>
      </p:sp>
      <p:sp>
        <p:nvSpPr>
          <p:cNvPr id="2" name="Slide Number Placeholder 1">
            <a:extLst>
              <a:ext uri="{FF2B5EF4-FFF2-40B4-BE49-F238E27FC236}">
                <a16:creationId xmlns:a16="http://schemas.microsoft.com/office/drawing/2014/main" id="{3B3BEBDF-89C2-4570-A5EC-690625EEBF40}"/>
              </a:ext>
            </a:extLst>
          </p:cNvPr>
          <p:cNvSpPr>
            <a:spLocks noGrp="1"/>
          </p:cNvSpPr>
          <p:nvPr>
            <p:ph type="sldNum" sz="quarter" idx="12"/>
          </p:nvPr>
        </p:nvSpPr>
        <p:spPr/>
        <p:txBody>
          <a:bodyPr/>
          <a:lstStyle/>
          <a:p>
            <a:fld id="{86CB4B4D-7CA3-9044-876B-883B54F8677D}" type="slidenum">
              <a:rPr lang="en-US" smtClean="0"/>
              <a:t>26</a:t>
            </a:fld>
            <a:endParaRPr lang="en-US"/>
          </a:p>
        </p:txBody>
      </p:sp>
    </p:spTree>
    <p:extLst>
      <p:ext uri="{BB962C8B-B14F-4D97-AF65-F5344CB8AC3E}">
        <p14:creationId xmlns:p14="http://schemas.microsoft.com/office/powerpoint/2010/main" val="961860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 name="Accepted"/>
          <p:cNvSpPr txBox="1">
            <a:spLocks noGrp="1"/>
          </p:cNvSpPr>
          <p:nvPr>
            <p:ph type="title" idx="4294967295"/>
          </p:nvPr>
        </p:nvSpPr>
        <p:spPr>
          <a:xfrm>
            <a:off x="699656" y="5444234"/>
            <a:ext cx="8215313" cy="1215638"/>
          </a:xfrm>
          <a:prstGeom prst="rect">
            <a:avLst/>
          </a:prstGeom>
          <a:noFill/>
          <a:ln w="12700">
            <a:noFill/>
            <a:prstDash/>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35719" tIns="35719" rIns="35719" bIns="35719" numCol="1" spcCol="0" rtlCol="0" fromWordArt="0" anchor="t" anchorCtr="0" forceAA="0" compatLnSpc="1">
            <a:prstTxWarp prst="textNoShape">
              <a:avLst/>
            </a:prstTxWarp>
            <a:normAutofit/>
          </a:bodyPr>
          <a:lstStyle>
            <a:lvl1pPr algn="l">
              <a:defRPr sz="10400" cap="all" spc="1664">
                <a:latin typeface="Avenir Black"/>
                <a:ea typeface="Avenir Black"/>
                <a:cs typeface="Avenir Black"/>
                <a:sym typeface="Avenir Black"/>
              </a:defRPr>
            </a:lvl1pPr>
          </a:lstStyle>
          <a:p>
            <a:pPr defTabSz="410766" hangingPunct="0">
              <a:lnSpc>
                <a:spcPct val="100000"/>
              </a:lnSpc>
              <a:spcBef>
                <a:spcPts val="0"/>
              </a:spcBef>
              <a:defRPr/>
            </a:pPr>
            <a:r>
              <a:rPr lang="en-US" sz="5200" kern="0" spc="832" dirty="0">
                <a:solidFill>
                  <a:schemeClr val="accent1">
                    <a:lumMod val="75000"/>
                  </a:schemeClr>
                </a:solidFill>
              </a:rPr>
              <a:t>Accepted</a:t>
            </a:r>
          </a:p>
        </p:txBody>
      </p:sp>
      <p:sp>
        <p:nvSpPr>
          <p:cNvPr id="1667" name="5. to be"/>
          <p:cNvSpPr txBox="1"/>
          <p:nvPr/>
        </p:nvSpPr>
        <p:spPr>
          <a:xfrm>
            <a:off x="699656" y="4975063"/>
            <a:ext cx="8215313" cy="692883"/>
          </a:xfrm>
          <a:prstGeom prst="rect">
            <a:avLst/>
          </a:prstGeom>
          <a:ln w="12700">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rmAutofit/>
          </a:bodyPr>
          <a:lstStyle>
            <a:lvl1pPr algn="l">
              <a:defRPr sz="5000" cap="all" spc="800">
                <a:latin typeface="Avenir Heavy"/>
                <a:ea typeface="Avenir Heavy"/>
                <a:cs typeface="Avenir Heavy"/>
                <a:sym typeface="Avenir Heavy"/>
              </a:defRPr>
            </a:lvl1pPr>
          </a:lstStyle>
          <a:p>
            <a:r>
              <a:rPr sz="2500"/>
              <a:t>5. to be</a:t>
            </a:r>
          </a:p>
        </p:txBody>
      </p:sp>
      <p:graphicFrame>
        <p:nvGraphicFramePr>
          <p:cNvPr id="1668" name="2D Pie Chart" descr="5. Accepted"/>
          <p:cNvGraphicFramePr/>
          <p:nvPr>
            <p:extLst>
              <p:ext uri="{D42A27DB-BD31-4B8C-83A1-F6EECF244321}">
                <p14:modId xmlns:p14="http://schemas.microsoft.com/office/powerpoint/2010/main" val="3612340642"/>
              </p:ext>
            </p:extLst>
          </p:nvPr>
        </p:nvGraphicFramePr>
        <p:xfrm>
          <a:off x="6553200" y="-572400"/>
          <a:ext cx="5940502" cy="4966599"/>
        </p:xfrm>
        <a:graphic>
          <a:graphicData uri="http://schemas.openxmlformats.org/drawingml/2006/chart">
            <c:chart xmlns:c="http://schemas.openxmlformats.org/drawingml/2006/chart" xmlns:r="http://schemas.openxmlformats.org/officeDocument/2006/relationships" r:id="rId3"/>
          </a:graphicData>
        </a:graphic>
      </p:graphicFrame>
      <p:sp>
        <p:nvSpPr>
          <p:cNvPr id="1669" name="to be">
            <a:extLst>
              <a:ext uri="{C183D7F6-B498-43B3-948B-1728B52AA6E4}">
                <adec:decorative xmlns:adec="http://schemas.microsoft.com/office/drawing/2017/decorative" val="1"/>
              </a:ext>
            </a:extLst>
          </p:cNvPr>
          <p:cNvSpPr/>
          <p:nvPr/>
        </p:nvSpPr>
        <p:spPr>
          <a:xfrm>
            <a:off x="8949448" y="1263198"/>
            <a:ext cx="1270001" cy="1270001"/>
          </a:xfrm>
          <a:prstGeom prst="ellipse">
            <a:avLst/>
          </a:prstGeom>
          <a:blipFill>
            <a:blip r:embed="rId4"/>
          </a:bli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lstStyle>
            <a:lvl1pPr defTabSz="910828">
              <a:defRPr sz="4300" cap="all" spc="85">
                <a:latin typeface="Futura"/>
                <a:ea typeface="Futura"/>
                <a:cs typeface="Futura"/>
                <a:sym typeface="Futura"/>
              </a:defRPr>
            </a:lvl1pPr>
          </a:lstStyle>
          <a:p>
            <a:r>
              <a:rPr sz="2150" dirty="0"/>
              <a:t>to be</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8824-7AD0-4D23-9F2D-BC497EC2B737}"/>
              </a:ext>
            </a:extLst>
          </p:cNvPr>
          <p:cNvSpPr>
            <a:spLocks noGrp="1"/>
          </p:cNvSpPr>
          <p:nvPr>
            <p:ph type="title"/>
          </p:nvPr>
        </p:nvSpPr>
        <p:spPr/>
        <p:txBody>
          <a:bodyPr/>
          <a:lstStyle/>
          <a:p>
            <a:r>
              <a:rPr lang="en-US" i="1" dirty="0"/>
              <a:t>Did you Know?</a:t>
            </a:r>
          </a:p>
        </p:txBody>
      </p:sp>
      <p:sp>
        <p:nvSpPr>
          <p:cNvPr id="3" name="Content Placeholder 2">
            <a:extLst>
              <a:ext uri="{FF2B5EF4-FFF2-40B4-BE49-F238E27FC236}">
                <a16:creationId xmlns:a16="http://schemas.microsoft.com/office/drawing/2014/main" id="{3ACD5005-7C56-4B7E-B663-F6066CD8A3F1}"/>
              </a:ext>
            </a:extLst>
          </p:cNvPr>
          <p:cNvSpPr>
            <a:spLocks noGrp="1"/>
          </p:cNvSpPr>
          <p:nvPr>
            <p:ph sz="quarter" idx="15"/>
          </p:nvPr>
        </p:nvSpPr>
        <p:spPr/>
        <p:txBody>
          <a:bodyPr/>
          <a:lstStyle/>
          <a:p>
            <a:pPr marL="0" indent="0">
              <a:buNone/>
            </a:pPr>
            <a:r>
              <a:rPr lang="en-US" sz="4000" dirty="0">
                <a:solidFill>
                  <a:schemeClr val="tx1"/>
                </a:solidFill>
                <a:latin typeface="+mj-lt"/>
                <a:ea typeface="+mj-ea"/>
              </a:rPr>
              <a:t>Teachers and parents hold significantly lower educational expectations for adolescents labeled with disabilities than they do for similarly achieving and behaving adolescents not labeled with disability, and these lower expectations contribute to labeled adolescents’ lower educational expectations for themselves.</a:t>
            </a:r>
          </a:p>
        </p:txBody>
      </p:sp>
      <p:sp>
        <p:nvSpPr>
          <p:cNvPr id="4" name="Text Placeholder 3">
            <a:extLst>
              <a:ext uri="{FF2B5EF4-FFF2-40B4-BE49-F238E27FC236}">
                <a16:creationId xmlns:a16="http://schemas.microsoft.com/office/drawing/2014/main" id="{222BE8DB-3536-41BE-BF5D-50074A9AF002}"/>
              </a:ext>
            </a:extLst>
          </p:cNvPr>
          <p:cNvSpPr>
            <a:spLocks noGrp="1"/>
          </p:cNvSpPr>
          <p:nvPr>
            <p:ph type="body" sz="quarter" idx="16"/>
          </p:nvPr>
        </p:nvSpPr>
        <p:spPr/>
        <p:txBody>
          <a:bodyPr/>
          <a:lstStyle/>
          <a:p>
            <a:r>
              <a:rPr lang="en-US" sz="1050" dirty="0" err="1">
                <a:hlinkClick r:id="rId2"/>
              </a:rPr>
              <a:t>Shifrer</a:t>
            </a:r>
            <a:r>
              <a:rPr lang="en-US" sz="1050" dirty="0">
                <a:hlinkClick r:id="rId2"/>
              </a:rPr>
              <a:t>, 2013</a:t>
            </a:r>
          </a:p>
        </p:txBody>
      </p:sp>
      <p:sp>
        <p:nvSpPr>
          <p:cNvPr id="5" name="Slide Number Placeholder 4">
            <a:extLst>
              <a:ext uri="{FF2B5EF4-FFF2-40B4-BE49-F238E27FC236}">
                <a16:creationId xmlns:a16="http://schemas.microsoft.com/office/drawing/2014/main" id="{7810ADB2-C0E5-463A-8023-8A5E1BF12403}"/>
              </a:ext>
            </a:extLst>
          </p:cNvPr>
          <p:cNvSpPr>
            <a:spLocks noGrp="1"/>
          </p:cNvSpPr>
          <p:nvPr>
            <p:ph type="sldNum" sz="quarter" idx="14"/>
          </p:nvPr>
        </p:nvSpPr>
        <p:spPr/>
        <p:txBody>
          <a:bodyPr/>
          <a:lstStyle/>
          <a:p>
            <a:fld id="{99A20822-4A49-4D36-86E3-300BA48D3F00}" type="slidenum">
              <a:rPr lang="en-US" smtClean="0"/>
              <a:pPr/>
              <a:t>28</a:t>
            </a:fld>
            <a:endParaRPr lang="en-US" dirty="0"/>
          </a:p>
        </p:txBody>
      </p:sp>
    </p:spTree>
    <p:extLst>
      <p:ext uri="{BB962C8B-B14F-4D97-AF65-F5344CB8AC3E}">
        <p14:creationId xmlns:p14="http://schemas.microsoft.com/office/powerpoint/2010/main" val="297575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D616-DE3B-4191-9F36-09A655F9BC94}"/>
              </a:ext>
            </a:extLst>
          </p:cNvPr>
          <p:cNvSpPr>
            <a:spLocks noGrp="1"/>
          </p:cNvSpPr>
          <p:nvPr>
            <p:ph type="title"/>
          </p:nvPr>
        </p:nvSpPr>
        <p:spPr/>
        <p:txBody>
          <a:bodyPr vert="horz" lIns="25400" tIns="25400" rIns="25400" bIns="25400" rtlCol="0" anchor="b" anchorCtr="0">
            <a:normAutofit/>
          </a:bodyPr>
          <a:lstStyle/>
          <a:p>
            <a:r>
              <a:rPr lang="en-US" dirty="0"/>
              <a:t>Quotes</a:t>
            </a:r>
          </a:p>
        </p:txBody>
      </p:sp>
      <p:sp>
        <p:nvSpPr>
          <p:cNvPr id="3" name="Content Placeholder 2">
            <a:extLst>
              <a:ext uri="{FF2B5EF4-FFF2-40B4-BE49-F238E27FC236}">
                <a16:creationId xmlns:a16="http://schemas.microsoft.com/office/drawing/2014/main" id="{71555092-E1AD-45B0-AE5F-676BEAE231F9}"/>
              </a:ext>
            </a:extLst>
          </p:cNvPr>
          <p:cNvSpPr>
            <a:spLocks noGrp="1"/>
          </p:cNvSpPr>
          <p:nvPr>
            <p:ph sz="quarter" idx="15"/>
          </p:nvPr>
        </p:nvSpPr>
        <p:spPr/>
        <p:txBody>
          <a:bodyPr/>
          <a:lstStyle/>
          <a:p>
            <a:r>
              <a:rPr lang="en-US" dirty="0">
                <a:solidFill>
                  <a:schemeClr val="tx1"/>
                </a:solidFill>
              </a:rPr>
              <a:t>“We don’t really do inclusion here.” </a:t>
            </a:r>
          </a:p>
          <a:p>
            <a:r>
              <a:rPr lang="en-US" dirty="0">
                <a:solidFill>
                  <a:schemeClr val="tx1"/>
                </a:solidFill>
              </a:rPr>
              <a:t>“We just are not equipped to serve your child.” </a:t>
            </a:r>
          </a:p>
          <a:p>
            <a:r>
              <a:rPr lang="en-US" dirty="0">
                <a:solidFill>
                  <a:schemeClr val="tx1"/>
                </a:solidFill>
              </a:rPr>
              <a:t>“Perhaps you’d feel more comfortable at a place with a ‘special program’ for her."</a:t>
            </a:r>
          </a:p>
          <a:p>
            <a:r>
              <a:rPr lang="en-US" dirty="0">
                <a:solidFill>
                  <a:schemeClr val="tx1"/>
                </a:solidFill>
              </a:rPr>
              <a:t>“We aren’t really sure he will get much out of being in our typical classes.”</a:t>
            </a:r>
          </a:p>
          <a:p>
            <a:r>
              <a:rPr lang="en-US" dirty="0">
                <a:solidFill>
                  <a:schemeClr val="tx1"/>
                </a:solidFill>
              </a:rPr>
              <a:t>“Her behaviors are a bit of a distraction.”</a:t>
            </a:r>
          </a:p>
          <a:p>
            <a:r>
              <a:rPr lang="en-US" dirty="0">
                <a:solidFill>
                  <a:schemeClr val="tx1"/>
                </a:solidFill>
              </a:rPr>
              <a:t>“Students like her are served in our self-contained classrooms.”</a:t>
            </a:r>
          </a:p>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7A401-AE43-487B-BFE5-E7D58BC04CC2}"/>
              </a:ext>
            </a:extLst>
          </p:cNvPr>
          <p:cNvSpPr>
            <a:spLocks noGrp="1"/>
          </p:cNvSpPr>
          <p:nvPr>
            <p:ph type="title"/>
          </p:nvPr>
        </p:nvSpPr>
        <p:spPr/>
        <p:txBody>
          <a:bodyPr/>
          <a:lstStyle/>
          <a:p>
            <a:r>
              <a:rPr lang="en-US" dirty="0"/>
              <a:t>Meet the Team</a:t>
            </a:r>
          </a:p>
        </p:txBody>
      </p:sp>
      <p:pic>
        <p:nvPicPr>
          <p:cNvPr id="24" name="Picture Placeholder 23" descr="Tessie Bailey headshot">
            <a:extLst>
              <a:ext uri="{FF2B5EF4-FFF2-40B4-BE49-F238E27FC236}">
                <a16:creationId xmlns:a16="http://schemas.microsoft.com/office/drawing/2014/main" id="{6D0990DB-B325-437A-913E-509B0683849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a:xfrm>
            <a:off x="1645920" y="1293657"/>
            <a:ext cx="1828800" cy="1828800"/>
          </a:xfrm>
        </p:spPr>
      </p:pic>
      <p:sp>
        <p:nvSpPr>
          <p:cNvPr id="9" name="Text Placeholder 8">
            <a:extLst>
              <a:ext uri="{FF2B5EF4-FFF2-40B4-BE49-F238E27FC236}">
                <a16:creationId xmlns:a16="http://schemas.microsoft.com/office/drawing/2014/main" id="{25C75488-0E84-4A19-A695-86071DF46105}"/>
              </a:ext>
            </a:extLst>
          </p:cNvPr>
          <p:cNvSpPr>
            <a:spLocks noGrp="1"/>
          </p:cNvSpPr>
          <p:nvPr>
            <p:ph type="body" sz="quarter" idx="19"/>
          </p:nvPr>
        </p:nvSpPr>
        <p:spPr>
          <a:xfrm>
            <a:off x="1554480" y="3257262"/>
            <a:ext cx="2011680" cy="369887"/>
          </a:xfrm>
        </p:spPr>
        <p:txBody>
          <a:bodyPr/>
          <a:lstStyle/>
          <a:p>
            <a:r>
              <a:rPr lang="en-US" dirty="0"/>
              <a:t>Tessie Bailey, PhD</a:t>
            </a:r>
          </a:p>
        </p:txBody>
      </p:sp>
      <p:sp>
        <p:nvSpPr>
          <p:cNvPr id="10" name="Text Placeholder 9">
            <a:extLst>
              <a:ext uri="{FF2B5EF4-FFF2-40B4-BE49-F238E27FC236}">
                <a16:creationId xmlns:a16="http://schemas.microsoft.com/office/drawing/2014/main" id="{1525F712-C88D-410F-848D-830C47A0FB3D}"/>
              </a:ext>
            </a:extLst>
          </p:cNvPr>
          <p:cNvSpPr>
            <a:spLocks noGrp="1"/>
          </p:cNvSpPr>
          <p:nvPr>
            <p:ph type="body" sz="quarter" idx="23"/>
          </p:nvPr>
        </p:nvSpPr>
        <p:spPr>
          <a:xfrm>
            <a:off x="1629762" y="3749186"/>
            <a:ext cx="2011680" cy="2148840"/>
          </a:xfrm>
        </p:spPr>
        <p:txBody>
          <a:bodyPr/>
          <a:lstStyle/>
          <a:p>
            <a:r>
              <a:rPr lang="en-US" dirty="0"/>
              <a:t>Director, PROGRESS Center at AIR</a:t>
            </a:r>
          </a:p>
        </p:txBody>
      </p:sp>
      <p:pic>
        <p:nvPicPr>
          <p:cNvPr id="4" name="Picture Placeholder 3" descr="Gail Ghere headshot">
            <a:extLst>
              <a:ext uri="{FF2B5EF4-FFF2-40B4-BE49-F238E27FC236}">
                <a16:creationId xmlns:a16="http://schemas.microsoft.com/office/drawing/2014/main" id="{20D6C68C-DC5A-40A6-A82C-333157B11BA6}"/>
              </a:ext>
            </a:extLst>
          </p:cNvPr>
          <p:cNvPicPr>
            <a:picLocks noGrp="1" noChangeAspect="1"/>
          </p:cNvPicPr>
          <p:nvPr>
            <p:ph type="pic" sz="quarter" idx="24"/>
          </p:nvPr>
        </p:nvPicPr>
        <p:blipFill>
          <a:blip r:embed="rId4" cstate="print">
            <a:extLst>
              <a:ext uri="{28A0092B-C50C-407E-A947-70E740481C1C}">
                <a14:useLocalDpi xmlns:a14="http://schemas.microsoft.com/office/drawing/2010/main" val="0"/>
              </a:ext>
            </a:extLst>
          </a:blip>
          <a:srcRect l="3901" r="3901"/>
          <a:stretch>
            <a:fillRect/>
          </a:stretch>
        </p:blipFill>
        <p:spPr>
          <a:xfrm>
            <a:off x="3840163" y="1258888"/>
            <a:ext cx="1828800" cy="1828800"/>
          </a:xfrm>
        </p:spPr>
      </p:pic>
      <p:sp>
        <p:nvSpPr>
          <p:cNvPr id="12" name="Text Placeholder 11">
            <a:extLst>
              <a:ext uri="{FF2B5EF4-FFF2-40B4-BE49-F238E27FC236}">
                <a16:creationId xmlns:a16="http://schemas.microsoft.com/office/drawing/2014/main" id="{1280540D-157F-4AEA-8285-CD1235D7BFE7}"/>
              </a:ext>
            </a:extLst>
          </p:cNvPr>
          <p:cNvSpPr>
            <a:spLocks noGrp="1"/>
          </p:cNvSpPr>
          <p:nvPr>
            <p:ph type="body" sz="quarter" idx="25"/>
          </p:nvPr>
        </p:nvSpPr>
        <p:spPr>
          <a:xfrm>
            <a:off x="3840480" y="3239437"/>
            <a:ext cx="2011680" cy="369887"/>
          </a:xfrm>
        </p:spPr>
        <p:txBody>
          <a:bodyPr/>
          <a:lstStyle/>
          <a:p>
            <a:r>
              <a:rPr lang="en-US" dirty="0"/>
              <a:t>Gail Ghere, PhD </a:t>
            </a:r>
          </a:p>
        </p:txBody>
      </p:sp>
      <p:sp>
        <p:nvSpPr>
          <p:cNvPr id="13" name="Text Placeholder 12">
            <a:extLst>
              <a:ext uri="{FF2B5EF4-FFF2-40B4-BE49-F238E27FC236}">
                <a16:creationId xmlns:a16="http://schemas.microsoft.com/office/drawing/2014/main" id="{D5967D18-0603-4BA8-A654-A8570539A4A4}"/>
              </a:ext>
            </a:extLst>
          </p:cNvPr>
          <p:cNvSpPr>
            <a:spLocks noGrp="1"/>
          </p:cNvSpPr>
          <p:nvPr>
            <p:ph type="body" sz="quarter" idx="26"/>
          </p:nvPr>
        </p:nvSpPr>
        <p:spPr>
          <a:xfrm>
            <a:off x="3749040" y="3749186"/>
            <a:ext cx="2011680" cy="2148840"/>
          </a:xfrm>
        </p:spPr>
        <p:txBody>
          <a:bodyPr/>
          <a:lstStyle/>
          <a:p>
            <a:r>
              <a:rPr lang="en-US" dirty="0"/>
              <a:t>Principal Investigator, TIES Center </a:t>
            </a:r>
          </a:p>
        </p:txBody>
      </p:sp>
      <p:pic>
        <p:nvPicPr>
          <p:cNvPr id="3" name="Picture Placeholder 2" descr="Chrissy Brown head">
            <a:extLst>
              <a:ext uri="{FF2B5EF4-FFF2-40B4-BE49-F238E27FC236}">
                <a16:creationId xmlns:a16="http://schemas.microsoft.com/office/drawing/2014/main" id="{2C5B5010-8DF1-4892-8718-83E5746A2880}"/>
              </a:ext>
            </a:extLst>
          </p:cNvPr>
          <p:cNvPicPr>
            <a:picLocks noGrp="1" noChangeAspect="1"/>
          </p:cNvPicPr>
          <p:nvPr>
            <p:ph type="pic" sz="quarter" idx="27"/>
          </p:nvPr>
        </p:nvPicPr>
        <p:blipFill>
          <a:blip r:embed="rId5">
            <a:extLst>
              <a:ext uri="{28A0092B-C50C-407E-A947-70E740481C1C}">
                <a14:useLocalDpi xmlns:a14="http://schemas.microsoft.com/office/drawing/2010/main" val="0"/>
              </a:ext>
            </a:extLst>
          </a:blip>
          <a:srcRect/>
          <a:stretch>
            <a:fillRect/>
          </a:stretch>
        </p:blipFill>
        <p:spPr>
          <a:xfrm>
            <a:off x="6217920" y="1259317"/>
            <a:ext cx="1828800" cy="1828800"/>
          </a:xfrm>
        </p:spPr>
      </p:pic>
      <p:sp>
        <p:nvSpPr>
          <p:cNvPr id="15" name="Text Placeholder 14">
            <a:extLst>
              <a:ext uri="{FF2B5EF4-FFF2-40B4-BE49-F238E27FC236}">
                <a16:creationId xmlns:a16="http://schemas.microsoft.com/office/drawing/2014/main" id="{56551091-B4D9-4117-85E0-33BD8FA21389}"/>
              </a:ext>
            </a:extLst>
          </p:cNvPr>
          <p:cNvSpPr>
            <a:spLocks noGrp="1"/>
          </p:cNvSpPr>
          <p:nvPr>
            <p:ph type="body" sz="quarter" idx="28"/>
          </p:nvPr>
        </p:nvSpPr>
        <p:spPr>
          <a:xfrm>
            <a:off x="6126480" y="3246120"/>
            <a:ext cx="2011680" cy="369887"/>
          </a:xfrm>
        </p:spPr>
        <p:txBody>
          <a:bodyPr>
            <a:normAutofit fontScale="92500"/>
          </a:bodyPr>
          <a:lstStyle/>
          <a:p>
            <a:r>
              <a:rPr lang="en-US" dirty="0"/>
              <a:t>Chrissy Brown, PhD</a:t>
            </a:r>
          </a:p>
        </p:txBody>
      </p:sp>
      <p:sp>
        <p:nvSpPr>
          <p:cNvPr id="16" name="Text Placeholder 15">
            <a:extLst>
              <a:ext uri="{FF2B5EF4-FFF2-40B4-BE49-F238E27FC236}">
                <a16:creationId xmlns:a16="http://schemas.microsoft.com/office/drawing/2014/main" id="{936A886D-5858-4B6D-B4DA-827986911434}"/>
              </a:ext>
            </a:extLst>
          </p:cNvPr>
          <p:cNvSpPr>
            <a:spLocks noGrp="1"/>
          </p:cNvSpPr>
          <p:nvPr>
            <p:ph type="body" sz="quarter" idx="29"/>
          </p:nvPr>
        </p:nvSpPr>
        <p:spPr>
          <a:xfrm>
            <a:off x="6126480" y="3749188"/>
            <a:ext cx="2011680" cy="2148840"/>
          </a:xfrm>
        </p:spPr>
        <p:txBody>
          <a:bodyPr/>
          <a:lstStyle/>
          <a:p>
            <a:r>
              <a:rPr lang="en-US" dirty="0"/>
              <a:t>Co-Lead of Intensive TA, PROGRESS Center at AIR</a:t>
            </a:r>
          </a:p>
        </p:txBody>
      </p:sp>
      <p:pic>
        <p:nvPicPr>
          <p:cNvPr id="23" name="Picture Placeholder 22" descr="Riley O'Donnell headshot">
            <a:extLst>
              <a:ext uri="{FF2B5EF4-FFF2-40B4-BE49-F238E27FC236}">
                <a16:creationId xmlns:a16="http://schemas.microsoft.com/office/drawing/2014/main" id="{212F26D1-876F-4693-B11E-C50EC7615497}"/>
              </a:ext>
            </a:extLst>
          </p:cNvPr>
          <p:cNvPicPr>
            <a:picLocks noGrp="1" noChangeAspect="1"/>
          </p:cNvPicPr>
          <p:nvPr>
            <p:ph type="pic" sz="quarter" idx="30"/>
          </p:nvPr>
        </p:nvPicPr>
        <p:blipFill>
          <a:blip r:embed="rId6">
            <a:extLst>
              <a:ext uri="{28A0092B-C50C-407E-A947-70E740481C1C}">
                <a14:useLocalDpi xmlns:a14="http://schemas.microsoft.com/office/drawing/2010/main" val="0"/>
              </a:ext>
            </a:extLst>
          </a:blip>
          <a:srcRect/>
          <a:stretch>
            <a:fillRect/>
          </a:stretch>
        </p:blipFill>
        <p:spPr>
          <a:xfrm>
            <a:off x="8442960" y="1259317"/>
            <a:ext cx="1828800" cy="1828800"/>
          </a:xfrm>
        </p:spPr>
      </p:pic>
      <p:sp>
        <p:nvSpPr>
          <p:cNvPr id="18" name="Text Placeholder 17">
            <a:extLst>
              <a:ext uri="{FF2B5EF4-FFF2-40B4-BE49-F238E27FC236}">
                <a16:creationId xmlns:a16="http://schemas.microsoft.com/office/drawing/2014/main" id="{089E4D55-6CBA-48F3-9F9E-C14AD6AC584A}"/>
              </a:ext>
            </a:extLst>
          </p:cNvPr>
          <p:cNvSpPr>
            <a:spLocks noGrp="1"/>
          </p:cNvSpPr>
          <p:nvPr>
            <p:ph type="body" sz="quarter" idx="31"/>
          </p:nvPr>
        </p:nvSpPr>
        <p:spPr>
          <a:xfrm>
            <a:off x="8442960" y="3239438"/>
            <a:ext cx="2011680" cy="369887"/>
          </a:xfrm>
        </p:spPr>
        <p:txBody>
          <a:bodyPr/>
          <a:lstStyle/>
          <a:p>
            <a:r>
              <a:rPr lang="en-US" dirty="0"/>
              <a:t>Riley O’Donnell</a:t>
            </a:r>
          </a:p>
        </p:txBody>
      </p:sp>
      <p:sp>
        <p:nvSpPr>
          <p:cNvPr id="19" name="Text Placeholder 18">
            <a:extLst>
              <a:ext uri="{FF2B5EF4-FFF2-40B4-BE49-F238E27FC236}">
                <a16:creationId xmlns:a16="http://schemas.microsoft.com/office/drawing/2014/main" id="{D6D787E9-4FC9-4CEB-835A-AC67195FD327}"/>
              </a:ext>
            </a:extLst>
          </p:cNvPr>
          <p:cNvSpPr>
            <a:spLocks noGrp="1"/>
          </p:cNvSpPr>
          <p:nvPr>
            <p:ph type="body" sz="quarter" idx="32"/>
          </p:nvPr>
        </p:nvSpPr>
        <p:spPr>
          <a:xfrm>
            <a:off x="8442960" y="3749188"/>
            <a:ext cx="2011680" cy="2148840"/>
          </a:xfrm>
        </p:spPr>
        <p:txBody>
          <a:bodyPr/>
          <a:lstStyle/>
          <a:p>
            <a:r>
              <a:rPr lang="en-US" dirty="0"/>
              <a:t>Technical Support, PROGRESS Center at AIR</a:t>
            </a:r>
          </a:p>
        </p:txBody>
      </p:sp>
      <p:sp>
        <p:nvSpPr>
          <p:cNvPr id="6" name="Slide Number Placeholder 5">
            <a:extLst>
              <a:ext uri="{FF2B5EF4-FFF2-40B4-BE49-F238E27FC236}">
                <a16:creationId xmlns:a16="http://schemas.microsoft.com/office/drawing/2014/main" id="{4EC51DB1-CB2E-4316-91C2-22DFB9BD903C}"/>
              </a:ext>
            </a:extLst>
          </p:cNvPr>
          <p:cNvSpPr>
            <a:spLocks noGrp="1"/>
          </p:cNvSpPr>
          <p:nvPr>
            <p:ph type="sldNum" sz="quarter" idx="10"/>
          </p:nvPr>
        </p:nvSpPr>
        <p:spPr/>
        <p:txBody>
          <a:bodyPr/>
          <a:lstStyle/>
          <a:p>
            <a:fld id="{99A20822-4A49-4D36-86E3-300BA48D3F00}" type="slidenum">
              <a:rPr lang="en-US" smtClean="0"/>
              <a:t>3</a:t>
            </a:fld>
            <a:endParaRPr lang="en-US" dirty="0"/>
          </a:p>
        </p:txBody>
      </p:sp>
    </p:spTree>
    <p:extLst>
      <p:ext uri="{BB962C8B-B14F-4D97-AF65-F5344CB8AC3E}">
        <p14:creationId xmlns:p14="http://schemas.microsoft.com/office/powerpoint/2010/main" val="943999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BA03-8917-4D38-A098-88F05373E0BA}"/>
              </a:ext>
            </a:extLst>
          </p:cNvPr>
          <p:cNvSpPr>
            <a:spLocks noGrp="1"/>
          </p:cNvSpPr>
          <p:nvPr>
            <p:ph type="title"/>
          </p:nvPr>
        </p:nvSpPr>
        <p:spPr/>
        <p:txBody>
          <a:bodyPr/>
          <a:lstStyle/>
          <a:p>
            <a:r>
              <a:rPr lang="en-US" i="1" dirty="0"/>
              <a:t>Reflection: Accepted</a:t>
            </a:r>
            <a:endParaRPr lang="en-US" dirty="0"/>
          </a:p>
        </p:txBody>
      </p:sp>
      <p:sp>
        <p:nvSpPr>
          <p:cNvPr id="3" name="Content Placeholder 2">
            <a:extLst>
              <a:ext uri="{FF2B5EF4-FFF2-40B4-BE49-F238E27FC236}">
                <a16:creationId xmlns:a16="http://schemas.microsoft.com/office/drawing/2014/main" id="{18CF6CC4-F953-44FC-9581-3F4A75A0B6AC}"/>
              </a:ext>
            </a:extLst>
          </p:cNvPr>
          <p:cNvSpPr>
            <a:spLocks noGrp="1"/>
          </p:cNvSpPr>
          <p:nvPr>
            <p:ph sz="quarter" idx="15"/>
          </p:nvPr>
        </p:nvSpPr>
        <p:spPr>
          <a:xfrm>
            <a:off x="457200" y="1280160"/>
            <a:ext cx="4703379" cy="4846320"/>
          </a:xfrm>
        </p:spPr>
        <p:txBody>
          <a:bodyPr>
            <a:normAutofit/>
          </a:bodyPr>
          <a:lstStyle/>
          <a:p>
            <a:pPr marL="0" indent="0">
              <a:buNone/>
            </a:pPr>
            <a:r>
              <a:rPr lang="en-US" sz="3600" dirty="0">
                <a:solidFill>
                  <a:schemeClr val="tx1"/>
                </a:solidFill>
              </a:rPr>
              <a:t>Are students </a:t>
            </a:r>
            <a:r>
              <a:rPr lang="en-US" sz="3600" b="1" dirty="0">
                <a:solidFill>
                  <a:schemeClr val="tx1"/>
                </a:solidFill>
              </a:rPr>
              <a:t>embraced without condition </a:t>
            </a:r>
            <a:r>
              <a:rPr lang="en-US" sz="3600" dirty="0">
                <a:solidFill>
                  <a:schemeClr val="tx1"/>
                </a:solidFill>
              </a:rPr>
              <a:t>and </a:t>
            </a:r>
            <a:r>
              <a:rPr lang="en-US" sz="3600" b="1" dirty="0">
                <a:solidFill>
                  <a:schemeClr val="tx1"/>
                </a:solidFill>
              </a:rPr>
              <a:t>viewed as equals </a:t>
            </a:r>
            <a:r>
              <a:rPr lang="en-US" sz="3600" dirty="0">
                <a:solidFill>
                  <a:schemeClr val="tx1"/>
                </a:solidFill>
              </a:rPr>
              <a:t>by their peers?</a:t>
            </a:r>
          </a:p>
        </p:txBody>
      </p:sp>
      <p:pic>
        <p:nvPicPr>
          <p:cNvPr id="7" name="Picture 6" descr="Reflecting on Belonging worksheet">
            <a:extLst>
              <a:ext uri="{FF2B5EF4-FFF2-40B4-BE49-F238E27FC236}">
                <a16:creationId xmlns:a16="http://schemas.microsoft.com/office/drawing/2014/main" id="{C4B97C70-32E7-4512-8E95-1D4598D4CB0D}"/>
              </a:ext>
            </a:extLst>
          </p:cNvPr>
          <p:cNvPicPr>
            <a:picLocks noChangeAspect="1"/>
          </p:cNvPicPr>
          <p:nvPr/>
        </p:nvPicPr>
        <p:blipFill>
          <a:blip r:embed="rId3"/>
          <a:stretch>
            <a:fillRect/>
          </a:stretch>
        </p:blipFill>
        <p:spPr>
          <a:xfrm>
            <a:off x="5253052" y="553998"/>
            <a:ext cx="6542073" cy="5453743"/>
          </a:xfrm>
          <a:prstGeom prst="rect">
            <a:avLst/>
          </a:prstGeom>
          <a:ln>
            <a:solidFill>
              <a:schemeClr val="bg1">
                <a:lumMod val="75000"/>
              </a:schemeClr>
            </a:solidFill>
          </a:ln>
        </p:spPr>
      </p:pic>
      <p:sp>
        <p:nvSpPr>
          <p:cNvPr id="5" name="Slide Number Placeholder 4">
            <a:extLst>
              <a:ext uri="{FF2B5EF4-FFF2-40B4-BE49-F238E27FC236}">
                <a16:creationId xmlns:a16="http://schemas.microsoft.com/office/drawing/2014/main" id="{8E8813F6-B0F2-4B7C-9AEC-3E8C21FFA068}"/>
              </a:ext>
            </a:extLst>
          </p:cNvPr>
          <p:cNvSpPr>
            <a:spLocks noGrp="1"/>
          </p:cNvSpPr>
          <p:nvPr>
            <p:ph type="sldNum" sz="quarter" idx="14"/>
          </p:nvPr>
        </p:nvSpPr>
        <p:spPr/>
        <p:txBody>
          <a:bodyPr/>
          <a:lstStyle/>
          <a:p>
            <a:fld id="{99A20822-4A49-4D36-86E3-300BA48D3F00}" type="slidenum">
              <a:rPr lang="en-US" smtClean="0"/>
              <a:pPr/>
              <a:t>30</a:t>
            </a:fld>
            <a:endParaRPr lang="en-US" dirty="0"/>
          </a:p>
        </p:txBody>
      </p:sp>
    </p:spTree>
    <p:extLst>
      <p:ext uri="{BB962C8B-B14F-4D97-AF65-F5344CB8AC3E}">
        <p14:creationId xmlns:p14="http://schemas.microsoft.com/office/powerpoint/2010/main" val="1909230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7" name="Supported"/>
          <p:cNvSpPr txBox="1">
            <a:spLocks noGrp="1"/>
          </p:cNvSpPr>
          <p:nvPr>
            <p:ph type="title" idx="4294967295"/>
          </p:nvPr>
        </p:nvSpPr>
        <p:spPr>
          <a:xfrm>
            <a:off x="699656" y="5444234"/>
            <a:ext cx="8215313" cy="1215638"/>
          </a:xfrm>
          <a:prstGeom prst="rect">
            <a:avLst/>
          </a:prstGeom>
          <a:noFill/>
          <a:ln w="12700">
            <a:noFill/>
            <a:prstDash/>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35719" tIns="35719" rIns="35719" bIns="35719" numCol="1" spcCol="0" rtlCol="0" fromWordArt="0" anchor="t" anchorCtr="0" forceAA="0" compatLnSpc="1">
            <a:prstTxWarp prst="textNoShape">
              <a:avLst/>
            </a:prstTxWarp>
            <a:normAutofit/>
          </a:bodyPr>
          <a:lstStyle>
            <a:lvl1pPr algn="l">
              <a:defRPr sz="10400" cap="all" spc="1664">
                <a:latin typeface="Avenir Black"/>
                <a:ea typeface="Avenir Black"/>
                <a:cs typeface="Avenir Black"/>
                <a:sym typeface="Avenir Black"/>
              </a:defRPr>
            </a:lvl1pPr>
          </a:lstStyle>
          <a:p>
            <a:pPr defTabSz="410766" hangingPunct="0">
              <a:lnSpc>
                <a:spcPct val="100000"/>
              </a:lnSpc>
              <a:spcBef>
                <a:spcPts val="0"/>
              </a:spcBef>
              <a:defRPr/>
            </a:pPr>
            <a:r>
              <a:rPr lang="en-US" sz="5200" kern="0" spc="832" dirty="0">
                <a:solidFill>
                  <a:schemeClr val="accent1">
                    <a:lumMod val="75000"/>
                  </a:schemeClr>
                </a:solidFill>
              </a:rPr>
              <a:t>Supported</a:t>
            </a:r>
          </a:p>
        </p:txBody>
      </p:sp>
      <p:sp>
        <p:nvSpPr>
          <p:cNvPr id="1688" name="6. to be"/>
          <p:cNvSpPr txBox="1"/>
          <p:nvPr/>
        </p:nvSpPr>
        <p:spPr>
          <a:xfrm>
            <a:off x="699656" y="4975063"/>
            <a:ext cx="8215313" cy="692883"/>
          </a:xfrm>
          <a:prstGeom prst="rect">
            <a:avLst/>
          </a:prstGeom>
          <a:ln w="12700">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rmAutofit/>
          </a:bodyPr>
          <a:lstStyle>
            <a:lvl1pPr algn="l">
              <a:defRPr sz="5000" cap="all" spc="800">
                <a:latin typeface="Avenir Heavy"/>
                <a:ea typeface="Avenir Heavy"/>
                <a:cs typeface="Avenir Heavy"/>
                <a:sym typeface="Avenir Heavy"/>
              </a:defRPr>
            </a:lvl1pPr>
          </a:lstStyle>
          <a:p>
            <a:r>
              <a:rPr sz="2500"/>
              <a:t>6. to be</a:t>
            </a:r>
          </a:p>
        </p:txBody>
      </p:sp>
      <p:graphicFrame>
        <p:nvGraphicFramePr>
          <p:cNvPr id="1689" name="2D Pie Chart" descr="6. Supported"/>
          <p:cNvGraphicFramePr/>
          <p:nvPr>
            <p:extLst>
              <p:ext uri="{D42A27DB-BD31-4B8C-83A1-F6EECF244321}">
                <p14:modId xmlns:p14="http://schemas.microsoft.com/office/powerpoint/2010/main" val="83685401"/>
              </p:ext>
            </p:extLst>
          </p:nvPr>
        </p:nvGraphicFramePr>
        <p:xfrm>
          <a:off x="6540500" y="-668422"/>
          <a:ext cx="6049224" cy="5316621"/>
        </p:xfrm>
        <a:graphic>
          <a:graphicData uri="http://schemas.openxmlformats.org/drawingml/2006/chart">
            <c:chart xmlns:c="http://schemas.openxmlformats.org/drawingml/2006/chart" xmlns:r="http://schemas.openxmlformats.org/officeDocument/2006/relationships" r:id="rId3"/>
          </a:graphicData>
        </a:graphic>
      </p:graphicFrame>
      <p:sp>
        <p:nvSpPr>
          <p:cNvPr id="1690" name="to be">
            <a:extLst>
              <a:ext uri="{C183D7F6-B498-43B3-948B-1728B52AA6E4}">
                <adec:decorative xmlns:adec="http://schemas.microsoft.com/office/drawing/2017/decorative" val="1"/>
              </a:ext>
            </a:extLst>
          </p:cNvPr>
          <p:cNvSpPr/>
          <p:nvPr/>
        </p:nvSpPr>
        <p:spPr>
          <a:xfrm>
            <a:off x="8953069" y="1304354"/>
            <a:ext cx="1270001" cy="1270001"/>
          </a:xfrm>
          <a:prstGeom prst="ellipse">
            <a:avLst/>
          </a:prstGeom>
          <a:blipFill>
            <a:blip r:embed="rId4"/>
          </a:bli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lstStyle>
            <a:lvl1pPr defTabSz="910828">
              <a:defRPr sz="4300" cap="all" spc="85">
                <a:latin typeface="Futura"/>
                <a:ea typeface="Futura"/>
                <a:cs typeface="Futura"/>
                <a:sym typeface="Futura"/>
              </a:defRPr>
            </a:lvl1pPr>
          </a:lstStyle>
          <a:p>
            <a:r>
              <a:rPr sz="2150" dirty="0"/>
              <a:t>to be</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C8A81-3F84-4540-8928-B36751B69BDA}"/>
              </a:ext>
            </a:extLst>
          </p:cNvPr>
          <p:cNvSpPr>
            <a:spLocks noGrp="1"/>
          </p:cNvSpPr>
          <p:nvPr>
            <p:ph type="title"/>
          </p:nvPr>
        </p:nvSpPr>
        <p:spPr/>
        <p:txBody>
          <a:bodyPr/>
          <a:lstStyle/>
          <a:p>
            <a:r>
              <a:rPr lang="en-US" i="1" dirty="0"/>
              <a:t>Reflection: Supported</a:t>
            </a:r>
          </a:p>
        </p:txBody>
      </p:sp>
      <p:sp>
        <p:nvSpPr>
          <p:cNvPr id="3" name="Content Placeholder 2">
            <a:extLst>
              <a:ext uri="{FF2B5EF4-FFF2-40B4-BE49-F238E27FC236}">
                <a16:creationId xmlns:a16="http://schemas.microsoft.com/office/drawing/2014/main" id="{ED3BF461-6A89-4B04-A186-639416C7A935}"/>
              </a:ext>
            </a:extLst>
          </p:cNvPr>
          <p:cNvSpPr>
            <a:spLocks noGrp="1"/>
          </p:cNvSpPr>
          <p:nvPr>
            <p:ph sz="quarter" idx="15"/>
          </p:nvPr>
        </p:nvSpPr>
        <p:spPr>
          <a:xfrm>
            <a:off x="457200" y="2106386"/>
            <a:ext cx="11338560" cy="4020094"/>
          </a:xfrm>
        </p:spPr>
        <p:txBody>
          <a:bodyPr>
            <a:normAutofit/>
          </a:bodyPr>
          <a:lstStyle/>
          <a:p>
            <a:pPr marL="0" indent="0" algn="ctr">
              <a:buNone/>
            </a:pPr>
            <a:r>
              <a:rPr lang="en-US" sz="4000" dirty="0">
                <a:solidFill>
                  <a:schemeClr val="tx1"/>
                </a:solidFill>
                <a:latin typeface="+mj-lt"/>
                <a:ea typeface="+mj-ea"/>
              </a:rPr>
              <a:t>Are they receiving the </a:t>
            </a:r>
            <a:r>
              <a:rPr lang="en-US" sz="4000" b="1" dirty="0">
                <a:solidFill>
                  <a:schemeClr val="tx1"/>
                </a:solidFill>
                <a:latin typeface="+mj-lt"/>
                <a:ea typeface="+mj-ea"/>
              </a:rPr>
              <a:t>assistance they need</a:t>
            </a:r>
            <a:br>
              <a:rPr lang="en-US" sz="4000" b="1" dirty="0">
                <a:solidFill>
                  <a:schemeClr val="tx1"/>
                </a:solidFill>
                <a:latin typeface="+mj-lt"/>
                <a:ea typeface="+mj-ea"/>
              </a:rPr>
            </a:br>
            <a:r>
              <a:rPr lang="en-US" sz="4000" b="1" dirty="0">
                <a:solidFill>
                  <a:schemeClr val="tx1"/>
                </a:solidFill>
                <a:latin typeface="+mj-lt"/>
                <a:ea typeface="+mj-ea"/>
              </a:rPr>
              <a:t>to participate fully and meaningfully </a:t>
            </a:r>
            <a:r>
              <a:rPr lang="en-US" sz="4000" dirty="0">
                <a:solidFill>
                  <a:schemeClr val="tx1"/>
                </a:solidFill>
                <a:latin typeface="+mj-lt"/>
                <a:ea typeface="+mj-ea"/>
              </a:rPr>
              <a:t>in all</a:t>
            </a:r>
            <a:br>
              <a:rPr lang="en-US" sz="4000" dirty="0">
                <a:solidFill>
                  <a:schemeClr val="tx1"/>
                </a:solidFill>
                <a:latin typeface="+mj-lt"/>
                <a:ea typeface="+mj-ea"/>
              </a:rPr>
            </a:br>
            <a:r>
              <a:rPr lang="en-US" sz="4000" dirty="0">
                <a:solidFill>
                  <a:schemeClr val="tx1"/>
                </a:solidFill>
                <a:latin typeface="+mj-lt"/>
                <a:ea typeface="+mj-ea"/>
              </a:rPr>
              <a:t>aspects of the life of their school?</a:t>
            </a:r>
          </a:p>
        </p:txBody>
      </p:sp>
      <p:sp>
        <p:nvSpPr>
          <p:cNvPr id="4" name="Slide Number Placeholder 3">
            <a:extLst>
              <a:ext uri="{FF2B5EF4-FFF2-40B4-BE49-F238E27FC236}">
                <a16:creationId xmlns:a16="http://schemas.microsoft.com/office/drawing/2014/main" id="{F199A214-0B5A-4E52-BFA9-C2D801F26751}"/>
              </a:ext>
            </a:extLst>
          </p:cNvPr>
          <p:cNvSpPr>
            <a:spLocks noGrp="1"/>
          </p:cNvSpPr>
          <p:nvPr>
            <p:ph type="sldNum" sz="quarter" idx="14"/>
          </p:nvPr>
        </p:nvSpPr>
        <p:spPr/>
        <p:txBody>
          <a:bodyPr/>
          <a:lstStyle/>
          <a:p>
            <a:fld id="{8BA59289-23A6-4B4F-99F2-4BDE84E5B329}" type="slidenum">
              <a:rPr lang="en-US" smtClean="0"/>
              <a:t>32</a:t>
            </a:fld>
            <a:endParaRPr lang="en-US"/>
          </a:p>
        </p:txBody>
      </p:sp>
    </p:spTree>
    <p:extLst>
      <p:ext uri="{BB962C8B-B14F-4D97-AF65-F5344CB8AC3E}">
        <p14:creationId xmlns:p14="http://schemas.microsoft.com/office/powerpoint/2010/main" val="2745008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EE21FAC-093D-4EB9-B15C-71FE465C21C0}"/>
              </a:ext>
            </a:extLst>
          </p:cNvPr>
          <p:cNvSpPr>
            <a:spLocks noGrp="1"/>
          </p:cNvSpPr>
          <p:nvPr>
            <p:ph type="title"/>
          </p:nvPr>
        </p:nvSpPr>
        <p:spPr>
          <a:xfrm>
            <a:off x="294640" y="152400"/>
            <a:ext cx="11338560" cy="1107996"/>
          </a:xfrm>
        </p:spPr>
        <p:txBody>
          <a:bodyPr/>
          <a:lstStyle/>
          <a:p>
            <a:pPr algn="r"/>
            <a:r>
              <a:rPr lang="en-US" dirty="0"/>
              <a:t>Power of Peers</a:t>
            </a:r>
          </a:p>
        </p:txBody>
      </p:sp>
      <p:pic>
        <p:nvPicPr>
          <p:cNvPr id="4" name="Content Placeholder 3" descr="A screenshot of a TIES web-based resource called the Power of Peers. It includes an image of several childrens' hands on top of each other." title="Screenshot of TIES Resource The Power of Peers"/>
          <p:cNvPicPr>
            <a:picLocks noGrp="1" noChangeAspect="1"/>
          </p:cNvPicPr>
          <p:nvPr>
            <p:ph idx="1"/>
          </p:nvPr>
        </p:nvPicPr>
        <p:blipFill>
          <a:blip r:embed="rId3"/>
          <a:stretch>
            <a:fillRect/>
          </a:stretch>
        </p:blipFill>
        <p:spPr>
          <a:xfrm>
            <a:off x="388853" y="329000"/>
            <a:ext cx="7579490" cy="5778881"/>
          </a:xfrm>
          <a:prstGeom prst="rect">
            <a:avLst/>
          </a:prstGeom>
        </p:spPr>
      </p:pic>
      <p:sp>
        <p:nvSpPr>
          <p:cNvPr id="5" name="TextBox 4"/>
          <p:cNvSpPr txBox="1"/>
          <p:nvPr/>
        </p:nvSpPr>
        <p:spPr>
          <a:xfrm>
            <a:off x="8646603" y="1260396"/>
            <a:ext cx="2602444" cy="461665"/>
          </a:xfrm>
          <a:prstGeom prst="rect">
            <a:avLst/>
          </a:prstGeom>
          <a:noFill/>
        </p:spPr>
        <p:txBody>
          <a:bodyPr wrap="none" rtlCol="0">
            <a:spAutoFit/>
          </a:bodyPr>
          <a:lstStyle/>
          <a:p>
            <a:r>
              <a:rPr lang="en-US" sz="2400" dirty="0">
                <a:solidFill>
                  <a:srgbClr val="008080"/>
                </a:solidFill>
              </a:rPr>
              <a:t>www.tiescenter.org</a:t>
            </a:r>
          </a:p>
        </p:txBody>
      </p:sp>
      <p:pic>
        <p:nvPicPr>
          <p:cNvPr id="6" name="Picture 5" descr="TIES Center logo">
            <a:extLst>
              <a:ext uri="{FF2B5EF4-FFF2-40B4-BE49-F238E27FC236}">
                <a16:creationId xmlns:a16="http://schemas.microsoft.com/office/drawing/2014/main" id="{8DD7E518-A6C9-4B41-A5F8-A9AFFB7F40D8}"/>
              </a:ext>
            </a:extLst>
          </p:cNvPr>
          <p:cNvPicPr>
            <a:picLocks noChangeAspect="1"/>
          </p:cNvPicPr>
          <p:nvPr/>
        </p:nvPicPr>
        <p:blipFill>
          <a:blip r:embed="rId4"/>
          <a:stretch>
            <a:fillRect/>
          </a:stretch>
        </p:blipFill>
        <p:spPr>
          <a:xfrm>
            <a:off x="8519144" y="1814446"/>
            <a:ext cx="2733991" cy="1107892"/>
          </a:xfrm>
          <a:prstGeom prst="rect">
            <a:avLst/>
          </a:prstGeom>
        </p:spPr>
      </p:pic>
    </p:spTree>
    <p:extLst>
      <p:ext uri="{BB962C8B-B14F-4D97-AF65-F5344CB8AC3E}">
        <p14:creationId xmlns:p14="http://schemas.microsoft.com/office/powerpoint/2010/main" val="2851614271"/>
      </p:ext>
    </p:extLst>
  </p:cSld>
  <p:clrMapOvr>
    <a:masterClrMapping/>
  </p:clrMapOvr>
  <mc:AlternateContent xmlns:mc="http://schemas.openxmlformats.org/markup-compatibility/2006" xmlns:p14="http://schemas.microsoft.com/office/powerpoint/2010/main">
    <mc:Choice Requires="p14">
      <p:transition spd="slow" p14:dur="2000" advTm="18288"/>
    </mc:Choice>
    <mc:Fallback xmlns="">
      <p:transition spd="slow" advTm="1828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3D18-00A6-25BE-353B-AF07918670BC}"/>
              </a:ext>
            </a:extLst>
          </p:cNvPr>
          <p:cNvSpPr>
            <a:spLocks noGrp="1"/>
          </p:cNvSpPr>
          <p:nvPr>
            <p:ph type="title"/>
          </p:nvPr>
        </p:nvSpPr>
        <p:spPr/>
        <p:txBody>
          <a:bodyPr>
            <a:normAutofit/>
          </a:bodyPr>
          <a:lstStyle/>
          <a:p>
            <a:r>
              <a:rPr lang="en-US" dirty="0"/>
              <a:t>Decision-Making Guide for Choosing a Peer Engagement Strategy</a:t>
            </a:r>
          </a:p>
        </p:txBody>
      </p:sp>
      <p:sp>
        <p:nvSpPr>
          <p:cNvPr id="3" name="Content Placeholder 2">
            <a:extLst>
              <a:ext uri="{FF2B5EF4-FFF2-40B4-BE49-F238E27FC236}">
                <a16:creationId xmlns:a16="http://schemas.microsoft.com/office/drawing/2014/main" id="{63C10B8B-649B-5BAB-7A01-F39DAF948F9F}"/>
              </a:ext>
            </a:extLst>
          </p:cNvPr>
          <p:cNvSpPr>
            <a:spLocks noGrp="1"/>
          </p:cNvSpPr>
          <p:nvPr>
            <p:ph sz="quarter" idx="15"/>
          </p:nvPr>
        </p:nvSpPr>
        <p:spPr/>
        <p:txBody>
          <a:bodyPr/>
          <a:lstStyle/>
          <a:p>
            <a:pPr fontAlgn="base"/>
            <a:r>
              <a:rPr lang="en-US" dirty="0"/>
              <a:t>School Settings</a:t>
            </a:r>
          </a:p>
          <a:p>
            <a:pPr fontAlgn="base"/>
            <a:r>
              <a:rPr lang="en-US" dirty="0"/>
              <a:t>Grade-levels</a:t>
            </a:r>
          </a:p>
          <a:p>
            <a:pPr fontAlgn="base"/>
            <a:r>
              <a:rPr lang="en-US" dirty="0"/>
              <a:t>Participating Adults</a:t>
            </a:r>
          </a:p>
          <a:p>
            <a:pPr fontAlgn="base"/>
            <a:r>
              <a:rPr lang="en-US" dirty="0"/>
              <a:t>Impact on Students with Disabilities</a:t>
            </a:r>
          </a:p>
          <a:p>
            <a:pPr fontAlgn="base"/>
            <a:r>
              <a:rPr lang="en-US" dirty="0"/>
              <a:t>Impact on Peers</a:t>
            </a:r>
          </a:p>
          <a:p>
            <a:pPr marL="0" indent="0">
              <a:buNone/>
            </a:pPr>
            <a:endParaRPr lang="en-US" dirty="0"/>
          </a:p>
        </p:txBody>
      </p:sp>
      <p:pic>
        <p:nvPicPr>
          <p:cNvPr id="1026" name="Picture 2" descr="Screenshot of TIES Center resources">
            <a:extLst>
              <a:ext uri="{FF2B5EF4-FFF2-40B4-BE49-F238E27FC236}">
                <a16:creationId xmlns:a16="http://schemas.microsoft.com/office/drawing/2014/main" id="{59153C9F-F2C7-CF60-3FDF-8C043033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6681" y="705857"/>
            <a:ext cx="4731934" cy="5446285"/>
          </a:xfrm>
          <a:prstGeom prst="rect">
            <a:avLst/>
          </a:prstGeom>
          <a:noFill/>
          <a:ln w="28575">
            <a:solidFill>
              <a:srgbClr val="0076BD"/>
            </a:solidFill>
          </a:ln>
          <a:extLst>
            <a:ext uri="{909E8E84-426E-40DD-AFC4-6F175D3DCCD1}">
              <a14:hiddenFill xmlns:a14="http://schemas.microsoft.com/office/drawing/2010/main">
                <a:solidFill>
                  <a:srgbClr val="FFFFFF"/>
                </a:solidFill>
              </a14:hiddenFill>
            </a:ext>
          </a:extLst>
        </p:spPr>
      </p:pic>
      <p:pic>
        <p:nvPicPr>
          <p:cNvPr id="7" name="Picture 6" descr="TIES Center logo&#10;">
            <a:extLst>
              <a:ext uri="{FF2B5EF4-FFF2-40B4-BE49-F238E27FC236}">
                <a16:creationId xmlns:a16="http://schemas.microsoft.com/office/drawing/2014/main" id="{EA6B29B7-9833-42B5-8EDB-75F12A2F3909}"/>
              </a:ext>
            </a:extLst>
          </p:cNvPr>
          <p:cNvPicPr>
            <a:picLocks noChangeAspect="1"/>
          </p:cNvPicPr>
          <p:nvPr/>
        </p:nvPicPr>
        <p:blipFill>
          <a:blip r:embed="rId3"/>
          <a:stretch>
            <a:fillRect/>
          </a:stretch>
        </p:blipFill>
        <p:spPr>
          <a:xfrm>
            <a:off x="8447910" y="4587317"/>
            <a:ext cx="3040705" cy="1296762"/>
          </a:xfrm>
          <a:prstGeom prst="rect">
            <a:avLst/>
          </a:prstGeom>
        </p:spPr>
      </p:pic>
      <p:sp>
        <p:nvSpPr>
          <p:cNvPr id="4" name="Slide Number Placeholder 3">
            <a:extLst>
              <a:ext uri="{FF2B5EF4-FFF2-40B4-BE49-F238E27FC236}">
                <a16:creationId xmlns:a16="http://schemas.microsoft.com/office/drawing/2014/main" id="{6A238131-D0B7-7C3B-DAEA-F718D02AD1CA}"/>
              </a:ext>
            </a:extLst>
          </p:cNvPr>
          <p:cNvSpPr>
            <a:spLocks noGrp="1"/>
          </p:cNvSpPr>
          <p:nvPr>
            <p:ph type="sldNum" sz="quarter" idx="14"/>
          </p:nvPr>
        </p:nvSpPr>
        <p:spPr/>
        <p:txBody>
          <a:bodyPr/>
          <a:lstStyle/>
          <a:p>
            <a:fld id="{8BA59289-23A6-4B4F-99F2-4BDE84E5B329}" type="slidenum">
              <a:rPr lang="en-US" smtClean="0"/>
              <a:t>34</a:t>
            </a:fld>
            <a:endParaRPr lang="en-US"/>
          </a:p>
        </p:txBody>
      </p:sp>
    </p:spTree>
    <p:extLst>
      <p:ext uri="{BB962C8B-B14F-4D97-AF65-F5344CB8AC3E}">
        <p14:creationId xmlns:p14="http://schemas.microsoft.com/office/powerpoint/2010/main" val="1646713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 name="A guide for families"/>
          <p:cNvSpPr txBox="1">
            <a:spLocks noGrp="1"/>
          </p:cNvSpPr>
          <p:nvPr>
            <p:ph type="title"/>
          </p:nvPr>
        </p:nvSpPr>
        <p:spPr>
          <a:prstGeom prst="rect">
            <a:avLst/>
          </a:prstGeom>
        </p:spPr>
        <p:txBody>
          <a:bodyPr/>
          <a:lstStyle/>
          <a:p>
            <a:r>
              <a:rPr lang="en-US" dirty="0"/>
              <a:t>CADRE’S Your Journey to Self-determination Series</a:t>
            </a:r>
            <a:endParaRPr dirty="0"/>
          </a:p>
        </p:txBody>
      </p:sp>
      <p:sp>
        <p:nvSpPr>
          <p:cNvPr id="3" name="Content Placeholder 2">
            <a:extLst>
              <a:ext uri="{FF2B5EF4-FFF2-40B4-BE49-F238E27FC236}">
                <a16:creationId xmlns:a16="http://schemas.microsoft.com/office/drawing/2014/main" id="{C3B4B465-3A3E-423C-B537-14A2BAB5BC14}"/>
              </a:ext>
            </a:extLst>
          </p:cNvPr>
          <p:cNvSpPr>
            <a:spLocks noGrp="1"/>
          </p:cNvSpPr>
          <p:nvPr>
            <p:ph sz="quarter" idx="15"/>
          </p:nvPr>
        </p:nvSpPr>
        <p:spPr>
          <a:xfrm>
            <a:off x="457200" y="1542591"/>
            <a:ext cx="6270171" cy="4846320"/>
          </a:xfrm>
        </p:spPr>
        <p:txBody>
          <a:bodyPr>
            <a:normAutofit/>
          </a:bodyPr>
          <a:lstStyle/>
          <a:p>
            <a:r>
              <a:rPr lang="en-US" sz="2400" dirty="0">
                <a:solidFill>
                  <a:schemeClr val="tx1"/>
                </a:solidFill>
              </a:rPr>
              <a:t>Course 1: Your Journey to Self-determination</a:t>
            </a:r>
          </a:p>
          <a:p>
            <a:r>
              <a:rPr lang="en-US" sz="2400" dirty="0">
                <a:solidFill>
                  <a:schemeClr val="tx1"/>
                </a:solidFill>
              </a:rPr>
              <a:t>Course 2: Finding Your Voice</a:t>
            </a:r>
          </a:p>
          <a:p>
            <a:r>
              <a:rPr lang="en-US" sz="2400" dirty="0">
                <a:solidFill>
                  <a:schemeClr val="tx1"/>
                </a:solidFill>
              </a:rPr>
              <a:t>Course 3: Listening for Understanding</a:t>
            </a:r>
          </a:p>
          <a:p>
            <a:r>
              <a:rPr lang="en-US" sz="2400" dirty="0">
                <a:solidFill>
                  <a:schemeClr val="tx1"/>
                </a:solidFill>
              </a:rPr>
              <a:t>Course 4: Managing Emotion and Conflict</a:t>
            </a:r>
          </a:p>
          <a:p>
            <a:r>
              <a:rPr lang="en-US" sz="2400" dirty="0">
                <a:solidFill>
                  <a:schemeClr val="tx1"/>
                </a:solidFill>
              </a:rPr>
              <a:t>Course 5: Collaborative Problem Solving</a:t>
            </a:r>
          </a:p>
          <a:p>
            <a:r>
              <a:rPr lang="en-US" sz="2400" dirty="0">
                <a:solidFill>
                  <a:schemeClr val="tx1"/>
                </a:solidFill>
              </a:rPr>
              <a:t>Course 6: Educational Planning Meetings</a:t>
            </a:r>
          </a:p>
          <a:p>
            <a:pPr marL="0" indent="0">
              <a:buNone/>
            </a:pPr>
            <a:endParaRPr lang="en-US" sz="2400" dirty="0"/>
          </a:p>
        </p:txBody>
      </p:sp>
      <p:pic>
        <p:nvPicPr>
          <p:cNvPr id="6" name="Picture 5" descr="CADRE resource screenshot: Your Journey to Self-Determination">
            <a:extLst>
              <a:ext uri="{FF2B5EF4-FFF2-40B4-BE49-F238E27FC236}">
                <a16:creationId xmlns:a16="http://schemas.microsoft.com/office/drawing/2014/main" id="{68F32640-4685-488E-A7F9-550078B95F1A}"/>
              </a:ext>
            </a:extLst>
          </p:cNvPr>
          <p:cNvPicPr>
            <a:picLocks noChangeAspect="1"/>
          </p:cNvPicPr>
          <p:nvPr/>
        </p:nvPicPr>
        <p:blipFill>
          <a:blip r:embed="rId3"/>
          <a:stretch>
            <a:fillRect/>
          </a:stretch>
        </p:blipFill>
        <p:spPr>
          <a:xfrm>
            <a:off x="6933496" y="1542591"/>
            <a:ext cx="4634687" cy="2897878"/>
          </a:xfrm>
          <a:prstGeom prst="rect">
            <a:avLst/>
          </a:prstGeom>
        </p:spPr>
      </p:pic>
      <p:sp>
        <p:nvSpPr>
          <p:cNvPr id="12" name="TextBox 11">
            <a:extLst>
              <a:ext uri="{FF2B5EF4-FFF2-40B4-BE49-F238E27FC236}">
                <a16:creationId xmlns:a16="http://schemas.microsoft.com/office/drawing/2014/main" id="{3ED4D42D-1523-4547-AF0B-4CD9D18762FA}"/>
              </a:ext>
            </a:extLst>
          </p:cNvPr>
          <p:cNvSpPr txBox="1"/>
          <p:nvPr/>
        </p:nvSpPr>
        <p:spPr>
          <a:xfrm>
            <a:off x="457200" y="5742580"/>
            <a:ext cx="11110983" cy="646331"/>
          </a:xfrm>
          <a:prstGeom prst="rect">
            <a:avLst/>
          </a:prstGeom>
          <a:noFill/>
        </p:spPr>
        <p:txBody>
          <a:bodyPr wrap="square">
            <a:spAutoFit/>
          </a:bodyPr>
          <a:lstStyle/>
          <a:p>
            <a:r>
              <a:rPr lang="en-US" b="0" i="0" dirty="0">
                <a:solidFill>
                  <a:srgbClr val="333333"/>
                </a:solidFill>
                <a:effectLst/>
              </a:rPr>
              <a:t>A Facilitator Guide with supplemental activities and resources has been developed to assist teachers, parents/guardians, and mentors to support student learning.</a:t>
            </a:r>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 name="heard"/>
          <p:cNvSpPr txBox="1">
            <a:spLocks noGrp="1"/>
          </p:cNvSpPr>
          <p:nvPr>
            <p:ph type="title" idx="4294967295"/>
          </p:nvPr>
        </p:nvSpPr>
        <p:spPr>
          <a:xfrm>
            <a:off x="699656" y="5444234"/>
            <a:ext cx="8215313" cy="1215638"/>
          </a:xfrm>
          <a:prstGeom prst="rect">
            <a:avLst/>
          </a:prstGeom>
          <a:noFill/>
          <a:ln w="12700">
            <a:noFill/>
            <a:prstDash/>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35719" tIns="35719" rIns="35719" bIns="35719" numCol="1" spcCol="0" rtlCol="0" fromWordArt="0" anchor="t" anchorCtr="0" forceAA="0" compatLnSpc="1">
            <a:prstTxWarp prst="textNoShape">
              <a:avLst/>
            </a:prstTxWarp>
            <a:normAutofit/>
          </a:bodyPr>
          <a:lstStyle>
            <a:lvl1pPr algn="l">
              <a:defRPr sz="10400" cap="all" spc="1664">
                <a:latin typeface="Avenir Black"/>
                <a:ea typeface="Avenir Black"/>
                <a:cs typeface="Avenir Black"/>
                <a:sym typeface="Avenir Black"/>
              </a:defRPr>
            </a:lvl1pPr>
          </a:lstStyle>
          <a:p>
            <a:pPr defTabSz="410766" hangingPunct="0">
              <a:lnSpc>
                <a:spcPct val="100000"/>
              </a:lnSpc>
              <a:spcBef>
                <a:spcPts val="0"/>
              </a:spcBef>
              <a:defRPr/>
            </a:pPr>
            <a:r>
              <a:rPr lang="en-US" sz="5200" kern="0" spc="832" dirty="0">
                <a:solidFill>
                  <a:schemeClr val="accent1">
                    <a:lumMod val="75000"/>
                  </a:schemeClr>
                </a:solidFill>
              </a:rPr>
              <a:t>heard</a:t>
            </a:r>
          </a:p>
        </p:txBody>
      </p:sp>
      <p:sp>
        <p:nvSpPr>
          <p:cNvPr id="1714" name="7. to be"/>
          <p:cNvSpPr txBox="1"/>
          <p:nvPr/>
        </p:nvSpPr>
        <p:spPr>
          <a:xfrm>
            <a:off x="699656" y="4975063"/>
            <a:ext cx="8215313" cy="692883"/>
          </a:xfrm>
          <a:prstGeom prst="rect">
            <a:avLst/>
          </a:prstGeom>
          <a:ln w="12700">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rmAutofit/>
          </a:bodyPr>
          <a:lstStyle>
            <a:lvl1pPr algn="l">
              <a:defRPr sz="5000" cap="all" spc="800">
                <a:latin typeface="Avenir Heavy"/>
                <a:ea typeface="Avenir Heavy"/>
                <a:cs typeface="Avenir Heavy"/>
                <a:sym typeface="Avenir Heavy"/>
              </a:defRPr>
            </a:lvl1pPr>
          </a:lstStyle>
          <a:p>
            <a:r>
              <a:rPr sz="2500"/>
              <a:t>7. to be</a:t>
            </a:r>
          </a:p>
        </p:txBody>
      </p:sp>
      <p:graphicFrame>
        <p:nvGraphicFramePr>
          <p:cNvPr id="1715" name="2D Pie Chart" descr="7. Heard"/>
          <p:cNvGraphicFramePr/>
          <p:nvPr>
            <p:extLst>
              <p:ext uri="{D42A27DB-BD31-4B8C-83A1-F6EECF244321}">
                <p14:modId xmlns:p14="http://schemas.microsoft.com/office/powerpoint/2010/main" val="1426358045"/>
              </p:ext>
            </p:extLst>
          </p:nvPr>
        </p:nvGraphicFramePr>
        <p:xfrm>
          <a:off x="6591301" y="-290388"/>
          <a:ext cx="5620392" cy="4722688"/>
        </p:xfrm>
        <a:graphic>
          <a:graphicData uri="http://schemas.openxmlformats.org/drawingml/2006/chart">
            <c:chart xmlns:c="http://schemas.openxmlformats.org/drawingml/2006/chart" xmlns:r="http://schemas.openxmlformats.org/officeDocument/2006/relationships" r:id="rId2"/>
          </a:graphicData>
        </a:graphic>
      </p:graphicFrame>
      <p:sp>
        <p:nvSpPr>
          <p:cNvPr id="1716" name="to be">
            <a:extLst>
              <a:ext uri="{C183D7F6-B498-43B3-948B-1728B52AA6E4}">
                <adec:decorative xmlns:adec="http://schemas.microsoft.com/office/drawing/2017/decorative" val="1"/>
              </a:ext>
            </a:extLst>
          </p:cNvPr>
          <p:cNvSpPr/>
          <p:nvPr/>
        </p:nvSpPr>
        <p:spPr>
          <a:xfrm>
            <a:off x="8766496" y="1435955"/>
            <a:ext cx="1270001" cy="1270001"/>
          </a:xfrm>
          <a:prstGeom prst="ellipse">
            <a:avLst/>
          </a:prstGeom>
          <a:blipFill>
            <a:blip r:embed="rId3"/>
          </a:bli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lstStyle>
            <a:lvl1pPr defTabSz="910828">
              <a:defRPr sz="4300" cap="all" spc="85">
                <a:latin typeface="Futura"/>
                <a:ea typeface="Futura"/>
                <a:cs typeface="Futura"/>
                <a:sym typeface="Futura"/>
              </a:defRPr>
            </a:lvl1pPr>
          </a:lstStyle>
          <a:p>
            <a:r>
              <a:rPr sz="2150" dirty="0"/>
              <a:t>to be</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3F02-5F40-2D76-811B-3BA56B1E2B56}"/>
              </a:ext>
            </a:extLst>
          </p:cNvPr>
          <p:cNvSpPr>
            <a:spLocks noGrp="1"/>
          </p:cNvSpPr>
          <p:nvPr>
            <p:ph type="title"/>
          </p:nvPr>
        </p:nvSpPr>
        <p:spPr>
          <a:xfrm>
            <a:off x="275771" y="177800"/>
            <a:ext cx="4762500" cy="840322"/>
          </a:xfrm>
        </p:spPr>
        <p:txBody>
          <a:bodyPr anchor="b">
            <a:normAutofit/>
          </a:bodyPr>
          <a:lstStyle/>
          <a:p>
            <a:r>
              <a:rPr lang="en-US" dirty="0"/>
              <a:t>Being Heard</a:t>
            </a:r>
          </a:p>
        </p:txBody>
      </p:sp>
      <p:sp>
        <p:nvSpPr>
          <p:cNvPr id="14" name="Text Placeholder 3">
            <a:extLst>
              <a:ext uri="{FF2B5EF4-FFF2-40B4-BE49-F238E27FC236}">
                <a16:creationId xmlns:a16="http://schemas.microsoft.com/office/drawing/2014/main" id="{F6A8709A-B8C0-FF25-A644-8E8A3EC35005}"/>
              </a:ext>
            </a:extLst>
          </p:cNvPr>
          <p:cNvSpPr>
            <a:spLocks noGrp="1"/>
          </p:cNvSpPr>
          <p:nvPr>
            <p:ph type="body" sz="half" idx="1"/>
          </p:nvPr>
        </p:nvSpPr>
        <p:spPr>
          <a:xfrm>
            <a:off x="571500" y="1319296"/>
            <a:ext cx="5283200" cy="4260850"/>
          </a:xfrm>
        </p:spPr>
        <p:txBody>
          <a:bodyPr>
            <a:noAutofit/>
          </a:bodyPr>
          <a:lstStyle/>
          <a:p>
            <a:r>
              <a:rPr lang="en-US" sz="3600" dirty="0"/>
              <a:t>Secondary student in inclusive high school classes</a:t>
            </a:r>
          </a:p>
          <a:p>
            <a:r>
              <a:rPr lang="en-US" sz="3600" dirty="0"/>
              <a:t>Uses multiple modalities to communicate. </a:t>
            </a:r>
          </a:p>
          <a:p>
            <a:r>
              <a:rPr lang="en-US" sz="3600" dirty="0"/>
              <a:t>Sharing his input during his IEP meeting</a:t>
            </a:r>
          </a:p>
        </p:txBody>
      </p:sp>
      <p:sp>
        <p:nvSpPr>
          <p:cNvPr id="5" name="Slide Number Placeholder 4">
            <a:extLst>
              <a:ext uri="{FF2B5EF4-FFF2-40B4-BE49-F238E27FC236}">
                <a16:creationId xmlns:a16="http://schemas.microsoft.com/office/drawing/2014/main" id="{C4D0375D-5324-E4EA-C883-9455E5448FB6}"/>
              </a:ext>
            </a:extLst>
          </p:cNvPr>
          <p:cNvSpPr>
            <a:spLocks noGrp="1"/>
          </p:cNvSpPr>
          <p:nvPr>
            <p:ph type="sldNum" sz="quarter" idx="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37</a:t>
            </a:fld>
            <a:endParaRPr lang="en-US"/>
          </a:p>
        </p:txBody>
      </p:sp>
      <p:pic>
        <p:nvPicPr>
          <p:cNvPr id="9" name="Picture 8" descr="secondary student who uses multiple modalities to communicate participating in IEP meeting. ">
            <a:extLst>
              <a:ext uri="{FF2B5EF4-FFF2-40B4-BE49-F238E27FC236}">
                <a16:creationId xmlns:a16="http://schemas.microsoft.com/office/drawing/2014/main" id="{9CBE3B00-9693-49D3-B65C-344FA957B553}"/>
              </a:ext>
            </a:extLst>
          </p:cNvPr>
          <p:cNvPicPr>
            <a:picLocks noChangeAspect="1"/>
          </p:cNvPicPr>
          <p:nvPr/>
        </p:nvPicPr>
        <p:blipFill>
          <a:blip r:embed="rId3"/>
          <a:stretch>
            <a:fillRect/>
          </a:stretch>
        </p:blipFill>
        <p:spPr>
          <a:xfrm>
            <a:off x="7538112" y="704223"/>
            <a:ext cx="2861481" cy="5152901"/>
          </a:xfrm>
          <a:prstGeom prst="rect">
            <a:avLst/>
          </a:prstGeom>
        </p:spPr>
      </p:pic>
    </p:spTree>
    <p:extLst>
      <p:ext uri="{BB962C8B-B14F-4D97-AF65-F5344CB8AC3E}">
        <p14:creationId xmlns:p14="http://schemas.microsoft.com/office/powerpoint/2010/main" val="81662256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F2E219-BC46-4820-8789-38EE1458B17C}"/>
              </a:ext>
            </a:extLst>
          </p:cNvPr>
          <p:cNvSpPr>
            <a:spLocks noGrp="1"/>
          </p:cNvSpPr>
          <p:nvPr>
            <p:ph type="title"/>
          </p:nvPr>
        </p:nvSpPr>
        <p:spPr/>
        <p:txBody>
          <a:bodyPr/>
          <a:lstStyle/>
          <a:p>
            <a:r>
              <a:rPr lang="en-US" i="1" dirty="0"/>
              <a:t>Reflection: Heard</a:t>
            </a:r>
          </a:p>
        </p:txBody>
      </p:sp>
      <p:sp>
        <p:nvSpPr>
          <p:cNvPr id="2" name="Content Placeholder 1">
            <a:extLst>
              <a:ext uri="{FF2B5EF4-FFF2-40B4-BE49-F238E27FC236}">
                <a16:creationId xmlns:a16="http://schemas.microsoft.com/office/drawing/2014/main" id="{683506DB-7786-44AF-A1CA-E75BDAF108B9}"/>
              </a:ext>
            </a:extLst>
          </p:cNvPr>
          <p:cNvSpPr>
            <a:spLocks noGrp="1"/>
          </p:cNvSpPr>
          <p:nvPr>
            <p:ph sz="quarter" idx="15"/>
          </p:nvPr>
        </p:nvSpPr>
        <p:spPr>
          <a:xfrm>
            <a:off x="457200" y="2400300"/>
            <a:ext cx="11338560" cy="3726180"/>
          </a:xfrm>
        </p:spPr>
        <p:txBody>
          <a:bodyPr/>
          <a:lstStyle/>
          <a:p>
            <a:pPr marL="0" indent="0" algn="ctr">
              <a:buNone/>
            </a:pPr>
            <a:r>
              <a:rPr lang="en-US" sz="3600" dirty="0">
                <a:solidFill>
                  <a:schemeClr val="tx1"/>
                </a:solidFill>
              </a:rPr>
              <a:t>Are the </a:t>
            </a:r>
            <a:r>
              <a:rPr lang="en-US" sz="3600" b="1" dirty="0">
                <a:solidFill>
                  <a:schemeClr val="tx1"/>
                </a:solidFill>
              </a:rPr>
              <a:t>perspectives of students sought out, listened to, and respected </a:t>
            </a:r>
            <a:r>
              <a:rPr lang="en-US" sz="3600" dirty="0">
                <a:solidFill>
                  <a:schemeClr val="tx1"/>
                </a:solidFill>
              </a:rPr>
              <a:t>by others?</a:t>
            </a:r>
          </a:p>
          <a:p>
            <a:endParaRPr lang="en-US" dirty="0"/>
          </a:p>
        </p:txBody>
      </p:sp>
      <p:sp>
        <p:nvSpPr>
          <p:cNvPr id="5" name="Slide Number Placeholder 4">
            <a:extLst>
              <a:ext uri="{FF2B5EF4-FFF2-40B4-BE49-F238E27FC236}">
                <a16:creationId xmlns:a16="http://schemas.microsoft.com/office/drawing/2014/main" id="{2E6CE7C5-DBE4-426D-871B-5FBFEB5DC72D}"/>
              </a:ext>
            </a:extLst>
          </p:cNvPr>
          <p:cNvSpPr>
            <a:spLocks noGrp="1"/>
          </p:cNvSpPr>
          <p:nvPr>
            <p:ph type="sldNum" sz="quarter" idx="14"/>
          </p:nvPr>
        </p:nvSpPr>
        <p:spPr/>
        <p:txBody>
          <a:bodyPr/>
          <a:lstStyle/>
          <a:p>
            <a:fld id="{99A20822-4A49-4D36-86E3-300BA48D3F00}" type="slidenum">
              <a:rPr lang="en-US" smtClean="0"/>
              <a:pPr/>
              <a:t>38</a:t>
            </a:fld>
            <a:endParaRPr lang="en-US" dirty="0"/>
          </a:p>
        </p:txBody>
      </p:sp>
    </p:spTree>
    <p:extLst>
      <p:ext uri="{BB962C8B-B14F-4D97-AF65-F5344CB8AC3E}">
        <p14:creationId xmlns:p14="http://schemas.microsoft.com/office/powerpoint/2010/main" val="1605227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 name="Befriended"/>
          <p:cNvSpPr txBox="1">
            <a:spLocks noGrp="1"/>
          </p:cNvSpPr>
          <p:nvPr>
            <p:ph type="title" idx="4294967295"/>
          </p:nvPr>
        </p:nvSpPr>
        <p:spPr>
          <a:xfrm>
            <a:off x="699656" y="5444234"/>
            <a:ext cx="8215313" cy="1215638"/>
          </a:xfrm>
          <a:prstGeom prst="rect">
            <a:avLst/>
          </a:prstGeom>
          <a:noFill/>
          <a:ln w="12700">
            <a:noFill/>
            <a:prstDash/>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35719" tIns="35719" rIns="35719" bIns="35719" numCol="1" spcCol="0" rtlCol="0" fromWordArt="0" anchor="t" anchorCtr="0" forceAA="0" compatLnSpc="1">
            <a:prstTxWarp prst="textNoShape">
              <a:avLst/>
            </a:prstTxWarp>
            <a:normAutofit/>
          </a:bodyPr>
          <a:lstStyle>
            <a:lvl1pPr algn="l">
              <a:defRPr sz="10400" cap="all" spc="1664">
                <a:latin typeface="Avenir Black"/>
                <a:ea typeface="Avenir Black"/>
                <a:cs typeface="Avenir Black"/>
                <a:sym typeface="Avenir Black"/>
              </a:defRPr>
            </a:lvl1pPr>
          </a:lstStyle>
          <a:p>
            <a:pPr defTabSz="410766" hangingPunct="0">
              <a:lnSpc>
                <a:spcPct val="100000"/>
              </a:lnSpc>
              <a:spcBef>
                <a:spcPts val="0"/>
              </a:spcBef>
              <a:defRPr/>
            </a:pPr>
            <a:r>
              <a:rPr lang="en-US" sz="5200" kern="0" spc="832" dirty="0">
                <a:solidFill>
                  <a:schemeClr val="accent1">
                    <a:lumMod val="75000"/>
                  </a:schemeClr>
                </a:solidFill>
              </a:rPr>
              <a:t>Befriended</a:t>
            </a:r>
          </a:p>
        </p:txBody>
      </p:sp>
      <p:sp>
        <p:nvSpPr>
          <p:cNvPr id="1732" name="8. to be"/>
          <p:cNvSpPr txBox="1"/>
          <p:nvPr/>
        </p:nvSpPr>
        <p:spPr>
          <a:xfrm>
            <a:off x="699656" y="4975063"/>
            <a:ext cx="8215313" cy="692883"/>
          </a:xfrm>
          <a:prstGeom prst="rect">
            <a:avLst/>
          </a:prstGeom>
          <a:ln w="12700">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rmAutofit/>
          </a:bodyPr>
          <a:lstStyle>
            <a:lvl1pPr algn="l">
              <a:defRPr sz="5000" cap="all" spc="800">
                <a:latin typeface="Avenir Heavy"/>
                <a:ea typeface="Avenir Heavy"/>
                <a:cs typeface="Avenir Heavy"/>
                <a:sym typeface="Avenir Heavy"/>
              </a:defRPr>
            </a:lvl1pPr>
          </a:lstStyle>
          <a:p>
            <a:r>
              <a:rPr sz="2500"/>
              <a:t>8. to be</a:t>
            </a:r>
          </a:p>
        </p:txBody>
      </p:sp>
      <p:graphicFrame>
        <p:nvGraphicFramePr>
          <p:cNvPr id="1733" name="2D Pie Chart" descr="8. Befriended"/>
          <p:cNvGraphicFramePr/>
          <p:nvPr>
            <p:extLst>
              <p:ext uri="{D42A27DB-BD31-4B8C-83A1-F6EECF244321}">
                <p14:modId xmlns:p14="http://schemas.microsoft.com/office/powerpoint/2010/main" val="3943787677"/>
              </p:ext>
            </p:extLst>
          </p:nvPr>
        </p:nvGraphicFramePr>
        <p:xfrm>
          <a:off x="6616700" y="-1206685"/>
          <a:ext cx="6511288" cy="6181747"/>
        </p:xfrm>
        <a:graphic>
          <a:graphicData uri="http://schemas.openxmlformats.org/drawingml/2006/chart">
            <c:chart xmlns:c="http://schemas.openxmlformats.org/drawingml/2006/chart" xmlns:r="http://schemas.openxmlformats.org/officeDocument/2006/relationships" r:id="rId3"/>
          </a:graphicData>
        </a:graphic>
      </p:graphicFrame>
      <p:sp>
        <p:nvSpPr>
          <p:cNvPr id="1734" name="to be">
            <a:extLst>
              <a:ext uri="{C183D7F6-B498-43B3-948B-1728B52AA6E4}">
                <adec:decorative xmlns:adec="http://schemas.microsoft.com/office/drawing/2017/decorative" val="1"/>
              </a:ext>
            </a:extLst>
          </p:cNvPr>
          <p:cNvSpPr/>
          <p:nvPr/>
        </p:nvSpPr>
        <p:spPr>
          <a:xfrm>
            <a:off x="9237343" y="1249187"/>
            <a:ext cx="1270001" cy="1270001"/>
          </a:xfrm>
          <a:prstGeom prst="ellipse">
            <a:avLst/>
          </a:prstGeom>
          <a:blipFill>
            <a:blip r:embed="rId4"/>
          </a:bli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lstStyle>
            <a:lvl1pPr defTabSz="910828">
              <a:defRPr sz="4300" cap="all" spc="85">
                <a:latin typeface="Futura"/>
                <a:ea typeface="Futura"/>
                <a:cs typeface="Futura"/>
                <a:sym typeface="Futura"/>
              </a:defRPr>
            </a:lvl1pPr>
          </a:lstStyle>
          <a:p>
            <a:r>
              <a:rPr sz="2150" dirty="0"/>
              <a:t>to be</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0DCC-DBD0-4D15-A943-18B32CC7B62C}"/>
              </a:ext>
            </a:extLst>
          </p:cNvPr>
          <p:cNvSpPr>
            <a:spLocks noGrp="1"/>
          </p:cNvSpPr>
          <p:nvPr>
            <p:ph type="title"/>
          </p:nvPr>
        </p:nvSpPr>
        <p:spPr/>
        <p:txBody>
          <a:bodyPr/>
          <a:lstStyle/>
          <a:p>
            <a:r>
              <a:rPr lang="en-US" dirty="0"/>
              <a:t>Welcome Activity</a:t>
            </a:r>
          </a:p>
        </p:txBody>
      </p:sp>
      <p:sp>
        <p:nvSpPr>
          <p:cNvPr id="3" name="Content Placeholder 2">
            <a:extLst>
              <a:ext uri="{FF2B5EF4-FFF2-40B4-BE49-F238E27FC236}">
                <a16:creationId xmlns:a16="http://schemas.microsoft.com/office/drawing/2014/main" id="{366EC9CE-8B7A-443D-9B51-AD9F79BF0D92}"/>
              </a:ext>
            </a:extLst>
          </p:cNvPr>
          <p:cNvSpPr>
            <a:spLocks noGrp="1"/>
          </p:cNvSpPr>
          <p:nvPr>
            <p:ph sz="quarter" idx="15"/>
          </p:nvPr>
        </p:nvSpPr>
        <p:spPr/>
        <p:txBody>
          <a:bodyPr/>
          <a:lstStyle/>
          <a:p>
            <a:r>
              <a:rPr lang="en-US" dirty="0"/>
              <a:t>Think about a time when you really felt like you fit it. What are some words that describe how you felt? </a:t>
            </a:r>
          </a:p>
          <a:p>
            <a:endParaRPr lang="en-US" dirty="0"/>
          </a:p>
          <a:p>
            <a:r>
              <a:rPr lang="en-US" dirty="0"/>
              <a:t>Share in the chat. </a:t>
            </a:r>
          </a:p>
        </p:txBody>
      </p:sp>
      <p:sp>
        <p:nvSpPr>
          <p:cNvPr id="4" name="Text Placeholder 3">
            <a:extLst>
              <a:ext uri="{FF2B5EF4-FFF2-40B4-BE49-F238E27FC236}">
                <a16:creationId xmlns:a16="http://schemas.microsoft.com/office/drawing/2014/main" id="{FBBBFAF7-31AE-44CA-B346-BD23BEC38B7C}"/>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E3AFCFDC-01ED-47F3-9011-6BF6ED378044}"/>
              </a:ext>
            </a:extLst>
          </p:cNvPr>
          <p:cNvSpPr>
            <a:spLocks noGrp="1"/>
          </p:cNvSpPr>
          <p:nvPr>
            <p:ph type="sldNum" sz="quarter" idx="14"/>
          </p:nvPr>
        </p:nvSpPr>
        <p:spPr/>
        <p:txBody>
          <a:bodyPr/>
          <a:lstStyle/>
          <a:p>
            <a:fld id="{99A20822-4A49-4D36-86E3-300BA48D3F00}" type="slidenum">
              <a:rPr lang="en-US" smtClean="0"/>
              <a:pPr/>
              <a:t>4</a:t>
            </a:fld>
            <a:endParaRPr lang="en-US" dirty="0"/>
          </a:p>
        </p:txBody>
      </p:sp>
    </p:spTree>
    <p:extLst>
      <p:ext uri="{BB962C8B-B14F-4D97-AF65-F5344CB8AC3E}">
        <p14:creationId xmlns:p14="http://schemas.microsoft.com/office/powerpoint/2010/main" val="160125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 name="Can we name people she can..."/>
          <p:cNvSpPr txBox="1">
            <a:spLocks noGrp="1"/>
          </p:cNvSpPr>
          <p:nvPr>
            <p:ph type="title"/>
          </p:nvPr>
        </p:nvSpPr>
        <p:spPr>
          <a:prstGeom prst="rect">
            <a:avLst/>
          </a:prstGeom>
        </p:spPr>
        <p:txBody>
          <a:bodyPr vert="horz" lIns="25400" tIns="25400" rIns="25400" bIns="25400" rtlCol="0" anchor="t" anchorCtr="0">
            <a:normAutofit fontScale="90000"/>
          </a:bodyPr>
          <a:lstStyle/>
          <a:p>
            <a:br>
              <a:rPr lang="en-US" dirty="0"/>
            </a:br>
            <a:r>
              <a:rPr dirty="0"/>
              <a:t>Ca</a:t>
            </a:r>
            <a:r>
              <a:rPr lang="en-US" dirty="0"/>
              <a:t>n</a:t>
            </a:r>
            <a:r>
              <a:rPr dirty="0"/>
              <a:t> we name people </a:t>
            </a:r>
            <a:r>
              <a:rPr lang="en-US" dirty="0"/>
              <a:t>the student can</a:t>
            </a:r>
            <a:r>
              <a:rPr dirty="0"/>
              <a:t>...</a:t>
            </a:r>
          </a:p>
        </p:txBody>
      </p:sp>
      <p:sp>
        <p:nvSpPr>
          <p:cNvPr id="2" name="Content Placeholder 1">
            <a:extLst>
              <a:ext uri="{FF2B5EF4-FFF2-40B4-BE49-F238E27FC236}">
                <a16:creationId xmlns:a16="http://schemas.microsoft.com/office/drawing/2014/main" id="{9F633E58-B082-43B4-8599-85596CE5FDC2}"/>
              </a:ext>
            </a:extLst>
          </p:cNvPr>
          <p:cNvSpPr>
            <a:spLocks noGrp="1"/>
          </p:cNvSpPr>
          <p:nvPr>
            <p:ph sz="quarter" idx="19"/>
          </p:nvPr>
        </p:nvSpPr>
        <p:spPr>
          <a:xfrm>
            <a:off x="656582" y="1355834"/>
            <a:ext cx="5568696" cy="4689168"/>
          </a:xfrm>
        </p:spPr>
        <p:txBody>
          <a:bodyPr>
            <a:normAutofit/>
          </a:bodyPr>
          <a:lstStyle/>
          <a:p>
            <a:pPr>
              <a:spcBef>
                <a:spcPts val="250"/>
              </a:spcBef>
              <a:buFont typeface="Arial" panose="020B0604020202020204" pitchFamily="34" charset="0"/>
              <a:buChar char="•"/>
              <a:defRPr sz="4800"/>
            </a:pPr>
            <a:r>
              <a:rPr lang="en-US" sz="2400" dirty="0"/>
              <a:t>Eat with?</a:t>
            </a:r>
          </a:p>
          <a:p>
            <a:pPr>
              <a:spcBef>
                <a:spcPts val="250"/>
              </a:spcBef>
              <a:buFont typeface="Arial" panose="020B0604020202020204" pitchFamily="34" charset="0"/>
              <a:buChar char="•"/>
              <a:defRPr sz="4800"/>
            </a:pPr>
            <a:r>
              <a:rPr lang="en-US" sz="2400" dirty="0"/>
              <a:t>Walk with?</a:t>
            </a:r>
          </a:p>
          <a:p>
            <a:pPr>
              <a:spcBef>
                <a:spcPts val="250"/>
              </a:spcBef>
              <a:buFont typeface="Arial" panose="020B0604020202020204" pitchFamily="34" charset="0"/>
              <a:buChar char="•"/>
              <a:defRPr sz="4800"/>
            </a:pPr>
            <a:r>
              <a:rPr lang="en-US" sz="2400" dirty="0"/>
              <a:t>Celebrate with?</a:t>
            </a:r>
          </a:p>
          <a:p>
            <a:pPr>
              <a:spcBef>
                <a:spcPts val="250"/>
              </a:spcBef>
              <a:buFont typeface="Arial" panose="020B0604020202020204" pitchFamily="34" charset="0"/>
              <a:buChar char="•"/>
              <a:defRPr sz="4800"/>
            </a:pPr>
            <a:r>
              <a:rPr lang="en-US" sz="2400" dirty="0"/>
              <a:t>Cry with?</a:t>
            </a:r>
          </a:p>
          <a:p>
            <a:pPr>
              <a:spcBef>
                <a:spcPts val="250"/>
              </a:spcBef>
              <a:buFont typeface="Arial" panose="020B0604020202020204" pitchFamily="34" charset="0"/>
              <a:buChar char="•"/>
              <a:defRPr sz="4800"/>
            </a:pPr>
            <a:r>
              <a:rPr lang="en-US" sz="2400" dirty="0"/>
              <a:t>Play with?</a:t>
            </a:r>
          </a:p>
          <a:p>
            <a:pPr>
              <a:spcBef>
                <a:spcPts val="250"/>
              </a:spcBef>
              <a:buFont typeface="Arial" panose="020B0604020202020204" pitchFamily="34" charset="0"/>
              <a:buChar char="•"/>
              <a:defRPr sz="4800"/>
            </a:pPr>
            <a:r>
              <a:rPr lang="en-US" sz="2400" dirty="0"/>
              <a:t>Shop with?</a:t>
            </a:r>
          </a:p>
          <a:p>
            <a:pPr>
              <a:spcBef>
                <a:spcPts val="250"/>
              </a:spcBef>
              <a:buFont typeface="Arial" panose="020B0604020202020204" pitchFamily="34" charset="0"/>
              <a:buChar char="•"/>
              <a:defRPr sz="4800"/>
            </a:pPr>
            <a:r>
              <a:rPr lang="en-US" sz="2400" dirty="0"/>
              <a:t>Catch a movie with?</a:t>
            </a:r>
          </a:p>
          <a:p>
            <a:pPr>
              <a:spcBef>
                <a:spcPts val="250"/>
              </a:spcBef>
              <a:buFont typeface="Arial" panose="020B0604020202020204" pitchFamily="34" charset="0"/>
              <a:buChar char="•"/>
              <a:defRPr sz="4800"/>
            </a:pPr>
            <a:r>
              <a:rPr lang="en-US" sz="2400" dirty="0"/>
              <a:t>Just hang out with?</a:t>
            </a:r>
          </a:p>
          <a:p>
            <a:endParaRPr lang="en-US" dirty="0"/>
          </a:p>
        </p:txBody>
      </p:sp>
      <p:pic>
        <p:nvPicPr>
          <p:cNvPr id="3" name="Picture Placeholder 2">
            <a:extLst>
              <a:ext uri="{FF2B5EF4-FFF2-40B4-BE49-F238E27FC236}">
                <a16:creationId xmlns:a16="http://schemas.microsoft.com/office/drawing/2014/main" id="{BD21C612-E7AB-45C9-9405-95BC2D22AA29}"/>
              </a:ext>
              <a:ext uri="{C183D7F6-B498-43B3-948B-1728B52AA6E4}">
                <adec:decorative xmlns:adec="http://schemas.microsoft.com/office/drawing/2017/decorative" val="1"/>
              </a:ext>
            </a:extLst>
          </p:cNvPr>
          <p:cNvPicPr>
            <a:picLocks noGrp="1" noChangeAspect="1"/>
          </p:cNvPicPr>
          <p:nvPr>
            <p:ph sz="quarter" idx="18"/>
          </p:nvPr>
        </p:nvPicPr>
        <p:blipFill rotWithShape="1">
          <a:blip r:embed="rId2" cstate="print">
            <a:extLst>
              <a:ext uri="{28A0092B-C50C-407E-A947-70E740481C1C}">
                <a14:useLocalDpi xmlns:a14="http://schemas.microsoft.com/office/drawing/2010/main" val="0"/>
              </a:ext>
            </a:extLst>
          </a:blip>
          <a:stretch/>
        </p:blipFill>
        <p:spPr>
          <a:xfrm>
            <a:off x="4631884" y="1198682"/>
            <a:ext cx="6649438" cy="4438312"/>
          </a:xfrm>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 alone we are poor,…"/>
          <p:cNvSpPr txBox="1">
            <a:spLocks noGrp="1"/>
          </p:cNvSpPr>
          <p:nvPr>
            <p:ph type="title" idx="4294967295"/>
          </p:nvPr>
        </p:nvSpPr>
        <p:spPr>
          <a:xfrm>
            <a:off x="1489529" y="2039989"/>
            <a:ext cx="8559800" cy="1611018"/>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35719" tIns="35719" rIns="35719" bIns="35719" numCol="1" spcCol="0" rtlCol="0" fromWordArt="0" anchor="ctr" anchorCtr="0" forceAA="0" compatLnSpc="1">
            <a:prstTxWarp prst="textNoShape">
              <a:avLst/>
            </a:prstTxWarp>
            <a:spAutoFit/>
          </a:bodyPr>
          <a:lstStyle/>
          <a:p>
            <a:pPr algn="ctr" defTabSz="410766">
              <a:lnSpc>
                <a:spcPct val="100000"/>
              </a:lnSpc>
              <a:spcBef>
                <a:spcPts val="0"/>
              </a:spcBef>
              <a:defRPr sz="10000"/>
            </a:pPr>
            <a:r>
              <a:rPr lang="en-US" sz="5000" kern="0" dirty="0">
                <a:solidFill>
                  <a:schemeClr val="tx2"/>
                </a:solidFill>
                <a:latin typeface="+mn-lt"/>
                <a:ea typeface="+mn-ea"/>
                <a:cs typeface="+mn-cs"/>
                <a:sym typeface="Avenir Light"/>
              </a:rPr>
              <a:t>“... alone we are poor,</a:t>
            </a:r>
          </a:p>
          <a:p>
            <a:pPr algn="ctr" defTabSz="410766">
              <a:lnSpc>
                <a:spcPct val="100000"/>
              </a:lnSpc>
              <a:spcBef>
                <a:spcPts val="0"/>
              </a:spcBef>
              <a:defRPr sz="10000"/>
            </a:pPr>
            <a:r>
              <a:rPr lang="en-US" sz="5000" kern="0" dirty="0">
                <a:solidFill>
                  <a:schemeClr val="tx2"/>
                </a:solidFill>
                <a:latin typeface="+mn-lt"/>
                <a:ea typeface="+mn-ea"/>
                <a:cs typeface="+mn-cs"/>
                <a:sym typeface="Avenir Light"/>
              </a:rPr>
              <a:t>together we are rich.”</a:t>
            </a:r>
          </a:p>
        </p:txBody>
      </p:sp>
      <p:sp>
        <p:nvSpPr>
          <p:cNvPr id="1737" name="–Sue Mosteller"/>
          <p:cNvSpPr txBox="1">
            <a:spLocks noGrp="1"/>
          </p:cNvSpPr>
          <p:nvPr>
            <p:ph type="body" idx="21"/>
          </p:nvPr>
        </p:nvSpPr>
        <p:spPr>
          <a:xfrm>
            <a:off x="2217281" y="4818011"/>
            <a:ext cx="7358063" cy="913711"/>
          </a:xfrm>
          <a:prstGeom prst="rect">
            <a:avLst/>
          </a:prstGeom>
        </p:spPr>
        <p:txBody>
          <a:bodyPr/>
          <a:lstStyle>
            <a:lvl1pPr>
              <a:defRPr sz="5000" spc="800"/>
            </a:lvl1pPr>
          </a:lstStyle>
          <a:p>
            <a:r>
              <a:rPr dirty="0"/>
              <a:t>–Sue </a:t>
            </a:r>
            <a:r>
              <a:rPr dirty="0" err="1"/>
              <a:t>Mosteller</a:t>
            </a:r>
            <a:endParaRPr dirty="0"/>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4914-914B-44E7-97AF-2B303894A462}"/>
              </a:ext>
            </a:extLst>
          </p:cNvPr>
          <p:cNvSpPr>
            <a:spLocks noGrp="1"/>
          </p:cNvSpPr>
          <p:nvPr>
            <p:ph type="title" idx="4294967295"/>
          </p:nvPr>
        </p:nvSpPr>
        <p:spPr>
          <a:xfrm>
            <a:off x="373080" y="244930"/>
            <a:ext cx="3153892" cy="1582271"/>
          </a:xfrm>
        </p:spPr>
        <p:txBody>
          <a:bodyPr vert="horz" lIns="25400" tIns="25400" rIns="25400" bIns="25400" rtlCol="0" anchor="b" anchorCtr="0">
            <a:normAutofit fontScale="90000"/>
          </a:bodyPr>
          <a:lstStyle/>
          <a:p>
            <a:r>
              <a:rPr lang="en-US" dirty="0"/>
              <a:t>Experiences of Students with Disabilities</a:t>
            </a:r>
          </a:p>
        </p:txBody>
      </p:sp>
      <p:graphicFrame>
        <p:nvGraphicFramePr>
          <p:cNvPr id="1757" name="Table"/>
          <p:cNvGraphicFramePr/>
          <p:nvPr>
            <p:extLst>
              <p:ext uri="{D42A27DB-BD31-4B8C-83A1-F6EECF244321}">
                <p14:modId xmlns:p14="http://schemas.microsoft.com/office/powerpoint/2010/main" val="678689322"/>
              </p:ext>
            </p:extLst>
          </p:nvPr>
        </p:nvGraphicFramePr>
        <p:xfrm>
          <a:off x="228600" y="244930"/>
          <a:ext cx="11704915" cy="6111780"/>
        </p:xfrm>
        <a:graphic>
          <a:graphicData uri="http://schemas.openxmlformats.org/drawingml/2006/table">
            <a:tbl>
              <a:tblPr firstRow="1"/>
              <a:tblGrid>
                <a:gridCol w="3316754">
                  <a:extLst>
                    <a:ext uri="{9D8B030D-6E8A-4147-A177-3AD203B41FA5}">
                      <a16:colId xmlns:a16="http://schemas.microsoft.com/office/drawing/2014/main" val="20000"/>
                    </a:ext>
                  </a:extLst>
                </a:gridCol>
                <a:gridCol w="3879535">
                  <a:extLst>
                    <a:ext uri="{9D8B030D-6E8A-4147-A177-3AD203B41FA5}">
                      <a16:colId xmlns:a16="http://schemas.microsoft.com/office/drawing/2014/main" val="20001"/>
                    </a:ext>
                  </a:extLst>
                </a:gridCol>
                <a:gridCol w="4508626">
                  <a:extLst>
                    <a:ext uri="{9D8B030D-6E8A-4147-A177-3AD203B41FA5}">
                      <a16:colId xmlns:a16="http://schemas.microsoft.com/office/drawing/2014/main" val="20002"/>
                    </a:ext>
                  </a:extLst>
                </a:gridCol>
              </a:tblGrid>
              <a:tr h="1582111">
                <a:tc>
                  <a:txBody>
                    <a:bodyPr/>
                    <a:lstStyle/>
                    <a:p>
                      <a:pPr defTabSz="821531">
                        <a:defRPr sz="4900" cap="all" spc="783"/>
                      </a:pPr>
                      <a:endParaRPr sz="2400"/>
                    </a:p>
                  </a:txBody>
                  <a:tcPr marL="25400" marR="25400" marT="25400" marB="25400" anchor="ctr" horzOverflow="overflow"/>
                </a:tc>
                <a:tc>
                  <a:txBody>
                    <a:bodyPr/>
                    <a:lstStyle/>
                    <a:p>
                      <a:pPr algn="ctr" defTabSz="821531">
                        <a:defRPr sz="4000" cap="all" spc="639"/>
                      </a:pPr>
                      <a:r>
                        <a:rPr sz="2000" dirty="0">
                          <a:latin typeface="Avenir Heavy"/>
                          <a:ea typeface="Avenir Heavy"/>
                          <a:cs typeface="Avenir Heavy"/>
                          <a:sym typeface="Avenir Heavy"/>
                        </a:rPr>
                        <a:t>Never</a:t>
                      </a:r>
                      <a:r>
                        <a:rPr sz="2000" dirty="0"/>
                        <a:t> or </a:t>
                      </a:r>
                      <a:r>
                        <a:rPr sz="2000" dirty="0">
                          <a:latin typeface="Avenir Heavy"/>
                          <a:ea typeface="Avenir Heavy"/>
                          <a:cs typeface="Avenir Heavy"/>
                          <a:sym typeface="Avenir Heavy"/>
                        </a:rPr>
                        <a:t>rarely</a:t>
                      </a:r>
                      <a:r>
                        <a:rPr sz="2000" dirty="0"/>
                        <a:t> receive phone calls often from friends (%)</a:t>
                      </a:r>
                    </a:p>
                  </a:txBody>
                  <a:tcPr marL="25400" marR="25400" marT="25400" marB="25400" anchor="ctr" horzOverflow="overflow"/>
                </a:tc>
                <a:tc>
                  <a:txBody>
                    <a:bodyPr/>
                    <a:lstStyle/>
                    <a:p>
                      <a:pPr algn="ctr" defTabSz="821531">
                        <a:defRPr sz="4000" cap="all" spc="639"/>
                      </a:pPr>
                      <a:r>
                        <a:rPr sz="2000" dirty="0">
                          <a:latin typeface="Avenir Heavy"/>
                          <a:ea typeface="Avenir Heavy"/>
                          <a:cs typeface="Avenir Heavy"/>
                          <a:sym typeface="Avenir Heavy"/>
                        </a:rPr>
                        <a:t>Never</a:t>
                      </a:r>
                      <a:r>
                        <a:rPr sz="2000" dirty="0"/>
                        <a:t> got together with friends in past 12 months</a:t>
                      </a:r>
                    </a:p>
                    <a:p>
                      <a:pPr algn="ctr" defTabSz="821531">
                        <a:defRPr sz="4000" cap="all" spc="639"/>
                      </a:pPr>
                      <a:r>
                        <a:rPr sz="2000" dirty="0"/>
                        <a:t>(%)</a:t>
                      </a:r>
                    </a:p>
                  </a:txBody>
                  <a:tcPr marL="25400" marR="25400" marT="25400" marB="25400" anchor="ctr" horzOverflow="overflow"/>
                </a:tc>
                <a:extLst>
                  <a:ext uri="{0D108BD9-81ED-4DB2-BD59-A6C34878D82A}">
                    <a16:rowId xmlns:a16="http://schemas.microsoft.com/office/drawing/2014/main" val="10000"/>
                  </a:ext>
                </a:extLst>
              </a:tr>
              <a:tr h="647640">
                <a:tc>
                  <a:txBody>
                    <a:bodyPr/>
                    <a:lstStyle/>
                    <a:p>
                      <a:pPr marL="0" indent="0" algn="l" defTabSz="821531">
                        <a:buFont typeface="Arial" panose="020B0604020202020204" pitchFamily="34" charset="0"/>
                        <a:buNone/>
                        <a:defRPr sz="1800">
                          <a:solidFill>
                            <a:srgbClr val="000000"/>
                          </a:solidFill>
                        </a:defRPr>
                      </a:pPr>
                      <a:r>
                        <a:rPr lang="en-US" sz="2400" dirty="0">
                          <a:solidFill>
                            <a:schemeClr val="tx2"/>
                          </a:solidFill>
                        </a:rPr>
                        <a:t> </a:t>
                      </a:r>
                      <a:r>
                        <a:rPr sz="2400" dirty="0">
                          <a:solidFill>
                            <a:schemeClr val="tx2"/>
                          </a:solidFill>
                        </a:rPr>
                        <a:t>Autism</a:t>
                      </a:r>
                    </a:p>
                  </a:txBody>
                  <a:tcPr marL="25400" marR="25400" marT="25400" marB="25400" anchor="ctr" horzOverflow="overflow"/>
                </a:tc>
                <a:tc>
                  <a:txBody>
                    <a:bodyPr/>
                    <a:lstStyle/>
                    <a:p>
                      <a:pPr algn="ctr" defTabSz="821531">
                        <a:defRPr sz="1800">
                          <a:solidFill>
                            <a:srgbClr val="000000"/>
                          </a:solidFill>
                        </a:defRPr>
                      </a:pPr>
                      <a:r>
                        <a:rPr sz="3400" dirty="0">
                          <a:solidFill>
                            <a:schemeClr val="tx2"/>
                          </a:solidFill>
                        </a:rPr>
                        <a:t>74%</a:t>
                      </a:r>
                    </a:p>
                  </a:txBody>
                  <a:tcPr marL="25400" marR="25400" marT="25400" marB="25400" anchor="ctr" horzOverflow="overflow"/>
                </a:tc>
                <a:tc>
                  <a:txBody>
                    <a:bodyPr/>
                    <a:lstStyle/>
                    <a:p>
                      <a:pPr algn="ctr" defTabSz="821531">
                        <a:defRPr sz="1800">
                          <a:solidFill>
                            <a:srgbClr val="000000"/>
                          </a:solidFill>
                        </a:defRPr>
                      </a:pPr>
                      <a:r>
                        <a:rPr sz="3400" dirty="0">
                          <a:solidFill>
                            <a:schemeClr val="tx2"/>
                          </a:solidFill>
                        </a:rPr>
                        <a:t>44%</a:t>
                      </a:r>
                    </a:p>
                  </a:txBody>
                  <a:tcPr marL="25400" marR="25400" marT="25400" marB="25400" anchor="ctr" horzOverflow="overflow"/>
                </a:tc>
                <a:extLst>
                  <a:ext uri="{0D108BD9-81ED-4DB2-BD59-A6C34878D82A}">
                    <a16:rowId xmlns:a16="http://schemas.microsoft.com/office/drawing/2014/main" val="10001"/>
                  </a:ext>
                </a:extLst>
              </a:tr>
              <a:tr h="647640">
                <a:tc>
                  <a:txBody>
                    <a:bodyPr/>
                    <a:lstStyle/>
                    <a:p>
                      <a:pPr marL="0" indent="0" algn="l" defTabSz="821531">
                        <a:buFont typeface="Arial" panose="020B0604020202020204" pitchFamily="34" charset="0"/>
                        <a:buNone/>
                        <a:defRPr sz="1800">
                          <a:solidFill>
                            <a:srgbClr val="000000"/>
                          </a:solidFill>
                        </a:defRPr>
                      </a:pPr>
                      <a:r>
                        <a:rPr lang="en-US" sz="2400" dirty="0">
                          <a:solidFill>
                            <a:schemeClr val="tx2"/>
                          </a:solidFill>
                        </a:rPr>
                        <a:t> Intellectual Disability</a:t>
                      </a:r>
                      <a:endParaRPr sz="2400" dirty="0">
                        <a:solidFill>
                          <a:schemeClr val="tx2"/>
                        </a:solidFill>
                      </a:endParaRPr>
                    </a:p>
                  </a:txBody>
                  <a:tcPr marL="25400" marR="25400" marT="25400" marB="25400" anchor="ctr" horzOverflow="overflow"/>
                </a:tc>
                <a:tc>
                  <a:txBody>
                    <a:bodyPr/>
                    <a:lstStyle/>
                    <a:p>
                      <a:pPr algn="ctr" defTabSz="821531">
                        <a:defRPr sz="1800">
                          <a:solidFill>
                            <a:srgbClr val="000000"/>
                          </a:solidFill>
                        </a:defRPr>
                      </a:pPr>
                      <a:r>
                        <a:rPr sz="3400" dirty="0">
                          <a:solidFill>
                            <a:schemeClr val="tx2"/>
                          </a:solidFill>
                        </a:rPr>
                        <a:t>33%</a:t>
                      </a:r>
                    </a:p>
                  </a:txBody>
                  <a:tcPr marL="25400" marR="25400" marT="25400" marB="25400" anchor="ctr" horzOverflow="overflow"/>
                </a:tc>
                <a:tc>
                  <a:txBody>
                    <a:bodyPr/>
                    <a:lstStyle/>
                    <a:p>
                      <a:pPr algn="ctr" defTabSz="821531">
                        <a:defRPr sz="1800">
                          <a:solidFill>
                            <a:srgbClr val="000000"/>
                          </a:solidFill>
                        </a:defRPr>
                      </a:pPr>
                      <a:r>
                        <a:rPr sz="3400" dirty="0">
                          <a:solidFill>
                            <a:schemeClr val="tx2"/>
                          </a:solidFill>
                        </a:rPr>
                        <a:t>16%</a:t>
                      </a:r>
                    </a:p>
                  </a:txBody>
                  <a:tcPr marL="25400" marR="25400" marT="25400" marB="25400" anchor="ctr" horzOverflow="overflow"/>
                </a:tc>
                <a:extLst>
                  <a:ext uri="{0D108BD9-81ED-4DB2-BD59-A6C34878D82A}">
                    <a16:rowId xmlns:a16="http://schemas.microsoft.com/office/drawing/2014/main" val="10002"/>
                  </a:ext>
                </a:extLst>
              </a:tr>
              <a:tr h="647640">
                <a:tc>
                  <a:txBody>
                    <a:bodyPr/>
                    <a:lstStyle/>
                    <a:p>
                      <a:pPr marL="0" indent="0" algn="l" defTabSz="821531">
                        <a:buFont typeface="Arial" panose="020B0604020202020204" pitchFamily="34" charset="0"/>
                        <a:buNone/>
                        <a:defRPr sz="1800">
                          <a:solidFill>
                            <a:srgbClr val="000000"/>
                          </a:solidFill>
                        </a:defRPr>
                      </a:pPr>
                      <a:r>
                        <a:rPr lang="en-US" sz="2400" dirty="0">
                          <a:solidFill>
                            <a:schemeClr val="tx2"/>
                          </a:solidFill>
                        </a:rPr>
                        <a:t> </a:t>
                      </a:r>
                      <a:r>
                        <a:rPr sz="2400" dirty="0">
                          <a:solidFill>
                            <a:schemeClr val="tx2"/>
                          </a:solidFill>
                        </a:rPr>
                        <a:t>P</a:t>
                      </a:r>
                      <a:r>
                        <a:rPr lang="en-US" sz="2400" dirty="0">
                          <a:solidFill>
                            <a:schemeClr val="tx2"/>
                          </a:solidFill>
                        </a:rPr>
                        <a:t>h</a:t>
                      </a:r>
                      <a:r>
                        <a:rPr sz="2400" dirty="0">
                          <a:solidFill>
                            <a:schemeClr val="tx2"/>
                          </a:solidFill>
                        </a:rPr>
                        <a:t>ysical </a:t>
                      </a:r>
                      <a:r>
                        <a:rPr lang="en-US" sz="2400" dirty="0">
                          <a:solidFill>
                            <a:schemeClr val="tx2"/>
                          </a:solidFill>
                        </a:rPr>
                        <a:t>D</a:t>
                      </a:r>
                      <a:r>
                        <a:rPr sz="2400" dirty="0">
                          <a:solidFill>
                            <a:schemeClr val="tx2"/>
                          </a:solidFill>
                        </a:rPr>
                        <a:t>isabilities</a:t>
                      </a:r>
                    </a:p>
                  </a:txBody>
                  <a:tcPr marL="25400" marR="25400" marT="25400" marB="25400" anchor="ctr" horzOverflow="overflow"/>
                </a:tc>
                <a:tc>
                  <a:txBody>
                    <a:bodyPr/>
                    <a:lstStyle/>
                    <a:p>
                      <a:pPr algn="ctr" defTabSz="821531">
                        <a:defRPr sz="1800">
                          <a:solidFill>
                            <a:srgbClr val="000000"/>
                          </a:solidFill>
                        </a:defRPr>
                      </a:pPr>
                      <a:r>
                        <a:rPr sz="3400" dirty="0">
                          <a:solidFill>
                            <a:schemeClr val="tx2"/>
                          </a:solidFill>
                        </a:rPr>
                        <a:t>34%</a:t>
                      </a:r>
                    </a:p>
                  </a:txBody>
                  <a:tcPr marL="25400" marR="25400" marT="25400" marB="25400" anchor="ctr" horzOverflow="overflow"/>
                </a:tc>
                <a:tc>
                  <a:txBody>
                    <a:bodyPr/>
                    <a:lstStyle/>
                    <a:p>
                      <a:pPr algn="ctr" defTabSz="821531">
                        <a:defRPr sz="1800">
                          <a:solidFill>
                            <a:srgbClr val="000000"/>
                          </a:solidFill>
                        </a:defRPr>
                      </a:pPr>
                      <a:r>
                        <a:rPr sz="3400" dirty="0">
                          <a:solidFill>
                            <a:schemeClr val="tx2"/>
                          </a:solidFill>
                        </a:rPr>
                        <a:t>20%</a:t>
                      </a:r>
                    </a:p>
                  </a:txBody>
                  <a:tcPr marL="25400" marR="25400" marT="25400" marB="25400" anchor="ctr" horzOverflow="overflow"/>
                </a:tc>
                <a:extLst>
                  <a:ext uri="{0D108BD9-81ED-4DB2-BD59-A6C34878D82A}">
                    <a16:rowId xmlns:a16="http://schemas.microsoft.com/office/drawing/2014/main" val="10003"/>
                  </a:ext>
                </a:extLst>
              </a:tr>
              <a:tr h="647640">
                <a:tc>
                  <a:txBody>
                    <a:bodyPr/>
                    <a:lstStyle/>
                    <a:p>
                      <a:pPr marL="0" indent="0" algn="l" defTabSz="821531">
                        <a:buFont typeface="Arial" panose="020B0604020202020204" pitchFamily="34" charset="0"/>
                        <a:buNone/>
                        <a:defRPr sz="1800">
                          <a:solidFill>
                            <a:srgbClr val="000000"/>
                          </a:solidFill>
                        </a:defRPr>
                      </a:pPr>
                      <a:r>
                        <a:rPr lang="en-US" sz="2400" dirty="0">
                          <a:solidFill>
                            <a:schemeClr val="tx2"/>
                          </a:solidFill>
                        </a:rPr>
                        <a:t> </a:t>
                      </a:r>
                      <a:r>
                        <a:rPr sz="2400" dirty="0">
                          <a:solidFill>
                            <a:schemeClr val="tx2"/>
                          </a:solidFill>
                        </a:rPr>
                        <a:t>Visual </a:t>
                      </a:r>
                      <a:r>
                        <a:rPr lang="en-US" sz="2400" dirty="0">
                          <a:solidFill>
                            <a:schemeClr val="tx2"/>
                          </a:solidFill>
                        </a:rPr>
                        <a:t>I</a:t>
                      </a:r>
                      <a:r>
                        <a:rPr sz="2400" dirty="0">
                          <a:solidFill>
                            <a:schemeClr val="tx2"/>
                          </a:solidFill>
                        </a:rPr>
                        <a:t>mpairmen</a:t>
                      </a:r>
                      <a:r>
                        <a:rPr lang="en-US" sz="2400" dirty="0">
                          <a:solidFill>
                            <a:schemeClr val="tx2"/>
                          </a:solidFill>
                        </a:rPr>
                        <a:t>t</a:t>
                      </a:r>
                      <a:endParaRPr sz="2400" dirty="0">
                        <a:solidFill>
                          <a:schemeClr val="tx2"/>
                        </a:solidFill>
                      </a:endParaRPr>
                    </a:p>
                  </a:txBody>
                  <a:tcPr marL="25400" marR="25400" marT="25400" marB="25400" anchor="ctr" horzOverflow="overflow"/>
                </a:tc>
                <a:tc>
                  <a:txBody>
                    <a:bodyPr/>
                    <a:lstStyle/>
                    <a:p>
                      <a:pPr algn="ctr" defTabSz="821531">
                        <a:defRPr sz="1800">
                          <a:solidFill>
                            <a:srgbClr val="000000"/>
                          </a:solidFill>
                        </a:defRPr>
                      </a:pPr>
                      <a:r>
                        <a:rPr sz="3400" dirty="0">
                          <a:solidFill>
                            <a:schemeClr val="tx2"/>
                          </a:solidFill>
                        </a:rPr>
                        <a:t>24%</a:t>
                      </a:r>
                    </a:p>
                  </a:txBody>
                  <a:tcPr marL="25400" marR="25400" marT="25400" marB="25400" anchor="ctr" horzOverflow="overflow"/>
                </a:tc>
                <a:tc>
                  <a:txBody>
                    <a:bodyPr/>
                    <a:lstStyle/>
                    <a:p>
                      <a:pPr algn="ctr" defTabSz="821531">
                        <a:defRPr sz="1800">
                          <a:solidFill>
                            <a:srgbClr val="000000"/>
                          </a:solidFill>
                        </a:defRPr>
                      </a:pPr>
                      <a:r>
                        <a:rPr sz="3400" dirty="0">
                          <a:solidFill>
                            <a:schemeClr val="tx2"/>
                          </a:solidFill>
                        </a:rPr>
                        <a:t>15%</a:t>
                      </a:r>
                    </a:p>
                  </a:txBody>
                  <a:tcPr marL="25400" marR="25400" marT="25400" marB="25400" anchor="ctr" horzOverflow="overflow"/>
                </a:tc>
                <a:extLst>
                  <a:ext uri="{0D108BD9-81ED-4DB2-BD59-A6C34878D82A}">
                    <a16:rowId xmlns:a16="http://schemas.microsoft.com/office/drawing/2014/main" val="10004"/>
                  </a:ext>
                </a:extLst>
              </a:tr>
              <a:tr h="647640">
                <a:tc>
                  <a:txBody>
                    <a:bodyPr/>
                    <a:lstStyle/>
                    <a:p>
                      <a:pPr marL="0" indent="0" algn="l" defTabSz="821531">
                        <a:buFont typeface="Arial" panose="020B0604020202020204" pitchFamily="34" charset="0"/>
                        <a:buNone/>
                        <a:defRPr sz="1800">
                          <a:solidFill>
                            <a:srgbClr val="000000"/>
                          </a:solidFill>
                        </a:defRPr>
                      </a:pPr>
                      <a:r>
                        <a:rPr lang="en-US" sz="2400" dirty="0">
                          <a:solidFill>
                            <a:schemeClr val="tx2"/>
                          </a:solidFill>
                        </a:rPr>
                        <a:t> E</a:t>
                      </a:r>
                      <a:r>
                        <a:rPr sz="2400" dirty="0">
                          <a:solidFill>
                            <a:schemeClr val="tx2"/>
                          </a:solidFill>
                        </a:rPr>
                        <a:t>motional </a:t>
                      </a:r>
                      <a:r>
                        <a:rPr lang="en-US" sz="2400" dirty="0">
                          <a:solidFill>
                            <a:schemeClr val="tx2"/>
                          </a:solidFill>
                        </a:rPr>
                        <a:t>D</a:t>
                      </a:r>
                      <a:r>
                        <a:rPr sz="2400" dirty="0">
                          <a:solidFill>
                            <a:schemeClr val="tx2"/>
                          </a:solidFill>
                        </a:rPr>
                        <a:t>isabilities</a:t>
                      </a:r>
                    </a:p>
                  </a:txBody>
                  <a:tcPr marL="25400" marR="25400" marT="25400" marB="25400" anchor="ctr" horzOverflow="overflow"/>
                </a:tc>
                <a:tc>
                  <a:txBody>
                    <a:bodyPr/>
                    <a:lstStyle/>
                    <a:p>
                      <a:pPr algn="ctr" defTabSz="821531">
                        <a:defRPr sz="1800">
                          <a:solidFill>
                            <a:srgbClr val="000000"/>
                          </a:solidFill>
                        </a:defRPr>
                      </a:pPr>
                      <a:r>
                        <a:rPr sz="3400" dirty="0">
                          <a:solidFill>
                            <a:schemeClr val="tx2"/>
                          </a:solidFill>
                        </a:rPr>
                        <a:t>18%</a:t>
                      </a:r>
                    </a:p>
                  </a:txBody>
                  <a:tcPr marL="25400" marR="25400" marT="25400" marB="25400" anchor="ctr" horzOverflow="overflow"/>
                </a:tc>
                <a:tc>
                  <a:txBody>
                    <a:bodyPr/>
                    <a:lstStyle/>
                    <a:p>
                      <a:pPr algn="ctr" defTabSz="821531">
                        <a:defRPr sz="1800">
                          <a:solidFill>
                            <a:srgbClr val="000000"/>
                          </a:solidFill>
                        </a:defRPr>
                      </a:pPr>
                      <a:r>
                        <a:rPr sz="3400" dirty="0">
                          <a:solidFill>
                            <a:schemeClr val="tx2"/>
                          </a:solidFill>
                        </a:rPr>
                        <a:t>11%</a:t>
                      </a:r>
                    </a:p>
                  </a:txBody>
                  <a:tcPr marL="25400" marR="25400" marT="25400" marB="25400" anchor="ctr" horzOverflow="overflow"/>
                </a:tc>
                <a:extLst>
                  <a:ext uri="{0D108BD9-81ED-4DB2-BD59-A6C34878D82A}">
                    <a16:rowId xmlns:a16="http://schemas.microsoft.com/office/drawing/2014/main" val="10005"/>
                  </a:ext>
                </a:extLst>
              </a:tr>
              <a:tr h="647640">
                <a:tc>
                  <a:txBody>
                    <a:bodyPr/>
                    <a:lstStyle/>
                    <a:p>
                      <a:pPr marL="0" indent="0" algn="l" defTabSz="821531">
                        <a:buFont typeface="Arial" panose="020B0604020202020204" pitchFamily="34" charset="0"/>
                        <a:buNone/>
                        <a:defRPr sz="1800">
                          <a:solidFill>
                            <a:srgbClr val="000000"/>
                          </a:solidFill>
                        </a:defRPr>
                      </a:pPr>
                      <a:r>
                        <a:rPr lang="en-US" sz="2400" dirty="0">
                          <a:solidFill>
                            <a:schemeClr val="tx2"/>
                          </a:solidFill>
                        </a:rPr>
                        <a:t> L</a:t>
                      </a:r>
                      <a:r>
                        <a:rPr sz="2400" dirty="0">
                          <a:solidFill>
                            <a:schemeClr val="tx2"/>
                          </a:solidFill>
                        </a:rPr>
                        <a:t>earning </a:t>
                      </a:r>
                      <a:r>
                        <a:rPr lang="en-US" sz="2400" dirty="0">
                          <a:solidFill>
                            <a:schemeClr val="tx2"/>
                          </a:solidFill>
                        </a:rPr>
                        <a:t>D</a:t>
                      </a:r>
                      <a:r>
                        <a:rPr sz="2400" dirty="0">
                          <a:solidFill>
                            <a:schemeClr val="tx2"/>
                          </a:solidFill>
                        </a:rPr>
                        <a:t>isability</a:t>
                      </a:r>
                    </a:p>
                  </a:txBody>
                  <a:tcPr marL="25400" marR="25400" marT="25400" marB="25400" anchor="ctr" horzOverflow="overflow"/>
                </a:tc>
                <a:tc>
                  <a:txBody>
                    <a:bodyPr/>
                    <a:lstStyle/>
                    <a:p>
                      <a:pPr algn="ctr" defTabSz="821531">
                        <a:defRPr sz="1800">
                          <a:solidFill>
                            <a:srgbClr val="000000"/>
                          </a:solidFill>
                        </a:defRPr>
                      </a:pPr>
                      <a:r>
                        <a:rPr sz="3400" dirty="0">
                          <a:solidFill>
                            <a:schemeClr val="tx2"/>
                          </a:solidFill>
                        </a:rPr>
                        <a:t>11%</a:t>
                      </a:r>
                    </a:p>
                  </a:txBody>
                  <a:tcPr marL="25400" marR="25400" marT="25400" marB="25400" anchor="ctr" horzOverflow="overflow"/>
                </a:tc>
                <a:tc>
                  <a:txBody>
                    <a:bodyPr/>
                    <a:lstStyle/>
                    <a:p>
                      <a:pPr algn="ctr" defTabSz="821531">
                        <a:defRPr sz="1800">
                          <a:solidFill>
                            <a:srgbClr val="000000"/>
                          </a:solidFill>
                        </a:defRPr>
                      </a:pPr>
                      <a:r>
                        <a:rPr sz="3400" dirty="0">
                          <a:solidFill>
                            <a:schemeClr val="tx2"/>
                          </a:solidFill>
                        </a:rPr>
                        <a:t>7%</a:t>
                      </a:r>
                    </a:p>
                  </a:txBody>
                  <a:tcPr marL="25400" marR="25400" marT="25400" marB="25400" anchor="ctr" horzOverflow="overflow"/>
                </a:tc>
                <a:extLst>
                  <a:ext uri="{0D108BD9-81ED-4DB2-BD59-A6C34878D82A}">
                    <a16:rowId xmlns:a16="http://schemas.microsoft.com/office/drawing/2014/main" val="10006"/>
                  </a:ext>
                </a:extLst>
              </a:tr>
              <a:tr h="643829">
                <a:tc>
                  <a:txBody>
                    <a:bodyPr/>
                    <a:lstStyle/>
                    <a:p>
                      <a:pPr marL="0" indent="0" algn="l" defTabSz="821531">
                        <a:buFont typeface="Arial" panose="020B0604020202020204" pitchFamily="34" charset="0"/>
                        <a:buNone/>
                        <a:defRPr sz="1800">
                          <a:solidFill>
                            <a:srgbClr val="000000"/>
                          </a:solidFill>
                        </a:defRPr>
                      </a:pPr>
                      <a:r>
                        <a:rPr lang="en-US" sz="2400" dirty="0">
                          <a:solidFill>
                            <a:schemeClr val="tx2"/>
                          </a:solidFill>
                        </a:rPr>
                        <a:t> Other Health Impairment</a:t>
                      </a:r>
                      <a:endParaRPr sz="2400" dirty="0">
                        <a:solidFill>
                          <a:schemeClr val="tx2"/>
                        </a:solidFill>
                      </a:endParaRPr>
                    </a:p>
                  </a:txBody>
                  <a:tcPr marL="25400" marR="25400" marT="25400" marB="25400" anchor="ctr" horzOverflow="overflow">
                    <a:lnB w="12700">
                      <a:miter lim="400000"/>
                    </a:lnB>
                  </a:tcPr>
                </a:tc>
                <a:tc>
                  <a:txBody>
                    <a:bodyPr/>
                    <a:lstStyle/>
                    <a:p>
                      <a:pPr algn="ctr" defTabSz="821531">
                        <a:defRPr sz="1800">
                          <a:solidFill>
                            <a:srgbClr val="000000"/>
                          </a:solidFill>
                        </a:defRPr>
                      </a:pPr>
                      <a:r>
                        <a:rPr sz="3400" dirty="0">
                          <a:solidFill>
                            <a:schemeClr val="tx2"/>
                          </a:solidFill>
                        </a:rPr>
                        <a:t>13%</a:t>
                      </a:r>
                    </a:p>
                  </a:txBody>
                  <a:tcPr marL="25400" marR="25400" marT="25400" marB="25400" anchor="ctr" horzOverflow="overflow">
                    <a:lnB w="12700">
                      <a:miter lim="400000"/>
                    </a:lnB>
                  </a:tcPr>
                </a:tc>
                <a:tc>
                  <a:txBody>
                    <a:bodyPr/>
                    <a:lstStyle/>
                    <a:p>
                      <a:pPr algn="ctr" defTabSz="821531">
                        <a:defRPr sz="1800">
                          <a:solidFill>
                            <a:srgbClr val="000000"/>
                          </a:solidFill>
                        </a:defRPr>
                      </a:pPr>
                      <a:r>
                        <a:rPr sz="3400" dirty="0">
                          <a:solidFill>
                            <a:schemeClr val="tx2"/>
                          </a:solidFill>
                        </a:rPr>
                        <a:t>6%</a:t>
                      </a:r>
                    </a:p>
                  </a:txBody>
                  <a:tcPr marL="25400" marR="25400" marT="25400" marB="25400" anchor="ctr" horzOverflow="overflow">
                    <a:lnB w="12700">
                      <a:miter lim="400000"/>
                    </a:lnB>
                  </a:tcPr>
                </a:tc>
                <a:extLst>
                  <a:ext uri="{0D108BD9-81ED-4DB2-BD59-A6C34878D82A}">
                    <a16:rowId xmlns:a16="http://schemas.microsoft.com/office/drawing/2014/main" val="10007"/>
                  </a:ext>
                </a:extLst>
              </a:tr>
            </a:tbl>
          </a:graphicData>
        </a:graphic>
      </p:graphicFrame>
      <p:sp>
        <p:nvSpPr>
          <p:cNvPr id="1758" name="Source: www.nlts2.org"/>
          <p:cNvSpPr txBox="1"/>
          <p:nvPr/>
        </p:nvSpPr>
        <p:spPr>
          <a:xfrm>
            <a:off x="7335257" y="6484669"/>
            <a:ext cx="3667377" cy="2568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spAutoFit/>
          </a:bodyPr>
          <a:lstStyle/>
          <a:p>
            <a:pPr algn="r">
              <a:defRPr sz="2400">
                <a:latin typeface="Avenir Book"/>
                <a:ea typeface="Avenir Book"/>
                <a:cs typeface="Avenir Book"/>
                <a:sym typeface="Avenir Book"/>
              </a:defRPr>
            </a:pPr>
            <a:r>
              <a:rPr sz="1200" dirty="0"/>
              <a:t>Source: </a:t>
            </a:r>
            <a:r>
              <a:rPr sz="1200" u="sng" dirty="0">
                <a:hlinkClick r:id="rId3">
                  <a:extLst>
                    <a:ext uri="{A12FA001-AC4F-418D-AE19-62706E023703}">
                      <ahyp:hlinkClr xmlns:ahyp="http://schemas.microsoft.com/office/drawing/2018/hyperlinkcolor" val="tx"/>
                    </a:ext>
                  </a:extLst>
                </a:hlinkClick>
              </a:rPr>
              <a:t>www.nlts2.org</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 name="The “friendship formula”"/>
          <p:cNvSpPr txBox="1">
            <a:spLocks noGrp="1"/>
          </p:cNvSpPr>
          <p:nvPr>
            <p:ph type="title"/>
          </p:nvPr>
        </p:nvSpPr>
        <p:spPr>
          <a:prstGeom prst="rect">
            <a:avLst/>
          </a:prstGeom>
        </p:spPr>
        <p:txBody>
          <a:bodyPr/>
          <a:lstStyle/>
          <a:p>
            <a:r>
              <a:rPr dirty="0"/>
              <a:t>The “</a:t>
            </a:r>
            <a:r>
              <a:rPr lang="en-US" dirty="0"/>
              <a:t>F</a:t>
            </a:r>
            <a:r>
              <a:rPr dirty="0"/>
              <a:t>riendship </a:t>
            </a:r>
            <a:r>
              <a:rPr lang="en-US" dirty="0"/>
              <a:t>F</a:t>
            </a:r>
            <a:r>
              <a:rPr dirty="0"/>
              <a:t>ormula”</a:t>
            </a:r>
          </a:p>
        </p:txBody>
      </p:sp>
      <p:sp>
        <p:nvSpPr>
          <p:cNvPr id="4" name="Text Placeholder 3">
            <a:extLst>
              <a:ext uri="{FF2B5EF4-FFF2-40B4-BE49-F238E27FC236}">
                <a16:creationId xmlns:a16="http://schemas.microsoft.com/office/drawing/2014/main" id="{B48888D9-3D98-4430-8E0A-8CBDC22A9DB8}"/>
              </a:ext>
            </a:extLst>
          </p:cNvPr>
          <p:cNvSpPr>
            <a:spLocks noGrp="1"/>
          </p:cNvSpPr>
          <p:nvPr>
            <p:ph type="body" sz="quarter" idx="16"/>
          </p:nvPr>
        </p:nvSpPr>
        <p:spPr/>
        <p:txBody>
          <a:bodyPr/>
          <a:lstStyle/>
          <a:p>
            <a:r>
              <a:rPr lang="en-US" sz="1000" dirty="0">
                <a:hlinkClick r:id="rId3"/>
              </a:rPr>
              <a:t>Schafer, 2019</a:t>
            </a:r>
            <a:endParaRPr lang="en-US" sz="1000" dirty="0"/>
          </a:p>
        </p:txBody>
      </p:sp>
      <p:sp>
        <p:nvSpPr>
          <p:cNvPr id="5" name="TextBox 4">
            <a:extLst>
              <a:ext uri="{FF2B5EF4-FFF2-40B4-BE49-F238E27FC236}">
                <a16:creationId xmlns:a16="http://schemas.microsoft.com/office/drawing/2014/main" id="{40FFCA31-B004-435A-82ED-78203E1ED083}"/>
              </a:ext>
              <a:ext uri="{C183D7F6-B498-43B3-948B-1728B52AA6E4}">
                <adec:decorative xmlns:adec="http://schemas.microsoft.com/office/drawing/2017/decorative" val="1"/>
              </a:ext>
            </a:extLst>
          </p:cNvPr>
          <p:cNvSpPr txBox="1"/>
          <p:nvPr/>
        </p:nvSpPr>
        <p:spPr>
          <a:xfrm>
            <a:off x="6527347" y="1775349"/>
            <a:ext cx="4576082" cy="523220"/>
          </a:xfrm>
          <a:prstGeom prst="rect">
            <a:avLst/>
          </a:prstGeom>
          <a:noFill/>
        </p:spPr>
        <p:txBody>
          <a:bodyPr wrap="square">
            <a:spAutoFit/>
          </a:bodyPr>
          <a:lstStyle/>
          <a:p>
            <a:endParaRPr lang="en-US" sz="2800" dirty="0"/>
          </a:p>
        </p:txBody>
      </p:sp>
      <p:sp>
        <p:nvSpPr>
          <p:cNvPr id="3" name="Rectangle: Rounded Corners 2">
            <a:extLst>
              <a:ext uri="{FF2B5EF4-FFF2-40B4-BE49-F238E27FC236}">
                <a16:creationId xmlns:a16="http://schemas.microsoft.com/office/drawing/2014/main" id="{8C7033C1-816F-4113-84D8-8414C4F6E9F6}"/>
              </a:ext>
            </a:extLst>
          </p:cNvPr>
          <p:cNvSpPr/>
          <p:nvPr/>
        </p:nvSpPr>
        <p:spPr>
          <a:xfrm>
            <a:off x="1045029" y="3428999"/>
            <a:ext cx="10344933" cy="257991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2"/>
                </a:solidFill>
              </a:rPr>
              <a:t>Do we provide students opportunities to develop relationships with their peers that are marked by reciprocity</a:t>
            </a:r>
          </a:p>
          <a:p>
            <a:pPr algn="ctr"/>
            <a:r>
              <a:rPr lang="en-US" sz="3200" dirty="0">
                <a:solidFill>
                  <a:schemeClr val="tx2"/>
                </a:solidFill>
              </a:rPr>
              <a:t>and mutual enjoyment? </a:t>
            </a:r>
          </a:p>
        </p:txBody>
      </p:sp>
      <p:sp>
        <p:nvSpPr>
          <p:cNvPr id="8" name="TextBox 7">
            <a:extLst>
              <a:ext uri="{FF2B5EF4-FFF2-40B4-BE49-F238E27FC236}">
                <a16:creationId xmlns:a16="http://schemas.microsoft.com/office/drawing/2014/main" id="{06FF1459-EC6E-44A6-9C38-1A0ED4A8E0F5}"/>
              </a:ext>
            </a:extLst>
          </p:cNvPr>
          <p:cNvSpPr txBox="1"/>
          <p:nvPr/>
        </p:nvSpPr>
        <p:spPr>
          <a:xfrm>
            <a:off x="382815" y="2108210"/>
            <a:ext cx="11186885" cy="584775"/>
          </a:xfrm>
          <a:prstGeom prst="rect">
            <a:avLst/>
          </a:prstGeom>
          <a:noFill/>
        </p:spPr>
        <p:txBody>
          <a:bodyPr wrap="square">
            <a:spAutoFit/>
          </a:bodyPr>
          <a:lstStyle/>
          <a:p>
            <a:pPr algn="ctr"/>
            <a:r>
              <a:rPr lang="en-US" sz="3200" b="0" dirty="0">
                <a:solidFill>
                  <a:schemeClr val="accent3">
                    <a:lumMod val="75000"/>
                  </a:schemeClr>
                </a:solidFill>
                <a:effectLst/>
                <a:latin typeface="Proxima Nova Regular"/>
              </a:rPr>
              <a:t>Friendship</a:t>
            </a:r>
            <a:r>
              <a:rPr lang="en-US" sz="3200" b="0" dirty="0">
                <a:solidFill>
                  <a:srgbClr val="2C2D30"/>
                </a:solidFill>
                <a:effectLst/>
                <a:latin typeface="Proxima Nova Regular"/>
              </a:rPr>
              <a:t> = Proximity x (Frequency + Duration) x Intensity</a:t>
            </a:r>
            <a:endParaRPr lang="en-US" sz="3200"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 name="Needed"/>
          <p:cNvSpPr txBox="1">
            <a:spLocks noGrp="1"/>
          </p:cNvSpPr>
          <p:nvPr>
            <p:ph type="title" idx="4294967295"/>
          </p:nvPr>
        </p:nvSpPr>
        <p:spPr>
          <a:xfrm>
            <a:off x="699656" y="5444234"/>
            <a:ext cx="8215313" cy="1215638"/>
          </a:xfrm>
          <a:prstGeom prst="rect">
            <a:avLst/>
          </a:prstGeom>
          <a:noFill/>
          <a:ln w="12700">
            <a:noFill/>
            <a:prstDash/>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35719" tIns="35719" rIns="35719" bIns="35719" numCol="1" spcCol="0" rtlCol="0" fromWordArt="0" anchor="t" anchorCtr="0" forceAA="0" compatLnSpc="1">
            <a:prstTxWarp prst="textNoShape">
              <a:avLst/>
            </a:prstTxWarp>
            <a:normAutofit/>
          </a:bodyPr>
          <a:lstStyle>
            <a:lvl1pPr algn="l">
              <a:defRPr sz="10400" cap="all" spc="1664">
                <a:latin typeface="Avenir Black"/>
                <a:ea typeface="Avenir Black"/>
                <a:cs typeface="Avenir Black"/>
                <a:sym typeface="Avenir Black"/>
              </a:defRPr>
            </a:lvl1pPr>
          </a:lstStyle>
          <a:p>
            <a:pPr defTabSz="410766" hangingPunct="0">
              <a:lnSpc>
                <a:spcPct val="100000"/>
              </a:lnSpc>
              <a:spcBef>
                <a:spcPts val="0"/>
              </a:spcBef>
              <a:defRPr/>
            </a:pPr>
            <a:r>
              <a:rPr lang="en-US" sz="5200" kern="0" spc="832" dirty="0"/>
              <a:t>Needed</a:t>
            </a:r>
          </a:p>
        </p:txBody>
      </p:sp>
      <p:sp>
        <p:nvSpPr>
          <p:cNvPr id="1776" name="9. to be"/>
          <p:cNvSpPr txBox="1"/>
          <p:nvPr/>
        </p:nvSpPr>
        <p:spPr>
          <a:xfrm>
            <a:off x="699656" y="4975063"/>
            <a:ext cx="8215313" cy="692883"/>
          </a:xfrm>
          <a:prstGeom prst="rect">
            <a:avLst/>
          </a:prstGeom>
          <a:ln w="12700">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rmAutofit/>
          </a:bodyPr>
          <a:lstStyle>
            <a:lvl1pPr algn="l">
              <a:defRPr sz="5000" cap="all" spc="800">
                <a:latin typeface="Avenir Heavy"/>
                <a:ea typeface="Avenir Heavy"/>
                <a:cs typeface="Avenir Heavy"/>
                <a:sym typeface="Avenir Heavy"/>
              </a:defRPr>
            </a:lvl1pPr>
          </a:lstStyle>
          <a:p>
            <a:r>
              <a:rPr sz="2500"/>
              <a:t>9. to be</a:t>
            </a:r>
          </a:p>
        </p:txBody>
      </p:sp>
      <p:graphicFrame>
        <p:nvGraphicFramePr>
          <p:cNvPr id="1777" name="2D Pie Chart" descr="9. Needed"/>
          <p:cNvGraphicFramePr/>
          <p:nvPr>
            <p:extLst>
              <p:ext uri="{D42A27DB-BD31-4B8C-83A1-F6EECF244321}">
                <p14:modId xmlns:p14="http://schemas.microsoft.com/office/powerpoint/2010/main" val="1667116220"/>
              </p:ext>
            </p:extLst>
          </p:nvPr>
        </p:nvGraphicFramePr>
        <p:xfrm>
          <a:off x="6565900" y="-459940"/>
          <a:ext cx="5815343" cy="5133540"/>
        </p:xfrm>
        <a:graphic>
          <a:graphicData uri="http://schemas.openxmlformats.org/drawingml/2006/chart">
            <c:chart xmlns:c="http://schemas.openxmlformats.org/drawingml/2006/chart" xmlns:r="http://schemas.openxmlformats.org/officeDocument/2006/relationships" r:id="rId2"/>
          </a:graphicData>
        </a:graphic>
      </p:graphicFrame>
      <p:sp>
        <p:nvSpPr>
          <p:cNvPr id="1778" name="to be">
            <a:extLst>
              <a:ext uri="{C183D7F6-B498-43B3-948B-1728B52AA6E4}">
                <adec:decorative xmlns:adec="http://schemas.microsoft.com/office/drawing/2017/decorative" val="1"/>
              </a:ext>
            </a:extLst>
          </p:cNvPr>
          <p:cNvSpPr/>
          <p:nvPr/>
        </p:nvSpPr>
        <p:spPr>
          <a:xfrm>
            <a:off x="8838570" y="1471829"/>
            <a:ext cx="1270001" cy="1270001"/>
          </a:xfrm>
          <a:prstGeom prst="ellipse">
            <a:avLst/>
          </a:prstGeom>
          <a:blipFill>
            <a:blip r:embed="rId3"/>
          </a:bli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lstStyle>
            <a:lvl1pPr defTabSz="910828">
              <a:defRPr sz="4300" cap="all" spc="85">
                <a:latin typeface="Futura"/>
                <a:ea typeface="Futura"/>
                <a:cs typeface="Futura"/>
                <a:sym typeface="Futura"/>
              </a:defRPr>
            </a:lvl1pPr>
          </a:lstStyle>
          <a:p>
            <a:r>
              <a:rPr sz="2150" dirty="0"/>
              <a:t>to be</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F02767-E6AC-46AD-AF3E-4DB52B5CDB79}"/>
              </a:ext>
            </a:extLst>
          </p:cNvPr>
          <p:cNvSpPr>
            <a:spLocks noGrp="1"/>
          </p:cNvSpPr>
          <p:nvPr>
            <p:ph type="title"/>
          </p:nvPr>
        </p:nvSpPr>
        <p:spPr>
          <a:xfrm>
            <a:off x="457200" y="0"/>
            <a:ext cx="11338560" cy="1107996"/>
          </a:xfrm>
        </p:spPr>
        <p:txBody>
          <a:bodyPr anchor="b">
            <a:normAutofit/>
          </a:bodyPr>
          <a:lstStyle/>
          <a:p>
            <a:r>
              <a:rPr lang="en-US" i="1" dirty="0"/>
              <a:t>Reflection: Needed</a:t>
            </a:r>
          </a:p>
        </p:txBody>
      </p:sp>
      <p:sp>
        <p:nvSpPr>
          <p:cNvPr id="2" name="Content Placeholder 1">
            <a:extLst>
              <a:ext uri="{FF2B5EF4-FFF2-40B4-BE49-F238E27FC236}">
                <a16:creationId xmlns:a16="http://schemas.microsoft.com/office/drawing/2014/main" id="{AA0F18D5-E877-4EEC-830E-0BEFFD9C95FA}"/>
              </a:ext>
            </a:extLst>
          </p:cNvPr>
          <p:cNvSpPr>
            <a:spLocks noGrp="1"/>
          </p:cNvSpPr>
          <p:nvPr>
            <p:ph sz="half" idx="1"/>
          </p:nvPr>
        </p:nvSpPr>
        <p:spPr>
          <a:xfrm>
            <a:off x="457200" y="1280160"/>
            <a:ext cx="5568696" cy="4846320"/>
          </a:xfrm>
        </p:spPr>
        <p:txBody>
          <a:bodyPr>
            <a:normAutofit/>
          </a:bodyPr>
          <a:lstStyle/>
          <a:p>
            <a:pPr marL="0" indent="0">
              <a:buNone/>
            </a:pPr>
            <a:r>
              <a:rPr lang="en-US" sz="3200" dirty="0"/>
              <a:t>Are students </a:t>
            </a:r>
            <a:r>
              <a:rPr lang="en-US" sz="3200" b="1" dirty="0"/>
              <a:t>valued by others </a:t>
            </a:r>
            <a:r>
              <a:rPr lang="en-US" sz="3200" dirty="0"/>
              <a:t>and considered to be indispensable members of the school community?</a:t>
            </a:r>
          </a:p>
          <a:p>
            <a:endParaRPr lang="en-US" dirty="0"/>
          </a:p>
        </p:txBody>
      </p:sp>
      <p:pic>
        <p:nvPicPr>
          <p:cNvPr id="9" name="Content Placeholder 8">
            <a:extLst>
              <a:ext uri="{FF2B5EF4-FFF2-40B4-BE49-F238E27FC236}">
                <a16:creationId xmlns:a16="http://schemas.microsoft.com/office/drawing/2014/main" id="{F2EA715C-C888-4899-A907-C97F3F4C8067}"/>
              </a:ex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5547" r="8328"/>
          <a:stretch/>
        </p:blipFill>
        <p:spPr>
          <a:xfrm>
            <a:off x="6227064" y="1280160"/>
            <a:ext cx="5568696" cy="4846320"/>
          </a:xfrm>
          <a:noFill/>
        </p:spPr>
      </p:pic>
      <p:sp>
        <p:nvSpPr>
          <p:cNvPr id="14" name="Text Placeholder 4">
            <a:extLst>
              <a:ext uri="{FF2B5EF4-FFF2-40B4-BE49-F238E27FC236}">
                <a16:creationId xmlns:a16="http://schemas.microsoft.com/office/drawing/2014/main" id="{F716D8BF-6057-B0B5-2C9D-AED30073E2D4}"/>
              </a:ext>
            </a:extLst>
          </p:cNvPr>
          <p:cNvSpPr>
            <a:spLocks noGrp="1"/>
          </p:cNvSpPr>
          <p:nvPr>
            <p:ph type="body" sz="quarter" idx="16"/>
          </p:nvPr>
        </p:nvSpPr>
        <p:spPr>
          <a:xfrm>
            <a:off x="457200" y="6135688"/>
            <a:ext cx="11337925" cy="192087"/>
          </a:xfrm>
        </p:spPr>
        <p:txBody>
          <a:bodyPr/>
          <a:lstStyle/>
          <a:p>
            <a:endParaRPr lang="en-US"/>
          </a:p>
        </p:txBody>
      </p:sp>
      <p:sp>
        <p:nvSpPr>
          <p:cNvPr id="3" name="Slide Number Placeholder 2">
            <a:extLst>
              <a:ext uri="{FF2B5EF4-FFF2-40B4-BE49-F238E27FC236}">
                <a16:creationId xmlns:a16="http://schemas.microsoft.com/office/drawing/2014/main" id="{5C6ABFEC-6C0A-4679-9623-64CEBDCFFEE0}"/>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86CB4B4D-7CA3-9044-876B-883B54F8677D}" type="slidenum">
              <a:rPr lang="en-US" smtClean="0"/>
              <a:pPr>
                <a:spcAft>
                  <a:spcPts val="600"/>
                </a:spcAft>
              </a:pPr>
              <a:t>45</a:t>
            </a:fld>
            <a:endParaRPr lang="en-US"/>
          </a:p>
        </p:txBody>
      </p:sp>
    </p:spTree>
    <p:extLst>
      <p:ext uri="{BB962C8B-B14F-4D97-AF65-F5344CB8AC3E}">
        <p14:creationId xmlns:p14="http://schemas.microsoft.com/office/powerpoint/2010/main" val="2871842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 name="Loved"/>
          <p:cNvSpPr txBox="1">
            <a:spLocks noGrp="1"/>
          </p:cNvSpPr>
          <p:nvPr>
            <p:ph type="title" idx="4294967295"/>
          </p:nvPr>
        </p:nvSpPr>
        <p:spPr>
          <a:xfrm>
            <a:off x="699656" y="5444234"/>
            <a:ext cx="8215313" cy="1215638"/>
          </a:xfrm>
          <a:prstGeom prst="rect">
            <a:avLst/>
          </a:prstGeom>
          <a:noFill/>
          <a:ln w="12700">
            <a:noFill/>
            <a:prstDash/>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35719" tIns="35719" rIns="35719" bIns="35719" numCol="1" spcCol="0" rtlCol="0" fromWordArt="0" anchor="t" anchorCtr="0" forceAA="0" compatLnSpc="1">
            <a:prstTxWarp prst="textNoShape">
              <a:avLst/>
            </a:prstTxWarp>
            <a:normAutofit/>
          </a:bodyPr>
          <a:lstStyle>
            <a:lvl1pPr algn="l">
              <a:defRPr sz="10400" cap="all" spc="1664">
                <a:latin typeface="Avenir Black"/>
                <a:ea typeface="Avenir Black"/>
                <a:cs typeface="Avenir Black"/>
                <a:sym typeface="Avenir Black"/>
              </a:defRPr>
            </a:lvl1pPr>
          </a:lstStyle>
          <a:p>
            <a:pPr defTabSz="410766" hangingPunct="0">
              <a:lnSpc>
                <a:spcPct val="100000"/>
              </a:lnSpc>
              <a:spcBef>
                <a:spcPts val="0"/>
              </a:spcBef>
              <a:defRPr/>
            </a:pPr>
            <a:r>
              <a:rPr lang="en-US" sz="5200" kern="0" spc="832" dirty="0"/>
              <a:t>Loved</a:t>
            </a:r>
          </a:p>
        </p:txBody>
      </p:sp>
      <p:sp>
        <p:nvSpPr>
          <p:cNvPr id="1789" name="10. to be"/>
          <p:cNvSpPr txBox="1"/>
          <p:nvPr/>
        </p:nvSpPr>
        <p:spPr>
          <a:xfrm>
            <a:off x="699656" y="4975063"/>
            <a:ext cx="8215313" cy="692883"/>
          </a:xfrm>
          <a:prstGeom prst="rect">
            <a:avLst/>
          </a:prstGeom>
          <a:ln w="12700">
            <a:miter lim="400000"/>
          </a:ln>
          <a:effectLst>
            <a:outerShdw blurRad="889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normAutofit/>
          </a:bodyPr>
          <a:lstStyle>
            <a:lvl1pPr algn="l">
              <a:defRPr sz="5000" cap="all" spc="800">
                <a:latin typeface="Avenir Heavy"/>
                <a:ea typeface="Avenir Heavy"/>
                <a:cs typeface="Avenir Heavy"/>
                <a:sym typeface="Avenir Heavy"/>
              </a:defRPr>
            </a:lvl1pPr>
          </a:lstStyle>
          <a:p>
            <a:r>
              <a:rPr sz="2500"/>
              <a:t>10. to be</a:t>
            </a:r>
          </a:p>
        </p:txBody>
      </p:sp>
      <p:graphicFrame>
        <p:nvGraphicFramePr>
          <p:cNvPr id="1790" name="2D Pie Chart" descr="10. Loved"/>
          <p:cNvGraphicFramePr/>
          <p:nvPr>
            <p:extLst>
              <p:ext uri="{D42A27DB-BD31-4B8C-83A1-F6EECF244321}">
                <p14:modId xmlns:p14="http://schemas.microsoft.com/office/powerpoint/2010/main" val="104963613"/>
              </p:ext>
            </p:extLst>
          </p:nvPr>
        </p:nvGraphicFramePr>
        <p:xfrm>
          <a:off x="6629400" y="-252902"/>
          <a:ext cx="5544805" cy="4913802"/>
        </p:xfrm>
        <a:graphic>
          <a:graphicData uri="http://schemas.openxmlformats.org/drawingml/2006/chart">
            <c:chart xmlns:c="http://schemas.openxmlformats.org/drawingml/2006/chart" xmlns:r="http://schemas.openxmlformats.org/officeDocument/2006/relationships" r:id="rId2"/>
          </a:graphicData>
        </a:graphic>
      </p:graphicFrame>
      <p:sp>
        <p:nvSpPr>
          <p:cNvPr id="1791" name="to be">
            <a:extLst>
              <a:ext uri="{C183D7F6-B498-43B3-948B-1728B52AA6E4}">
                <adec:decorative xmlns:adec="http://schemas.microsoft.com/office/drawing/2017/decorative" val="1"/>
              </a:ext>
            </a:extLst>
          </p:cNvPr>
          <p:cNvSpPr/>
          <p:nvPr/>
        </p:nvSpPr>
        <p:spPr>
          <a:xfrm>
            <a:off x="8766801" y="1568998"/>
            <a:ext cx="1270001" cy="1270001"/>
          </a:xfrm>
          <a:prstGeom prst="ellipse">
            <a:avLst/>
          </a:prstGeom>
          <a:blipFill>
            <a:blip r:embed="rId3"/>
          </a:bli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lstStyle>
            <a:lvl1pPr defTabSz="910828">
              <a:defRPr sz="4300" cap="all" spc="85">
                <a:latin typeface="Futura"/>
                <a:ea typeface="Futura"/>
                <a:cs typeface="Futura"/>
                <a:sym typeface="Futura"/>
              </a:defRPr>
            </a:lvl1pPr>
          </a:lstStyle>
          <a:p>
            <a:r>
              <a:rPr sz="2150" dirty="0"/>
              <a:t>to be</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B5F5-6498-43E6-A901-E7787AEAA19D}"/>
              </a:ext>
            </a:extLst>
          </p:cNvPr>
          <p:cNvSpPr>
            <a:spLocks noGrp="1"/>
          </p:cNvSpPr>
          <p:nvPr>
            <p:ph type="title"/>
          </p:nvPr>
        </p:nvSpPr>
        <p:spPr>
          <a:xfrm>
            <a:off x="457200" y="0"/>
            <a:ext cx="11338560" cy="1107996"/>
          </a:xfrm>
        </p:spPr>
        <p:txBody>
          <a:bodyPr anchor="b">
            <a:normAutofit/>
          </a:bodyPr>
          <a:lstStyle/>
          <a:p>
            <a:r>
              <a:rPr lang="en-US" i="1"/>
              <a:t>Reflection: Loved</a:t>
            </a:r>
            <a:endParaRPr lang="en-US"/>
          </a:p>
        </p:txBody>
      </p:sp>
      <p:sp>
        <p:nvSpPr>
          <p:cNvPr id="3" name="Content Placeholder 2">
            <a:extLst>
              <a:ext uri="{FF2B5EF4-FFF2-40B4-BE49-F238E27FC236}">
                <a16:creationId xmlns:a16="http://schemas.microsoft.com/office/drawing/2014/main" id="{A807DB8B-CE88-4180-85B0-4FA58400DD4E}"/>
              </a:ext>
            </a:extLst>
          </p:cNvPr>
          <p:cNvSpPr>
            <a:spLocks noGrp="1"/>
          </p:cNvSpPr>
          <p:nvPr>
            <p:ph sz="half" idx="1"/>
          </p:nvPr>
        </p:nvSpPr>
        <p:spPr>
          <a:xfrm>
            <a:off x="457200" y="1280160"/>
            <a:ext cx="5568696" cy="4846320"/>
          </a:xfrm>
        </p:spPr>
        <p:txBody>
          <a:bodyPr>
            <a:normAutofit/>
          </a:bodyPr>
          <a:lstStyle/>
          <a:p>
            <a:pPr marL="0" indent="0">
              <a:buNone/>
            </a:pPr>
            <a:r>
              <a:rPr lang="en-US" sz="3200" dirty="0"/>
              <a:t>Are students experiencing the </a:t>
            </a:r>
            <a:r>
              <a:rPr lang="en-US" sz="3200" b="1" dirty="0"/>
              <a:t>deep and gracious love </a:t>
            </a:r>
            <a:r>
              <a:rPr lang="en-US" sz="3200" dirty="0"/>
              <a:t>of others?</a:t>
            </a:r>
          </a:p>
          <a:p>
            <a:endParaRPr lang="en-US" dirty="0"/>
          </a:p>
        </p:txBody>
      </p:sp>
      <p:pic>
        <p:nvPicPr>
          <p:cNvPr id="8" name="Content Placeholder 7">
            <a:extLst>
              <a:ext uri="{FF2B5EF4-FFF2-40B4-BE49-F238E27FC236}">
                <a16:creationId xmlns:a16="http://schemas.microsoft.com/office/drawing/2014/main" id="{2428ED0B-8EC9-42B5-9F4E-D6A4AEA6AEAF}"/>
              </a:ex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858" r="5443"/>
          <a:stretch/>
        </p:blipFill>
        <p:spPr>
          <a:xfrm>
            <a:off x="6227064" y="1280160"/>
            <a:ext cx="5568696" cy="4846320"/>
          </a:xfrm>
          <a:noFill/>
        </p:spPr>
      </p:pic>
      <p:sp>
        <p:nvSpPr>
          <p:cNvPr id="13" name="Text Placeholder 4">
            <a:extLst>
              <a:ext uri="{FF2B5EF4-FFF2-40B4-BE49-F238E27FC236}">
                <a16:creationId xmlns:a16="http://schemas.microsoft.com/office/drawing/2014/main" id="{69AB2B29-9B46-4F54-62FE-3328ACAD4681}"/>
              </a:ext>
            </a:extLst>
          </p:cNvPr>
          <p:cNvSpPr>
            <a:spLocks noGrp="1"/>
          </p:cNvSpPr>
          <p:nvPr>
            <p:ph type="body" sz="quarter" idx="16"/>
          </p:nvPr>
        </p:nvSpPr>
        <p:spPr>
          <a:xfrm>
            <a:off x="457200" y="6135688"/>
            <a:ext cx="11337925" cy="192087"/>
          </a:xfrm>
        </p:spPr>
        <p:txBody>
          <a:bodyPr/>
          <a:lstStyle/>
          <a:p>
            <a:endParaRPr lang="en-US"/>
          </a:p>
        </p:txBody>
      </p:sp>
      <p:sp>
        <p:nvSpPr>
          <p:cNvPr id="15" name="Slide Number Placeholder 5">
            <a:extLst>
              <a:ext uri="{FF2B5EF4-FFF2-40B4-BE49-F238E27FC236}">
                <a16:creationId xmlns:a16="http://schemas.microsoft.com/office/drawing/2014/main" id="{255BEAB1-391C-3237-DF9F-DEA642BF1DBA}"/>
              </a:ext>
            </a:extLst>
          </p:cNvPr>
          <p:cNvSpPr>
            <a:spLocks noGrp="1"/>
          </p:cNvSpPr>
          <p:nvPr>
            <p:ph type="sldNum" sz="quarter" idx="12"/>
          </p:nvPr>
        </p:nvSpPr>
        <p:spPr>
          <a:xfrm>
            <a:off x="11916192" y="6585203"/>
            <a:ext cx="153888" cy="153888"/>
          </a:xfrm>
        </p:spPr>
        <p:txBody>
          <a:bodyPr/>
          <a:lstStyle/>
          <a:p>
            <a:pPr>
              <a:spcAft>
                <a:spcPts val="600"/>
              </a:spcAft>
            </a:pPr>
            <a:fld id="{BABF4E83-61DB-418F-A99F-17BC9BB58EF6}" type="slidenum">
              <a:rPr lang="en-US" smtClean="0"/>
              <a:pPr>
                <a:spcAft>
                  <a:spcPts val="600"/>
                </a:spcAft>
              </a:pPr>
              <a:t>47</a:t>
            </a:fld>
            <a:endParaRPr lang="en-US"/>
          </a:p>
        </p:txBody>
      </p:sp>
    </p:spTree>
    <p:extLst>
      <p:ext uri="{BB962C8B-B14F-4D97-AF65-F5344CB8AC3E}">
        <p14:creationId xmlns:p14="http://schemas.microsoft.com/office/powerpoint/2010/main" val="3024329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B89260-E3A3-4002-B7B7-29295249B0FA}"/>
              </a:ext>
            </a:extLst>
          </p:cNvPr>
          <p:cNvSpPr>
            <a:spLocks noGrp="1"/>
          </p:cNvSpPr>
          <p:nvPr>
            <p:ph type="title"/>
          </p:nvPr>
        </p:nvSpPr>
        <p:spPr>
          <a:xfrm>
            <a:off x="457200" y="530225"/>
            <a:ext cx="11338560" cy="1107996"/>
          </a:xfrm>
        </p:spPr>
        <p:txBody>
          <a:bodyPr/>
          <a:lstStyle/>
          <a:p>
            <a:r>
              <a:rPr lang="en-US" dirty="0"/>
              <a:t>What would it take for your school to move from inclusion to belonging? </a:t>
            </a:r>
          </a:p>
        </p:txBody>
      </p:sp>
      <p:pic>
        <p:nvPicPr>
          <p:cNvPr id="7" name="Picture 6" descr="Circles graphic illustrating different levels of belonging: exclusion, segregation, integration, inclusion, and belonging">
            <a:extLst>
              <a:ext uri="{FF2B5EF4-FFF2-40B4-BE49-F238E27FC236}">
                <a16:creationId xmlns:a16="http://schemas.microsoft.com/office/drawing/2014/main" id="{22FDB7B9-1412-4462-9BC5-19248017D494}"/>
              </a:ext>
            </a:extLst>
          </p:cNvPr>
          <p:cNvPicPr>
            <a:picLocks noChangeAspect="1"/>
          </p:cNvPicPr>
          <p:nvPr/>
        </p:nvPicPr>
        <p:blipFill>
          <a:blip r:embed="rId3"/>
          <a:stretch>
            <a:fillRect/>
          </a:stretch>
        </p:blipFill>
        <p:spPr>
          <a:xfrm>
            <a:off x="299241" y="2076901"/>
            <a:ext cx="10983802" cy="3239992"/>
          </a:xfrm>
          <a:prstGeom prst="rect">
            <a:avLst/>
          </a:prstGeom>
        </p:spPr>
      </p:pic>
      <p:sp>
        <p:nvSpPr>
          <p:cNvPr id="3" name="Slide Number Placeholder 2">
            <a:extLst>
              <a:ext uri="{FF2B5EF4-FFF2-40B4-BE49-F238E27FC236}">
                <a16:creationId xmlns:a16="http://schemas.microsoft.com/office/drawing/2014/main" id="{5C6ABFEC-6C0A-4679-9623-64CEBDCFFEE0}"/>
              </a:ext>
            </a:extLst>
          </p:cNvPr>
          <p:cNvSpPr>
            <a:spLocks noGrp="1"/>
          </p:cNvSpPr>
          <p:nvPr>
            <p:ph type="sldNum" sz="quarter" idx="14"/>
          </p:nvPr>
        </p:nvSpPr>
        <p:spPr/>
        <p:txBody>
          <a:bodyPr/>
          <a:lstStyle/>
          <a:p>
            <a:fld id="{86CB4B4D-7CA3-9044-876B-883B54F8677D}" type="slidenum">
              <a:rPr lang="en-US" smtClean="0"/>
              <a:t>48</a:t>
            </a:fld>
            <a:endParaRPr lang="en-US"/>
          </a:p>
        </p:txBody>
      </p:sp>
    </p:spTree>
    <p:extLst>
      <p:ext uri="{BB962C8B-B14F-4D97-AF65-F5344CB8AC3E}">
        <p14:creationId xmlns:p14="http://schemas.microsoft.com/office/powerpoint/2010/main" val="4251136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57B1-D3E2-4EFC-B986-E4D582882A6F}"/>
              </a:ext>
            </a:extLst>
          </p:cNvPr>
          <p:cNvSpPr>
            <a:spLocks noGrp="1"/>
          </p:cNvSpPr>
          <p:nvPr>
            <p:ph type="title"/>
          </p:nvPr>
        </p:nvSpPr>
        <p:spPr/>
        <p:txBody>
          <a:bodyPr/>
          <a:lstStyle/>
          <a:p>
            <a:r>
              <a:rPr lang="en-US" dirty="0"/>
              <a:t>Final Word…Chatterfall</a:t>
            </a:r>
          </a:p>
        </p:txBody>
      </p:sp>
      <p:sp>
        <p:nvSpPr>
          <p:cNvPr id="3" name="Content Placeholder 2">
            <a:extLst>
              <a:ext uri="{FF2B5EF4-FFF2-40B4-BE49-F238E27FC236}">
                <a16:creationId xmlns:a16="http://schemas.microsoft.com/office/drawing/2014/main" id="{AB13233A-EA3D-4D7F-BAA4-9B1A2E2B64A1}"/>
              </a:ext>
            </a:extLst>
          </p:cNvPr>
          <p:cNvSpPr>
            <a:spLocks noGrp="1"/>
          </p:cNvSpPr>
          <p:nvPr>
            <p:ph idx="1"/>
          </p:nvPr>
        </p:nvSpPr>
        <p:spPr>
          <a:xfrm>
            <a:off x="457201" y="1280160"/>
            <a:ext cx="5638800" cy="4846320"/>
          </a:xfrm>
        </p:spPr>
        <p:txBody>
          <a:bodyPr/>
          <a:lstStyle/>
          <a:p>
            <a:r>
              <a:rPr lang="en-US" dirty="0"/>
              <a:t>Don’t press enter until I say go!</a:t>
            </a:r>
          </a:p>
          <a:p>
            <a:endParaRPr lang="en-US" dirty="0"/>
          </a:p>
          <a:p>
            <a:r>
              <a:rPr lang="en-US" dirty="0"/>
              <a:t>In the chat, share the dimension that really resonated with you or will be the focus of your work this school year.  </a:t>
            </a:r>
          </a:p>
        </p:txBody>
      </p:sp>
      <p:pic>
        <p:nvPicPr>
          <p:cNvPr id="5" name="Picture 4" descr="Ten Dimensions of Belonging: Present, invited, welcomed, known, accepted, supported, heard, befriended, needed, loved">
            <a:extLst>
              <a:ext uri="{FF2B5EF4-FFF2-40B4-BE49-F238E27FC236}">
                <a16:creationId xmlns:a16="http://schemas.microsoft.com/office/drawing/2014/main" id="{2752668F-EACF-430D-9F17-95BAF2BBAF8E}"/>
              </a:ext>
            </a:extLst>
          </p:cNvPr>
          <p:cNvPicPr>
            <a:picLocks noChangeAspect="1"/>
          </p:cNvPicPr>
          <p:nvPr/>
        </p:nvPicPr>
        <p:blipFill>
          <a:blip r:embed="rId3"/>
          <a:stretch>
            <a:fillRect/>
          </a:stretch>
        </p:blipFill>
        <p:spPr>
          <a:xfrm>
            <a:off x="6096000" y="398647"/>
            <a:ext cx="6148113" cy="5727833"/>
          </a:xfrm>
          <a:prstGeom prst="rect">
            <a:avLst/>
          </a:prstGeom>
        </p:spPr>
      </p:pic>
      <p:sp>
        <p:nvSpPr>
          <p:cNvPr id="6" name="Rectangle: Rounded Corners 5">
            <a:extLst>
              <a:ext uri="{FF2B5EF4-FFF2-40B4-BE49-F238E27FC236}">
                <a16:creationId xmlns:a16="http://schemas.microsoft.com/office/drawing/2014/main" id="{02F99AC3-0D62-486F-8C61-2FC1512DAB74}"/>
              </a:ext>
            </a:extLst>
          </p:cNvPr>
          <p:cNvSpPr/>
          <p:nvPr/>
        </p:nvSpPr>
        <p:spPr>
          <a:xfrm>
            <a:off x="2302329" y="4653642"/>
            <a:ext cx="2743200" cy="1472837"/>
          </a:xfrm>
          <a:prstGeom prst="roundRect">
            <a:avLst/>
          </a:prstGeom>
          <a:solidFill>
            <a:srgbClr val="AAC3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600" b="1" dirty="0">
                <a:solidFill>
                  <a:schemeClr val="tx2"/>
                </a:solidFill>
              </a:rPr>
              <a:t>GO!</a:t>
            </a:r>
          </a:p>
        </p:txBody>
      </p:sp>
      <p:sp>
        <p:nvSpPr>
          <p:cNvPr id="4" name="Slide Number Placeholder 3">
            <a:extLst>
              <a:ext uri="{FF2B5EF4-FFF2-40B4-BE49-F238E27FC236}">
                <a16:creationId xmlns:a16="http://schemas.microsoft.com/office/drawing/2014/main" id="{F4C3703C-3C00-4063-AF29-3573C4DBDE39}"/>
              </a:ext>
            </a:extLst>
          </p:cNvPr>
          <p:cNvSpPr>
            <a:spLocks noGrp="1"/>
          </p:cNvSpPr>
          <p:nvPr>
            <p:ph type="sldNum" sz="quarter" idx="12"/>
          </p:nvPr>
        </p:nvSpPr>
        <p:spPr/>
        <p:txBody>
          <a:bodyPr/>
          <a:lstStyle/>
          <a:p>
            <a:fld id="{8BA59289-23A6-4B4F-99F2-4BDE84E5B329}" type="slidenum">
              <a:rPr lang="en-US" smtClean="0"/>
              <a:t>49</a:t>
            </a:fld>
            <a:endParaRPr lang="en-US"/>
          </a:p>
        </p:txBody>
      </p:sp>
    </p:spTree>
    <p:extLst>
      <p:ext uri="{BB962C8B-B14F-4D97-AF65-F5344CB8AC3E}">
        <p14:creationId xmlns:p14="http://schemas.microsoft.com/office/powerpoint/2010/main" val="48512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002-DE5B-403D-9BB0-C47434AEED11}"/>
              </a:ext>
            </a:extLst>
          </p:cNvPr>
          <p:cNvSpPr>
            <a:spLocks noGrp="1"/>
          </p:cNvSpPr>
          <p:nvPr>
            <p:ph type="title"/>
          </p:nvPr>
        </p:nvSpPr>
        <p:spPr/>
        <p:txBody>
          <a:bodyPr/>
          <a:lstStyle/>
          <a:p>
            <a:r>
              <a:rPr lang="en-US" dirty="0"/>
              <a:t>Finding Belonging</a:t>
            </a:r>
          </a:p>
        </p:txBody>
      </p:sp>
      <p:pic>
        <p:nvPicPr>
          <p:cNvPr id="7" name="Content Placeholder 6" descr="Screenshot of Finding Belonging Stories from the Classroom video">
            <a:hlinkClick r:id="rId3"/>
            <a:extLst>
              <a:ext uri="{FF2B5EF4-FFF2-40B4-BE49-F238E27FC236}">
                <a16:creationId xmlns:a16="http://schemas.microsoft.com/office/drawing/2014/main" id="{0A6131D8-7518-42A6-99AF-BE3C4A594F12}"/>
              </a:ext>
            </a:extLst>
          </p:cNvPr>
          <p:cNvPicPr>
            <a:picLocks noGrp="1" noChangeAspect="1"/>
          </p:cNvPicPr>
          <p:nvPr>
            <p:ph sz="quarter" idx="15"/>
          </p:nvPr>
        </p:nvPicPr>
        <p:blipFill>
          <a:blip r:embed="rId4"/>
          <a:stretch>
            <a:fillRect/>
          </a:stretch>
        </p:blipFill>
        <p:spPr>
          <a:xfrm>
            <a:off x="1935190" y="1386291"/>
            <a:ext cx="8321619" cy="4696671"/>
          </a:xfrm>
        </p:spPr>
      </p:pic>
      <p:sp>
        <p:nvSpPr>
          <p:cNvPr id="5" name="Slide Number Placeholder 4">
            <a:extLst>
              <a:ext uri="{FF2B5EF4-FFF2-40B4-BE49-F238E27FC236}">
                <a16:creationId xmlns:a16="http://schemas.microsoft.com/office/drawing/2014/main" id="{291FF562-AA4A-409B-9D50-25DDE4A7CE1D}"/>
              </a:ext>
            </a:extLst>
          </p:cNvPr>
          <p:cNvSpPr>
            <a:spLocks noGrp="1"/>
          </p:cNvSpPr>
          <p:nvPr>
            <p:ph type="sldNum" sz="quarter" idx="14"/>
          </p:nvPr>
        </p:nvSpPr>
        <p:spPr/>
        <p:txBody>
          <a:bodyPr/>
          <a:lstStyle/>
          <a:p>
            <a:fld id="{99A20822-4A49-4D36-86E3-300BA48D3F00}" type="slidenum">
              <a:rPr lang="en-US" smtClean="0"/>
              <a:pPr/>
              <a:t>5</a:t>
            </a:fld>
            <a:endParaRPr lang="en-US" dirty="0"/>
          </a:p>
        </p:txBody>
      </p:sp>
    </p:spTree>
    <p:extLst>
      <p:ext uri="{BB962C8B-B14F-4D97-AF65-F5344CB8AC3E}">
        <p14:creationId xmlns:p14="http://schemas.microsoft.com/office/powerpoint/2010/main" val="721319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5E8A70-8EDC-4F1F-916E-9A971BF3AC4F}"/>
              </a:ext>
            </a:extLst>
          </p:cNvPr>
          <p:cNvSpPr>
            <a:spLocks noGrp="1"/>
          </p:cNvSpPr>
          <p:nvPr>
            <p:ph type="ctrTitle"/>
          </p:nvPr>
        </p:nvSpPr>
        <p:spPr/>
        <p:txBody>
          <a:bodyPr/>
          <a:lstStyle/>
          <a:p>
            <a:r>
              <a:rPr lang="en-US" dirty="0"/>
              <a:t>Resources to Promote Belonging</a:t>
            </a:r>
          </a:p>
        </p:txBody>
      </p:sp>
      <p:sp>
        <p:nvSpPr>
          <p:cNvPr id="2" name="Subtitle 1">
            <a:extLst>
              <a:ext uri="{FF2B5EF4-FFF2-40B4-BE49-F238E27FC236}">
                <a16:creationId xmlns:a16="http://schemas.microsoft.com/office/drawing/2014/main" id="{5CE27D7A-0DB1-402E-8F21-DF95EB40BD9B}"/>
              </a:ext>
            </a:extLst>
          </p:cNvPr>
          <p:cNvSpPr>
            <a:spLocks noGrp="1"/>
          </p:cNvSpPr>
          <p:nvPr>
            <p:ph type="subTitle" idx="1"/>
          </p:nvPr>
        </p:nvSpPr>
        <p:spPr/>
        <p:txBody>
          <a:bodyPr/>
          <a:lstStyle/>
          <a:p>
            <a:endParaRPr lang="en-US"/>
          </a:p>
        </p:txBody>
      </p:sp>
      <p:pic>
        <p:nvPicPr>
          <p:cNvPr id="6" name="Picture 5" descr="TIES Center logo&#10;">
            <a:extLst>
              <a:ext uri="{FF2B5EF4-FFF2-40B4-BE49-F238E27FC236}">
                <a16:creationId xmlns:a16="http://schemas.microsoft.com/office/drawing/2014/main" id="{6175EF9E-6D38-4D6E-841A-CE99DB5E15A4}"/>
              </a:ext>
            </a:extLst>
          </p:cNvPr>
          <p:cNvPicPr>
            <a:picLocks noChangeAspect="1"/>
          </p:cNvPicPr>
          <p:nvPr/>
        </p:nvPicPr>
        <p:blipFill>
          <a:blip r:embed="rId3"/>
          <a:stretch>
            <a:fillRect/>
          </a:stretch>
        </p:blipFill>
        <p:spPr>
          <a:xfrm>
            <a:off x="4729004" y="5500349"/>
            <a:ext cx="2733991" cy="1107892"/>
          </a:xfrm>
          <a:prstGeom prst="rect">
            <a:avLst/>
          </a:prstGeom>
        </p:spPr>
      </p:pic>
    </p:spTree>
    <p:extLst>
      <p:ext uri="{BB962C8B-B14F-4D97-AF65-F5344CB8AC3E}">
        <p14:creationId xmlns:p14="http://schemas.microsoft.com/office/powerpoint/2010/main" val="460144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6876-91E3-475A-164F-7C848E201792}"/>
              </a:ext>
            </a:extLst>
          </p:cNvPr>
          <p:cNvSpPr>
            <a:spLocks noGrp="1"/>
          </p:cNvSpPr>
          <p:nvPr>
            <p:ph type="title"/>
          </p:nvPr>
        </p:nvSpPr>
        <p:spPr>
          <a:xfrm>
            <a:off x="457200" y="-1107996"/>
            <a:ext cx="11338560" cy="1107996"/>
          </a:xfrm>
        </p:spPr>
        <p:txBody>
          <a:bodyPr vert="horz" lIns="0" tIns="0" rIns="0" bIns="0" rtlCol="0" anchor="b" anchorCtr="0">
            <a:noAutofit/>
          </a:bodyPr>
          <a:lstStyle/>
          <a:p>
            <a:r>
              <a:rPr lang="en-US" dirty="0"/>
              <a:t>TIES Center belonging resource</a:t>
            </a:r>
          </a:p>
        </p:txBody>
      </p:sp>
      <p:pic>
        <p:nvPicPr>
          <p:cNvPr id="7" name="Content Placeholder 6" descr="A screenshot of a web-based publication on the TIES website. There is an image of a boy seated in a wheelchair holding a backpack. He is surrounded by classmates who are looking at the camera." title="Creating Communities of Belonging for Students with Significant Cognitive Disabilities"/>
          <p:cNvPicPr>
            <a:picLocks noGrp="1" noChangeAspect="1"/>
          </p:cNvPicPr>
          <p:nvPr>
            <p:ph idx="1"/>
          </p:nvPr>
        </p:nvPicPr>
        <p:blipFill>
          <a:blip r:embed="rId3"/>
          <a:stretch>
            <a:fillRect/>
          </a:stretch>
        </p:blipFill>
        <p:spPr>
          <a:xfrm>
            <a:off x="1210887" y="949992"/>
            <a:ext cx="10107930" cy="4368768"/>
          </a:xfrm>
          <a:prstGeom prst="rect">
            <a:avLst/>
          </a:prstGeom>
        </p:spPr>
      </p:pic>
      <p:sp>
        <p:nvSpPr>
          <p:cNvPr id="8" name="TextBox 7"/>
          <p:cNvSpPr txBox="1"/>
          <p:nvPr/>
        </p:nvSpPr>
        <p:spPr>
          <a:xfrm>
            <a:off x="3768436" y="5532582"/>
            <a:ext cx="546207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Find this resource on Tiescenter.org</a:t>
            </a:r>
          </a:p>
        </p:txBody>
      </p:sp>
    </p:spTree>
    <p:extLst>
      <p:ext uri="{BB962C8B-B14F-4D97-AF65-F5344CB8AC3E}">
        <p14:creationId xmlns:p14="http://schemas.microsoft.com/office/powerpoint/2010/main" val="2253201837"/>
      </p:ext>
    </p:extLst>
  </p:cSld>
  <p:clrMapOvr>
    <a:masterClrMapping/>
  </p:clrMapOvr>
  <mc:AlternateContent xmlns:mc="http://schemas.openxmlformats.org/markup-compatibility/2006" xmlns:p14="http://schemas.microsoft.com/office/powerpoint/2010/main">
    <mc:Choice Requires="p14">
      <p:transition spd="slow" p14:dur="2000" advTm="27404"/>
    </mc:Choice>
    <mc:Fallback xmlns="">
      <p:transition spd="slow" advTm="27404"/>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27052"/>
            <a:ext cx="11338560" cy="1107996"/>
          </a:xfrm>
        </p:spPr>
        <p:txBody>
          <a:bodyPr/>
          <a:lstStyle/>
          <a:p>
            <a:r>
              <a:rPr lang="en-US" dirty="0">
                <a:solidFill>
                  <a:srgbClr val="7030A0"/>
                </a:solidFill>
                <a:latin typeface="+mn-lt"/>
              </a:rPr>
              <a:t>TIES series of 10 mini-guides focused on each dimension</a:t>
            </a:r>
          </a:p>
        </p:txBody>
      </p:sp>
      <p:sp>
        <p:nvSpPr>
          <p:cNvPr id="3" name="Content Placeholder 2"/>
          <p:cNvSpPr>
            <a:spLocks noGrp="1"/>
          </p:cNvSpPr>
          <p:nvPr>
            <p:ph idx="1"/>
          </p:nvPr>
        </p:nvSpPr>
        <p:spPr>
          <a:xfrm>
            <a:off x="426720" y="1538068"/>
            <a:ext cx="11338560" cy="4846320"/>
          </a:xfrm>
        </p:spPr>
        <p:txBody>
          <a:bodyPr/>
          <a:lstStyle/>
          <a:p>
            <a:r>
              <a:rPr lang="en-US" dirty="0"/>
              <a:t>Define the dimension</a:t>
            </a:r>
          </a:p>
          <a:p>
            <a:r>
              <a:rPr lang="en-US" dirty="0"/>
              <a:t>Give snapshot of what the dimension looks like</a:t>
            </a:r>
          </a:p>
          <a:p>
            <a:r>
              <a:rPr lang="en-US" dirty="0"/>
              <a:t>Provide steps schools can take to create change in the dimension</a:t>
            </a:r>
          </a:p>
        </p:txBody>
      </p:sp>
      <p:pic>
        <p:nvPicPr>
          <p:cNvPr id="5" name="Picture 4" descr="TIES Center logo">
            <a:extLst>
              <a:ext uri="{FF2B5EF4-FFF2-40B4-BE49-F238E27FC236}">
                <a16:creationId xmlns:a16="http://schemas.microsoft.com/office/drawing/2014/main" id="{60BF6683-DA01-4ECB-B95E-A3B13D016227}"/>
              </a:ext>
            </a:extLst>
          </p:cNvPr>
          <p:cNvPicPr>
            <a:picLocks noChangeAspect="1"/>
          </p:cNvPicPr>
          <p:nvPr/>
        </p:nvPicPr>
        <p:blipFill>
          <a:blip r:embed="rId3"/>
          <a:stretch>
            <a:fillRect/>
          </a:stretch>
        </p:blipFill>
        <p:spPr>
          <a:xfrm>
            <a:off x="8752634" y="4519478"/>
            <a:ext cx="2733991" cy="1107892"/>
          </a:xfrm>
          <a:prstGeom prst="rect">
            <a:avLst/>
          </a:prstGeom>
        </p:spPr>
      </p:pic>
    </p:spTree>
    <p:extLst>
      <p:ext uri="{BB962C8B-B14F-4D97-AF65-F5344CB8AC3E}">
        <p14:creationId xmlns:p14="http://schemas.microsoft.com/office/powerpoint/2010/main" val="4272335264"/>
      </p:ext>
    </p:extLst>
  </p:cSld>
  <p:clrMapOvr>
    <a:masterClrMapping/>
  </p:clrMapOvr>
  <mc:AlternateContent xmlns:mc="http://schemas.openxmlformats.org/markup-compatibility/2006" xmlns:p14="http://schemas.microsoft.com/office/powerpoint/2010/main">
    <mc:Choice Requires="p14">
      <p:transition spd="slow" p14:dur="2000" advTm="21966"/>
    </mc:Choice>
    <mc:Fallback xmlns="">
      <p:transition spd="slow" advTm="21966"/>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mn-lt"/>
              </a:rPr>
              <a:t>Accompanying Reflection Tool</a:t>
            </a:r>
          </a:p>
        </p:txBody>
      </p:sp>
      <p:sp>
        <p:nvSpPr>
          <p:cNvPr id="3" name="Content Placeholder 2"/>
          <p:cNvSpPr>
            <a:spLocks noGrp="1"/>
          </p:cNvSpPr>
          <p:nvPr>
            <p:ph idx="1"/>
          </p:nvPr>
        </p:nvSpPr>
        <p:spPr/>
        <p:txBody>
          <a:bodyPr>
            <a:normAutofit/>
          </a:bodyPr>
          <a:lstStyle/>
          <a:p>
            <a:pPr marL="0" indent="0">
              <a:buNone/>
            </a:pPr>
            <a:r>
              <a:rPr lang="en-US" dirty="0"/>
              <a:t>Gives areas of reflection for members of school community</a:t>
            </a:r>
          </a:p>
          <a:p>
            <a:pPr lvl="1"/>
            <a:r>
              <a:rPr lang="en-US" sz="2800" dirty="0"/>
              <a:t>What are we doing really well right now in this area?</a:t>
            </a:r>
          </a:p>
          <a:p>
            <a:pPr lvl="1"/>
            <a:r>
              <a:rPr lang="en-US" sz="2800" dirty="0"/>
              <a:t>What could we be doing better or differently in this area?</a:t>
            </a:r>
          </a:p>
          <a:p>
            <a:pPr lvl="1"/>
            <a:r>
              <a:rPr lang="en-US" sz="2800" dirty="0"/>
              <a:t>What actionable steps can we take next to ensure all students experience belonging in our school?</a:t>
            </a:r>
          </a:p>
          <a:p>
            <a:endParaRPr lang="en-US" dirty="0"/>
          </a:p>
        </p:txBody>
      </p:sp>
      <p:pic>
        <p:nvPicPr>
          <p:cNvPr id="5" name="Picture 4" descr="TIES Center logo">
            <a:extLst>
              <a:ext uri="{FF2B5EF4-FFF2-40B4-BE49-F238E27FC236}">
                <a16:creationId xmlns:a16="http://schemas.microsoft.com/office/drawing/2014/main" id="{4BFF99E5-FC9C-4C67-B43A-0F8524D16571}"/>
              </a:ext>
            </a:extLst>
          </p:cNvPr>
          <p:cNvPicPr>
            <a:picLocks noChangeAspect="1"/>
          </p:cNvPicPr>
          <p:nvPr/>
        </p:nvPicPr>
        <p:blipFill>
          <a:blip r:embed="rId3"/>
          <a:stretch>
            <a:fillRect/>
          </a:stretch>
        </p:blipFill>
        <p:spPr>
          <a:xfrm>
            <a:off x="8657384" y="4657682"/>
            <a:ext cx="2733991" cy="1107892"/>
          </a:xfrm>
          <a:prstGeom prst="rect">
            <a:avLst/>
          </a:prstGeom>
        </p:spPr>
      </p:pic>
    </p:spTree>
    <p:extLst>
      <p:ext uri="{BB962C8B-B14F-4D97-AF65-F5344CB8AC3E}">
        <p14:creationId xmlns:p14="http://schemas.microsoft.com/office/powerpoint/2010/main" val="1828667303"/>
      </p:ext>
    </p:extLst>
  </p:cSld>
  <p:clrMapOvr>
    <a:masterClrMapping/>
  </p:clrMapOvr>
  <mc:AlternateContent xmlns:mc="http://schemas.openxmlformats.org/markup-compatibility/2006" xmlns:p14="http://schemas.microsoft.com/office/powerpoint/2010/main">
    <mc:Choice Requires="p14">
      <p:transition spd="slow" p14:dur="2000" advTm="50244"/>
    </mc:Choice>
    <mc:Fallback xmlns="">
      <p:transition spd="slow" advTm="50244"/>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CCA0DD-95D1-45FB-BD7E-60C483B85653}"/>
              </a:ext>
            </a:extLst>
          </p:cNvPr>
          <p:cNvSpPr>
            <a:spLocks noGrp="1"/>
          </p:cNvSpPr>
          <p:nvPr>
            <p:ph type="title"/>
          </p:nvPr>
        </p:nvSpPr>
        <p:spPr/>
        <p:txBody>
          <a:bodyPr/>
          <a:lstStyle/>
          <a:p>
            <a:r>
              <a:rPr lang="en-US" dirty="0"/>
              <a:t>Belonging Resources from PROGRESS Center </a:t>
            </a:r>
          </a:p>
        </p:txBody>
      </p:sp>
      <p:pic>
        <p:nvPicPr>
          <p:cNvPr id="8" name="Content Placeholder 7" descr="Belonging resources from PROGRESS: Ten Ways Schools Can Foster Belonging Among Students With and Without Disabilities and Stories from the Classroom: Finding Belonging">
            <a:extLst>
              <a:ext uri="{FF2B5EF4-FFF2-40B4-BE49-F238E27FC236}">
                <a16:creationId xmlns:a16="http://schemas.microsoft.com/office/drawing/2014/main" id="{F43EC8AD-0F13-40D2-BDD1-0A6CBD4B3260}"/>
              </a:ext>
            </a:extLst>
          </p:cNvPr>
          <p:cNvPicPr>
            <a:picLocks noGrp="1" noChangeAspect="1"/>
          </p:cNvPicPr>
          <p:nvPr>
            <p:ph sz="quarter" idx="15"/>
          </p:nvPr>
        </p:nvPicPr>
        <p:blipFill>
          <a:blip r:embed="rId3"/>
          <a:stretch>
            <a:fillRect/>
          </a:stretch>
        </p:blipFill>
        <p:spPr>
          <a:xfrm>
            <a:off x="457199" y="1299052"/>
            <a:ext cx="11023723" cy="3919334"/>
          </a:xfrm>
        </p:spPr>
      </p:pic>
      <p:pic>
        <p:nvPicPr>
          <p:cNvPr id="10" name="Picture 9" descr="Screenshot of Finding Belonging Stories from the Classroom video">
            <a:extLst>
              <a:ext uri="{FF2B5EF4-FFF2-40B4-BE49-F238E27FC236}">
                <a16:creationId xmlns:a16="http://schemas.microsoft.com/office/drawing/2014/main" id="{C2A37742-E034-4B46-B952-4FF28B366E78}"/>
              </a:ext>
            </a:extLst>
          </p:cNvPr>
          <p:cNvPicPr>
            <a:picLocks noChangeAspect="1"/>
          </p:cNvPicPr>
          <p:nvPr/>
        </p:nvPicPr>
        <p:blipFill>
          <a:blip r:embed="rId4"/>
          <a:stretch>
            <a:fillRect/>
          </a:stretch>
        </p:blipFill>
        <p:spPr>
          <a:xfrm>
            <a:off x="6649278" y="4459052"/>
            <a:ext cx="3410348" cy="1900780"/>
          </a:xfrm>
          <a:prstGeom prst="rect">
            <a:avLst/>
          </a:prstGeom>
        </p:spPr>
      </p:pic>
    </p:spTree>
    <p:extLst>
      <p:ext uri="{BB962C8B-B14F-4D97-AF65-F5344CB8AC3E}">
        <p14:creationId xmlns:p14="http://schemas.microsoft.com/office/powerpoint/2010/main" val="4216319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5FE3B2-8194-476D-9962-66C0C826B337}"/>
              </a:ext>
            </a:extLst>
          </p:cNvPr>
          <p:cNvSpPr>
            <a:spLocks noGrp="1"/>
          </p:cNvSpPr>
          <p:nvPr>
            <p:ph type="title"/>
          </p:nvPr>
        </p:nvSpPr>
        <p:spPr/>
        <p:txBody>
          <a:bodyPr/>
          <a:lstStyle/>
          <a:p>
            <a:r>
              <a:rPr lang="en-US" dirty="0"/>
              <a:t>References</a:t>
            </a:r>
          </a:p>
        </p:txBody>
      </p:sp>
      <p:sp>
        <p:nvSpPr>
          <p:cNvPr id="8" name="Text Placeholder 7">
            <a:extLst>
              <a:ext uri="{FF2B5EF4-FFF2-40B4-BE49-F238E27FC236}">
                <a16:creationId xmlns:a16="http://schemas.microsoft.com/office/drawing/2014/main" id="{6FB5BD2C-3682-4281-B858-7CB5E33596D2}"/>
              </a:ext>
            </a:extLst>
          </p:cNvPr>
          <p:cNvSpPr>
            <a:spLocks noGrp="1"/>
          </p:cNvSpPr>
          <p:nvPr>
            <p:ph type="body" sz="quarter" idx="13"/>
          </p:nvPr>
        </p:nvSpPr>
        <p:spPr>
          <a:xfrm>
            <a:off x="457200" y="1107996"/>
            <a:ext cx="11338560" cy="5018484"/>
          </a:xfrm>
        </p:spPr>
        <p:txBody>
          <a:bodyPr vert="horz" lIns="0" tIns="0" rIns="0" bIns="0" rtlCol="0" anchor="t">
            <a:noAutofit/>
          </a:bodyPr>
          <a:lstStyle/>
          <a:p>
            <a:r>
              <a:rPr lang="en-US" sz="1850" dirty="0">
                <a:ea typeface="+mn-lt"/>
                <a:cs typeface="+mn-lt"/>
              </a:rPr>
              <a:t>Brock, M. E., Carter, E. W., &amp; Biggs, E. E. (2020). Supporting peer interactions, relationships, and belonging. In F. Brown, J. McDonnell, &amp; M. E. Snell (Eds.), </a:t>
            </a:r>
            <a:r>
              <a:rPr lang="en-US" sz="1850" i="1" dirty="0">
                <a:ea typeface="+mn-lt"/>
                <a:cs typeface="+mn-lt"/>
              </a:rPr>
              <a:t>Instruction of students with severe disabilities </a:t>
            </a:r>
            <a:r>
              <a:rPr lang="en-US" sz="1850" dirty="0">
                <a:ea typeface="+mn-lt"/>
                <a:cs typeface="+mn-lt"/>
              </a:rPr>
              <a:t>(9th ed.). Merrill. </a:t>
            </a:r>
          </a:p>
          <a:p>
            <a:r>
              <a:rPr lang="en-US" sz="1850" dirty="0">
                <a:ea typeface="+mn-lt"/>
                <a:cs typeface="+mn-lt"/>
              </a:rPr>
              <a:t>Carter, E. W., Travers, H. E., &amp; Tuttle, M. (in press). Enhancing the social lives of students with disabilities: Effective practices and improved outcomes. In K. L. Lane, C. Lemons, &amp; S. Powell (Eds.), </a:t>
            </a:r>
            <a:r>
              <a:rPr lang="en-US" sz="1850" i="1" dirty="0">
                <a:ea typeface="+mn-lt"/>
                <a:cs typeface="+mn-lt"/>
              </a:rPr>
              <a:t>Handbook of special education research: Research-based practices and intervention innovations</a:t>
            </a:r>
            <a:r>
              <a:rPr lang="en-US" sz="1850" dirty="0">
                <a:ea typeface="+mn-lt"/>
                <a:cs typeface="+mn-lt"/>
              </a:rPr>
              <a:t>. Routledge. </a:t>
            </a:r>
          </a:p>
          <a:p>
            <a:r>
              <a:rPr lang="en-US" sz="1850" dirty="0">
                <a:ea typeface="+mn-lt"/>
                <a:cs typeface="+mn-lt"/>
              </a:rPr>
              <a:t>Carter, E. W. (2021). Dimensions of belonging for individuals with intellectual and developmental disabilities. In A. W. Harrist &amp; S. M. Wilson (Series Eds.), J. L. Jones &amp; K. L. Gallus (Vol. Eds.), </a:t>
            </a:r>
            <a:r>
              <a:rPr lang="en-US" sz="1850" i="1" dirty="0">
                <a:ea typeface="+mn-lt"/>
                <a:cs typeface="+mn-lt"/>
              </a:rPr>
              <a:t>Belonging and resilience in individuals with intellectual and developmental disabilities: Community and family engagement (</a:t>
            </a:r>
            <a:r>
              <a:rPr lang="en-US" sz="1850" dirty="0">
                <a:ea typeface="+mn-lt"/>
                <a:cs typeface="+mn-lt"/>
              </a:rPr>
              <a:t>pp. 13-34). Springer. </a:t>
            </a:r>
            <a:endParaRPr lang="en-US" sz="1850" dirty="0"/>
          </a:p>
          <a:p>
            <a:r>
              <a:rPr lang="en-US" sz="1850" dirty="0">
                <a:ea typeface="+mn-lt"/>
                <a:cs typeface="+mn-lt"/>
              </a:rPr>
              <a:t>Carter, E. W., &amp; Biggs, E. E. (2021).</a:t>
            </a:r>
            <a:r>
              <a:rPr lang="en-US" sz="1850" i="1" dirty="0">
                <a:ea typeface="+mn-lt"/>
                <a:cs typeface="+mn-lt"/>
              </a:rPr>
              <a:t> Creating communities of belonging for students with significant cognitive disabilities. </a:t>
            </a:r>
            <a:r>
              <a:rPr lang="en-US" sz="1850" dirty="0">
                <a:ea typeface="+mn-lt"/>
                <a:cs typeface="+mn-lt"/>
              </a:rPr>
              <a:t>University of Minnesota, TIES Center. https://publications.ici.umn.edu/ties/peer-engagement/belonging/introduction </a:t>
            </a:r>
          </a:p>
          <a:p>
            <a:r>
              <a:rPr lang="en-US" sz="1850" dirty="0">
                <a:ea typeface="+mn-lt"/>
                <a:cs typeface="+mn-lt"/>
              </a:rPr>
              <a:t>Ziegler, M., Matthews, A., Mayberry, M., Owen-De Schryver, J., &amp; Carter, E. W. (2020). From barriers to belonging: Promoting inclusion and relationships through Peer to Peer programs. </a:t>
            </a:r>
            <a:r>
              <a:rPr lang="en-US" sz="1850" i="1" dirty="0">
                <a:ea typeface="+mn-lt"/>
                <a:cs typeface="+mn-lt"/>
              </a:rPr>
              <a:t>TEACHING Exceptional Children, 52</a:t>
            </a:r>
            <a:r>
              <a:rPr lang="en-US" sz="1850" dirty="0">
                <a:ea typeface="+mn-lt"/>
                <a:cs typeface="+mn-lt"/>
              </a:rPr>
              <a:t>(6), 426-434.</a:t>
            </a:r>
          </a:p>
          <a:p>
            <a:r>
              <a:rPr lang="en-US" sz="1850" dirty="0">
                <a:ea typeface="+mn-lt"/>
                <a:cs typeface="+mn-lt"/>
              </a:rPr>
              <a:t>*This slide deck was adapted from a PROGRESS Center webinar conducted by Dr. Eric Carter, </a:t>
            </a:r>
            <a:r>
              <a:rPr lang="en-US" sz="1850" dirty="0">
                <a:ea typeface="+mn-lt"/>
                <a:cs typeface="+mn-lt"/>
                <a:hlinkClick r:id="rId2"/>
              </a:rPr>
              <a:t>Ten Ways Schools Can Foster Belonging Among Students With and Without Disabilities</a:t>
            </a:r>
            <a:r>
              <a:rPr lang="en-US" sz="1850" dirty="0">
                <a:ea typeface="+mn-lt"/>
                <a:cs typeface="+mn-lt"/>
              </a:rPr>
              <a:t> (2022, February). </a:t>
            </a:r>
            <a:endParaRPr lang="en-US" sz="1850" dirty="0"/>
          </a:p>
        </p:txBody>
      </p:sp>
    </p:spTree>
    <p:extLst>
      <p:ext uri="{BB962C8B-B14F-4D97-AF65-F5344CB8AC3E}">
        <p14:creationId xmlns:p14="http://schemas.microsoft.com/office/powerpoint/2010/main" val="3932405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B352-C385-42AD-B5BB-9742A4873BB7}"/>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97316E42-8DD8-49FE-83DA-AB07D23951DD}"/>
              </a:ext>
            </a:extLst>
          </p:cNvPr>
          <p:cNvSpPr>
            <a:spLocks noGrp="1"/>
          </p:cNvSpPr>
          <p:nvPr>
            <p:ph sz="quarter" idx="14"/>
          </p:nvPr>
        </p:nvSpPr>
        <p:spPr/>
        <p:txBody>
          <a:bodyPr/>
          <a:lstStyle/>
          <a:p>
            <a:r>
              <a:rPr lang="en-US" dirty="0"/>
              <a:t>This material was produced under the U.S. Department of Education, Office of Special Education Programs, Award No. H326C190002. David </a:t>
            </a:r>
            <a:r>
              <a:rPr lang="en-US" dirty="0" err="1"/>
              <a:t>Emenheiser</a:t>
            </a:r>
            <a:r>
              <a:rPr lang="en-US" dirty="0"/>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a:p>
            <a:pPr marL="0" indent="0">
              <a:buNone/>
            </a:pPr>
            <a:endParaRPr lang="en-US" dirty="0"/>
          </a:p>
        </p:txBody>
      </p:sp>
      <p:sp>
        <p:nvSpPr>
          <p:cNvPr id="5" name="Slide Number Placeholder 4">
            <a:extLst>
              <a:ext uri="{FF2B5EF4-FFF2-40B4-BE49-F238E27FC236}">
                <a16:creationId xmlns:a16="http://schemas.microsoft.com/office/drawing/2014/main" id="{B54EBDF2-65A8-4295-80FC-5E8929498C09}"/>
              </a:ext>
            </a:extLst>
          </p:cNvPr>
          <p:cNvSpPr>
            <a:spLocks noGrp="1"/>
          </p:cNvSpPr>
          <p:nvPr>
            <p:ph type="sldNum" sz="quarter" idx="12"/>
          </p:nvPr>
        </p:nvSpPr>
        <p:spPr/>
        <p:txBody>
          <a:bodyPr/>
          <a:lstStyle/>
          <a:p>
            <a:fld id="{99A20822-4A49-4D36-86E3-300BA48D3F00}" type="slidenum">
              <a:rPr lang="en-US" smtClean="0"/>
              <a:pPr/>
              <a:t>56</a:t>
            </a:fld>
            <a:endParaRPr lang="en-US" dirty="0"/>
          </a:p>
        </p:txBody>
      </p:sp>
    </p:spTree>
    <p:extLst>
      <p:ext uri="{BB962C8B-B14F-4D97-AF65-F5344CB8AC3E}">
        <p14:creationId xmlns:p14="http://schemas.microsoft.com/office/powerpoint/2010/main" val="3793335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1ADF2E4A-7C52-4592-88CB-D61D1A525D55}"/>
              </a:ext>
            </a:extLst>
          </p:cNvPr>
          <p:cNvSpPr>
            <a:spLocks noGrp="1"/>
          </p:cNvSpPr>
          <p:nvPr>
            <p:ph type="ctrTitle"/>
          </p:nvPr>
        </p:nvSpPr>
        <p:spPr>
          <a:xfrm>
            <a:off x="514771" y="-328769"/>
            <a:ext cx="5581229" cy="307777"/>
          </a:xfrm>
        </p:spPr>
        <p:txBody>
          <a:bodyPr/>
          <a:lstStyle/>
          <a:p>
            <a:r>
              <a:rPr lang="en-US" dirty="0"/>
              <a:t>Contact</a:t>
            </a:r>
          </a:p>
        </p:txBody>
      </p:sp>
      <p:sp>
        <p:nvSpPr>
          <p:cNvPr id="19" name="Subtitle 18">
            <a:extLst>
              <a:ext uri="{FF2B5EF4-FFF2-40B4-BE49-F238E27FC236}">
                <a16:creationId xmlns:a16="http://schemas.microsoft.com/office/drawing/2014/main" id="{449E4F9B-80A8-463E-A792-4E05468FD550}"/>
              </a:ext>
            </a:extLst>
          </p:cNvPr>
          <p:cNvSpPr>
            <a:spLocks noGrp="1"/>
          </p:cNvSpPr>
          <p:nvPr>
            <p:ph type="subTitle" idx="1"/>
          </p:nvPr>
        </p:nvSpPr>
        <p:spPr/>
        <p:txBody>
          <a:bodyPr/>
          <a:lstStyle/>
          <a:p>
            <a:pPr lvl="0"/>
            <a:endParaRPr lang="en-US" dirty="0"/>
          </a:p>
          <a:p>
            <a:pPr>
              <a:lnSpc>
                <a:spcPct val="125000"/>
              </a:lnSpc>
            </a:pPr>
            <a:r>
              <a:rPr lang="en-US" dirty="0"/>
              <a:t>1400 Crystal Drive, 10th Floor</a:t>
            </a:r>
          </a:p>
          <a:p>
            <a:pPr>
              <a:lnSpc>
                <a:spcPct val="125000"/>
              </a:lnSpc>
            </a:pPr>
            <a:r>
              <a:rPr lang="en-US" dirty="0"/>
              <a:t>Arlington, VA 22202-3289</a:t>
            </a:r>
          </a:p>
          <a:p>
            <a:pPr lvl="0"/>
            <a:r>
              <a:rPr lang="en-US" dirty="0"/>
              <a:t>202.403.5000</a:t>
            </a:r>
          </a:p>
          <a:p>
            <a:pPr lvl="0"/>
            <a:r>
              <a:rPr lang="en-US" dirty="0"/>
              <a:t>progresscenter@air.org</a:t>
            </a:r>
          </a:p>
          <a:p>
            <a:r>
              <a:rPr lang="en-US" dirty="0"/>
              <a:t>promotingprogress.org  |  www.air.org</a:t>
            </a:r>
          </a:p>
        </p:txBody>
      </p:sp>
      <p:sp>
        <p:nvSpPr>
          <p:cNvPr id="14" name="Text Placeholder 13">
            <a:extLst>
              <a:ext uri="{FF2B5EF4-FFF2-40B4-BE49-F238E27FC236}">
                <a16:creationId xmlns:a16="http://schemas.microsoft.com/office/drawing/2014/main" id="{349C7A23-C75C-49CC-9F32-8E10EB51BD9A}"/>
              </a:ext>
            </a:extLst>
          </p:cNvPr>
          <p:cNvSpPr>
            <a:spLocks noGrp="1"/>
          </p:cNvSpPr>
          <p:nvPr>
            <p:ph type="body" sz="quarter" idx="16"/>
          </p:nvPr>
        </p:nvSpPr>
        <p:spPr/>
        <p:txBody>
          <a:bodyPr/>
          <a:lstStyle/>
          <a:p>
            <a:r>
              <a:rPr lang="en-US" dirty="0">
                <a:hlinkClick r:id="rId3"/>
              </a:rPr>
              <a:t>https://www.facebook.com/k12PROGRESS/</a:t>
            </a:r>
            <a:r>
              <a:rPr lang="en-US" dirty="0"/>
              <a:t> </a:t>
            </a:r>
          </a:p>
          <a:p>
            <a:r>
              <a:rPr lang="en-US" dirty="0">
                <a:hlinkClick r:id="rId4"/>
              </a:rPr>
              <a:t>https://twitter.com/K12PROGRESS</a:t>
            </a:r>
            <a:endParaRPr lang="en-US" dirty="0"/>
          </a:p>
        </p:txBody>
      </p:sp>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p:txBody>
          <a:bodyPr/>
          <a:lstStyle/>
          <a:p>
            <a:pPr lvl="0"/>
            <a:r>
              <a:rPr lang="en-US" dirty="0"/>
              <a:t>Notice of Trademark: “American Institutes for Research” and “AIR” are registered trademarks. All other brand, product, or company names are trademarks or registered trademarks of their respective owners.</a:t>
            </a:r>
          </a:p>
          <a:p>
            <a:pPr lvl="0"/>
            <a:r>
              <a:rPr lang="en-US" dirty="0"/>
              <a:t>This material was produced under the U.S. Department of Education, Office of Special Education Programs, Award No. H326C190002. David </a:t>
            </a:r>
            <a:r>
              <a:rPr lang="en-US" dirty="0" err="1"/>
              <a:t>Emenheiser</a:t>
            </a:r>
            <a:r>
              <a:rPr lang="en-US" dirty="0"/>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spTree>
    <p:extLst>
      <p:ext uri="{BB962C8B-B14F-4D97-AF65-F5344CB8AC3E}">
        <p14:creationId xmlns:p14="http://schemas.microsoft.com/office/powerpoint/2010/main" val="159460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brightnessContrast contrast="-22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t="-2000" b="-2000"/>
          </a:stretch>
        </a:blipFill>
        <a:effectLst/>
      </p:bgPr>
    </p:bg>
    <p:spTree>
      <p:nvGrpSpPr>
        <p:cNvPr id="1" name=""/>
        <p:cNvGrpSpPr/>
        <p:nvPr/>
      </p:nvGrpSpPr>
      <p:grpSpPr>
        <a:xfrm>
          <a:off x="0" y="0"/>
          <a:ext cx="0" cy="0"/>
          <a:chOff x="0" y="0"/>
          <a:chExt cx="0" cy="0"/>
        </a:xfrm>
      </p:grpSpPr>
      <p:sp>
        <p:nvSpPr>
          <p:cNvPr id="13" name="Teardrop 12">
            <a:extLst>
              <a:ext uri="{FF2B5EF4-FFF2-40B4-BE49-F238E27FC236}">
                <a16:creationId xmlns:a16="http://schemas.microsoft.com/office/drawing/2014/main" id="{002FD228-8225-44E1-8F4A-4EF511259863}"/>
              </a:ext>
              <a:ext uri="{C183D7F6-B498-43B3-948B-1728B52AA6E4}">
                <adec:decorative xmlns:adec="http://schemas.microsoft.com/office/drawing/2017/decorative" val="1"/>
              </a:ext>
            </a:extLst>
          </p:cNvPr>
          <p:cNvSpPr/>
          <p:nvPr/>
        </p:nvSpPr>
        <p:spPr>
          <a:xfrm rot="8154745">
            <a:off x="6735150" y="4910151"/>
            <a:ext cx="914400" cy="914400"/>
          </a:xfrm>
          <a:prstGeom prst="teardrop">
            <a:avLst>
              <a:gd name="adj" fmla="val 99766"/>
            </a:avLst>
          </a:prstGeom>
          <a:solidFill>
            <a:srgbClr val="0076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41" name="Title 3"/>
          <p:cNvSpPr txBox="1">
            <a:spLocks noGrp="1"/>
          </p:cNvSpPr>
          <p:nvPr>
            <p:ph type="title"/>
          </p:nvPr>
        </p:nvSpPr>
        <p:spPr>
          <a:xfrm>
            <a:off x="390506" y="420983"/>
            <a:ext cx="3504938" cy="2616537"/>
          </a:xfrm>
          <a:prstGeom prst="rect">
            <a:avLst/>
          </a:prstGeom>
        </p:spPr>
        <p:txBody>
          <a:bodyPr/>
          <a:lstStyle/>
          <a:p>
            <a:r>
              <a:rPr lang="en-US" sz="3200" dirty="0"/>
              <a:t>Implementing High-Quality Educational Programming: Building a Sustainable Ecosystem  </a:t>
            </a:r>
            <a:endParaRPr sz="3200" dirty="0"/>
          </a:p>
        </p:txBody>
      </p:sp>
      <p:sp>
        <p:nvSpPr>
          <p:cNvPr id="8" name="TextBox 7">
            <a:extLst>
              <a:ext uri="{FF2B5EF4-FFF2-40B4-BE49-F238E27FC236}">
                <a16:creationId xmlns:a16="http://schemas.microsoft.com/office/drawing/2014/main" id="{4F1110E4-39E8-4DD3-A8D4-3B59FFEC00C6}"/>
              </a:ext>
            </a:extLst>
          </p:cNvPr>
          <p:cNvSpPr txBox="1"/>
          <p:nvPr/>
        </p:nvSpPr>
        <p:spPr>
          <a:xfrm>
            <a:off x="10340788" y="52091"/>
            <a:ext cx="1851212" cy="523220"/>
          </a:xfrm>
          <a:prstGeom prst="rect">
            <a:avLst/>
          </a:prstGeom>
          <a:solidFill>
            <a:srgbClr val="6A7F97"/>
          </a:solidFill>
          <a:ln>
            <a:solidFill>
              <a:srgbClr val="8E9EB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Arial"/>
                <a:sym typeface="Arial"/>
              </a:rPr>
              <a:t>Progress</a:t>
            </a:r>
          </a:p>
        </p:txBody>
      </p:sp>
      <p:pic>
        <p:nvPicPr>
          <p:cNvPr id="3074" name="Picture 2" descr="Cyclist Black Silhouette Clipart Free Stock Photo - Public Domain Pictures  | Bicycle, Black silhouette, Bike">
            <a:extLst>
              <a:ext uri="{FF2B5EF4-FFF2-40B4-BE49-F238E27FC236}">
                <a16:creationId xmlns:a16="http://schemas.microsoft.com/office/drawing/2014/main" id="{D99B82D5-E91B-401A-B3F6-E8CF2A02E23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23261" y="4030015"/>
            <a:ext cx="1378775" cy="9175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66CCD59D-968A-4DAC-949D-EF385873DF3B}"/>
              </a:ext>
            </a:extLst>
          </p:cNvPr>
          <p:cNvSpPr/>
          <p:nvPr/>
        </p:nvSpPr>
        <p:spPr>
          <a:xfrm>
            <a:off x="4347896" y="4156562"/>
            <a:ext cx="424520" cy="24131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a:ea typeface="+mn-ea"/>
                <a:cs typeface="+mn-cs"/>
                <a:sym typeface="Arial"/>
              </a:rPr>
              <a:t>IEP</a:t>
            </a:r>
          </a:p>
        </p:txBody>
      </p:sp>
      <p:sp>
        <p:nvSpPr>
          <p:cNvPr id="4" name="Rectangle 3">
            <a:extLst>
              <a:ext uri="{FF2B5EF4-FFF2-40B4-BE49-F238E27FC236}">
                <a16:creationId xmlns:a16="http://schemas.microsoft.com/office/drawing/2014/main" id="{FF83FE0B-340D-48FB-9BA6-30E30C880442}"/>
              </a:ext>
            </a:extLst>
          </p:cNvPr>
          <p:cNvSpPr/>
          <p:nvPr/>
        </p:nvSpPr>
        <p:spPr>
          <a:xfrm>
            <a:off x="1495383" y="3633803"/>
            <a:ext cx="1995963" cy="1286829"/>
          </a:xfrm>
          <a:prstGeom prst="rect">
            <a:avLst/>
          </a:prstGeom>
          <a:solidFill>
            <a:srgbClr val="92B7AB"/>
          </a:solidFill>
          <a:ln>
            <a:solidFill>
              <a:srgbClr val="92B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Educator Support</a:t>
            </a:r>
          </a:p>
        </p:txBody>
      </p:sp>
      <p:sp>
        <p:nvSpPr>
          <p:cNvPr id="14" name="Rectangle 13">
            <a:extLst>
              <a:ext uri="{FF2B5EF4-FFF2-40B4-BE49-F238E27FC236}">
                <a16:creationId xmlns:a16="http://schemas.microsoft.com/office/drawing/2014/main" id="{107FA2B3-542D-4962-82EF-BB78704F9377}"/>
              </a:ext>
            </a:extLst>
          </p:cNvPr>
          <p:cNvSpPr/>
          <p:nvPr/>
        </p:nvSpPr>
        <p:spPr>
          <a:xfrm>
            <a:off x="6295279" y="4488771"/>
            <a:ext cx="2006592" cy="1069179"/>
          </a:xfrm>
          <a:prstGeom prst="rect">
            <a:avLst/>
          </a:prstGeom>
          <a:solidFill>
            <a:srgbClr val="0076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sym typeface="Arial"/>
              </a:rPr>
              <a:t>Belonging</a:t>
            </a:r>
          </a:p>
        </p:txBody>
      </p:sp>
      <p:sp>
        <p:nvSpPr>
          <p:cNvPr id="2" name="Rectangle 1">
            <a:extLst>
              <a:ext uri="{FF2B5EF4-FFF2-40B4-BE49-F238E27FC236}">
                <a16:creationId xmlns:a16="http://schemas.microsoft.com/office/drawing/2014/main" id="{ACEC0931-BEA8-4845-880E-5C593E5411F7}"/>
              </a:ext>
            </a:extLst>
          </p:cNvPr>
          <p:cNvSpPr/>
          <p:nvPr/>
        </p:nvSpPr>
        <p:spPr>
          <a:xfrm>
            <a:off x="3895444" y="1194663"/>
            <a:ext cx="2006592" cy="1069179"/>
          </a:xfrm>
          <a:prstGeom prst="rect">
            <a:avLst/>
          </a:prstGeom>
          <a:solidFill>
            <a:srgbClr val="C76A5D"/>
          </a:solidFill>
          <a:ln>
            <a:solidFill>
              <a:srgbClr val="C76A5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Family Engagement </a:t>
            </a:r>
          </a:p>
        </p:txBody>
      </p:sp>
      <p:sp>
        <p:nvSpPr>
          <p:cNvPr id="5" name="Rectangle 4">
            <a:extLst>
              <a:ext uri="{FF2B5EF4-FFF2-40B4-BE49-F238E27FC236}">
                <a16:creationId xmlns:a16="http://schemas.microsoft.com/office/drawing/2014/main" id="{A700AADA-E36A-4727-8495-C8BDD6B2F0D1}"/>
              </a:ext>
            </a:extLst>
          </p:cNvPr>
          <p:cNvSpPr/>
          <p:nvPr/>
        </p:nvSpPr>
        <p:spPr>
          <a:xfrm>
            <a:off x="8840014" y="2875002"/>
            <a:ext cx="1739222" cy="1107996"/>
          </a:xfrm>
          <a:prstGeom prst="rect">
            <a:avLst/>
          </a:prstGeom>
          <a:solidFill>
            <a:srgbClr val="E4B959"/>
          </a:solidFill>
          <a:ln>
            <a:solidFill>
              <a:srgbClr val="E4B9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Effective Instruction</a:t>
            </a:r>
          </a:p>
        </p:txBody>
      </p:sp>
      <p:sp>
        <p:nvSpPr>
          <p:cNvPr id="3" name="Rectangle 2">
            <a:extLst>
              <a:ext uri="{FF2B5EF4-FFF2-40B4-BE49-F238E27FC236}">
                <a16:creationId xmlns:a16="http://schemas.microsoft.com/office/drawing/2014/main" id="{C6B596F4-812D-468B-920A-81C7E7BFF305}"/>
              </a:ext>
            </a:extLst>
          </p:cNvPr>
          <p:cNvSpPr/>
          <p:nvPr/>
        </p:nvSpPr>
        <p:spPr>
          <a:xfrm>
            <a:off x="7298575" y="92432"/>
            <a:ext cx="1739222" cy="1069179"/>
          </a:xfrm>
          <a:prstGeom prst="rect">
            <a:avLst/>
          </a:prstGeom>
          <a:solidFill>
            <a:srgbClr val="9A8EB2"/>
          </a:solidFill>
          <a:ln>
            <a:solidFill>
              <a:srgbClr val="9A8E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Ongoing Teaming</a:t>
            </a:r>
          </a:p>
        </p:txBody>
      </p:sp>
      <p:cxnSp>
        <p:nvCxnSpPr>
          <p:cNvPr id="9" name="Straight Arrow Connector 8">
            <a:extLst>
              <a:ext uri="{FF2B5EF4-FFF2-40B4-BE49-F238E27FC236}">
                <a16:creationId xmlns:a16="http://schemas.microsoft.com/office/drawing/2014/main" id="{7CB473D8-9363-458C-B62E-954CF4D82FE2}"/>
              </a:ext>
              <a:ext uri="{C183D7F6-B498-43B3-948B-1728B52AA6E4}">
                <adec:decorative xmlns:adec="http://schemas.microsoft.com/office/drawing/2017/decorative" val="1"/>
              </a:ext>
            </a:extLst>
          </p:cNvPr>
          <p:cNvCxnSpPr>
            <a:cxnSpLocks/>
            <a:stCxn id="6" idx="2"/>
          </p:cNvCxnSpPr>
          <p:nvPr/>
        </p:nvCxnSpPr>
        <p:spPr>
          <a:xfrm>
            <a:off x="4560156" y="4397872"/>
            <a:ext cx="262365" cy="161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4" name="Slide Number Placeholder 1"/>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000" b="0" i="0" u="none" strike="noStrike" kern="1200" cap="none" spc="0" normalizeH="0" baseline="0" noProof="0">
                <a:ln>
                  <a:noFill/>
                </a:ln>
                <a:solidFill>
                  <a:srgbClr val="59565A"/>
                </a:solidFill>
                <a:effectLst/>
                <a:uLnTx/>
                <a:uFillTx/>
                <a:latin typeface="Calibri"/>
                <a:cs typeface="Calibri"/>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000" b="0" i="0" u="none" strike="noStrike" kern="1200" cap="none" spc="0" normalizeH="0" baseline="0" noProof="0">
              <a:ln>
                <a:noFill/>
              </a:ln>
              <a:solidFill>
                <a:srgbClr val="59565A"/>
              </a:solidFill>
              <a:effectLst/>
              <a:uLnTx/>
              <a:uFillTx/>
              <a:latin typeface="Calibri"/>
              <a:cs typeface="Calibri"/>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B89260-E3A3-4002-B7B7-29295249B0FA}"/>
              </a:ext>
            </a:extLst>
          </p:cNvPr>
          <p:cNvSpPr>
            <a:spLocks noGrp="1"/>
          </p:cNvSpPr>
          <p:nvPr>
            <p:ph type="title"/>
          </p:nvPr>
        </p:nvSpPr>
        <p:spPr>
          <a:xfrm>
            <a:off x="457200" y="421889"/>
            <a:ext cx="11338560" cy="1107996"/>
          </a:xfrm>
        </p:spPr>
        <p:txBody>
          <a:bodyPr/>
          <a:lstStyle/>
          <a:p>
            <a:r>
              <a:rPr lang="en-US" dirty="0"/>
              <a:t>What is Belonging?</a:t>
            </a:r>
          </a:p>
        </p:txBody>
      </p:sp>
      <p:pic>
        <p:nvPicPr>
          <p:cNvPr id="7" name="Picture 6" descr="Graphic with circles illustrating exclusion, segregation, integration, inclusion, and belonging">
            <a:extLst>
              <a:ext uri="{FF2B5EF4-FFF2-40B4-BE49-F238E27FC236}">
                <a16:creationId xmlns:a16="http://schemas.microsoft.com/office/drawing/2014/main" id="{22FDB7B9-1412-4462-9BC5-19248017D494}"/>
              </a:ext>
            </a:extLst>
          </p:cNvPr>
          <p:cNvPicPr>
            <a:picLocks noChangeAspect="1"/>
          </p:cNvPicPr>
          <p:nvPr/>
        </p:nvPicPr>
        <p:blipFill>
          <a:blip r:embed="rId3"/>
          <a:stretch>
            <a:fillRect/>
          </a:stretch>
        </p:blipFill>
        <p:spPr>
          <a:xfrm>
            <a:off x="457200" y="2212790"/>
            <a:ext cx="10983802" cy="3239992"/>
          </a:xfrm>
          <a:prstGeom prst="rect">
            <a:avLst/>
          </a:prstGeom>
        </p:spPr>
      </p:pic>
      <p:sp>
        <p:nvSpPr>
          <p:cNvPr id="3" name="Slide Number Placeholder 2">
            <a:extLst>
              <a:ext uri="{FF2B5EF4-FFF2-40B4-BE49-F238E27FC236}">
                <a16:creationId xmlns:a16="http://schemas.microsoft.com/office/drawing/2014/main" id="{5C6ABFEC-6C0A-4679-9623-64CEBDCFFEE0}"/>
              </a:ext>
            </a:extLst>
          </p:cNvPr>
          <p:cNvSpPr>
            <a:spLocks noGrp="1"/>
          </p:cNvSpPr>
          <p:nvPr>
            <p:ph type="sldNum" sz="quarter" idx="14"/>
          </p:nvPr>
        </p:nvSpPr>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3774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07A46F-7572-4494-AB6F-A3361F2E8EFF}"/>
              </a:ext>
            </a:extLst>
          </p:cNvPr>
          <p:cNvSpPr>
            <a:spLocks noGrp="1"/>
          </p:cNvSpPr>
          <p:nvPr>
            <p:ph type="ctrTitle"/>
          </p:nvPr>
        </p:nvSpPr>
        <p:spPr/>
        <p:txBody>
          <a:bodyPr/>
          <a:lstStyle/>
          <a:p>
            <a:r>
              <a:rPr lang="en-US" dirty="0"/>
              <a:t>10 Dimensions of Belonging</a:t>
            </a:r>
          </a:p>
        </p:txBody>
      </p:sp>
      <p:sp>
        <p:nvSpPr>
          <p:cNvPr id="7" name="Subtitle 6">
            <a:extLst>
              <a:ext uri="{FF2B5EF4-FFF2-40B4-BE49-F238E27FC236}">
                <a16:creationId xmlns:a16="http://schemas.microsoft.com/office/drawing/2014/main" id="{4DFA0696-A631-4772-A6C4-54E6559B7FCA}"/>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C135E2EA-E698-4F61-AC2C-3AF25A35FC48}"/>
              </a:ext>
            </a:extLst>
          </p:cNvPr>
          <p:cNvSpPr>
            <a:spLocks noGrp="1"/>
          </p:cNvSpPr>
          <p:nvPr>
            <p:ph type="sldNum" sz="quarter" idx="11"/>
          </p:nvPr>
        </p:nvSpPr>
        <p:spPr/>
        <p:txBody>
          <a:bodyPr/>
          <a:lstStyle/>
          <a:p>
            <a:fld id="{99A20822-4A49-4D36-86E3-300BA48D3F00}" type="slidenum">
              <a:rPr lang="en-US" smtClean="0"/>
              <a:pPr/>
              <a:t>8</a:t>
            </a:fld>
            <a:endParaRPr lang="en-US" dirty="0"/>
          </a:p>
        </p:txBody>
      </p:sp>
    </p:spTree>
    <p:extLst>
      <p:ext uri="{BB962C8B-B14F-4D97-AF65-F5344CB8AC3E}">
        <p14:creationId xmlns:p14="http://schemas.microsoft.com/office/powerpoint/2010/main" val="45581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28DFB1-63C4-4A3B-8E80-AA6AE453C567}"/>
              </a:ext>
            </a:extLst>
          </p:cNvPr>
          <p:cNvSpPr>
            <a:spLocks noGrp="1"/>
          </p:cNvSpPr>
          <p:nvPr>
            <p:ph type="title"/>
          </p:nvPr>
        </p:nvSpPr>
        <p:spPr/>
        <p:txBody>
          <a:bodyPr/>
          <a:lstStyle/>
          <a:p>
            <a:r>
              <a:rPr lang="en-US" dirty="0"/>
              <a:t>Quote from Secretary Cardona</a:t>
            </a:r>
          </a:p>
        </p:txBody>
      </p:sp>
      <p:sp>
        <p:nvSpPr>
          <p:cNvPr id="2" name="Content Placeholder 1">
            <a:extLst>
              <a:ext uri="{FF2B5EF4-FFF2-40B4-BE49-F238E27FC236}">
                <a16:creationId xmlns:a16="http://schemas.microsoft.com/office/drawing/2014/main" id="{94863F7D-92F2-4805-8CB5-01ECE97EF91B}"/>
              </a:ext>
            </a:extLst>
          </p:cNvPr>
          <p:cNvSpPr>
            <a:spLocks noGrp="1"/>
          </p:cNvSpPr>
          <p:nvPr>
            <p:ph sz="quarter" idx="15"/>
          </p:nvPr>
        </p:nvSpPr>
        <p:spPr>
          <a:xfrm>
            <a:off x="457200" y="1954924"/>
            <a:ext cx="11338560" cy="4171556"/>
          </a:xfrm>
        </p:spPr>
        <p:txBody>
          <a:bodyPr/>
          <a:lstStyle/>
          <a:p>
            <a:pPr marL="0" indent="0">
              <a:buNone/>
            </a:pPr>
            <a:r>
              <a:rPr lang="en-US" sz="4000" dirty="0">
                <a:solidFill>
                  <a:srgbClr val="0076BD"/>
                </a:solidFill>
                <a:latin typeface="+mj-lt"/>
                <a:ea typeface="+mj-ea"/>
              </a:rPr>
              <a:t>Now — more than ever — students need to feel supported, seen, heard, and understood by adults in their schools and communities. </a:t>
            </a:r>
            <a:br>
              <a:rPr lang="en-US" sz="4000" dirty="0">
                <a:solidFill>
                  <a:srgbClr val="0076BD"/>
                </a:solidFill>
                <a:latin typeface="+mj-lt"/>
                <a:ea typeface="+mj-ea"/>
              </a:rPr>
            </a:br>
            <a:r>
              <a:rPr lang="en-US" sz="4400" dirty="0"/>
              <a:t>                    </a:t>
            </a:r>
            <a:r>
              <a:rPr lang="en-US" sz="3600" dirty="0"/>
              <a:t>- </a:t>
            </a:r>
            <a:r>
              <a:rPr lang="en-US" sz="3600" dirty="0">
                <a:hlinkClick r:id="rId2"/>
              </a:rPr>
              <a:t>U.S. Secretary of Education Miguel Cardona</a:t>
            </a:r>
            <a:endParaRPr lang="en-US" dirty="0"/>
          </a:p>
        </p:txBody>
      </p:sp>
      <p:sp>
        <p:nvSpPr>
          <p:cNvPr id="3" name="Text Placeholder 2">
            <a:extLst>
              <a:ext uri="{FF2B5EF4-FFF2-40B4-BE49-F238E27FC236}">
                <a16:creationId xmlns:a16="http://schemas.microsoft.com/office/drawing/2014/main" id="{12DDB6D5-F1F0-44D4-83E1-0C320EF66D6D}"/>
              </a:ext>
            </a:extLst>
          </p:cNvPr>
          <p:cNvSpPr>
            <a:spLocks noGrp="1"/>
          </p:cNvSpPr>
          <p:nvPr>
            <p:ph type="body" sz="quarter" idx="16"/>
          </p:nvPr>
        </p:nvSpPr>
        <p:spPr/>
        <p:txBody>
          <a:bodyPr/>
          <a:lstStyle/>
          <a:p>
            <a:endParaRPr lang="en-US"/>
          </a:p>
        </p:txBody>
      </p:sp>
      <p:sp>
        <p:nvSpPr>
          <p:cNvPr id="4" name="Slide Number Placeholder 3">
            <a:extLst>
              <a:ext uri="{FF2B5EF4-FFF2-40B4-BE49-F238E27FC236}">
                <a16:creationId xmlns:a16="http://schemas.microsoft.com/office/drawing/2014/main" id="{D2E1318D-E3C3-4703-9CF4-07C166985686}"/>
              </a:ext>
            </a:extLst>
          </p:cNvPr>
          <p:cNvSpPr>
            <a:spLocks noGrp="1"/>
          </p:cNvSpPr>
          <p:nvPr>
            <p:ph type="sldNum" sz="quarter" idx="14"/>
          </p:nvPr>
        </p:nvSpPr>
        <p:spPr/>
        <p:txBody>
          <a:bodyPr/>
          <a:lstStyle/>
          <a:p>
            <a:fld id="{99A20822-4A49-4D36-86E3-300BA48D3F00}" type="slidenum">
              <a:rPr lang="en-US" smtClean="0"/>
              <a:pPr/>
              <a:t>9</a:t>
            </a:fld>
            <a:endParaRPr lang="en-US" dirty="0"/>
          </a:p>
        </p:txBody>
      </p:sp>
    </p:spTree>
    <p:extLst>
      <p:ext uri="{BB962C8B-B14F-4D97-AF65-F5344CB8AC3E}">
        <p14:creationId xmlns:p14="http://schemas.microsoft.com/office/powerpoint/2010/main" val="2075392286"/>
      </p:ext>
    </p:extLst>
  </p:cSld>
  <p:clrMapOvr>
    <a:masterClrMapping/>
  </p:clrMapOvr>
</p:sld>
</file>

<file path=ppt/theme/theme1.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Center-2022-Belonging Day 2 7.5.2022  -  Read-Only" id="{E7B457E7-688B-4146-A57D-B95567BDC319}" vid="{978F6634-5D46-464F-9703-27F930093737}"/>
    </a:ext>
  </a:extLst>
</a:theme>
</file>

<file path=ppt/theme/theme2.xml><?xml version="1.0" encoding="utf-8"?>
<a:theme xmlns:a="http://schemas.openxmlformats.org/drawingml/2006/main" name="1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Center-2022-Belonging Day 2 7.5.2022  -  Read-Only" id="{E7B457E7-688B-4146-A57D-B95567BDC319}" vid="{F23B8AA8-88BE-42A0-9A88-6CB2D2261C5B}"/>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29b55a-3458-43b1-b5f5-8a06b1b83431">
      <Terms xmlns="http://schemas.microsoft.com/office/infopath/2007/PartnerControls"/>
    </lcf76f155ced4ddcb4097134ff3c332f>
    <TaxCatchAll xmlns="4a50c3af-328d-4c26-9632-e6dd7a90b192" xsi:nil="true"/>
    <SharedWithUsers xmlns="4a50c3af-328d-4c26-9632-e6dd7a90b192">
      <UserInfo>
        <DisplayName>Peterson, Amy</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6" ma:contentTypeDescription="Create a new document." ma:contentTypeScope="" ma:versionID="0879604a2caf4d776bf2b78a599994dd">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c64a5d52b02fd1b30c660cf0b6f6c639"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http://schemas.microsoft.com/office/infopath/2007/PartnerControls"/>
    <ds:schemaRef ds:uri="http://purl.org/dc/elements/1.1/"/>
    <ds:schemaRef ds:uri="http://schemas.microsoft.com/office/2006/documentManagement/types"/>
    <ds:schemaRef ds:uri="4a50c3af-328d-4c26-9632-e6dd7a90b192"/>
    <ds:schemaRef ds:uri="http://schemas.openxmlformats.org/package/2006/metadata/core-properties"/>
    <ds:schemaRef ds:uri="http://www.w3.org/XML/1998/namespace"/>
    <ds:schemaRef ds:uri="9a29b55a-3458-43b1-b5f5-8a06b1b8343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BB3C8ACC-706B-4880-9A86-52BBFAF0D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9b55a-3458-43b1-b5f5-8a06b1b83431"/>
    <ds:schemaRef ds:uri="4a50c3af-328d-4c26-9632-e6dd7a90b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PROGRESS-Center-2022-Belonging Day 2 7.5.2022 FINAL EDITS</Template>
  <TotalTime>156</TotalTime>
  <Words>3001</Words>
  <Application>Microsoft Office PowerPoint</Application>
  <PresentationFormat>Widescreen</PresentationFormat>
  <Paragraphs>373</Paragraphs>
  <Slides>57</Slides>
  <Notes>41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57</vt:i4>
      </vt:variant>
    </vt:vector>
  </HeadingPairs>
  <TitlesOfParts>
    <vt:vector size="72" baseType="lpstr">
      <vt:lpstr>Arial</vt:lpstr>
      <vt:lpstr>Arial Narrow</vt:lpstr>
      <vt:lpstr>Avenir Black</vt:lpstr>
      <vt:lpstr>Avenir Book</vt:lpstr>
      <vt:lpstr>Avenir Book Oblique</vt:lpstr>
      <vt:lpstr>Avenir Heavy</vt:lpstr>
      <vt:lpstr>Avenir Medium</vt:lpstr>
      <vt:lpstr>Calibri</vt:lpstr>
      <vt:lpstr>Futura</vt:lpstr>
      <vt:lpstr>Gill Sans MT</vt:lpstr>
      <vt:lpstr>Helvetica Neue</vt:lpstr>
      <vt:lpstr>Proxima Nova Regular</vt:lpstr>
      <vt:lpstr>Times New Roman</vt:lpstr>
      <vt:lpstr>PROGRESS Center</vt:lpstr>
      <vt:lpstr>1_PROGRESS Center</vt:lpstr>
      <vt:lpstr>Start the School Year Right by Promoting Belonging of All Students </vt:lpstr>
      <vt:lpstr>Session Outcomes and Materials </vt:lpstr>
      <vt:lpstr>Meet the Team</vt:lpstr>
      <vt:lpstr>Welcome Activity</vt:lpstr>
      <vt:lpstr>Finding Belonging</vt:lpstr>
      <vt:lpstr>Implementing High-Quality Educational Programming: Building a Sustainable Ecosystem  </vt:lpstr>
      <vt:lpstr>What is Belonging?</vt:lpstr>
      <vt:lpstr>10 Dimensions of Belonging</vt:lpstr>
      <vt:lpstr>Quote from Secretary Cardona</vt:lpstr>
      <vt:lpstr>Reflecting on our Community</vt:lpstr>
      <vt:lpstr>Ten Dimensions of Belonging</vt:lpstr>
      <vt:lpstr>present</vt:lpstr>
      <vt:lpstr>1 in 7 children in  your school has a disability</vt:lpstr>
      <vt:lpstr>LRE Part B Data</vt:lpstr>
      <vt:lpstr>Reflection: Present</vt:lpstr>
      <vt:lpstr>Invited</vt:lpstr>
      <vt:lpstr>Percent of Students Not Invited to Social Activities in the Past 12 Months by Disability Category</vt:lpstr>
      <vt:lpstr>Are we providing students the skills and opportunities to participate in social activities? </vt:lpstr>
      <vt:lpstr>Reflection: Invited</vt:lpstr>
      <vt:lpstr>welcomed</vt:lpstr>
      <vt:lpstr>Presence and Proximity</vt:lpstr>
      <vt:lpstr>Everybody Welcome? </vt:lpstr>
      <vt:lpstr>Reflection: Welcomed</vt:lpstr>
      <vt:lpstr>Known</vt:lpstr>
      <vt:lpstr>How are students known in your community? </vt:lpstr>
      <vt:lpstr> Considerations: Known</vt:lpstr>
      <vt:lpstr>Accepted</vt:lpstr>
      <vt:lpstr>Did you Know?</vt:lpstr>
      <vt:lpstr>Quotes</vt:lpstr>
      <vt:lpstr>Reflection: Accepted</vt:lpstr>
      <vt:lpstr>Supported</vt:lpstr>
      <vt:lpstr>Reflection: Supported</vt:lpstr>
      <vt:lpstr>Power of Peers</vt:lpstr>
      <vt:lpstr>Decision-Making Guide for Choosing a Peer Engagement Strategy</vt:lpstr>
      <vt:lpstr>CADRE’S Your Journey to Self-determination Series</vt:lpstr>
      <vt:lpstr>heard</vt:lpstr>
      <vt:lpstr>Being Heard</vt:lpstr>
      <vt:lpstr>Reflection: Heard</vt:lpstr>
      <vt:lpstr>Befriended</vt:lpstr>
      <vt:lpstr> Can we name people the student can...</vt:lpstr>
      <vt:lpstr>“... alone we are poor, together we are rich.”</vt:lpstr>
      <vt:lpstr>Experiences of Students with Disabilities</vt:lpstr>
      <vt:lpstr>The “Friendship Formula”</vt:lpstr>
      <vt:lpstr>Needed</vt:lpstr>
      <vt:lpstr>Reflection: Needed</vt:lpstr>
      <vt:lpstr>Loved</vt:lpstr>
      <vt:lpstr>Reflection: Loved</vt:lpstr>
      <vt:lpstr>What would it take for your school to move from inclusion to belonging? </vt:lpstr>
      <vt:lpstr>Final Word…Chatterfall</vt:lpstr>
      <vt:lpstr>Resources to Promote Belonging</vt:lpstr>
      <vt:lpstr>TIES Center belonging resource</vt:lpstr>
      <vt:lpstr>TIES series of 10 mini-guides focused on each dimension</vt:lpstr>
      <vt:lpstr>Accompanying Reflection Tool</vt:lpstr>
      <vt:lpstr>Belonging Resources from PROGRESS Center </vt:lpstr>
      <vt:lpstr>References</vt:lpstr>
      <vt:lpstr>Disclaimer</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the School Year Right by Promoting Belonging of All Students </dc:title>
  <dc:subject/>
  <dc:creator>Mamone, Mia</dc:creator>
  <cp:keywords>PROGRESS Center</cp:keywords>
  <cp:lastModifiedBy>Peterson, Amy</cp:lastModifiedBy>
  <cp:revision>11</cp:revision>
  <cp:lastPrinted>2017-10-19T00:36:21Z</cp:lastPrinted>
  <dcterms:created xsi:type="dcterms:W3CDTF">2022-07-29T20:55:26Z</dcterms:created>
  <dcterms:modified xsi:type="dcterms:W3CDTF">2022-08-02T14:31:48Z</dcterms:modified>
  <cp:category>PROGRESS Center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1064;#PROGRESS Center|7b7bbe5b-d49b-4c50-b26f-171624f90b80</vt:lpwstr>
  </property>
  <property fmtid="{D5CDD505-2E9C-101B-9397-08002B2CF9AE}" pid="5" name="MediaServiceImageTags">
    <vt:lpwstr/>
  </property>
</Properties>
</file>