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4"/>
    <p:sldMasterId id="2147483701" r:id="rId5"/>
    <p:sldMasterId id="2147483719" r:id="rId6"/>
    <p:sldMasterId id="2147483741" r:id="rId7"/>
    <p:sldMasterId id="2147483766" r:id="rId8"/>
  </p:sldMasterIdLst>
  <p:notesMasterIdLst>
    <p:notesMasterId r:id="rId81"/>
  </p:notesMasterIdLst>
  <p:sldIdLst>
    <p:sldId id="4261" r:id="rId9"/>
    <p:sldId id="424" r:id="rId10"/>
    <p:sldId id="1896" r:id="rId11"/>
    <p:sldId id="318" r:id="rId12"/>
    <p:sldId id="1889" r:id="rId13"/>
    <p:sldId id="4220" r:id="rId14"/>
    <p:sldId id="1704" r:id="rId15"/>
    <p:sldId id="1873" r:id="rId16"/>
    <p:sldId id="1874" r:id="rId17"/>
    <p:sldId id="1891" r:id="rId18"/>
    <p:sldId id="1901" r:id="rId19"/>
    <p:sldId id="1820" r:id="rId20"/>
    <p:sldId id="1834" r:id="rId21"/>
    <p:sldId id="1890" r:id="rId22"/>
    <p:sldId id="4222" r:id="rId23"/>
    <p:sldId id="4223" r:id="rId24"/>
    <p:sldId id="1822" r:id="rId25"/>
    <p:sldId id="1897" r:id="rId26"/>
    <p:sldId id="1909" r:id="rId27"/>
    <p:sldId id="1882" r:id="rId28"/>
    <p:sldId id="426" r:id="rId29"/>
    <p:sldId id="425" r:id="rId30"/>
    <p:sldId id="458" r:id="rId31"/>
    <p:sldId id="1826" r:id="rId32"/>
    <p:sldId id="437" r:id="rId33"/>
    <p:sldId id="1910" r:id="rId34"/>
    <p:sldId id="1883" r:id="rId35"/>
    <p:sldId id="1908" r:id="rId36"/>
    <p:sldId id="1907" r:id="rId37"/>
    <p:sldId id="1906" r:id="rId38"/>
    <p:sldId id="455" r:id="rId39"/>
    <p:sldId id="436" r:id="rId40"/>
    <p:sldId id="1884" r:id="rId41"/>
    <p:sldId id="4224" r:id="rId42"/>
    <p:sldId id="4252" r:id="rId43"/>
    <p:sldId id="4258" r:id="rId44"/>
    <p:sldId id="1572" r:id="rId45"/>
    <p:sldId id="1614" r:id="rId46"/>
    <p:sldId id="1616" r:id="rId47"/>
    <p:sldId id="4231" r:id="rId48"/>
    <p:sldId id="4230" r:id="rId49"/>
    <p:sldId id="1612" r:id="rId50"/>
    <p:sldId id="4234" r:id="rId51"/>
    <p:sldId id="1867" r:id="rId52"/>
    <p:sldId id="478" r:id="rId53"/>
    <p:sldId id="4221" r:id="rId54"/>
    <p:sldId id="4239" r:id="rId55"/>
    <p:sldId id="4240" r:id="rId56"/>
    <p:sldId id="4241" r:id="rId57"/>
    <p:sldId id="4242" r:id="rId58"/>
    <p:sldId id="4243" r:id="rId59"/>
    <p:sldId id="4259" r:id="rId60"/>
    <p:sldId id="4236" r:id="rId61"/>
    <p:sldId id="468" r:id="rId62"/>
    <p:sldId id="4237" r:id="rId63"/>
    <p:sldId id="4248" r:id="rId64"/>
    <p:sldId id="4249" r:id="rId65"/>
    <p:sldId id="4251" r:id="rId66"/>
    <p:sldId id="4228" r:id="rId67"/>
    <p:sldId id="4232" r:id="rId68"/>
    <p:sldId id="1893" r:id="rId69"/>
    <p:sldId id="439" r:id="rId70"/>
    <p:sldId id="1899" r:id="rId71"/>
    <p:sldId id="4254" r:id="rId72"/>
    <p:sldId id="1870" r:id="rId73"/>
    <p:sldId id="1894" r:id="rId74"/>
    <p:sldId id="757" r:id="rId75"/>
    <p:sldId id="1855" r:id="rId76"/>
    <p:sldId id="4262" r:id="rId77"/>
    <p:sldId id="4263" r:id="rId78"/>
    <p:sldId id="423" r:id="rId79"/>
    <p:sldId id="412" r:id="rId80"/>
  </p:sldIdLst>
  <p:sldSz cx="12192000" cy="6858000"/>
  <p:notesSz cx="7026275" cy="9312275"/>
  <p:embeddedFontLst>
    <p:embeddedFont>
      <p:font typeface="Arial Narrow" panose="020B0606020202030204" pitchFamily="34" charset="0"/>
      <p:regular r:id="rId82"/>
      <p:bold r:id="rId83"/>
      <p:italic r:id="rId84"/>
      <p:boldItalic r:id="rId85"/>
    </p:embeddedFont>
    <p:embeddedFont>
      <p:font typeface="Calibri" panose="020F0502020204030204" pitchFamily="34" charset="0"/>
      <p:regular r:id="rId86"/>
      <p:bold r:id="rId87"/>
      <p:italic r:id="rId88"/>
      <p:boldItalic r:id="rId89"/>
    </p:embeddedFont>
    <p:embeddedFont>
      <p:font typeface="Gill Sans MT" panose="020B0502020104020203" pitchFamily="34" charset="0"/>
      <p:regular r:id="rId90"/>
      <p:bold r:id="rId91"/>
      <p:italic r:id="rId92"/>
      <p:boldItalic r:id="rId93"/>
    </p:embeddedFont>
    <p:embeddedFont>
      <p:font typeface="Segoe UI" panose="020B0502040204020203"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69">
          <p15:clr>
            <a:srgbClr val="A4A3A4"/>
          </p15:clr>
        </p15:guide>
        <p15:guide id="2" pos="379">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vin Macpherson" initials="" lastIdx="1" clrIdx="0"/>
  <p:cmAuthor id="1" name="Peterson, Amy" initials="PA" lastIdx="116" clrIdx="1"/>
  <p:cmAuthor id="2" name="Wenzel, Caryl" initials="WC" lastIdx="44" clrIdx="2">
    <p:extLst>
      <p:ext uri="{19B8F6BF-5375-455C-9EA6-DF929625EA0E}">
        <p15:presenceInfo xmlns:p15="http://schemas.microsoft.com/office/powerpoint/2012/main" userId="S::cwenzel@air.org::885e63ff-4666-44cc-a176-59b78dc131a6" providerId="AD"/>
      </p:ext>
    </p:extLst>
  </p:cmAuthor>
  <p:cmAuthor id="3" name="Coukoulis, Nicholas" initials="CN" lastIdx="48" clrIdx="3">
    <p:extLst>
      <p:ext uri="{19B8F6BF-5375-455C-9EA6-DF929625EA0E}">
        <p15:presenceInfo xmlns:p15="http://schemas.microsoft.com/office/powerpoint/2012/main" userId="S::ncoukoulis@air.org::f0308a9c-516d-4ca7-a02d-b876c93006b2" providerId="AD"/>
      </p:ext>
    </p:extLst>
  </p:cmAuthor>
  <p:cmAuthor id="4" name="Bailey, Tessie" initials="BT" lastIdx="14" clrIdx="4">
    <p:extLst>
      <p:ext uri="{19B8F6BF-5375-455C-9EA6-DF929625EA0E}">
        <p15:presenceInfo xmlns:p15="http://schemas.microsoft.com/office/powerpoint/2012/main" userId="S::tbailey@air.org::8fad8b4d-791e-4caa-89ed-605e4c91cf05" providerId="AD"/>
      </p:ext>
    </p:extLst>
  </p:cmAuthor>
  <p:cmAuthor id="5" name="Brown, Christerralyn" initials="BC" lastIdx="15" clrIdx="5">
    <p:extLst>
      <p:ext uri="{19B8F6BF-5375-455C-9EA6-DF929625EA0E}">
        <p15:presenceInfo xmlns:p15="http://schemas.microsoft.com/office/powerpoint/2012/main" userId="S::chbrown@air.org::f1f6d013-44cc-495e-b28d-e498f6d917dc" providerId="AD"/>
      </p:ext>
    </p:extLst>
  </p:cmAuthor>
  <p:cmAuthor id="6" name="Jackson, Stephanie" initials="JS" lastIdx="5" clrIdx="6">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65A"/>
    <a:srgbClr val="0076BD"/>
    <a:srgbClr val="4C8C40"/>
    <a:srgbClr val="80BBDE"/>
    <a:srgbClr val="93B9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44BDBF-E0D2-42EF-815C-11AE815861CA}" v="6" dt="2022-07-28T20:37:01.010"/>
    <p1510:client id="{EC9F8FA7-A40D-4E14-B994-45EAAC2BCD91}" v="1" dt="2022-07-28T20:36:53.429"/>
  </p1510:revLst>
</p1510:revInfo>
</file>

<file path=ppt/tableStyles.xml><?xml version="1.0" encoding="utf-8"?>
<a:tblStyleLst xmlns:a="http://schemas.openxmlformats.org/drawingml/2006/main" def="{CAC2E4CF-180C-4D00-9F11-A2B19F3F8F58}">
  <a:tblStyle styleId="{CAC2E4CF-180C-4D00-9F11-A2B19F3F8F5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9EA"/>
          </a:solidFill>
        </a:fill>
      </a:tcStyle>
    </a:wholeTbl>
    <a:band1H>
      <a:tcTxStyle/>
      <a:tcStyle>
        <a:tcBdr/>
        <a:fill>
          <a:solidFill>
            <a:srgbClr val="CAD1D2"/>
          </a:solidFill>
        </a:fill>
      </a:tcStyle>
    </a:band1H>
    <a:band2H>
      <a:tcTxStyle/>
      <a:tcStyle>
        <a:tcBdr/>
      </a:tcStyle>
    </a:band2H>
    <a:band1V>
      <a:tcTxStyle/>
      <a:tcStyle>
        <a:tcBdr/>
        <a:fill>
          <a:solidFill>
            <a:srgbClr val="CAD1D2"/>
          </a:solidFill>
        </a:fill>
      </a:tcStyle>
    </a:band1V>
    <a:band2V>
      <a:tcTxStyle/>
      <a:tcStyle>
        <a:tcBdr/>
      </a:tcStyle>
    </a:band2V>
    <a:lastCol>
      <a:tcTxStyle b="on" i="off">
        <a:font>
          <a:latin typeface="Arial"/>
          <a:ea typeface="Arial"/>
          <a:cs typeface="Arial"/>
        </a:font>
        <a:schemeClr val="lt1"/>
      </a:tcTxStyle>
      <a:tcStyle>
        <a:tcBdr/>
        <a:fill>
          <a:solidFill>
            <a:schemeClr val="accent6"/>
          </a:solidFill>
        </a:fill>
      </a:tcStyle>
    </a:lastCol>
    <a:firstCol>
      <a:tcTxStyle b="on" i="off">
        <a:font>
          <a:latin typeface="Arial"/>
          <a:ea typeface="Arial"/>
          <a:cs typeface="Arial"/>
        </a:font>
        <a:schemeClr val="lt1"/>
      </a:tcTxStyle>
      <a:tcStyle>
        <a:tcBdr/>
        <a:fill>
          <a:solidFill>
            <a:schemeClr val="accent6"/>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06C4958E-9993-443D-9800-9690343F74B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8A99129-3D37-4D3D-9D05-E5904213060D}"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515" autoAdjust="0"/>
  </p:normalViewPr>
  <p:slideViewPr>
    <p:cSldViewPr snapToGrid="0">
      <p:cViewPr varScale="1">
        <p:scale>
          <a:sx n="71" d="100"/>
          <a:sy n="71" d="100"/>
        </p:scale>
        <p:origin x="930" y="66"/>
      </p:cViewPr>
      <p:guideLst>
        <p:guide orient="horz" pos="769"/>
        <p:guide pos="379"/>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font" Target="fonts/font4.fntdata"/><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font" Target="fonts/font6.fntdata"/><Relationship Id="rId61" Type="http://schemas.openxmlformats.org/officeDocument/2006/relationships/slide" Target="slides/slide53.xml"/><Relationship Id="rId82" Type="http://schemas.openxmlformats.org/officeDocument/2006/relationships/font" Target="fonts/font1.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font" Target="fonts/font12.fntdata"/><Relationship Id="rId98" Type="http://schemas.openxmlformats.org/officeDocument/2006/relationships/commentAuthors" Target="commentAuthors.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7-21T17:52:09.465" idx="27">
    <p:pos x="6803" y="544"/>
    <p:text>Changed he to G.H. based on usage on next slide.</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862C4C-EB65-45A4-87D3-25576AF9CC32}"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61C30BAE-641C-4C2E-9772-EFC05581FEAA}">
      <dgm:prSet phldrT="[Text]"/>
      <dgm:spPr/>
      <dgm:t>
        <a:bodyPr/>
        <a:lstStyle/>
        <a:p>
          <a:r>
            <a:rPr lang="en-US"/>
            <a:t>Present Levels of Academic Achievement and Functional Performance (PLAAFP)</a:t>
          </a:r>
        </a:p>
      </dgm:t>
    </dgm:pt>
    <dgm:pt modelId="{27F03E24-E853-437A-B4AE-5BC2B86C849E}" type="parTrans" cxnId="{DBE5EA7E-43E0-4EC9-BEEA-89EAFAECCF14}">
      <dgm:prSet/>
      <dgm:spPr/>
      <dgm:t>
        <a:bodyPr/>
        <a:lstStyle/>
        <a:p>
          <a:endParaRPr lang="en-US"/>
        </a:p>
      </dgm:t>
    </dgm:pt>
    <dgm:pt modelId="{6F7EEC1F-05E2-4DED-93A0-87B8222C7227}" type="sibTrans" cxnId="{DBE5EA7E-43E0-4EC9-BEEA-89EAFAECCF14}">
      <dgm:prSet/>
      <dgm:spPr/>
      <dgm:t>
        <a:bodyPr/>
        <a:lstStyle/>
        <a:p>
          <a:endParaRPr lang="en-US"/>
        </a:p>
      </dgm:t>
    </dgm:pt>
    <dgm:pt modelId="{559743A3-A3CB-4D13-8C97-5723158803F5}">
      <dgm:prSet phldrT="[Text]"/>
      <dgm:spPr/>
      <dgm:t>
        <a:bodyPr/>
        <a:lstStyle/>
        <a:p>
          <a:r>
            <a:rPr lang="en-US"/>
            <a:t>Explanation of Education Setting</a:t>
          </a:r>
        </a:p>
      </dgm:t>
    </dgm:pt>
    <dgm:pt modelId="{FE0F8ECD-1ABA-497F-AE07-3D7F71E7C649}" type="parTrans" cxnId="{00D3AEB0-DC18-45E0-B057-F590264FD0B7}">
      <dgm:prSet/>
      <dgm:spPr/>
      <dgm:t>
        <a:bodyPr/>
        <a:lstStyle/>
        <a:p>
          <a:endParaRPr lang="en-US"/>
        </a:p>
      </dgm:t>
    </dgm:pt>
    <dgm:pt modelId="{7AF0DE70-B410-4FE0-A2F2-F2A3BD04D762}" type="sibTrans" cxnId="{00D3AEB0-DC18-45E0-B057-F590264FD0B7}">
      <dgm:prSet/>
      <dgm:spPr/>
      <dgm:t>
        <a:bodyPr/>
        <a:lstStyle/>
        <a:p>
          <a:endParaRPr lang="en-US"/>
        </a:p>
      </dgm:t>
    </dgm:pt>
    <dgm:pt modelId="{EED505DC-5019-417C-AA52-191E90F81180}">
      <dgm:prSet phldrT="[Text]"/>
      <dgm:spPr/>
      <dgm:t>
        <a:bodyPr/>
        <a:lstStyle/>
        <a:p>
          <a:r>
            <a:rPr lang="en-US"/>
            <a:t>Participation in Assessment</a:t>
          </a:r>
        </a:p>
      </dgm:t>
    </dgm:pt>
    <dgm:pt modelId="{622F0099-CC4A-4950-9273-B931C9F857DD}" type="parTrans" cxnId="{6B1E8413-2975-4985-B7CB-ED5B03551CC0}">
      <dgm:prSet/>
      <dgm:spPr/>
      <dgm:t>
        <a:bodyPr/>
        <a:lstStyle/>
        <a:p>
          <a:endParaRPr lang="en-US"/>
        </a:p>
      </dgm:t>
    </dgm:pt>
    <dgm:pt modelId="{C2D846A3-81AE-45C8-AF9A-02C3D5044CB4}" type="sibTrans" cxnId="{6B1E8413-2975-4985-B7CB-ED5B03551CC0}">
      <dgm:prSet/>
      <dgm:spPr/>
      <dgm:t>
        <a:bodyPr/>
        <a:lstStyle/>
        <a:p>
          <a:endParaRPr lang="en-US"/>
        </a:p>
      </dgm:t>
    </dgm:pt>
    <dgm:pt modelId="{C110CEF1-1BF9-4224-869A-A974738CE315}">
      <dgm:prSet phldrT="[Text]"/>
      <dgm:spPr/>
      <dgm:t>
        <a:bodyPr/>
        <a:lstStyle/>
        <a:p>
          <a:r>
            <a:rPr lang="en-US"/>
            <a:t>Date, Frequency, Duration, and Location of Services</a:t>
          </a:r>
        </a:p>
      </dgm:t>
    </dgm:pt>
    <dgm:pt modelId="{45B2DC49-D21E-487E-9BCA-EED372911F79}" type="parTrans" cxnId="{B55F3EF6-B172-40D2-A4EB-1B38C07945C1}">
      <dgm:prSet/>
      <dgm:spPr/>
      <dgm:t>
        <a:bodyPr/>
        <a:lstStyle/>
        <a:p>
          <a:endParaRPr lang="en-US"/>
        </a:p>
      </dgm:t>
    </dgm:pt>
    <dgm:pt modelId="{491566C9-EFCA-4F9E-AD27-4B89D5C8B39F}" type="sibTrans" cxnId="{B55F3EF6-B172-40D2-A4EB-1B38C07945C1}">
      <dgm:prSet/>
      <dgm:spPr/>
      <dgm:t>
        <a:bodyPr/>
        <a:lstStyle/>
        <a:p>
          <a:endParaRPr lang="en-US"/>
        </a:p>
      </dgm:t>
    </dgm:pt>
    <dgm:pt modelId="{08CE9179-FE97-4F74-81E4-F4F24C2C6563}">
      <dgm:prSet/>
      <dgm:spPr/>
      <dgm:t>
        <a:bodyPr/>
        <a:lstStyle/>
        <a:p>
          <a:r>
            <a:rPr lang="en-US"/>
            <a:t>Statement of Special Education and Aids and Services</a:t>
          </a:r>
        </a:p>
      </dgm:t>
    </dgm:pt>
    <dgm:pt modelId="{C6620EE5-5412-4FB1-AC04-43BB41CD3E70}" type="parTrans" cxnId="{D9506B36-65A8-40FA-89BA-737D4637FA5C}">
      <dgm:prSet/>
      <dgm:spPr/>
      <dgm:t>
        <a:bodyPr/>
        <a:lstStyle/>
        <a:p>
          <a:endParaRPr lang="en-US"/>
        </a:p>
      </dgm:t>
    </dgm:pt>
    <dgm:pt modelId="{69C09538-2F16-4E71-AB55-0CCEC0235420}" type="sibTrans" cxnId="{D9506B36-65A8-40FA-89BA-737D4637FA5C}">
      <dgm:prSet/>
      <dgm:spPr/>
      <dgm:t>
        <a:bodyPr/>
        <a:lstStyle/>
        <a:p>
          <a:endParaRPr lang="en-US"/>
        </a:p>
      </dgm:t>
    </dgm:pt>
    <dgm:pt modelId="{EAF3DD0F-8168-4EE1-BD4B-83B7B3666163}">
      <dgm:prSet/>
      <dgm:spPr/>
      <dgm:t>
        <a:bodyPr/>
        <a:lstStyle/>
        <a:p>
          <a:r>
            <a:rPr lang="en-US"/>
            <a:t>Measurable Annual Goals</a:t>
          </a:r>
        </a:p>
      </dgm:t>
    </dgm:pt>
    <dgm:pt modelId="{93EE8010-CEEE-489A-BFEF-C356A4453CC9}" type="parTrans" cxnId="{18F048D9-8761-4BA4-AC15-41A040589401}">
      <dgm:prSet/>
      <dgm:spPr/>
      <dgm:t>
        <a:bodyPr/>
        <a:lstStyle/>
        <a:p>
          <a:endParaRPr lang="en-US"/>
        </a:p>
      </dgm:t>
    </dgm:pt>
    <dgm:pt modelId="{77A54B06-1F04-40BB-A494-DE9D03703B84}" type="sibTrans" cxnId="{18F048D9-8761-4BA4-AC15-41A040589401}">
      <dgm:prSet/>
      <dgm:spPr/>
      <dgm:t>
        <a:bodyPr/>
        <a:lstStyle/>
        <a:p>
          <a:endParaRPr lang="en-US"/>
        </a:p>
      </dgm:t>
    </dgm:pt>
    <dgm:pt modelId="{42402AB5-9E2D-47C2-ACD5-21F0E6B6759C}">
      <dgm:prSet/>
      <dgm:spPr/>
      <dgm:t>
        <a:bodyPr/>
        <a:lstStyle/>
        <a:p>
          <a:r>
            <a:rPr lang="en-US"/>
            <a:t>Measuring Progress Toward Annual Goals</a:t>
          </a:r>
        </a:p>
      </dgm:t>
    </dgm:pt>
    <dgm:pt modelId="{04C4EEAB-7A04-4435-9C2A-604FEE5C544D}" type="parTrans" cxnId="{E48A803D-A970-4173-8CAB-2F7CCE29A10D}">
      <dgm:prSet/>
      <dgm:spPr/>
      <dgm:t>
        <a:bodyPr/>
        <a:lstStyle/>
        <a:p>
          <a:endParaRPr lang="en-US"/>
        </a:p>
      </dgm:t>
    </dgm:pt>
    <dgm:pt modelId="{2914A8BB-2D56-459E-A270-9F349B01DB99}" type="sibTrans" cxnId="{E48A803D-A970-4173-8CAB-2F7CCE29A10D}">
      <dgm:prSet/>
      <dgm:spPr/>
      <dgm:t>
        <a:bodyPr/>
        <a:lstStyle/>
        <a:p>
          <a:endParaRPr lang="en-US"/>
        </a:p>
      </dgm:t>
    </dgm:pt>
    <dgm:pt modelId="{D2E43F28-1EE8-4A29-9C1B-C24F837D4CE4}">
      <dgm:prSet phldrT="[Text]" phldr="1"/>
      <dgm:spPr>
        <a:noFill/>
      </dgm:spPr>
      <dgm:t>
        <a:bodyPr/>
        <a:lstStyle/>
        <a:p>
          <a:endParaRPr lang="en-US"/>
        </a:p>
      </dgm:t>
    </dgm:pt>
    <dgm:pt modelId="{24ED2C87-440A-4743-815F-12DD82FB34A9}" type="sibTrans" cxnId="{6574182B-16AB-4668-A8CF-217B27455E09}">
      <dgm:prSet/>
      <dgm:spPr/>
      <dgm:t>
        <a:bodyPr/>
        <a:lstStyle/>
        <a:p>
          <a:endParaRPr lang="en-US"/>
        </a:p>
      </dgm:t>
    </dgm:pt>
    <dgm:pt modelId="{2E42F431-8A9C-499E-AC19-DC6F88F29C5E}" type="parTrans" cxnId="{6574182B-16AB-4668-A8CF-217B27455E09}">
      <dgm:prSet/>
      <dgm:spPr/>
      <dgm:t>
        <a:bodyPr/>
        <a:lstStyle/>
        <a:p>
          <a:endParaRPr lang="en-US"/>
        </a:p>
      </dgm:t>
    </dgm:pt>
    <dgm:pt modelId="{1962610B-7922-4102-B96D-DD9A4ECA8F53}" type="pres">
      <dgm:prSet presAssocID="{62862C4C-EB65-45A4-87D3-25576AF9CC32}" presName="cycle" presStyleCnt="0">
        <dgm:presLayoutVars>
          <dgm:chMax val="1"/>
          <dgm:dir/>
          <dgm:animLvl val="ctr"/>
          <dgm:resizeHandles val="exact"/>
        </dgm:presLayoutVars>
      </dgm:prSet>
      <dgm:spPr/>
    </dgm:pt>
    <dgm:pt modelId="{63EB5CD7-D0DD-4CDA-A53C-18C2947EDB9F}" type="pres">
      <dgm:prSet presAssocID="{D2E43F28-1EE8-4A29-9C1B-C24F837D4CE4}" presName="centerShape" presStyleLbl="node0" presStyleIdx="0" presStyleCnt="1" custScaleX="95610" custScaleY="125582"/>
      <dgm:spPr/>
    </dgm:pt>
    <dgm:pt modelId="{92AD054B-FFA8-42BF-A0E2-0FC39D71AA3C}" type="pres">
      <dgm:prSet presAssocID="{27F03E24-E853-437A-B4AE-5BC2B86C849E}" presName="Name9" presStyleLbl="parChTrans1D2" presStyleIdx="0" presStyleCnt="7"/>
      <dgm:spPr/>
    </dgm:pt>
    <dgm:pt modelId="{49A05FCE-947B-4D9C-8D87-643418C47ED5}" type="pres">
      <dgm:prSet presAssocID="{27F03E24-E853-437A-B4AE-5BC2B86C849E}" presName="connTx" presStyleLbl="parChTrans1D2" presStyleIdx="0" presStyleCnt="7"/>
      <dgm:spPr/>
    </dgm:pt>
    <dgm:pt modelId="{73B268C9-D7B6-47B5-B930-314237D2BCF8}" type="pres">
      <dgm:prSet presAssocID="{61C30BAE-641C-4C2E-9772-EFC05581FEAA}" presName="node" presStyleLbl="node1" presStyleIdx="0" presStyleCnt="7" custScaleX="118821" custScaleY="118821">
        <dgm:presLayoutVars>
          <dgm:bulletEnabled val="1"/>
        </dgm:presLayoutVars>
      </dgm:prSet>
      <dgm:spPr/>
    </dgm:pt>
    <dgm:pt modelId="{9DFCE182-F8FB-4025-9154-76859B77A1B6}" type="pres">
      <dgm:prSet presAssocID="{93EE8010-CEEE-489A-BFEF-C356A4453CC9}" presName="Name9" presStyleLbl="parChTrans1D2" presStyleIdx="1" presStyleCnt="7"/>
      <dgm:spPr/>
    </dgm:pt>
    <dgm:pt modelId="{D4F19093-DBBE-4E01-9E30-C6C3B65EF055}" type="pres">
      <dgm:prSet presAssocID="{93EE8010-CEEE-489A-BFEF-C356A4453CC9}" presName="connTx" presStyleLbl="parChTrans1D2" presStyleIdx="1" presStyleCnt="7"/>
      <dgm:spPr/>
    </dgm:pt>
    <dgm:pt modelId="{0EDD038D-C0FE-4D23-AAC8-393FDAF4B584}" type="pres">
      <dgm:prSet presAssocID="{EAF3DD0F-8168-4EE1-BD4B-83B7B3666163}" presName="node" presStyleLbl="node1" presStyleIdx="1" presStyleCnt="7" custScaleX="118821" custScaleY="118821" custRadScaleRad="131517" custRadScaleInc="42921">
        <dgm:presLayoutVars>
          <dgm:bulletEnabled val="1"/>
        </dgm:presLayoutVars>
      </dgm:prSet>
      <dgm:spPr/>
    </dgm:pt>
    <dgm:pt modelId="{05A40E1F-7A0B-45BD-83EC-81385F0D805C}" type="pres">
      <dgm:prSet presAssocID="{04C4EEAB-7A04-4435-9C2A-604FEE5C544D}" presName="Name9" presStyleLbl="parChTrans1D2" presStyleIdx="2" presStyleCnt="7"/>
      <dgm:spPr/>
    </dgm:pt>
    <dgm:pt modelId="{A9D1B67D-31DB-4940-8849-3B6E8B0AA881}" type="pres">
      <dgm:prSet presAssocID="{04C4EEAB-7A04-4435-9C2A-604FEE5C544D}" presName="connTx" presStyleLbl="parChTrans1D2" presStyleIdx="2" presStyleCnt="7"/>
      <dgm:spPr/>
    </dgm:pt>
    <dgm:pt modelId="{42869F7B-B3E4-428D-848E-C0D4BCCC5563}" type="pres">
      <dgm:prSet presAssocID="{42402AB5-9E2D-47C2-ACD5-21F0E6B6759C}" presName="node" presStyleLbl="node1" presStyleIdx="2" presStyleCnt="7" custScaleX="118821" custScaleY="118821" custRadScaleRad="150158" custRadScaleInc="5410">
        <dgm:presLayoutVars>
          <dgm:bulletEnabled val="1"/>
        </dgm:presLayoutVars>
      </dgm:prSet>
      <dgm:spPr/>
    </dgm:pt>
    <dgm:pt modelId="{E2AE8FA7-2DD2-4E1F-A3FB-4A1DE4F739FD}" type="pres">
      <dgm:prSet presAssocID="{C6620EE5-5412-4FB1-AC04-43BB41CD3E70}" presName="Name9" presStyleLbl="parChTrans1D2" presStyleIdx="3" presStyleCnt="7"/>
      <dgm:spPr/>
    </dgm:pt>
    <dgm:pt modelId="{E404BCA0-B37C-40AC-B3C9-BB6D96B9A040}" type="pres">
      <dgm:prSet presAssocID="{C6620EE5-5412-4FB1-AC04-43BB41CD3E70}" presName="connTx" presStyleLbl="parChTrans1D2" presStyleIdx="3" presStyleCnt="7"/>
      <dgm:spPr/>
    </dgm:pt>
    <dgm:pt modelId="{B3D01A1E-BDC1-42A8-A0C4-8EC659A89B80}" type="pres">
      <dgm:prSet presAssocID="{08CE9179-FE97-4F74-81E4-F4F24C2C6563}" presName="node" presStyleLbl="node1" presStyleIdx="3" presStyleCnt="7" custScaleX="118821" custScaleY="118821" custRadScaleRad="96883" custRadScaleInc="-28970">
        <dgm:presLayoutVars>
          <dgm:bulletEnabled val="1"/>
        </dgm:presLayoutVars>
      </dgm:prSet>
      <dgm:spPr/>
    </dgm:pt>
    <dgm:pt modelId="{0C409C43-B1FF-4612-805A-6ACCA05FFEB1}" type="pres">
      <dgm:prSet presAssocID="{FE0F8ECD-1ABA-497F-AE07-3D7F71E7C649}" presName="Name9" presStyleLbl="parChTrans1D2" presStyleIdx="4" presStyleCnt="7"/>
      <dgm:spPr/>
    </dgm:pt>
    <dgm:pt modelId="{F9AAB55D-FE58-4970-A8CC-6C24C7376B61}" type="pres">
      <dgm:prSet presAssocID="{FE0F8ECD-1ABA-497F-AE07-3D7F71E7C649}" presName="connTx" presStyleLbl="parChTrans1D2" presStyleIdx="4" presStyleCnt="7"/>
      <dgm:spPr/>
    </dgm:pt>
    <dgm:pt modelId="{4071FF53-7A8A-46ED-BFCE-A35C3BD3270A}" type="pres">
      <dgm:prSet presAssocID="{559743A3-A3CB-4D13-8C97-5723158803F5}" presName="node" presStyleLbl="node1" presStyleIdx="4" presStyleCnt="7" custScaleX="118821" custScaleY="118821" custRadScaleRad="115275" custRadScaleInc="82557">
        <dgm:presLayoutVars>
          <dgm:bulletEnabled val="1"/>
        </dgm:presLayoutVars>
      </dgm:prSet>
      <dgm:spPr/>
    </dgm:pt>
    <dgm:pt modelId="{FBFC58B3-B8E2-4B02-88E4-F12905F180BC}" type="pres">
      <dgm:prSet presAssocID="{622F0099-CC4A-4950-9273-B931C9F857DD}" presName="Name9" presStyleLbl="parChTrans1D2" presStyleIdx="5" presStyleCnt="7"/>
      <dgm:spPr/>
    </dgm:pt>
    <dgm:pt modelId="{9E0EA263-93DD-4EDB-A1EB-E4D6BD4E90A5}" type="pres">
      <dgm:prSet presAssocID="{622F0099-CC4A-4950-9273-B931C9F857DD}" presName="connTx" presStyleLbl="parChTrans1D2" presStyleIdx="5" presStyleCnt="7"/>
      <dgm:spPr/>
    </dgm:pt>
    <dgm:pt modelId="{A92B8256-B8D6-4AF1-BBB8-EE3E86060965}" type="pres">
      <dgm:prSet presAssocID="{EED505DC-5019-417C-AA52-191E90F81180}" presName="node" presStyleLbl="node1" presStyleIdx="5" presStyleCnt="7" custScaleX="118821" custScaleY="118821" custRadScaleRad="181334" custRadScaleInc="35931">
        <dgm:presLayoutVars>
          <dgm:bulletEnabled val="1"/>
        </dgm:presLayoutVars>
      </dgm:prSet>
      <dgm:spPr/>
    </dgm:pt>
    <dgm:pt modelId="{4423F9E6-8A17-4E5D-80C4-612D701752AE}" type="pres">
      <dgm:prSet presAssocID="{45B2DC49-D21E-487E-9BCA-EED372911F79}" presName="Name9" presStyleLbl="parChTrans1D2" presStyleIdx="6" presStyleCnt="7"/>
      <dgm:spPr/>
    </dgm:pt>
    <dgm:pt modelId="{0A76683E-6104-44E1-8038-67F7BC70CC7C}" type="pres">
      <dgm:prSet presAssocID="{45B2DC49-D21E-487E-9BCA-EED372911F79}" presName="connTx" presStyleLbl="parChTrans1D2" presStyleIdx="6" presStyleCnt="7"/>
      <dgm:spPr/>
    </dgm:pt>
    <dgm:pt modelId="{63203EE4-37A3-41A3-B72B-BD9864DA0520}" type="pres">
      <dgm:prSet presAssocID="{C110CEF1-1BF9-4224-869A-A974738CE315}" presName="node" presStyleLbl="node1" presStyleIdx="6" presStyleCnt="7" custScaleX="118821" custScaleY="118821" custRadScaleRad="127269" custRadScaleInc="-30542">
        <dgm:presLayoutVars>
          <dgm:bulletEnabled val="1"/>
        </dgm:presLayoutVars>
      </dgm:prSet>
      <dgm:spPr/>
    </dgm:pt>
  </dgm:ptLst>
  <dgm:cxnLst>
    <dgm:cxn modelId="{D2895105-8E37-4815-B1EB-09BCFE509C49}" type="presOf" srcId="{C110CEF1-1BF9-4224-869A-A974738CE315}" destId="{63203EE4-37A3-41A3-B72B-BD9864DA0520}" srcOrd="0" destOrd="0" presId="urn:microsoft.com/office/officeart/2005/8/layout/radial1"/>
    <dgm:cxn modelId="{07949205-1D93-49FE-BC46-1FEBB08C0C62}" type="presOf" srcId="{EAF3DD0F-8168-4EE1-BD4B-83B7B3666163}" destId="{0EDD038D-C0FE-4D23-AAC8-393FDAF4B584}" srcOrd="0" destOrd="0" presId="urn:microsoft.com/office/officeart/2005/8/layout/radial1"/>
    <dgm:cxn modelId="{F0EC300A-8194-4457-A642-B8539259857F}" type="presOf" srcId="{42402AB5-9E2D-47C2-ACD5-21F0E6B6759C}" destId="{42869F7B-B3E4-428D-848E-C0D4BCCC5563}" srcOrd="0" destOrd="0" presId="urn:microsoft.com/office/officeart/2005/8/layout/radial1"/>
    <dgm:cxn modelId="{BA2FA511-5DE5-43DA-AC85-BE3F9C0F286B}" type="presOf" srcId="{FE0F8ECD-1ABA-497F-AE07-3D7F71E7C649}" destId="{0C409C43-B1FF-4612-805A-6ACCA05FFEB1}" srcOrd="0" destOrd="0" presId="urn:microsoft.com/office/officeart/2005/8/layout/radial1"/>
    <dgm:cxn modelId="{BF7DF512-373D-4A13-8064-F0633502E8AA}" type="presOf" srcId="{FE0F8ECD-1ABA-497F-AE07-3D7F71E7C649}" destId="{F9AAB55D-FE58-4970-A8CC-6C24C7376B61}" srcOrd="1" destOrd="0" presId="urn:microsoft.com/office/officeart/2005/8/layout/radial1"/>
    <dgm:cxn modelId="{6B1E8413-2975-4985-B7CB-ED5B03551CC0}" srcId="{D2E43F28-1EE8-4A29-9C1B-C24F837D4CE4}" destId="{EED505DC-5019-417C-AA52-191E90F81180}" srcOrd="5" destOrd="0" parTransId="{622F0099-CC4A-4950-9273-B931C9F857DD}" sibTransId="{C2D846A3-81AE-45C8-AF9A-02C3D5044CB4}"/>
    <dgm:cxn modelId="{19C40123-2653-481F-AD47-2F1FB27A50EF}" type="presOf" srcId="{93EE8010-CEEE-489A-BFEF-C356A4453CC9}" destId="{D4F19093-DBBE-4E01-9E30-C6C3B65EF055}" srcOrd="1" destOrd="0" presId="urn:microsoft.com/office/officeart/2005/8/layout/radial1"/>
    <dgm:cxn modelId="{7DC4C52A-2C5B-4E2C-B40D-FA600E59D0D1}" type="presOf" srcId="{27F03E24-E853-437A-B4AE-5BC2B86C849E}" destId="{49A05FCE-947B-4D9C-8D87-643418C47ED5}" srcOrd="1" destOrd="0" presId="urn:microsoft.com/office/officeart/2005/8/layout/radial1"/>
    <dgm:cxn modelId="{6574182B-16AB-4668-A8CF-217B27455E09}" srcId="{62862C4C-EB65-45A4-87D3-25576AF9CC32}" destId="{D2E43F28-1EE8-4A29-9C1B-C24F837D4CE4}" srcOrd="0" destOrd="0" parTransId="{2E42F431-8A9C-499E-AC19-DC6F88F29C5E}" sibTransId="{24ED2C87-440A-4743-815F-12DD82FB34A9}"/>
    <dgm:cxn modelId="{B3B6E92E-69BF-4097-A5EC-A59A98E48604}" type="presOf" srcId="{622F0099-CC4A-4950-9273-B931C9F857DD}" destId="{FBFC58B3-B8E2-4B02-88E4-F12905F180BC}" srcOrd="0" destOrd="0" presId="urn:microsoft.com/office/officeart/2005/8/layout/radial1"/>
    <dgm:cxn modelId="{D9506B36-65A8-40FA-89BA-737D4637FA5C}" srcId="{D2E43F28-1EE8-4A29-9C1B-C24F837D4CE4}" destId="{08CE9179-FE97-4F74-81E4-F4F24C2C6563}" srcOrd="3" destOrd="0" parTransId="{C6620EE5-5412-4FB1-AC04-43BB41CD3E70}" sibTransId="{69C09538-2F16-4E71-AB55-0CCEC0235420}"/>
    <dgm:cxn modelId="{E48A803D-A970-4173-8CAB-2F7CCE29A10D}" srcId="{D2E43F28-1EE8-4A29-9C1B-C24F837D4CE4}" destId="{42402AB5-9E2D-47C2-ACD5-21F0E6B6759C}" srcOrd="2" destOrd="0" parTransId="{04C4EEAB-7A04-4435-9C2A-604FEE5C544D}" sibTransId="{2914A8BB-2D56-459E-A270-9F349B01DB99}"/>
    <dgm:cxn modelId="{D9188B5C-5417-453F-A413-2B48174D3F35}" type="presOf" srcId="{04C4EEAB-7A04-4435-9C2A-604FEE5C544D}" destId="{05A40E1F-7A0B-45BD-83EC-81385F0D805C}" srcOrd="0" destOrd="0" presId="urn:microsoft.com/office/officeart/2005/8/layout/radial1"/>
    <dgm:cxn modelId="{37377C67-9758-4611-A036-C256CFF00BBF}" type="presOf" srcId="{C6620EE5-5412-4FB1-AC04-43BB41CD3E70}" destId="{E404BCA0-B37C-40AC-B3C9-BB6D96B9A040}" srcOrd="1" destOrd="0" presId="urn:microsoft.com/office/officeart/2005/8/layout/radial1"/>
    <dgm:cxn modelId="{802C1F69-7930-4BD1-9DAB-4719857131A1}" type="presOf" srcId="{EED505DC-5019-417C-AA52-191E90F81180}" destId="{A92B8256-B8D6-4AF1-BBB8-EE3E86060965}" srcOrd="0" destOrd="0" presId="urn:microsoft.com/office/officeart/2005/8/layout/radial1"/>
    <dgm:cxn modelId="{FB1B0C4F-2CD0-4EB5-8154-7D925FCF77E7}" type="presOf" srcId="{622F0099-CC4A-4950-9273-B931C9F857DD}" destId="{9E0EA263-93DD-4EDB-A1EB-E4D6BD4E90A5}" srcOrd="1" destOrd="0" presId="urn:microsoft.com/office/officeart/2005/8/layout/radial1"/>
    <dgm:cxn modelId="{B8EC1972-97B0-4C62-B6C2-159F9D5FECE8}" type="presOf" srcId="{08CE9179-FE97-4F74-81E4-F4F24C2C6563}" destId="{B3D01A1E-BDC1-42A8-A0C4-8EC659A89B80}" srcOrd="0" destOrd="0" presId="urn:microsoft.com/office/officeart/2005/8/layout/radial1"/>
    <dgm:cxn modelId="{0F56D154-8ED8-47B4-909A-7DEE85E96CC7}" type="presOf" srcId="{45B2DC49-D21E-487E-9BCA-EED372911F79}" destId="{0A76683E-6104-44E1-8038-67F7BC70CC7C}" srcOrd="1" destOrd="0" presId="urn:microsoft.com/office/officeart/2005/8/layout/radial1"/>
    <dgm:cxn modelId="{DBE5EA7E-43E0-4EC9-BEEA-89EAFAECCF14}" srcId="{D2E43F28-1EE8-4A29-9C1B-C24F837D4CE4}" destId="{61C30BAE-641C-4C2E-9772-EFC05581FEAA}" srcOrd="0" destOrd="0" parTransId="{27F03E24-E853-437A-B4AE-5BC2B86C849E}" sibTransId="{6F7EEC1F-05E2-4DED-93A0-87B8222C7227}"/>
    <dgm:cxn modelId="{28632F83-8EC0-41FF-AADF-D768CBDBE329}" type="presOf" srcId="{D2E43F28-1EE8-4A29-9C1B-C24F837D4CE4}" destId="{63EB5CD7-D0DD-4CDA-A53C-18C2947EDB9F}" srcOrd="0" destOrd="0" presId="urn:microsoft.com/office/officeart/2005/8/layout/radial1"/>
    <dgm:cxn modelId="{78DAB89A-83F3-44F1-9C9B-2CE051E8F8C0}" type="presOf" srcId="{61C30BAE-641C-4C2E-9772-EFC05581FEAA}" destId="{73B268C9-D7B6-47B5-B930-314237D2BCF8}" srcOrd="0" destOrd="0" presId="urn:microsoft.com/office/officeart/2005/8/layout/radial1"/>
    <dgm:cxn modelId="{0A99739C-1BFD-4551-BA1A-1674309A444C}" type="presOf" srcId="{559743A3-A3CB-4D13-8C97-5723158803F5}" destId="{4071FF53-7A8A-46ED-BFCE-A35C3BD3270A}" srcOrd="0" destOrd="0" presId="urn:microsoft.com/office/officeart/2005/8/layout/radial1"/>
    <dgm:cxn modelId="{68E72FAE-B0DA-4609-B91A-A0B4920AA690}" type="presOf" srcId="{62862C4C-EB65-45A4-87D3-25576AF9CC32}" destId="{1962610B-7922-4102-B96D-DD9A4ECA8F53}" srcOrd="0" destOrd="0" presId="urn:microsoft.com/office/officeart/2005/8/layout/radial1"/>
    <dgm:cxn modelId="{00D3AEB0-DC18-45E0-B057-F590264FD0B7}" srcId="{D2E43F28-1EE8-4A29-9C1B-C24F837D4CE4}" destId="{559743A3-A3CB-4D13-8C97-5723158803F5}" srcOrd="4" destOrd="0" parTransId="{FE0F8ECD-1ABA-497F-AE07-3D7F71E7C649}" sibTransId="{7AF0DE70-B410-4FE0-A2F2-F2A3BD04D762}"/>
    <dgm:cxn modelId="{39D0BBB2-0263-4D32-9762-DB93BEE4AC41}" type="presOf" srcId="{04C4EEAB-7A04-4435-9C2A-604FEE5C544D}" destId="{A9D1B67D-31DB-4940-8849-3B6E8B0AA881}" srcOrd="1" destOrd="0" presId="urn:microsoft.com/office/officeart/2005/8/layout/radial1"/>
    <dgm:cxn modelId="{28583AD9-39BF-48D0-8BF0-04BC9E67F024}" type="presOf" srcId="{45B2DC49-D21E-487E-9BCA-EED372911F79}" destId="{4423F9E6-8A17-4E5D-80C4-612D701752AE}" srcOrd="0" destOrd="0" presId="urn:microsoft.com/office/officeart/2005/8/layout/radial1"/>
    <dgm:cxn modelId="{18F048D9-8761-4BA4-AC15-41A040589401}" srcId="{D2E43F28-1EE8-4A29-9C1B-C24F837D4CE4}" destId="{EAF3DD0F-8168-4EE1-BD4B-83B7B3666163}" srcOrd="1" destOrd="0" parTransId="{93EE8010-CEEE-489A-BFEF-C356A4453CC9}" sibTransId="{77A54B06-1F04-40BB-A494-DE9D03703B84}"/>
    <dgm:cxn modelId="{852832E7-EC75-4841-86FE-E306D623B4A6}" type="presOf" srcId="{27F03E24-E853-437A-B4AE-5BC2B86C849E}" destId="{92AD054B-FFA8-42BF-A0E2-0FC39D71AA3C}" srcOrd="0" destOrd="0" presId="urn:microsoft.com/office/officeart/2005/8/layout/radial1"/>
    <dgm:cxn modelId="{7E3446F4-5F4D-4A9E-9854-3491C303A2E0}" type="presOf" srcId="{93EE8010-CEEE-489A-BFEF-C356A4453CC9}" destId="{9DFCE182-F8FB-4025-9154-76859B77A1B6}" srcOrd="0" destOrd="0" presId="urn:microsoft.com/office/officeart/2005/8/layout/radial1"/>
    <dgm:cxn modelId="{B55F3EF6-B172-40D2-A4EB-1B38C07945C1}" srcId="{D2E43F28-1EE8-4A29-9C1B-C24F837D4CE4}" destId="{C110CEF1-1BF9-4224-869A-A974738CE315}" srcOrd="6" destOrd="0" parTransId="{45B2DC49-D21E-487E-9BCA-EED372911F79}" sibTransId="{491566C9-EFCA-4F9E-AD27-4B89D5C8B39F}"/>
    <dgm:cxn modelId="{BABF7FFA-E1DD-4E9D-850A-23D00759C581}" type="presOf" srcId="{C6620EE5-5412-4FB1-AC04-43BB41CD3E70}" destId="{E2AE8FA7-2DD2-4E1F-A3FB-4A1DE4F739FD}" srcOrd="0" destOrd="0" presId="urn:microsoft.com/office/officeart/2005/8/layout/radial1"/>
    <dgm:cxn modelId="{24EA6C62-D12D-4CC9-AC7C-C923F3879ED4}" type="presParOf" srcId="{1962610B-7922-4102-B96D-DD9A4ECA8F53}" destId="{63EB5CD7-D0DD-4CDA-A53C-18C2947EDB9F}" srcOrd="0" destOrd="0" presId="urn:microsoft.com/office/officeart/2005/8/layout/radial1"/>
    <dgm:cxn modelId="{1922E07F-D555-4830-A721-C63A8915D881}" type="presParOf" srcId="{1962610B-7922-4102-B96D-DD9A4ECA8F53}" destId="{92AD054B-FFA8-42BF-A0E2-0FC39D71AA3C}" srcOrd="1" destOrd="0" presId="urn:microsoft.com/office/officeart/2005/8/layout/radial1"/>
    <dgm:cxn modelId="{55B6777D-2846-481C-980A-3616196ED116}" type="presParOf" srcId="{92AD054B-FFA8-42BF-A0E2-0FC39D71AA3C}" destId="{49A05FCE-947B-4D9C-8D87-643418C47ED5}" srcOrd="0" destOrd="0" presId="urn:microsoft.com/office/officeart/2005/8/layout/radial1"/>
    <dgm:cxn modelId="{E477E38D-2270-4BA9-BAEE-27985E4344E7}" type="presParOf" srcId="{1962610B-7922-4102-B96D-DD9A4ECA8F53}" destId="{73B268C9-D7B6-47B5-B930-314237D2BCF8}" srcOrd="2" destOrd="0" presId="urn:microsoft.com/office/officeart/2005/8/layout/radial1"/>
    <dgm:cxn modelId="{A9C4E7B7-B2AF-409F-B7CB-DCB3B20D8697}" type="presParOf" srcId="{1962610B-7922-4102-B96D-DD9A4ECA8F53}" destId="{9DFCE182-F8FB-4025-9154-76859B77A1B6}" srcOrd="3" destOrd="0" presId="urn:microsoft.com/office/officeart/2005/8/layout/radial1"/>
    <dgm:cxn modelId="{8A356D3D-BF34-4380-8311-1A5511F61311}" type="presParOf" srcId="{9DFCE182-F8FB-4025-9154-76859B77A1B6}" destId="{D4F19093-DBBE-4E01-9E30-C6C3B65EF055}" srcOrd="0" destOrd="0" presId="urn:microsoft.com/office/officeart/2005/8/layout/radial1"/>
    <dgm:cxn modelId="{819D1150-EB92-46D7-9FB8-C423D8D00C16}" type="presParOf" srcId="{1962610B-7922-4102-B96D-DD9A4ECA8F53}" destId="{0EDD038D-C0FE-4D23-AAC8-393FDAF4B584}" srcOrd="4" destOrd="0" presId="urn:microsoft.com/office/officeart/2005/8/layout/radial1"/>
    <dgm:cxn modelId="{8E77F55D-7DFF-4959-89D5-DAF49572AFC2}" type="presParOf" srcId="{1962610B-7922-4102-B96D-DD9A4ECA8F53}" destId="{05A40E1F-7A0B-45BD-83EC-81385F0D805C}" srcOrd="5" destOrd="0" presId="urn:microsoft.com/office/officeart/2005/8/layout/radial1"/>
    <dgm:cxn modelId="{1E01F7AF-D3C3-47D9-9C0B-00B17028B684}" type="presParOf" srcId="{05A40E1F-7A0B-45BD-83EC-81385F0D805C}" destId="{A9D1B67D-31DB-4940-8849-3B6E8B0AA881}" srcOrd="0" destOrd="0" presId="urn:microsoft.com/office/officeart/2005/8/layout/radial1"/>
    <dgm:cxn modelId="{5AAA7C5D-6488-4876-AE99-00FD5F75292F}" type="presParOf" srcId="{1962610B-7922-4102-B96D-DD9A4ECA8F53}" destId="{42869F7B-B3E4-428D-848E-C0D4BCCC5563}" srcOrd="6" destOrd="0" presId="urn:microsoft.com/office/officeart/2005/8/layout/radial1"/>
    <dgm:cxn modelId="{F0B68EB4-0780-4C00-A56B-9BBDA052A303}" type="presParOf" srcId="{1962610B-7922-4102-B96D-DD9A4ECA8F53}" destId="{E2AE8FA7-2DD2-4E1F-A3FB-4A1DE4F739FD}" srcOrd="7" destOrd="0" presId="urn:microsoft.com/office/officeart/2005/8/layout/radial1"/>
    <dgm:cxn modelId="{7F8675B1-5DD6-454E-8EEA-72FC327BB481}" type="presParOf" srcId="{E2AE8FA7-2DD2-4E1F-A3FB-4A1DE4F739FD}" destId="{E404BCA0-B37C-40AC-B3C9-BB6D96B9A040}" srcOrd="0" destOrd="0" presId="urn:microsoft.com/office/officeart/2005/8/layout/radial1"/>
    <dgm:cxn modelId="{B0555F40-8280-4654-9EAC-F75E3725B3F8}" type="presParOf" srcId="{1962610B-7922-4102-B96D-DD9A4ECA8F53}" destId="{B3D01A1E-BDC1-42A8-A0C4-8EC659A89B80}" srcOrd="8" destOrd="0" presId="urn:microsoft.com/office/officeart/2005/8/layout/radial1"/>
    <dgm:cxn modelId="{904C7F62-4F5A-4F30-9FE8-0B117B320F45}" type="presParOf" srcId="{1962610B-7922-4102-B96D-DD9A4ECA8F53}" destId="{0C409C43-B1FF-4612-805A-6ACCA05FFEB1}" srcOrd="9" destOrd="0" presId="urn:microsoft.com/office/officeart/2005/8/layout/radial1"/>
    <dgm:cxn modelId="{24BF2967-50A4-42E2-B45A-C09E9B4941D0}" type="presParOf" srcId="{0C409C43-B1FF-4612-805A-6ACCA05FFEB1}" destId="{F9AAB55D-FE58-4970-A8CC-6C24C7376B61}" srcOrd="0" destOrd="0" presId="urn:microsoft.com/office/officeart/2005/8/layout/radial1"/>
    <dgm:cxn modelId="{05AEBD29-59A7-48E2-8535-1E84048B5391}" type="presParOf" srcId="{1962610B-7922-4102-B96D-DD9A4ECA8F53}" destId="{4071FF53-7A8A-46ED-BFCE-A35C3BD3270A}" srcOrd="10" destOrd="0" presId="urn:microsoft.com/office/officeart/2005/8/layout/radial1"/>
    <dgm:cxn modelId="{A4428229-2079-43F8-9F5A-0089159E60BD}" type="presParOf" srcId="{1962610B-7922-4102-B96D-DD9A4ECA8F53}" destId="{FBFC58B3-B8E2-4B02-88E4-F12905F180BC}" srcOrd="11" destOrd="0" presId="urn:microsoft.com/office/officeart/2005/8/layout/radial1"/>
    <dgm:cxn modelId="{BB78D997-D0F3-4929-9326-DCE2F315A2F9}" type="presParOf" srcId="{FBFC58B3-B8E2-4B02-88E4-F12905F180BC}" destId="{9E0EA263-93DD-4EDB-A1EB-E4D6BD4E90A5}" srcOrd="0" destOrd="0" presId="urn:microsoft.com/office/officeart/2005/8/layout/radial1"/>
    <dgm:cxn modelId="{03BC10A7-BE01-4F28-9EA8-007D214CCFE8}" type="presParOf" srcId="{1962610B-7922-4102-B96D-DD9A4ECA8F53}" destId="{A92B8256-B8D6-4AF1-BBB8-EE3E86060965}" srcOrd="12" destOrd="0" presId="urn:microsoft.com/office/officeart/2005/8/layout/radial1"/>
    <dgm:cxn modelId="{0373A311-C057-4E88-A60A-78C95A90CD1F}" type="presParOf" srcId="{1962610B-7922-4102-B96D-DD9A4ECA8F53}" destId="{4423F9E6-8A17-4E5D-80C4-612D701752AE}" srcOrd="13" destOrd="0" presId="urn:microsoft.com/office/officeart/2005/8/layout/radial1"/>
    <dgm:cxn modelId="{B949D82F-6549-4821-98A3-E74E9DF237C7}" type="presParOf" srcId="{4423F9E6-8A17-4E5D-80C4-612D701752AE}" destId="{0A76683E-6104-44E1-8038-67F7BC70CC7C}" srcOrd="0" destOrd="0" presId="urn:microsoft.com/office/officeart/2005/8/layout/radial1"/>
    <dgm:cxn modelId="{829E3739-B139-4353-A693-7446BA06B7BB}" type="presParOf" srcId="{1962610B-7922-4102-B96D-DD9A4ECA8F53}" destId="{63203EE4-37A3-41A3-B72B-BD9864DA0520}"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CDB985-CBF8-4911-AD27-54A93FA8E29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85FFE9A-676E-4944-9E67-ED8C41183403}">
      <dgm:prSet custT="1"/>
      <dgm:spPr/>
      <dgm:t>
        <a:bodyPr/>
        <a:lstStyle/>
        <a:p>
          <a:r>
            <a:rPr lang="en-US" sz="2400" b="1" dirty="0"/>
            <a:t>ACTIVITY (5 minutes individually)</a:t>
          </a:r>
        </a:p>
        <a:p>
          <a:r>
            <a:rPr lang="en-US" sz="2600" dirty="0"/>
            <a:t>1. Identify and highlight each need in the IEP with a different highlighter. </a:t>
          </a:r>
        </a:p>
        <a:p>
          <a:r>
            <a:rPr lang="en-US" sz="2600" dirty="0"/>
            <a:t>2. Identify and highlight the service, supplementary aid or service, related service, or program modification related to each need identified in the PLAAFP (use the same color highlighter associated with the highlighted need). </a:t>
          </a:r>
        </a:p>
      </dgm:t>
      <dgm:extLst>
        <a:ext uri="{E40237B7-FDA0-4F09-8148-C483321AD2D9}">
          <dgm14:cNvPr xmlns:dgm14="http://schemas.microsoft.com/office/drawing/2010/diagram" id="0" name="" descr="ACTIVITY (5 minutes individually)&#10;1. Identify and highlight each need in the IEP with a different highlighter. &#10;2. Identify and highlight the service, supplementary aid or service, related service, or program modification related to each need identified in the PLAAFP (use the same color highlighter associated with the highlighted need). &#10;&#10;"/>
        </a:ext>
      </dgm:extLst>
    </dgm:pt>
    <dgm:pt modelId="{EECFBD90-904A-4608-8137-40C1A9CE5832}" type="parTrans" cxnId="{7934C962-C5FA-4E51-A952-A8C0E1EEFC1A}">
      <dgm:prSet/>
      <dgm:spPr/>
      <dgm:t>
        <a:bodyPr/>
        <a:lstStyle/>
        <a:p>
          <a:endParaRPr lang="en-US"/>
        </a:p>
      </dgm:t>
    </dgm:pt>
    <dgm:pt modelId="{5E948763-E2C4-4C04-A02B-084CD4DDFDA7}" type="sibTrans" cxnId="{7934C962-C5FA-4E51-A952-A8C0E1EEFC1A}">
      <dgm:prSet/>
      <dgm:spPr/>
      <dgm:t>
        <a:bodyPr/>
        <a:lstStyle/>
        <a:p>
          <a:endParaRPr lang="en-US"/>
        </a:p>
      </dgm:t>
    </dgm:pt>
    <dgm:pt modelId="{0EFF7C75-7428-4E4E-AEE3-DADED6B1555E}">
      <dgm:prSet custT="1"/>
      <dgm:spPr/>
      <dgm:t>
        <a:bodyPr/>
        <a:lstStyle/>
        <a:p>
          <a:r>
            <a:rPr lang="en-US" sz="2400" b="1" dirty="0"/>
            <a:t>REFLECT and DISCUSS (10 minutes in a small group)</a:t>
          </a:r>
        </a:p>
        <a:p>
          <a:r>
            <a:rPr lang="en-US" sz="2600" dirty="0"/>
            <a:t>1. To what extent were the needs clearly identified in the PLAAFP statement? How do you identify student needs?</a:t>
          </a:r>
        </a:p>
        <a:p>
          <a:r>
            <a:rPr lang="en-US" sz="2600" dirty="0"/>
            <a:t>2. </a:t>
          </a:r>
          <a:r>
            <a:rPr lang="en-US" sz="2600" dirty="0">
              <a:effectLst/>
              <a:latin typeface="Calibri" panose="020F0502020204030204" pitchFamily="34" charset="0"/>
              <a:ea typeface="Calibri" panose="020F0502020204030204" pitchFamily="34" charset="0"/>
              <a:cs typeface="Times New Roman" panose="02020603050405020304" pitchFamily="18" charset="0"/>
            </a:rPr>
            <a:t>To what extent does each need have a clearly aligned service, aid, or program modification? </a:t>
          </a:r>
          <a:endParaRPr lang="en-US" sz="2600" dirty="0"/>
        </a:p>
      </dgm:t>
      <dgm:extLst>
        <a:ext uri="{E40237B7-FDA0-4F09-8148-C483321AD2D9}">
          <dgm14:cNvPr xmlns:dgm14="http://schemas.microsoft.com/office/drawing/2010/diagram" id="0" name="" descr="REFLECT and DISCUSS (10 minutes in a small group)&#10;1. To what extent were the needs clearly identified in the PLAAFP statement? How do you identify student needs?&#10;2. To what extent does each need have a clearly aligned service, aid, or program modification? &#10;"/>
        </a:ext>
      </dgm:extLst>
    </dgm:pt>
    <dgm:pt modelId="{47BE289E-6BC8-4B33-90F0-E084F64FF9F1}" type="parTrans" cxnId="{EF5552AC-2141-4806-92E3-A01489E2CA69}">
      <dgm:prSet/>
      <dgm:spPr/>
      <dgm:t>
        <a:bodyPr/>
        <a:lstStyle/>
        <a:p>
          <a:endParaRPr lang="en-US"/>
        </a:p>
      </dgm:t>
    </dgm:pt>
    <dgm:pt modelId="{0191E4E7-6EF0-4E2B-A309-5AE9F4A41C6B}" type="sibTrans" cxnId="{EF5552AC-2141-4806-92E3-A01489E2CA69}">
      <dgm:prSet/>
      <dgm:spPr/>
      <dgm:t>
        <a:bodyPr/>
        <a:lstStyle/>
        <a:p>
          <a:endParaRPr lang="en-US"/>
        </a:p>
      </dgm:t>
    </dgm:pt>
    <dgm:pt modelId="{FAC8D94D-BE3F-4E38-996A-5820809BA2F1}" type="pres">
      <dgm:prSet presAssocID="{43CDB985-CBF8-4911-AD27-54A93FA8E293}" presName="vert0" presStyleCnt="0">
        <dgm:presLayoutVars>
          <dgm:dir/>
          <dgm:animOne val="branch"/>
          <dgm:animLvl val="lvl"/>
        </dgm:presLayoutVars>
      </dgm:prSet>
      <dgm:spPr/>
    </dgm:pt>
    <dgm:pt modelId="{8C8037E2-B12A-4B28-BE5A-B3CF59F7E459}" type="pres">
      <dgm:prSet presAssocID="{385FFE9A-676E-4944-9E67-ED8C41183403}" presName="thickLine" presStyleLbl="alignNode1" presStyleIdx="0" presStyleCnt="2"/>
      <dgm:spPr/>
    </dgm:pt>
    <dgm:pt modelId="{C59CEC59-F1F3-4BD9-95FC-815204F181ED}" type="pres">
      <dgm:prSet presAssocID="{385FFE9A-676E-4944-9E67-ED8C41183403}" presName="horz1" presStyleCnt="0"/>
      <dgm:spPr/>
    </dgm:pt>
    <dgm:pt modelId="{C41266B0-86A6-4472-ABE0-DA54CEAA6FC9}" type="pres">
      <dgm:prSet presAssocID="{385FFE9A-676E-4944-9E67-ED8C41183403}" presName="tx1" presStyleLbl="revTx" presStyleIdx="0" presStyleCnt="2" custScaleY="107215" custLinFactNeighborX="158" custLinFactNeighborY="-5028"/>
      <dgm:spPr/>
    </dgm:pt>
    <dgm:pt modelId="{E3110402-C670-408B-8603-648B508EFE3F}" type="pres">
      <dgm:prSet presAssocID="{385FFE9A-676E-4944-9E67-ED8C41183403}" presName="vert1" presStyleCnt="0"/>
      <dgm:spPr/>
    </dgm:pt>
    <dgm:pt modelId="{997D43D4-3708-49B5-A1D1-33B9D162D89E}" type="pres">
      <dgm:prSet presAssocID="{0EFF7C75-7428-4E4E-AEE3-DADED6B1555E}" presName="thickLine" presStyleLbl="alignNode1" presStyleIdx="1" presStyleCnt="2"/>
      <dgm:spPr/>
    </dgm:pt>
    <dgm:pt modelId="{A1CB861B-43DF-4396-851F-464CF9F82DA5}" type="pres">
      <dgm:prSet presAssocID="{0EFF7C75-7428-4E4E-AEE3-DADED6B1555E}" presName="horz1" presStyleCnt="0"/>
      <dgm:spPr/>
    </dgm:pt>
    <dgm:pt modelId="{5F2BCC2B-0761-4171-A8CD-090B9B1C07F5}" type="pres">
      <dgm:prSet presAssocID="{0EFF7C75-7428-4E4E-AEE3-DADED6B1555E}" presName="tx1" presStyleLbl="revTx" presStyleIdx="1" presStyleCnt="2" custScaleY="83836"/>
      <dgm:spPr/>
    </dgm:pt>
    <dgm:pt modelId="{43BBAF9A-E451-425D-BDB2-87A2D5047F48}" type="pres">
      <dgm:prSet presAssocID="{0EFF7C75-7428-4E4E-AEE3-DADED6B1555E}" presName="vert1" presStyleCnt="0"/>
      <dgm:spPr/>
    </dgm:pt>
  </dgm:ptLst>
  <dgm:cxnLst>
    <dgm:cxn modelId="{7934C962-C5FA-4E51-A952-A8C0E1EEFC1A}" srcId="{43CDB985-CBF8-4911-AD27-54A93FA8E293}" destId="{385FFE9A-676E-4944-9E67-ED8C41183403}" srcOrd="0" destOrd="0" parTransId="{EECFBD90-904A-4608-8137-40C1A9CE5832}" sibTransId="{5E948763-E2C4-4C04-A02B-084CD4DDFDA7}"/>
    <dgm:cxn modelId="{EF5552AC-2141-4806-92E3-A01489E2CA69}" srcId="{43CDB985-CBF8-4911-AD27-54A93FA8E293}" destId="{0EFF7C75-7428-4E4E-AEE3-DADED6B1555E}" srcOrd="1" destOrd="0" parTransId="{47BE289E-6BC8-4B33-90F0-E084F64FF9F1}" sibTransId="{0191E4E7-6EF0-4E2B-A309-5AE9F4A41C6B}"/>
    <dgm:cxn modelId="{450DB8B2-7FEE-4D63-B6A5-EF16CF24FD90}" type="presOf" srcId="{385FFE9A-676E-4944-9E67-ED8C41183403}" destId="{C41266B0-86A6-4472-ABE0-DA54CEAA6FC9}" srcOrd="0" destOrd="0" presId="urn:microsoft.com/office/officeart/2008/layout/LinedList"/>
    <dgm:cxn modelId="{C94184EC-568E-4F8E-8361-B9166DEA2070}" type="presOf" srcId="{43CDB985-CBF8-4911-AD27-54A93FA8E293}" destId="{FAC8D94D-BE3F-4E38-996A-5820809BA2F1}" srcOrd="0" destOrd="0" presId="urn:microsoft.com/office/officeart/2008/layout/LinedList"/>
    <dgm:cxn modelId="{80B381FE-9928-4874-956E-81E6DB660590}" type="presOf" srcId="{0EFF7C75-7428-4E4E-AEE3-DADED6B1555E}" destId="{5F2BCC2B-0761-4171-A8CD-090B9B1C07F5}" srcOrd="0" destOrd="0" presId="urn:microsoft.com/office/officeart/2008/layout/LinedList"/>
    <dgm:cxn modelId="{18E1EA67-72A2-431C-A9FD-8051E975E4A5}" type="presParOf" srcId="{FAC8D94D-BE3F-4E38-996A-5820809BA2F1}" destId="{8C8037E2-B12A-4B28-BE5A-B3CF59F7E459}" srcOrd="0" destOrd="0" presId="urn:microsoft.com/office/officeart/2008/layout/LinedList"/>
    <dgm:cxn modelId="{AAFE687B-6203-4F02-862F-B1B86465CD73}" type="presParOf" srcId="{FAC8D94D-BE3F-4E38-996A-5820809BA2F1}" destId="{C59CEC59-F1F3-4BD9-95FC-815204F181ED}" srcOrd="1" destOrd="0" presId="urn:microsoft.com/office/officeart/2008/layout/LinedList"/>
    <dgm:cxn modelId="{ADBA0546-93AA-473D-BBBC-1BB7405497AC}" type="presParOf" srcId="{C59CEC59-F1F3-4BD9-95FC-815204F181ED}" destId="{C41266B0-86A6-4472-ABE0-DA54CEAA6FC9}" srcOrd="0" destOrd="0" presId="urn:microsoft.com/office/officeart/2008/layout/LinedList"/>
    <dgm:cxn modelId="{01DFB65F-B2E9-466B-BA30-182FF32747BD}" type="presParOf" srcId="{C59CEC59-F1F3-4BD9-95FC-815204F181ED}" destId="{E3110402-C670-408B-8603-648B508EFE3F}" srcOrd="1" destOrd="0" presId="urn:microsoft.com/office/officeart/2008/layout/LinedList"/>
    <dgm:cxn modelId="{2E701DDA-1E30-49A7-981F-218D9C62388A}" type="presParOf" srcId="{FAC8D94D-BE3F-4E38-996A-5820809BA2F1}" destId="{997D43D4-3708-49B5-A1D1-33B9D162D89E}" srcOrd="2" destOrd="0" presId="urn:microsoft.com/office/officeart/2008/layout/LinedList"/>
    <dgm:cxn modelId="{2EE98220-1FB5-4185-8FBA-B2F6976FAC00}" type="presParOf" srcId="{FAC8D94D-BE3F-4E38-996A-5820809BA2F1}" destId="{A1CB861B-43DF-4396-851F-464CF9F82DA5}" srcOrd="3" destOrd="0" presId="urn:microsoft.com/office/officeart/2008/layout/LinedList"/>
    <dgm:cxn modelId="{DAFED4C5-3099-490A-AE8D-F30F9C92C6B8}" type="presParOf" srcId="{A1CB861B-43DF-4396-851F-464CF9F82DA5}" destId="{5F2BCC2B-0761-4171-A8CD-090B9B1C07F5}" srcOrd="0" destOrd="0" presId="urn:microsoft.com/office/officeart/2008/layout/LinedList"/>
    <dgm:cxn modelId="{205363B9-D2DE-43BF-B687-150107CDEE79}" type="presParOf" srcId="{A1CB861B-43DF-4396-851F-464CF9F82DA5}" destId="{43BBAF9A-E451-425D-BDB2-87A2D5047F4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852579-AA32-4E53-952D-FF0B7B08CA2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7C74217-4A12-4E9D-BF4A-1CAAF1EF94B3}">
      <dgm:prSet phldrT="[Text]" custT="1"/>
      <dgm:spPr/>
      <dgm:t>
        <a:bodyPr/>
        <a:lstStyle/>
        <a:p>
          <a:r>
            <a:rPr lang="en-US" sz="1600"/>
            <a:t>Academic Achievement</a:t>
          </a:r>
        </a:p>
      </dgm:t>
    </dgm:pt>
    <dgm:pt modelId="{F67BF7CB-9FBF-4F74-9E2E-59A33273FB26}" type="parTrans" cxnId="{0E5CB4E6-AD07-4530-9110-8D9D819A7700}">
      <dgm:prSet/>
      <dgm:spPr/>
      <dgm:t>
        <a:bodyPr/>
        <a:lstStyle/>
        <a:p>
          <a:endParaRPr lang="en-US"/>
        </a:p>
      </dgm:t>
    </dgm:pt>
    <dgm:pt modelId="{6ED5E703-D926-4412-AACD-CCCC60C8CC47}" type="sibTrans" cxnId="{0E5CB4E6-AD07-4530-9110-8D9D819A7700}">
      <dgm:prSet/>
      <dgm:spPr/>
      <dgm:t>
        <a:bodyPr/>
        <a:lstStyle/>
        <a:p>
          <a:endParaRPr lang="en-US"/>
        </a:p>
      </dgm:t>
    </dgm:pt>
    <dgm:pt modelId="{459EB496-7D1D-44DA-A36C-F9F25ACFFD77}">
      <dgm:prSet phldrT="[Text]" custT="1"/>
      <dgm:spPr/>
      <dgm:t>
        <a:bodyPr/>
        <a:lstStyle/>
        <a:p>
          <a:r>
            <a:rPr lang="en-US" sz="2000"/>
            <a:t>Writing</a:t>
          </a:r>
        </a:p>
      </dgm:t>
    </dgm:pt>
    <dgm:pt modelId="{5236A1CF-F61A-4C60-92B4-CBF27C43C9BB}" type="parTrans" cxnId="{28116A1A-2B64-46D0-BB50-544985B30326}">
      <dgm:prSet/>
      <dgm:spPr/>
      <dgm:t>
        <a:bodyPr/>
        <a:lstStyle/>
        <a:p>
          <a:endParaRPr lang="en-US"/>
        </a:p>
      </dgm:t>
    </dgm:pt>
    <dgm:pt modelId="{FAE90AF3-2AA6-4F7C-BCF3-EDF17348DACB}" type="sibTrans" cxnId="{28116A1A-2B64-46D0-BB50-544985B30326}">
      <dgm:prSet/>
      <dgm:spPr/>
      <dgm:t>
        <a:bodyPr/>
        <a:lstStyle/>
        <a:p>
          <a:endParaRPr lang="en-US"/>
        </a:p>
      </dgm:t>
    </dgm:pt>
    <dgm:pt modelId="{424F3A27-355D-420E-B0AE-FA39E9C7AB6F}">
      <dgm:prSet phldrT="[Text]" custT="1"/>
      <dgm:spPr/>
      <dgm:t>
        <a:bodyPr/>
        <a:lstStyle/>
        <a:p>
          <a:r>
            <a:rPr lang="en-US" sz="2000"/>
            <a:t>Science</a:t>
          </a:r>
        </a:p>
      </dgm:t>
    </dgm:pt>
    <dgm:pt modelId="{8A8E143F-E557-4F42-B62E-C3F37959DB4F}" type="parTrans" cxnId="{60073712-43FD-461D-B8DC-E84C05359314}">
      <dgm:prSet/>
      <dgm:spPr/>
      <dgm:t>
        <a:bodyPr/>
        <a:lstStyle/>
        <a:p>
          <a:endParaRPr lang="en-US"/>
        </a:p>
      </dgm:t>
    </dgm:pt>
    <dgm:pt modelId="{DB156220-73E2-4BFC-989F-F936F6FE0E1C}" type="sibTrans" cxnId="{60073712-43FD-461D-B8DC-E84C05359314}">
      <dgm:prSet/>
      <dgm:spPr/>
      <dgm:t>
        <a:bodyPr/>
        <a:lstStyle/>
        <a:p>
          <a:endParaRPr lang="en-US"/>
        </a:p>
      </dgm:t>
    </dgm:pt>
    <dgm:pt modelId="{DB279AB1-604C-4639-92C2-9543DD8E0B04}">
      <dgm:prSet phldrT="[Text]" custT="1"/>
      <dgm:spPr/>
      <dgm:t>
        <a:bodyPr/>
        <a:lstStyle/>
        <a:p>
          <a:r>
            <a:rPr lang="en-US" sz="2000"/>
            <a:t>History</a:t>
          </a:r>
        </a:p>
      </dgm:t>
    </dgm:pt>
    <dgm:pt modelId="{6A572E62-7D69-4609-835B-1741E53C40FD}" type="parTrans" cxnId="{08E1169A-7694-4BD2-8500-B8C7D5D168AC}">
      <dgm:prSet/>
      <dgm:spPr/>
      <dgm:t>
        <a:bodyPr/>
        <a:lstStyle/>
        <a:p>
          <a:endParaRPr lang="en-US"/>
        </a:p>
      </dgm:t>
    </dgm:pt>
    <dgm:pt modelId="{0A37F535-32ED-430D-B5E4-5DF2CB029D6D}" type="sibTrans" cxnId="{08E1169A-7694-4BD2-8500-B8C7D5D168AC}">
      <dgm:prSet/>
      <dgm:spPr/>
      <dgm:t>
        <a:bodyPr/>
        <a:lstStyle/>
        <a:p>
          <a:endParaRPr lang="en-US"/>
        </a:p>
      </dgm:t>
    </dgm:pt>
    <dgm:pt modelId="{9BA76C86-590E-4ECF-A758-8A5AA965FDF2}">
      <dgm:prSet custT="1"/>
      <dgm:spPr/>
      <dgm:t>
        <a:bodyPr/>
        <a:lstStyle/>
        <a:p>
          <a:r>
            <a:rPr lang="en-US" sz="2000"/>
            <a:t>Math</a:t>
          </a:r>
        </a:p>
      </dgm:t>
    </dgm:pt>
    <dgm:pt modelId="{644B326A-C3D3-4DF9-B416-AEE2E6DA5861}" type="parTrans" cxnId="{C54091F3-5859-4F72-A2C8-A029B88C36FC}">
      <dgm:prSet/>
      <dgm:spPr/>
      <dgm:t>
        <a:bodyPr/>
        <a:lstStyle/>
        <a:p>
          <a:endParaRPr lang="en-US"/>
        </a:p>
      </dgm:t>
    </dgm:pt>
    <dgm:pt modelId="{FAB60834-FD19-422C-8601-A2A3EEED861E}" type="sibTrans" cxnId="{C54091F3-5859-4F72-A2C8-A029B88C36FC}">
      <dgm:prSet/>
      <dgm:spPr/>
      <dgm:t>
        <a:bodyPr/>
        <a:lstStyle/>
        <a:p>
          <a:endParaRPr lang="en-US"/>
        </a:p>
      </dgm:t>
    </dgm:pt>
    <dgm:pt modelId="{0A4222A0-25BB-4665-BF1C-76D35DC731DA}">
      <dgm:prSet custT="1"/>
      <dgm:spPr/>
      <dgm:t>
        <a:bodyPr/>
        <a:lstStyle/>
        <a:p>
          <a:r>
            <a:rPr lang="en-US" sz="2000"/>
            <a:t>Reading</a:t>
          </a:r>
        </a:p>
      </dgm:t>
    </dgm:pt>
    <dgm:pt modelId="{BB27D99F-02FA-4C43-9177-A052E8A95D0D}" type="parTrans" cxnId="{90D3B6A4-E51A-4747-90AA-E99F9BC8379A}">
      <dgm:prSet/>
      <dgm:spPr/>
      <dgm:t>
        <a:bodyPr/>
        <a:lstStyle/>
        <a:p>
          <a:endParaRPr lang="en-US"/>
        </a:p>
      </dgm:t>
    </dgm:pt>
    <dgm:pt modelId="{32309B34-9329-4EF6-AB47-7838AF7BE0A7}" type="sibTrans" cxnId="{90D3B6A4-E51A-4747-90AA-E99F9BC8379A}">
      <dgm:prSet/>
      <dgm:spPr/>
      <dgm:t>
        <a:bodyPr/>
        <a:lstStyle/>
        <a:p>
          <a:endParaRPr lang="en-US"/>
        </a:p>
      </dgm:t>
    </dgm:pt>
    <dgm:pt modelId="{097A7A63-90AA-4D2B-85BC-A76209100138}" type="pres">
      <dgm:prSet presAssocID="{71852579-AA32-4E53-952D-FF0B7B08CA22}" presName="cycle" presStyleCnt="0">
        <dgm:presLayoutVars>
          <dgm:chMax val="1"/>
          <dgm:dir/>
          <dgm:animLvl val="ctr"/>
          <dgm:resizeHandles val="exact"/>
        </dgm:presLayoutVars>
      </dgm:prSet>
      <dgm:spPr/>
    </dgm:pt>
    <dgm:pt modelId="{9CDBB48B-39D4-439B-B2EB-8C3E9676DF2F}" type="pres">
      <dgm:prSet presAssocID="{A7C74217-4A12-4E9D-BF4A-1CAAF1EF94B3}" presName="centerShape" presStyleLbl="node0" presStyleIdx="0" presStyleCnt="1" custScaleX="133100" custScaleY="133100"/>
      <dgm:spPr/>
    </dgm:pt>
    <dgm:pt modelId="{093BFFBD-0EEA-4E5B-9F66-089DE3C91608}" type="pres">
      <dgm:prSet presAssocID="{BB27D99F-02FA-4C43-9177-A052E8A95D0D}" presName="parTrans" presStyleLbl="bgSibTrans2D1" presStyleIdx="0" presStyleCnt="5"/>
      <dgm:spPr/>
    </dgm:pt>
    <dgm:pt modelId="{359DF774-A967-4CBB-814D-DBCBF323ACC7}" type="pres">
      <dgm:prSet presAssocID="{0A4222A0-25BB-4665-BF1C-76D35DC731DA}" presName="node" presStyleLbl="node1" presStyleIdx="0" presStyleCnt="5" custScaleX="82645" custScaleY="82645">
        <dgm:presLayoutVars>
          <dgm:bulletEnabled val="1"/>
        </dgm:presLayoutVars>
      </dgm:prSet>
      <dgm:spPr/>
    </dgm:pt>
    <dgm:pt modelId="{F08C9EF0-B7E2-4BB8-BCCB-31E730C8C217}" type="pres">
      <dgm:prSet presAssocID="{5236A1CF-F61A-4C60-92B4-CBF27C43C9BB}" presName="parTrans" presStyleLbl="bgSibTrans2D1" presStyleIdx="1" presStyleCnt="5"/>
      <dgm:spPr/>
    </dgm:pt>
    <dgm:pt modelId="{6B9AF10D-D769-4AC7-A009-AE716D38EB42}" type="pres">
      <dgm:prSet presAssocID="{459EB496-7D1D-44DA-A36C-F9F25ACFFD77}" presName="node" presStyleLbl="node1" presStyleIdx="1" presStyleCnt="5" custScaleX="82645" custScaleY="82645">
        <dgm:presLayoutVars>
          <dgm:bulletEnabled val="1"/>
        </dgm:presLayoutVars>
      </dgm:prSet>
      <dgm:spPr/>
    </dgm:pt>
    <dgm:pt modelId="{7BD81919-C18C-4AA6-8728-539B62512AF9}" type="pres">
      <dgm:prSet presAssocID="{644B326A-C3D3-4DF9-B416-AEE2E6DA5861}" presName="parTrans" presStyleLbl="bgSibTrans2D1" presStyleIdx="2" presStyleCnt="5"/>
      <dgm:spPr/>
    </dgm:pt>
    <dgm:pt modelId="{1BE10E00-6559-4EAE-8110-EE5469A5CED1}" type="pres">
      <dgm:prSet presAssocID="{9BA76C86-590E-4ECF-A758-8A5AA965FDF2}" presName="node" presStyleLbl="node1" presStyleIdx="2" presStyleCnt="5" custScaleX="82645" custScaleY="82645">
        <dgm:presLayoutVars>
          <dgm:bulletEnabled val="1"/>
        </dgm:presLayoutVars>
      </dgm:prSet>
      <dgm:spPr/>
    </dgm:pt>
    <dgm:pt modelId="{4E8B88E3-4C09-40F0-8771-FFB98EA33FE4}" type="pres">
      <dgm:prSet presAssocID="{8A8E143F-E557-4F42-B62E-C3F37959DB4F}" presName="parTrans" presStyleLbl="bgSibTrans2D1" presStyleIdx="3" presStyleCnt="5"/>
      <dgm:spPr/>
    </dgm:pt>
    <dgm:pt modelId="{1081192F-9D76-4DFD-9EDC-38D5D27E06C4}" type="pres">
      <dgm:prSet presAssocID="{424F3A27-355D-420E-B0AE-FA39E9C7AB6F}" presName="node" presStyleLbl="node1" presStyleIdx="3" presStyleCnt="5" custScaleX="82645" custScaleY="82645">
        <dgm:presLayoutVars>
          <dgm:bulletEnabled val="1"/>
        </dgm:presLayoutVars>
      </dgm:prSet>
      <dgm:spPr/>
    </dgm:pt>
    <dgm:pt modelId="{5997EC8E-04AE-436C-9039-7AEBEF2E2CBA}" type="pres">
      <dgm:prSet presAssocID="{6A572E62-7D69-4609-835B-1741E53C40FD}" presName="parTrans" presStyleLbl="bgSibTrans2D1" presStyleIdx="4" presStyleCnt="5"/>
      <dgm:spPr/>
    </dgm:pt>
    <dgm:pt modelId="{2635AD0F-E8AA-492C-92D6-2E353B45C024}" type="pres">
      <dgm:prSet presAssocID="{DB279AB1-604C-4639-92C2-9543DD8E0B04}" presName="node" presStyleLbl="node1" presStyleIdx="4" presStyleCnt="5" custScaleX="82645" custScaleY="82645">
        <dgm:presLayoutVars>
          <dgm:bulletEnabled val="1"/>
        </dgm:presLayoutVars>
      </dgm:prSet>
      <dgm:spPr/>
    </dgm:pt>
  </dgm:ptLst>
  <dgm:cxnLst>
    <dgm:cxn modelId="{B19D0011-AFCA-4825-8DB1-EB17C088525F}" type="presOf" srcId="{6A572E62-7D69-4609-835B-1741E53C40FD}" destId="{5997EC8E-04AE-436C-9039-7AEBEF2E2CBA}" srcOrd="0" destOrd="0" presId="urn:microsoft.com/office/officeart/2005/8/layout/radial4"/>
    <dgm:cxn modelId="{60073712-43FD-461D-B8DC-E84C05359314}" srcId="{A7C74217-4A12-4E9D-BF4A-1CAAF1EF94B3}" destId="{424F3A27-355D-420E-B0AE-FA39E9C7AB6F}" srcOrd="3" destOrd="0" parTransId="{8A8E143F-E557-4F42-B62E-C3F37959DB4F}" sibTransId="{DB156220-73E2-4BFC-989F-F936F6FE0E1C}"/>
    <dgm:cxn modelId="{6F2A8E17-7552-4B8B-8B02-F7F874856A6B}" type="presOf" srcId="{BB27D99F-02FA-4C43-9177-A052E8A95D0D}" destId="{093BFFBD-0EEA-4E5B-9F66-089DE3C91608}" srcOrd="0" destOrd="0" presId="urn:microsoft.com/office/officeart/2005/8/layout/radial4"/>
    <dgm:cxn modelId="{28116A1A-2B64-46D0-BB50-544985B30326}" srcId="{A7C74217-4A12-4E9D-BF4A-1CAAF1EF94B3}" destId="{459EB496-7D1D-44DA-A36C-F9F25ACFFD77}" srcOrd="1" destOrd="0" parTransId="{5236A1CF-F61A-4C60-92B4-CBF27C43C9BB}" sibTransId="{FAE90AF3-2AA6-4F7C-BCF3-EDF17348DACB}"/>
    <dgm:cxn modelId="{62E5DF22-89D8-4ED3-9971-0C39BDCDE9DA}" type="presOf" srcId="{424F3A27-355D-420E-B0AE-FA39E9C7AB6F}" destId="{1081192F-9D76-4DFD-9EDC-38D5D27E06C4}" srcOrd="0" destOrd="0" presId="urn:microsoft.com/office/officeart/2005/8/layout/radial4"/>
    <dgm:cxn modelId="{D532432C-539F-49AF-91C2-E8DBC72E53AC}" type="presOf" srcId="{0A4222A0-25BB-4665-BF1C-76D35DC731DA}" destId="{359DF774-A967-4CBB-814D-DBCBF323ACC7}" srcOrd="0" destOrd="0" presId="urn:microsoft.com/office/officeart/2005/8/layout/radial4"/>
    <dgm:cxn modelId="{8939DA51-5F43-49E1-B315-B13AAA8288BD}" type="presOf" srcId="{5236A1CF-F61A-4C60-92B4-CBF27C43C9BB}" destId="{F08C9EF0-B7E2-4BB8-BCCB-31E730C8C217}" srcOrd="0" destOrd="0" presId="urn:microsoft.com/office/officeart/2005/8/layout/radial4"/>
    <dgm:cxn modelId="{67C74556-54B7-456B-89E0-D03DD3D1DFF7}" type="presOf" srcId="{459EB496-7D1D-44DA-A36C-F9F25ACFFD77}" destId="{6B9AF10D-D769-4AC7-A009-AE716D38EB42}" srcOrd="0" destOrd="0" presId="urn:microsoft.com/office/officeart/2005/8/layout/radial4"/>
    <dgm:cxn modelId="{583FAC76-CD54-416C-9B39-482F4099C226}" type="presOf" srcId="{71852579-AA32-4E53-952D-FF0B7B08CA22}" destId="{097A7A63-90AA-4D2B-85BC-A76209100138}" srcOrd="0" destOrd="0" presId="urn:microsoft.com/office/officeart/2005/8/layout/radial4"/>
    <dgm:cxn modelId="{C1336F7D-2AE0-41D3-8E43-07DCA7BF4D0B}" type="presOf" srcId="{644B326A-C3D3-4DF9-B416-AEE2E6DA5861}" destId="{7BD81919-C18C-4AA6-8728-539B62512AF9}" srcOrd="0" destOrd="0" presId="urn:microsoft.com/office/officeart/2005/8/layout/radial4"/>
    <dgm:cxn modelId="{AED10894-1500-4281-AE58-05A7A1768882}" type="presOf" srcId="{8A8E143F-E557-4F42-B62E-C3F37959DB4F}" destId="{4E8B88E3-4C09-40F0-8771-FFB98EA33FE4}" srcOrd="0" destOrd="0" presId="urn:microsoft.com/office/officeart/2005/8/layout/radial4"/>
    <dgm:cxn modelId="{F588CA95-F187-4E3C-BA9D-83915BDF3B8C}" type="presOf" srcId="{DB279AB1-604C-4639-92C2-9543DD8E0B04}" destId="{2635AD0F-E8AA-492C-92D6-2E353B45C024}" srcOrd="0" destOrd="0" presId="urn:microsoft.com/office/officeart/2005/8/layout/radial4"/>
    <dgm:cxn modelId="{08E1169A-7694-4BD2-8500-B8C7D5D168AC}" srcId="{A7C74217-4A12-4E9D-BF4A-1CAAF1EF94B3}" destId="{DB279AB1-604C-4639-92C2-9543DD8E0B04}" srcOrd="4" destOrd="0" parTransId="{6A572E62-7D69-4609-835B-1741E53C40FD}" sibTransId="{0A37F535-32ED-430D-B5E4-5DF2CB029D6D}"/>
    <dgm:cxn modelId="{F687399B-36C1-4D56-B437-CE22C0004455}" type="presOf" srcId="{A7C74217-4A12-4E9D-BF4A-1CAAF1EF94B3}" destId="{9CDBB48B-39D4-439B-B2EB-8C3E9676DF2F}" srcOrd="0" destOrd="0" presId="urn:microsoft.com/office/officeart/2005/8/layout/radial4"/>
    <dgm:cxn modelId="{90D3B6A4-E51A-4747-90AA-E99F9BC8379A}" srcId="{A7C74217-4A12-4E9D-BF4A-1CAAF1EF94B3}" destId="{0A4222A0-25BB-4665-BF1C-76D35DC731DA}" srcOrd="0" destOrd="0" parTransId="{BB27D99F-02FA-4C43-9177-A052E8A95D0D}" sibTransId="{32309B34-9329-4EF6-AB47-7838AF7BE0A7}"/>
    <dgm:cxn modelId="{4B0940E5-11D0-4653-9C98-A830C7721B00}" type="presOf" srcId="{9BA76C86-590E-4ECF-A758-8A5AA965FDF2}" destId="{1BE10E00-6559-4EAE-8110-EE5469A5CED1}" srcOrd="0" destOrd="0" presId="urn:microsoft.com/office/officeart/2005/8/layout/radial4"/>
    <dgm:cxn modelId="{0E5CB4E6-AD07-4530-9110-8D9D819A7700}" srcId="{71852579-AA32-4E53-952D-FF0B7B08CA22}" destId="{A7C74217-4A12-4E9D-BF4A-1CAAF1EF94B3}" srcOrd="0" destOrd="0" parTransId="{F67BF7CB-9FBF-4F74-9E2E-59A33273FB26}" sibTransId="{6ED5E703-D926-4412-AACD-CCCC60C8CC47}"/>
    <dgm:cxn modelId="{C54091F3-5859-4F72-A2C8-A029B88C36FC}" srcId="{A7C74217-4A12-4E9D-BF4A-1CAAF1EF94B3}" destId="{9BA76C86-590E-4ECF-A758-8A5AA965FDF2}" srcOrd="2" destOrd="0" parTransId="{644B326A-C3D3-4DF9-B416-AEE2E6DA5861}" sibTransId="{FAB60834-FD19-422C-8601-A2A3EEED861E}"/>
    <dgm:cxn modelId="{1B595B03-F237-4EEF-A630-6A64789F2A63}" type="presParOf" srcId="{097A7A63-90AA-4D2B-85BC-A76209100138}" destId="{9CDBB48B-39D4-439B-B2EB-8C3E9676DF2F}" srcOrd="0" destOrd="0" presId="urn:microsoft.com/office/officeart/2005/8/layout/radial4"/>
    <dgm:cxn modelId="{555356AD-18EB-4A2D-8F0A-DA3E916A3E39}" type="presParOf" srcId="{097A7A63-90AA-4D2B-85BC-A76209100138}" destId="{093BFFBD-0EEA-4E5B-9F66-089DE3C91608}" srcOrd="1" destOrd="0" presId="urn:microsoft.com/office/officeart/2005/8/layout/radial4"/>
    <dgm:cxn modelId="{F74BAB4A-775A-40AB-AE3A-619300E42076}" type="presParOf" srcId="{097A7A63-90AA-4D2B-85BC-A76209100138}" destId="{359DF774-A967-4CBB-814D-DBCBF323ACC7}" srcOrd="2" destOrd="0" presId="urn:microsoft.com/office/officeart/2005/8/layout/radial4"/>
    <dgm:cxn modelId="{2D6632A2-8722-488A-9999-A04D4ADB47C1}" type="presParOf" srcId="{097A7A63-90AA-4D2B-85BC-A76209100138}" destId="{F08C9EF0-B7E2-4BB8-BCCB-31E730C8C217}" srcOrd="3" destOrd="0" presId="urn:microsoft.com/office/officeart/2005/8/layout/radial4"/>
    <dgm:cxn modelId="{F6B757CA-E0B7-4293-8FF8-F5F160CB470B}" type="presParOf" srcId="{097A7A63-90AA-4D2B-85BC-A76209100138}" destId="{6B9AF10D-D769-4AC7-A009-AE716D38EB42}" srcOrd="4" destOrd="0" presId="urn:microsoft.com/office/officeart/2005/8/layout/radial4"/>
    <dgm:cxn modelId="{723AFE2C-7EC2-432D-B97E-777B4782FE30}" type="presParOf" srcId="{097A7A63-90AA-4D2B-85BC-A76209100138}" destId="{7BD81919-C18C-4AA6-8728-539B62512AF9}" srcOrd="5" destOrd="0" presId="urn:microsoft.com/office/officeart/2005/8/layout/radial4"/>
    <dgm:cxn modelId="{82D81BE5-D573-45B9-A6E8-AE859CE6CA73}" type="presParOf" srcId="{097A7A63-90AA-4D2B-85BC-A76209100138}" destId="{1BE10E00-6559-4EAE-8110-EE5469A5CED1}" srcOrd="6" destOrd="0" presId="urn:microsoft.com/office/officeart/2005/8/layout/radial4"/>
    <dgm:cxn modelId="{E96D2941-4AEB-44FB-A958-5BF5F0F36534}" type="presParOf" srcId="{097A7A63-90AA-4D2B-85BC-A76209100138}" destId="{4E8B88E3-4C09-40F0-8771-FFB98EA33FE4}" srcOrd="7" destOrd="0" presId="urn:microsoft.com/office/officeart/2005/8/layout/radial4"/>
    <dgm:cxn modelId="{507456E1-6AB6-44F5-A0CC-6234CC169547}" type="presParOf" srcId="{097A7A63-90AA-4D2B-85BC-A76209100138}" destId="{1081192F-9D76-4DFD-9EDC-38D5D27E06C4}" srcOrd="8" destOrd="0" presId="urn:microsoft.com/office/officeart/2005/8/layout/radial4"/>
    <dgm:cxn modelId="{49CF7286-E1E7-4CFD-96E4-660AB306EC7B}" type="presParOf" srcId="{097A7A63-90AA-4D2B-85BC-A76209100138}" destId="{5997EC8E-04AE-436C-9039-7AEBEF2E2CBA}" srcOrd="9" destOrd="0" presId="urn:microsoft.com/office/officeart/2005/8/layout/radial4"/>
    <dgm:cxn modelId="{3C67BE1D-DD97-40BE-9EA6-8557AE66C93D}" type="presParOf" srcId="{097A7A63-90AA-4D2B-85BC-A76209100138}" destId="{2635AD0F-E8AA-492C-92D6-2E353B45C024}"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852579-AA32-4E53-952D-FF0B7B08CA22}"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A7C74217-4A12-4E9D-BF4A-1CAAF1EF94B3}">
      <dgm:prSet phldrT="[Text]"/>
      <dgm:spPr/>
      <dgm:t>
        <a:bodyPr/>
        <a:lstStyle/>
        <a:p>
          <a:r>
            <a:rPr lang="en-US"/>
            <a:t>Functional Performance</a:t>
          </a:r>
        </a:p>
      </dgm:t>
    </dgm:pt>
    <dgm:pt modelId="{F67BF7CB-9FBF-4F74-9E2E-59A33273FB26}" type="parTrans" cxnId="{0E5CB4E6-AD07-4530-9110-8D9D819A7700}">
      <dgm:prSet/>
      <dgm:spPr/>
      <dgm:t>
        <a:bodyPr/>
        <a:lstStyle/>
        <a:p>
          <a:endParaRPr lang="en-US"/>
        </a:p>
      </dgm:t>
    </dgm:pt>
    <dgm:pt modelId="{6ED5E703-D926-4412-AACD-CCCC60C8CC47}" type="sibTrans" cxnId="{0E5CB4E6-AD07-4530-9110-8D9D819A7700}">
      <dgm:prSet/>
      <dgm:spPr/>
      <dgm:t>
        <a:bodyPr/>
        <a:lstStyle/>
        <a:p>
          <a:endParaRPr lang="en-US"/>
        </a:p>
      </dgm:t>
    </dgm:pt>
    <dgm:pt modelId="{459EB496-7D1D-44DA-A36C-F9F25ACFFD77}">
      <dgm:prSet phldrT="[Text]" custT="1"/>
      <dgm:spPr/>
      <dgm:t>
        <a:bodyPr/>
        <a:lstStyle/>
        <a:p>
          <a:r>
            <a:rPr lang="en-US" sz="1400"/>
            <a:t>Eating</a:t>
          </a:r>
        </a:p>
      </dgm:t>
    </dgm:pt>
    <dgm:pt modelId="{5236A1CF-F61A-4C60-92B4-CBF27C43C9BB}" type="parTrans" cxnId="{28116A1A-2B64-46D0-BB50-544985B30326}">
      <dgm:prSet/>
      <dgm:spPr/>
      <dgm:t>
        <a:bodyPr/>
        <a:lstStyle/>
        <a:p>
          <a:endParaRPr lang="en-US"/>
        </a:p>
      </dgm:t>
    </dgm:pt>
    <dgm:pt modelId="{FAE90AF3-2AA6-4F7C-BCF3-EDF17348DACB}" type="sibTrans" cxnId="{28116A1A-2B64-46D0-BB50-544985B30326}">
      <dgm:prSet/>
      <dgm:spPr/>
      <dgm:t>
        <a:bodyPr/>
        <a:lstStyle/>
        <a:p>
          <a:endParaRPr lang="en-US"/>
        </a:p>
      </dgm:t>
    </dgm:pt>
    <dgm:pt modelId="{424F3A27-355D-420E-B0AE-FA39E9C7AB6F}">
      <dgm:prSet phldrT="[Text]" custT="1"/>
      <dgm:spPr/>
      <dgm:t>
        <a:bodyPr/>
        <a:lstStyle/>
        <a:p>
          <a:r>
            <a:rPr lang="en-US" sz="1400"/>
            <a:t>Behavior</a:t>
          </a:r>
        </a:p>
      </dgm:t>
    </dgm:pt>
    <dgm:pt modelId="{8A8E143F-E557-4F42-B62E-C3F37959DB4F}" type="parTrans" cxnId="{60073712-43FD-461D-B8DC-E84C05359314}">
      <dgm:prSet/>
      <dgm:spPr/>
      <dgm:t>
        <a:bodyPr/>
        <a:lstStyle/>
        <a:p>
          <a:endParaRPr lang="en-US"/>
        </a:p>
      </dgm:t>
    </dgm:pt>
    <dgm:pt modelId="{DB156220-73E2-4BFC-989F-F936F6FE0E1C}" type="sibTrans" cxnId="{60073712-43FD-461D-B8DC-E84C05359314}">
      <dgm:prSet/>
      <dgm:spPr/>
      <dgm:t>
        <a:bodyPr/>
        <a:lstStyle/>
        <a:p>
          <a:endParaRPr lang="en-US"/>
        </a:p>
      </dgm:t>
    </dgm:pt>
    <dgm:pt modelId="{DB279AB1-604C-4639-92C2-9543DD8E0B04}">
      <dgm:prSet phldrT="[Text]" custT="1"/>
      <dgm:spPr/>
      <dgm:t>
        <a:bodyPr/>
        <a:lstStyle/>
        <a:p>
          <a:r>
            <a:rPr lang="en-US" sz="1400"/>
            <a:t>Social Skills</a:t>
          </a:r>
        </a:p>
      </dgm:t>
    </dgm:pt>
    <dgm:pt modelId="{6A572E62-7D69-4609-835B-1741E53C40FD}" type="parTrans" cxnId="{08E1169A-7694-4BD2-8500-B8C7D5D168AC}">
      <dgm:prSet/>
      <dgm:spPr/>
      <dgm:t>
        <a:bodyPr/>
        <a:lstStyle/>
        <a:p>
          <a:endParaRPr lang="en-US"/>
        </a:p>
      </dgm:t>
    </dgm:pt>
    <dgm:pt modelId="{0A37F535-32ED-430D-B5E4-5DF2CB029D6D}" type="sibTrans" cxnId="{08E1169A-7694-4BD2-8500-B8C7D5D168AC}">
      <dgm:prSet/>
      <dgm:spPr/>
      <dgm:t>
        <a:bodyPr/>
        <a:lstStyle/>
        <a:p>
          <a:endParaRPr lang="en-US"/>
        </a:p>
      </dgm:t>
    </dgm:pt>
    <dgm:pt modelId="{9BA76C86-590E-4ECF-A758-8A5AA965FDF2}">
      <dgm:prSet custT="1"/>
      <dgm:spPr/>
      <dgm:t>
        <a:bodyPr/>
        <a:lstStyle/>
        <a:p>
          <a:r>
            <a:rPr lang="en-US" sz="1400"/>
            <a:t>Toileting</a:t>
          </a:r>
        </a:p>
      </dgm:t>
    </dgm:pt>
    <dgm:pt modelId="{644B326A-C3D3-4DF9-B416-AEE2E6DA5861}" type="parTrans" cxnId="{C54091F3-5859-4F72-A2C8-A029B88C36FC}">
      <dgm:prSet/>
      <dgm:spPr/>
      <dgm:t>
        <a:bodyPr/>
        <a:lstStyle/>
        <a:p>
          <a:endParaRPr lang="en-US"/>
        </a:p>
      </dgm:t>
    </dgm:pt>
    <dgm:pt modelId="{FAB60834-FD19-422C-8601-A2A3EEED861E}" type="sibTrans" cxnId="{C54091F3-5859-4F72-A2C8-A029B88C36FC}">
      <dgm:prSet/>
      <dgm:spPr/>
      <dgm:t>
        <a:bodyPr/>
        <a:lstStyle/>
        <a:p>
          <a:endParaRPr lang="en-US"/>
        </a:p>
      </dgm:t>
    </dgm:pt>
    <dgm:pt modelId="{0A4222A0-25BB-4665-BF1C-76D35DC731DA}">
      <dgm:prSet custT="1"/>
      <dgm:spPr/>
      <dgm:t>
        <a:bodyPr/>
        <a:lstStyle/>
        <a:p>
          <a:r>
            <a:rPr lang="en-US" sz="1400"/>
            <a:t>Dressing</a:t>
          </a:r>
        </a:p>
      </dgm:t>
    </dgm:pt>
    <dgm:pt modelId="{BB27D99F-02FA-4C43-9177-A052E8A95D0D}" type="parTrans" cxnId="{90D3B6A4-E51A-4747-90AA-E99F9BC8379A}">
      <dgm:prSet/>
      <dgm:spPr/>
      <dgm:t>
        <a:bodyPr/>
        <a:lstStyle/>
        <a:p>
          <a:endParaRPr lang="en-US"/>
        </a:p>
      </dgm:t>
    </dgm:pt>
    <dgm:pt modelId="{32309B34-9329-4EF6-AB47-7838AF7BE0A7}" type="sibTrans" cxnId="{90D3B6A4-E51A-4747-90AA-E99F9BC8379A}">
      <dgm:prSet/>
      <dgm:spPr/>
      <dgm:t>
        <a:bodyPr/>
        <a:lstStyle/>
        <a:p>
          <a:endParaRPr lang="en-US"/>
        </a:p>
      </dgm:t>
    </dgm:pt>
    <dgm:pt modelId="{2EA4F537-FC17-448A-93FB-666B2551A28C}">
      <dgm:prSet custT="1"/>
      <dgm:spPr/>
      <dgm:t>
        <a:bodyPr/>
        <a:lstStyle/>
        <a:p>
          <a:r>
            <a:rPr lang="en-US" sz="1400" b="0"/>
            <a:t>Communication</a:t>
          </a:r>
          <a:r>
            <a:rPr lang="en-US" sz="1400"/>
            <a:t> Skills</a:t>
          </a:r>
        </a:p>
      </dgm:t>
    </dgm:pt>
    <dgm:pt modelId="{2C62115A-A509-4999-B659-7B4C5FFBB283}" type="parTrans" cxnId="{19B90E02-5A27-4085-A1E2-838F0F0F418F}">
      <dgm:prSet/>
      <dgm:spPr/>
      <dgm:t>
        <a:bodyPr/>
        <a:lstStyle/>
        <a:p>
          <a:endParaRPr lang="en-US"/>
        </a:p>
      </dgm:t>
    </dgm:pt>
    <dgm:pt modelId="{F43709D5-41C8-43C3-925D-9524B8F2920B}" type="sibTrans" cxnId="{19B90E02-5A27-4085-A1E2-838F0F0F418F}">
      <dgm:prSet/>
      <dgm:spPr/>
      <dgm:t>
        <a:bodyPr/>
        <a:lstStyle/>
        <a:p>
          <a:endParaRPr lang="en-US"/>
        </a:p>
      </dgm:t>
    </dgm:pt>
    <dgm:pt modelId="{63D6F245-192E-4B68-8506-CB093FC01734}">
      <dgm:prSet custT="1"/>
      <dgm:spPr/>
      <dgm:t>
        <a:bodyPr/>
        <a:lstStyle/>
        <a:p>
          <a:r>
            <a:rPr lang="en-US" sz="1400"/>
            <a:t>Mobility</a:t>
          </a:r>
        </a:p>
      </dgm:t>
    </dgm:pt>
    <dgm:pt modelId="{7650EE33-3238-40FF-A122-322FF316CFC7}" type="parTrans" cxnId="{D369B18F-E996-427D-B82D-F9BB9185F0C2}">
      <dgm:prSet/>
      <dgm:spPr/>
      <dgm:t>
        <a:bodyPr/>
        <a:lstStyle/>
        <a:p>
          <a:endParaRPr lang="en-US"/>
        </a:p>
      </dgm:t>
    </dgm:pt>
    <dgm:pt modelId="{6FB9E8A7-BF61-48C7-AA14-5DEF459AEC36}" type="sibTrans" cxnId="{D369B18F-E996-427D-B82D-F9BB9185F0C2}">
      <dgm:prSet/>
      <dgm:spPr/>
      <dgm:t>
        <a:bodyPr/>
        <a:lstStyle/>
        <a:p>
          <a:endParaRPr lang="en-US"/>
        </a:p>
      </dgm:t>
    </dgm:pt>
    <dgm:pt modelId="{CBD9A0A8-BAB7-495A-A28B-9E6E3FF26ADA}">
      <dgm:prSet custT="1"/>
      <dgm:spPr>
        <a:solidFill>
          <a:srgbClr val="0076BD"/>
        </a:solidFill>
      </dgm:spPr>
      <dgm:t>
        <a:bodyPr/>
        <a:lstStyle/>
        <a:p>
          <a:r>
            <a:rPr lang="en-US" sz="1400"/>
            <a:t>Executive Functioning</a:t>
          </a:r>
        </a:p>
      </dgm:t>
    </dgm:pt>
    <dgm:pt modelId="{D9DFF11C-76BE-479C-8710-7A3D9A90A598}" type="parTrans" cxnId="{D2CD5D6F-6E41-4AC9-924F-A2AD0BD0171F}">
      <dgm:prSet/>
      <dgm:spPr/>
      <dgm:t>
        <a:bodyPr/>
        <a:lstStyle/>
        <a:p>
          <a:endParaRPr lang="en-US"/>
        </a:p>
      </dgm:t>
    </dgm:pt>
    <dgm:pt modelId="{95477A55-3306-44D0-BA04-D493890A40B1}" type="sibTrans" cxnId="{D2CD5D6F-6E41-4AC9-924F-A2AD0BD0171F}">
      <dgm:prSet/>
      <dgm:spPr/>
      <dgm:t>
        <a:bodyPr/>
        <a:lstStyle/>
        <a:p>
          <a:endParaRPr lang="en-US"/>
        </a:p>
      </dgm:t>
    </dgm:pt>
    <dgm:pt modelId="{097A7A63-90AA-4D2B-85BC-A76209100138}" type="pres">
      <dgm:prSet presAssocID="{71852579-AA32-4E53-952D-FF0B7B08CA22}" presName="cycle" presStyleCnt="0">
        <dgm:presLayoutVars>
          <dgm:chMax val="1"/>
          <dgm:dir/>
          <dgm:animLvl val="ctr"/>
          <dgm:resizeHandles val="exact"/>
        </dgm:presLayoutVars>
      </dgm:prSet>
      <dgm:spPr/>
    </dgm:pt>
    <dgm:pt modelId="{9CDBB48B-39D4-439B-B2EB-8C3E9676DF2F}" type="pres">
      <dgm:prSet presAssocID="{A7C74217-4A12-4E9D-BF4A-1CAAF1EF94B3}" presName="centerShape" presStyleLbl="node0" presStyleIdx="0" presStyleCnt="1" custScaleX="146410" custScaleY="146410" custLinFactNeighborX="0" custLinFactNeighborY="-375"/>
      <dgm:spPr/>
    </dgm:pt>
    <dgm:pt modelId="{093BFFBD-0EEA-4E5B-9F66-089DE3C91608}" type="pres">
      <dgm:prSet presAssocID="{BB27D99F-02FA-4C43-9177-A052E8A95D0D}" presName="parTrans" presStyleLbl="bgSibTrans2D1" presStyleIdx="0" presStyleCnt="8"/>
      <dgm:spPr/>
    </dgm:pt>
    <dgm:pt modelId="{359DF774-A967-4CBB-814D-DBCBF323ACC7}" type="pres">
      <dgm:prSet presAssocID="{0A4222A0-25BB-4665-BF1C-76D35DC731DA}" presName="node" presStyleLbl="node1" presStyleIdx="0" presStyleCnt="8">
        <dgm:presLayoutVars>
          <dgm:bulletEnabled val="1"/>
        </dgm:presLayoutVars>
      </dgm:prSet>
      <dgm:spPr/>
    </dgm:pt>
    <dgm:pt modelId="{F08C9EF0-B7E2-4BB8-BCCB-31E730C8C217}" type="pres">
      <dgm:prSet presAssocID="{5236A1CF-F61A-4C60-92B4-CBF27C43C9BB}" presName="parTrans" presStyleLbl="bgSibTrans2D1" presStyleIdx="1" presStyleCnt="8"/>
      <dgm:spPr/>
    </dgm:pt>
    <dgm:pt modelId="{6B9AF10D-D769-4AC7-A009-AE716D38EB42}" type="pres">
      <dgm:prSet presAssocID="{459EB496-7D1D-44DA-A36C-F9F25ACFFD77}" presName="node" presStyleLbl="node1" presStyleIdx="1" presStyleCnt="8">
        <dgm:presLayoutVars>
          <dgm:bulletEnabled val="1"/>
        </dgm:presLayoutVars>
      </dgm:prSet>
      <dgm:spPr/>
    </dgm:pt>
    <dgm:pt modelId="{7BD81919-C18C-4AA6-8728-539B62512AF9}" type="pres">
      <dgm:prSet presAssocID="{644B326A-C3D3-4DF9-B416-AEE2E6DA5861}" presName="parTrans" presStyleLbl="bgSibTrans2D1" presStyleIdx="2" presStyleCnt="8"/>
      <dgm:spPr/>
    </dgm:pt>
    <dgm:pt modelId="{1BE10E00-6559-4EAE-8110-EE5469A5CED1}" type="pres">
      <dgm:prSet presAssocID="{9BA76C86-590E-4ECF-A758-8A5AA965FDF2}" presName="node" presStyleLbl="node1" presStyleIdx="2" presStyleCnt="8">
        <dgm:presLayoutVars>
          <dgm:bulletEnabled val="1"/>
        </dgm:presLayoutVars>
      </dgm:prSet>
      <dgm:spPr/>
    </dgm:pt>
    <dgm:pt modelId="{4E8B88E3-4C09-40F0-8771-FFB98EA33FE4}" type="pres">
      <dgm:prSet presAssocID="{8A8E143F-E557-4F42-B62E-C3F37959DB4F}" presName="parTrans" presStyleLbl="bgSibTrans2D1" presStyleIdx="3" presStyleCnt="8"/>
      <dgm:spPr/>
    </dgm:pt>
    <dgm:pt modelId="{1081192F-9D76-4DFD-9EDC-38D5D27E06C4}" type="pres">
      <dgm:prSet presAssocID="{424F3A27-355D-420E-B0AE-FA39E9C7AB6F}" presName="node" presStyleLbl="node1" presStyleIdx="3" presStyleCnt="8">
        <dgm:presLayoutVars>
          <dgm:bulletEnabled val="1"/>
        </dgm:presLayoutVars>
      </dgm:prSet>
      <dgm:spPr/>
    </dgm:pt>
    <dgm:pt modelId="{5997EC8E-04AE-436C-9039-7AEBEF2E2CBA}" type="pres">
      <dgm:prSet presAssocID="{6A572E62-7D69-4609-835B-1741E53C40FD}" presName="parTrans" presStyleLbl="bgSibTrans2D1" presStyleIdx="4" presStyleCnt="8"/>
      <dgm:spPr/>
    </dgm:pt>
    <dgm:pt modelId="{2635AD0F-E8AA-492C-92D6-2E353B45C024}" type="pres">
      <dgm:prSet presAssocID="{DB279AB1-604C-4639-92C2-9543DD8E0B04}" presName="node" presStyleLbl="node1" presStyleIdx="4" presStyleCnt="8">
        <dgm:presLayoutVars>
          <dgm:bulletEnabled val="1"/>
        </dgm:presLayoutVars>
      </dgm:prSet>
      <dgm:spPr/>
    </dgm:pt>
    <dgm:pt modelId="{29027CAA-632E-4DFE-9878-3EE38624BE71}" type="pres">
      <dgm:prSet presAssocID="{2C62115A-A509-4999-B659-7B4C5FFBB283}" presName="parTrans" presStyleLbl="bgSibTrans2D1" presStyleIdx="5" presStyleCnt="8"/>
      <dgm:spPr/>
    </dgm:pt>
    <dgm:pt modelId="{CBED4597-A1CA-4BBD-A496-74713F8004FC}" type="pres">
      <dgm:prSet presAssocID="{2EA4F537-FC17-448A-93FB-666B2551A28C}" presName="node" presStyleLbl="node1" presStyleIdx="5" presStyleCnt="8" custScaleX="125950" custRadScaleRad="102612" custRadScaleInc="7976">
        <dgm:presLayoutVars>
          <dgm:bulletEnabled val="1"/>
        </dgm:presLayoutVars>
      </dgm:prSet>
      <dgm:spPr/>
    </dgm:pt>
    <dgm:pt modelId="{AB0141E7-3A45-4D27-BA01-BA87C2989301}" type="pres">
      <dgm:prSet presAssocID="{7650EE33-3238-40FF-A122-322FF316CFC7}" presName="parTrans" presStyleLbl="bgSibTrans2D1" presStyleIdx="6" presStyleCnt="8"/>
      <dgm:spPr/>
    </dgm:pt>
    <dgm:pt modelId="{F85E700A-1994-4C88-96BD-6B2D1D31A646}" type="pres">
      <dgm:prSet presAssocID="{63D6F245-192E-4B68-8506-CB093FC01734}" presName="node" presStyleLbl="node1" presStyleIdx="6" presStyleCnt="8">
        <dgm:presLayoutVars>
          <dgm:bulletEnabled val="1"/>
        </dgm:presLayoutVars>
      </dgm:prSet>
      <dgm:spPr/>
    </dgm:pt>
    <dgm:pt modelId="{F05C2639-E090-4695-A220-6211CEA93F12}" type="pres">
      <dgm:prSet presAssocID="{D9DFF11C-76BE-479C-8710-7A3D9A90A598}" presName="parTrans" presStyleLbl="bgSibTrans2D1" presStyleIdx="7" presStyleCnt="8"/>
      <dgm:spPr/>
    </dgm:pt>
    <dgm:pt modelId="{5D89D999-DBC0-442F-93D6-E73562C1A7CA}" type="pres">
      <dgm:prSet presAssocID="{CBD9A0A8-BAB7-495A-A28B-9E6E3FF26ADA}" presName="node" presStyleLbl="node1" presStyleIdx="7" presStyleCnt="8">
        <dgm:presLayoutVars>
          <dgm:bulletEnabled val="1"/>
        </dgm:presLayoutVars>
      </dgm:prSet>
      <dgm:spPr/>
    </dgm:pt>
  </dgm:ptLst>
  <dgm:cxnLst>
    <dgm:cxn modelId="{19B90E02-5A27-4085-A1E2-838F0F0F418F}" srcId="{A7C74217-4A12-4E9D-BF4A-1CAAF1EF94B3}" destId="{2EA4F537-FC17-448A-93FB-666B2551A28C}" srcOrd="5" destOrd="0" parTransId="{2C62115A-A509-4999-B659-7B4C5FFBB283}" sibTransId="{F43709D5-41C8-43C3-925D-9524B8F2920B}"/>
    <dgm:cxn modelId="{B7C76D03-0CB4-4D89-8876-79ECD6F87566}" type="presOf" srcId="{2EA4F537-FC17-448A-93FB-666B2551A28C}" destId="{CBED4597-A1CA-4BBD-A496-74713F8004FC}" srcOrd="0" destOrd="0" presId="urn:microsoft.com/office/officeart/2005/8/layout/radial4"/>
    <dgm:cxn modelId="{B19D0011-AFCA-4825-8DB1-EB17C088525F}" type="presOf" srcId="{6A572E62-7D69-4609-835B-1741E53C40FD}" destId="{5997EC8E-04AE-436C-9039-7AEBEF2E2CBA}" srcOrd="0" destOrd="0" presId="urn:microsoft.com/office/officeart/2005/8/layout/radial4"/>
    <dgm:cxn modelId="{60073712-43FD-461D-B8DC-E84C05359314}" srcId="{A7C74217-4A12-4E9D-BF4A-1CAAF1EF94B3}" destId="{424F3A27-355D-420E-B0AE-FA39E9C7AB6F}" srcOrd="3" destOrd="0" parTransId="{8A8E143F-E557-4F42-B62E-C3F37959DB4F}" sibTransId="{DB156220-73E2-4BFC-989F-F936F6FE0E1C}"/>
    <dgm:cxn modelId="{6F2A8E17-7552-4B8B-8B02-F7F874856A6B}" type="presOf" srcId="{BB27D99F-02FA-4C43-9177-A052E8A95D0D}" destId="{093BFFBD-0EEA-4E5B-9F66-089DE3C91608}" srcOrd="0" destOrd="0" presId="urn:microsoft.com/office/officeart/2005/8/layout/radial4"/>
    <dgm:cxn modelId="{28116A1A-2B64-46D0-BB50-544985B30326}" srcId="{A7C74217-4A12-4E9D-BF4A-1CAAF1EF94B3}" destId="{459EB496-7D1D-44DA-A36C-F9F25ACFFD77}" srcOrd="1" destOrd="0" parTransId="{5236A1CF-F61A-4C60-92B4-CBF27C43C9BB}" sibTransId="{FAE90AF3-2AA6-4F7C-BCF3-EDF17348DACB}"/>
    <dgm:cxn modelId="{62E5DF22-89D8-4ED3-9971-0C39BDCDE9DA}" type="presOf" srcId="{424F3A27-355D-420E-B0AE-FA39E9C7AB6F}" destId="{1081192F-9D76-4DFD-9EDC-38D5D27E06C4}" srcOrd="0" destOrd="0" presId="urn:microsoft.com/office/officeart/2005/8/layout/radial4"/>
    <dgm:cxn modelId="{D532432C-539F-49AF-91C2-E8DBC72E53AC}" type="presOf" srcId="{0A4222A0-25BB-4665-BF1C-76D35DC731DA}" destId="{359DF774-A967-4CBB-814D-DBCBF323ACC7}" srcOrd="0" destOrd="0" presId="urn:microsoft.com/office/officeart/2005/8/layout/radial4"/>
    <dgm:cxn modelId="{0048F147-EA97-42B4-8382-EEFBB751F10B}" type="presOf" srcId="{63D6F245-192E-4B68-8506-CB093FC01734}" destId="{F85E700A-1994-4C88-96BD-6B2D1D31A646}" srcOrd="0" destOrd="0" presId="urn:microsoft.com/office/officeart/2005/8/layout/radial4"/>
    <dgm:cxn modelId="{E7983349-73C4-4831-8734-52226CFBE0E0}" type="presOf" srcId="{2C62115A-A509-4999-B659-7B4C5FFBB283}" destId="{29027CAA-632E-4DFE-9878-3EE38624BE71}" srcOrd="0" destOrd="0" presId="urn:microsoft.com/office/officeart/2005/8/layout/radial4"/>
    <dgm:cxn modelId="{D2CD5D6F-6E41-4AC9-924F-A2AD0BD0171F}" srcId="{A7C74217-4A12-4E9D-BF4A-1CAAF1EF94B3}" destId="{CBD9A0A8-BAB7-495A-A28B-9E6E3FF26ADA}" srcOrd="7" destOrd="0" parTransId="{D9DFF11C-76BE-479C-8710-7A3D9A90A598}" sibTransId="{95477A55-3306-44D0-BA04-D493890A40B1}"/>
    <dgm:cxn modelId="{8939DA51-5F43-49E1-B315-B13AAA8288BD}" type="presOf" srcId="{5236A1CF-F61A-4C60-92B4-CBF27C43C9BB}" destId="{F08C9EF0-B7E2-4BB8-BCCB-31E730C8C217}" srcOrd="0" destOrd="0" presId="urn:microsoft.com/office/officeart/2005/8/layout/radial4"/>
    <dgm:cxn modelId="{67C74556-54B7-456B-89E0-D03DD3D1DFF7}" type="presOf" srcId="{459EB496-7D1D-44DA-A36C-F9F25ACFFD77}" destId="{6B9AF10D-D769-4AC7-A009-AE716D38EB42}" srcOrd="0" destOrd="0" presId="urn:microsoft.com/office/officeart/2005/8/layout/radial4"/>
    <dgm:cxn modelId="{583FAC76-CD54-416C-9B39-482F4099C226}" type="presOf" srcId="{71852579-AA32-4E53-952D-FF0B7B08CA22}" destId="{097A7A63-90AA-4D2B-85BC-A76209100138}" srcOrd="0" destOrd="0" presId="urn:microsoft.com/office/officeart/2005/8/layout/radial4"/>
    <dgm:cxn modelId="{C1336F7D-2AE0-41D3-8E43-07DCA7BF4D0B}" type="presOf" srcId="{644B326A-C3D3-4DF9-B416-AEE2E6DA5861}" destId="{7BD81919-C18C-4AA6-8728-539B62512AF9}" srcOrd="0" destOrd="0" presId="urn:microsoft.com/office/officeart/2005/8/layout/radial4"/>
    <dgm:cxn modelId="{D369B18F-E996-427D-B82D-F9BB9185F0C2}" srcId="{A7C74217-4A12-4E9D-BF4A-1CAAF1EF94B3}" destId="{63D6F245-192E-4B68-8506-CB093FC01734}" srcOrd="6" destOrd="0" parTransId="{7650EE33-3238-40FF-A122-322FF316CFC7}" sibTransId="{6FB9E8A7-BF61-48C7-AA14-5DEF459AEC36}"/>
    <dgm:cxn modelId="{AED10894-1500-4281-AE58-05A7A1768882}" type="presOf" srcId="{8A8E143F-E557-4F42-B62E-C3F37959DB4F}" destId="{4E8B88E3-4C09-40F0-8771-FFB98EA33FE4}" srcOrd="0" destOrd="0" presId="urn:microsoft.com/office/officeart/2005/8/layout/radial4"/>
    <dgm:cxn modelId="{F588CA95-F187-4E3C-BA9D-83915BDF3B8C}" type="presOf" srcId="{DB279AB1-604C-4639-92C2-9543DD8E0B04}" destId="{2635AD0F-E8AA-492C-92D6-2E353B45C024}" srcOrd="0" destOrd="0" presId="urn:microsoft.com/office/officeart/2005/8/layout/radial4"/>
    <dgm:cxn modelId="{08E1169A-7694-4BD2-8500-B8C7D5D168AC}" srcId="{A7C74217-4A12-4E9D-BF4A-1CAAF1EF94B3}" destId="{DB279AB1-604C-4639-92C2-9543DD8E0B04}" srcOrd="4" destOrd="0" parTransId="{6A572E62-7D69-4609-835B-1741E53C40FD}" sibTransId="{0A37F535-32ED-430D-B5E4-5DF2CB029D6D}"/>
    <dgm:cxn modelId="{F687399B-36C1-4D56-B437-CE22C0004455}" type="presOf" srcId="{A7C74217-4A12-4E9D-BF4A-1CAAF1EF94B3}" destId="{9CDBB48B-39D4-439B-B2EB-8C3E9676DF2F}" srcOrd="0" destOrd="0" presId="urn:microsoft.com/office/officeart/2005/8/layout/radial4"/>
    <dgm:cxn modelId="{2C13BA9B-4D07-43CC-88FE-5A3F77F5E9A8}" type="presOf" srcId="{D9DFF11C-76BE-479C-8710-7A3D9A90A598}" destId="{F05C2639-E090-4695-A220-6211CEA93F12}" srcOrd="0" destOrd="0" presId="urn:microsoft.com/office/officeart/2005/8/layout/radial4"/>
    <dgm:cxn modelId="{90D3B6A4-E51A-4747-90AA-E99F9BC8379A}" srcId="{A7C74217-4A12-4E9D-BF4A-1CAAF1EF94B3}" destId="{0A4222A0-25BB-4665-BF1C-76D35DC731DA}" srcOrd="0" destOrd="0" parTransId="{BB27D99F-02FA-4C43-9177-A052E8A95D0D}" sibTransId="{32309B34-9329-4EF6-AB47-7838AF7BE0A7}"/>
    <dgm:cxn modelId="{7C9C7CBD-8E54-4BA1-BF2C-07B493AC8070}" type="presOf" srcId="{CBD9A0A8-BAB7-495A-A28B-9E6E3FF26ADA}" destId="{5D89D999-DBC0-442F-93D6-E73562C1A7CA}" srcOrd="0" destOrd="0" presId="urn:microsoft.com/office/officeart/2005/8/layout/radial4"/>
    <dgm:cxn modelId="{1F1243C8-4DC0-46C7-A053-7111D7C11EE4}" type="presOf" srcId="{7650EE33-3238-40FF-A122-322FF316CFC7}" destId="{AB0141E7-3A45-4D27-BA01-BA87C2989301}" srcOrd="0" destOrd="0" presId="urn:microsoft.com/office/officeart/2005/8/layout/radial4"/>
    <dgm:cxn modelId="{4B0940E5-11D0-4653-9C98-A830C7721B00}" type="presOf" srcId="{9BA76C86-590E-4ECF-A758-8A5AA965FDF2}" destId="{1BE10E00-6559-4EAE-8110-EE5469A5CED1}" srcOrd="0" destOrd="0" presId="urn:microsoft.com/office/officeart/2005/8/layout/radial4"/>
    <dgm:cxn modelId="{0E5CB4E6-AD07-4530-9110-8D9D819A7700}" srcId="{71852579-AA32-4E53-952D-FF0B7B08CA22}" destId="{A7C74217-4A12-4E9D-BF4A-1CAAF1EF94B3}" srcOrd="0" destOrd="0" parTransId="{F67BF7CB-9FBF-4F74-9E2E-59A33273FB26}" sibTransId="{6ED5E703-D926-4412-AACD-CCCC60C8CC47}"/>
    <dgm:cxn modelId="{C54091F3-5859-4F72-A2C8-A029B88C36FC}" srcId="{A7C74217-4A12-4E9D-BF4A-1CAAF1EF94B3}" destId="{9BA76C86-590E-4ECF-A758-8A5AA965FDF2}" srcOrd="2" destOrd="0" parTransId="{644B326A-C3D3-4DF9-B416-AEE2E6DA5861}" sibTransId="{FAB60834-FD19-422C-8601-A2A3EEED861E}"/>
    <dgm:cxn modelId="{1B595B03-F237-4EEF-A630-6A64789F2A63}" type="presParOf" srcId="{097A7A63-90AA-4D2B-85BC-A76209100138}" destId="{9CDBB48B-39D4-439B-B2EB-8C3E9676DF2F}" srcOrd="0" destOrd="0" presId="urn:microsoft.com/office/officeart/2005/8/layout/radial4"/>
    <dgm:cxn modelId="{555356AD-18EB-4A2D-8F0A-DA3E916A3E39}" type="presParOf" srcId="{097A7A63-90AA-4D2B-85BC-A76209100138}" destId="{093BFFBD-0EEA-4E5B-9F66-089DE3C91608}" srcOrd="1" destOrd="0" presId="urn:microsoft.com/office/officeart/2005/8/layout/radial4"/>
    <dgm:cxn modelId="{F74BAB4A-775A-40AB-AE3A-619300E42076}" type="presParOf" srcId="{097A7A63-90AA-4D2B-85BC-A76209100138}" destId="{359DF774-A967-4CBB-814D-DBCBF323ACC7}" srcOrd="2" destOrd="0" presId="urn:microsoft.com/office/officeart/2005/8/layout/radial4"/>
    <dgm:cxn modelId="{2D6632A2-8722-488A-9999-A04D4ADB47C1}" type="presParOf" srcId="{097A7A63-90AA-4D2B-85BC-A76209100138}" destId="{F08C9EF0-B7E2-4BB8-BCCB-31E730C8C217}" srcOrd="3" destOrd="0" presId="urn:microsoft.com/office/officeart/2005/8/layout/radial4"/>
    <dgm:cxn modelId="{F6B757CA-E0B7-4293-8FF8-F5F160CB470B}" type="presParOf" srcId="{097A7A63-90AA-4D2B-85BC-A76209100138}" destId="{6B9AF10D-D769-4AC7-A009-AE716D38EB42}" srcOrd="4" destOrd="0" presId="urn:microsoft.com/office/officeart/2005/8/layout/radial4"/>
    <dgm:cxn modelId="{723AFE2C-7EC2-432D-B97E-777B4782FE30}" type="presParOf" srcId="{097A7A63-90AA-4D2B-85BC-A76209100138}" destId="{7BD81919-C18C-4AA6-8728-539B62512AF9}" srcOrd="5" destOrd="0" presId="urn:microsoft.com/office/officeart/2005/8/layout/radial4"/>
    <dgm:cxn modelId="{82D81BE5-D573-45B9-A6E8-AE859CE6CA73}" type="presParOf" srcId="{097A7A63-90AA-4D2B-85BC-A76209100138}" destId="{1BE10E00-6559-4EAE-8110-EE5469A5CED1}" srcOrd="6" destOrd="0" presId="urn:microsoft.com/office/officeart/2005/8/layout/radial4"/>
    <dgm:cxn modelId="{E96D2941-4AEB-44FB-A958-5BF5F0F36534}" type="presParOf" srcId="{097A7A63-90AA-4D2B-85BC-A76209100138}" destId="{4E8B88E3-4C09-40F0-8771-FFB98EA33FE4}" srcOrd="7" destOrd="0" presId="urn:microsoft.com/office/officeart/2005/8/layout/radial4"/>
    <dgm:cxn modelId="{507456E1-6AB6-44F5-A0CC-6234CC169547}" type="presParOf" srcId="{097A7A63-90AA-4D2B-85BC-A76209100138}" destId="{1081192F-9D76-4DFD-9EDC-38D5D27E06C4}" srcOrd="8" destOrd="0" presId="urn:microsoft.com/office/officeart/2005/8/layout/radial4"/>
    <dgm:cxn modelId="{49CF7286-E1E7-4CFD-96E4-660AB306EC7B}" type="presParOf" srcId="{097A7A63-90AA-4D2B-85BC-A76209100138}" destId="{5997EC8E-04AE-436C-9039-7AEBEF2E2CBA}" srcOrd="9" destOrd="0" presId="urn:microsoft.com/office/officeart/2005/8/layout/radial4"/>
    <dgm:cxn modelId="{3C67BE1D-DD97-40BE-9EA6-8557AE66C93D}" type="presParOf" srcId="{097A7A63-90AA-4D2B-85BC-A76209100138}" destId="{2635AD0F-E8AA-492C-92D6-2E353B45C024}" srcOrd="10" destOrd="0" presId="urn:microsoft.com/office/officeart/2005/8/layout/radial4"/>
    <dgm:cxn modelId="{26773BA9-06A4-4174-885B-247F36502E1B}" type="presParOf" srcId="{097A7A63-90AA-4D2B-85BC-A76209100138}" destId="{29027CAA-632E-4DFE-9878-3EE38624BE71}" srcOrd="11" destOrd="0" presId="urn:microsoft.com/office/officeart/2005/8/layout/radial4"/>
    <dgm:cxn modelId="{5A2598AA-6C06-4413-93EA-775A81EB74D2}" type="presParOf" srcId="{097A7A63-90AA-4D2B-85BC-A76209100138}" destId="{CBED4597-A1CA-4BBD-A496-74713F8004FC}" srcOrd="12" destOrd="0" presId="urn:microsoft.com/office/officeart/2005/8/layout/radial4"/>
    <dgm:cxn modelId="{F9C79749-7BAB-4906-8E00-65D7DCE6EC77}" type="presParOf" srcId="{097A7A63-90AA-4D2B-85BC-A76209100138}" destId="{AB0141E7-3A45-4D27-BA01-BA87C2989301}" srcOrd="13" destOrd="0" presId="urn:microsoft.com/office/officeart/2005/8/layout/radial4"/>
    <dgm:cxn modelId="{32AFB16B-C380-4AAE-8490-7AA7DE04E90B}" type="presParOf" srcId="{097A7A63-90AA-4D2B-85BC-A76209100138}" destId="{F85E700A-1994-4C88-96BD-6B2D1D31A646}" srcOrd="14" destOrd="0" presId="urn:microsoft.com/office/officeart/2005/8/layout/radial4"/>
    <dgm:cxn modelId="{5D7F04CA-827E-41EA-B9CE-7B5BA937F7F8}" type="presParOf" srcId="{097A7A63-90AA-4D2B-85BC-A76209100138}" destId="{F05C2639-E090-4695-A220-6211CEA93F12}" srcOrd="15" destOrd="0" presId="urn:microsoft.com/office/officeart/2005/8/layout/radial4"/>
    <dgm:cxn modelId="{AA4B9F47-8FAA-4813-8610-C9EAC922F3C4}" type="presParOf" srcId="{097A7A63-90AA-4D2B-85BC-A76209100138}" destId="{5D89D999-DBC0-442F-93D6-E73562C1A7CA}"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BF2A7F-38F4-40E6-91E8-282386C5BD0A}" type="doc">
      <dgm:prSet loTypeId="urn:microsoft.com/office/officeart/2005/8/layout/hProcess9" loCatId="process" qsTypeId="urn:microsoft.com/office/officeart/2005/8/quickstyle/simple1" qsCatId="simple" csTypeId="urn:microsoft.com/office/officeart/2005/8/colors/accent1_2" csCatId="accent1" phldr="1"/>
      <dgm:spPr/>
    </dgm:pt>
    <dgm:pt modelId="{D23D600B-F572-4D57-8F12-100E833D3A9B}">
      <dgm:prSet phldrT="[Text]" custT="1"/>
      <dgm:spPr>
        <a:solidFill>
          <a:srgbClr val="4C8C40"/>
        </a:solidFill>
        <a:ln w="6350">
          <a:solidFill>
            <a:schemeClr val="bg1"/>
          </a:solidFill>
        </a:ln>
      </dgm:spPr>
      <dgm:t>
        <a:bodyPr/>
        <a:lstStyle/>
        <a:p>
          <a:r>
            <a:rPr lang="en-US" sz="3200"/>
            <a:t>PLAAFP</a:t>
          </a:r>
        </a:p>
      </dgm:t>
    </dgm:pt>
    <dgm:pt modelId="{0D1F3F19-3E2E-4717-BEFA-C37404FDABF6}" type="parTrans" cxnId="{0ECC0D10-513C-4D43-9012-A576531172A9}">
      <dgm:prSet/>
      <dgm:spPr/>
      <dgm:t>
        <a:bodyPr/>
        <a:lstStyle/>
        <a:p>
          <a:endParaRPr lang="en-US"/>
        </a:p>
      </dgm:t>
    </dgm:pt>
    <dgm:pt modelId="{9B7E4F26-D511-49F4-A339-895BACDE5EA1}" type="sibTrans" cxnId="{0ECC0D10-513C-4D43-9012-A576531172A9}">
      <dgm:prSet/>
      <dgm:spPr/>
      <dgm:t>
        <a:bodyPr/>
        <a:lstStyle/>
        <a:p>
          <a:endParaRPr lang="en-US"/>
        </a:p>
      </dgm:t>
    </dgm:pt>
    <dgm:pt modelId="{DABFCE55-F9C2-4247-B355-5358EC63DA55}">
      <dgm:prSet phldrT="[Text]" custT="1"/>
      <dgm:spPr>
        <a:solidFill>
          <a:srgbClr val="0076BD"/>
        </a:solidFill>
        <a:ln w="6350" cap="flat" cmpd="sng" algn="ctr">
          <a:solidFill>
            <a:srgbClr val="FFFFFF"/>
          </a:solidFill>
          <a:prstDash val="solid"/>
          <a:miter lim="800000"/>
        </a:ln>
        <a:effectLst/>
      </dgm:spPr>
      <dgm:t>
        <a:bodyPr spcFirstLastPara="0" vert="horz" wrap="square" lIns="121920" tIns="121920" rIns="121920" bIns="121920" numCol="1" spcCol="1270" anchor="ctr" anchorCtr="0"/>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gm:t>
    </dgm:pt>
    <dgm:pt modelId="{667C0357-55F1-4BF4-9AB4-EEB48AD9C568}" type="parTrans" cxnId="{E878E079-570C-43F3-AA47-FB20587AB1A6}">
      <dgm:prSet/>
      <dgm:spPr/>
      <dgm:t>
        <a:bodyPr/>
        <a:lstStyle/>
        <a:p>
          <a:endParaRPr lang="en-US"/>
        </a:p>
      </dgm:t>
    </dgm:pt>
    <dgm:pt modelId="{DA455F4D-9965-42FC-9502-5A05C2A1FA66}" type="sibTrans" cxnId="{E878E079-570C-43F3-AA47-FB20587AB1A6}">
      <dgm:prSet/>
      <dgm:spPr/>
      <dgm:t>
        <a:bodyPr/>
        <a:lstStyle/>
        <a:p>
          <a:endParaRPr lang="en-US"/>
        </a:p>
      </dgm:t>
    </dgm:pt>
    <dgm:pt modelId="{C811C77F-0702-468D-923E-F13B42CE7F06}">
      <dgm:prSet phldrT="[Text]"/>
      <dgm:spPr/>
      <dgm:t>
        <a:bodyPr/>
        <a:lstStyle/>
        <a:p>
          <a:r>
            <a:rPr lang="en-US"/>
            <a:t>Measuring Progress Toward Annual Goals</a:t>
          </a:r>
        </a:p>
      </dgm:t>
    </dgm:pt>
    <dgm:pt modelId="{8F5D0B75-B52A-4752-B17C-109A4869CB29}" type="parTrans" cxnId="{4A13F1B1-FE7D-4C26-A092-32D01B43A1C0}">
      <dgm:prSet/>
      <dgm:spPr/>
      <dgm:t>
        <a:bodyPr/>
        <a:lstStyle/>
        <a:p>
          <a:endParaRPr lang="en-US"/>
        </a:p>
      </dgm:t>
    </dgm:pt>
    <dgm:pt modelId="{C60181B9-EE80-4177-B501-53519B78C132}" type="sibTrans" cxnId="{4A13F1B1-FE7D-4C26-A092-32D01B43A1C0}">
      <dgm:prSet/>
      <dgm:spPr/>
      <dgm:t>
        <a:bodyPr/>
        <a:lstStyle/>
        <a:p>
          <a:endParaRPr lang="en-US"/>
        </a:p>
      </dgm:t>
    </dgm:pt>
    <dgm:pt modelId="{44598141-1869-45BB-9DE3-0DA39B466D59}">
      <dgm:prSet/>
      <dgm:spPr/>
      <dgm:t>
        <a:bodyPr/>
        <a:lstStyle/>
        <a:p>
          <a:r>
            <a:rPr lang="en-US"/>
            <a:t>Date, Frequency, Duration, and Location of Services</a:t>
          </a:r>
        </a:p>
      </dgm:t>
    </dgm:pt>
    <dgm:pt modelId="{C1325ECB-8CBB-425E-A68B-4125CE4CB6E6}" type="parTrans" cxnId="{030FADC1-FF95-4058-91B7-179E7CB317EE}">
      <dgm:prSet/>
      <dgm:spPr/>
      <dgm:t>
        <a:bodyPr/>
        <a:lstStyle/>
        <a:p>
          <a:endParaRPr lang="en-US"/>
        </a:p>
      </dgm:t>
    </dgm:pt>
    <dgm:pt modelId="{94145710-D219-491F-AF1B-35E576E392B4}" type="sibTrans" cxnId="{030FADC1-FF95-4058-91B7-179E7CB317EE}">
      <dgm:prSet/>
      <dgm:spPr/>
      <dgm:t>
        <a:bodyPr/>
        <a:lstStyle/>
        <a:p>
          <a:endParaRPr lang="en-US"/>
        </a:p>
      </dgm:t>
    </dgm:pt>
    <dgm:pt modelId="{7071E274-B21F-4083-84E7-1D7523D43DA8}">
      <dgm:prSet/>
      <dgm:spPr/>
      <dgm:t>
        <a:bodyPr/>
        <a:lstStyle/>
        <a:p>
          <a:r>
            <a:rPr lang="en-US"/>
            <a:t>Participation Outside Regular Education and in State and Districtwide Assessments</a:t>
          </a:r>
        </a:p>
      </dgm:t>
    </dgm:pt>
    <dgm:pt modelId="{3BE19778-0A4A-4121-98A4-2AFE6C85CB4C}" type="parTrans" cxnId="{699B1392-4FBB-41CF-AF14-C7A01E5D366B}">
      <dgm:prSet/>
      <dgm:spPr/>
      <dgm:t>
        <a:bodyPr/>
        <a:lstStyle/>
        <a:p>
          <a:endParaRPr lang="en-US"/>
        </a:p>
      </dgm:t>
    </dgm:pt>
    <dgm:pt modelId="{F3B907FB-1BC4-45BB-B832-B02436D1CF87}" type="sibTrans" cxnId="{699B1392-4FBB-41CF-AF14-C7A01E5D366B}">
      <dgm:prSet/>
      <dgm:spPr/>
      <dgm:t>
        <a:bodyPr/>
        <a:lstStyle/>
        <a:p>
          <a:endParaRPr lang="en-US"/>
        </a:p>
      </dgm:t>
    </dgm:pt>
    <dgm:pt modelId="{120D5112-C158-4893-9921-5FF43A0EBBAF}">
      <dgm:prSet/>
      <dgm:spPr/>
      <dgm:t>
        <a:bodyPr/>
        <a:lstStyle/>
        <a:p>
          <a:r>
            <a:rPr lang="en-US"/>
            <a:t>Statement of Special Education and Aids and Services</a:t>
          </a:r>
        </a:p>
      </dgm:t>
    </dgm:pt>
    <dgm:pt modelId="{49452D6F-D648-44BE-843C-BE903668FC02}" type="parTrans" cxnId="{42E9E82E-7682-415D-93E5-239D312B48D1}">
      <dgm:prSet/>
      <dgm:spPr/>
      <dgm:t>
        <a:bodyPr/>
        <a:lstStyle/>
        <a:p>
          <a:endParaRPr lang="en-US"/>
        </a:p>
      </dgm:t>
    </dgm:pt>
    <dgm:pt modelId="{B4BDF16C-BC54-491A-991E-090F7AB6B36E}" type="sibTrans" cxnId="{42E9E82E-7682-415D-93E5-239D312B48D1}">
      <dgm:prSet/>
      <dgm:spPr/>
      <dgm:t>
        <a:bodyPr/>
        <a:lstStyle/>
        <a:p>
          <a:endParaRPr lang="en-US"/>
        </a:p>
      </dgm:t>
    </dgm:pt>
    <dgm:pt modelId="{4C050353-F5EC-4DB7-9C4C-5B8079D628D0}" type="pres">
      <dgm:prSet presAssocID="{2DBF2A7F-38F4-40E6-91E8-282386C5BD0A}" presName="CompostProcess" presStyleCnt="0">
        <dgm:presLayoutVars>
          <dgm:dir/>
          <dgm:resizeHandles val="exact"/>
        </dgm:presLayoutVars>
      </dgm:prSet>
      <dgm:spPr/>
    </dgm:pt>
    <dgm:pt modelId="{CC11B2C0-3E5E-4A9E-872E-049197CDA47E}" type="pres">
      <dgm:prSet presAssocID="{2DBF2A7F-38F4-40E6-91E8-282386C5BD0A}" presName="arrow" presStyleLbl="bgShp" presStyleIdx="0" presStyleCnt="1"/>
      <dgm:spPr/>
    </dgm:pt>
    <dgm:pt modelId="{8E8D42C4-F3C7-4A89-B02E-1D0766FF2DE5}" type="pres">
      <dgm:prSet presAssocID="{2DBF2A7F-38F4-40E6-91E8-282386C5BD0A}" presName="linearProcess" presStyleCnt="0"/>
      <dgm:spPr/>
    </dgm:pt>
    <dgm:pt modelId="{9F44B13E-99FF-430F-BAC3-FF947260ECD5}" type="pres">
      <dgm:prSet presAssocID="{D23D600B-F572-4D57-8F12-100E833D3A9B}" presName="textNode" presStyleLbl="node1" presStyleIdx="0" presStyleCnt="6">
        <dgm:presLayoutVars>
          <dgm:bulletEnabled val="1"/>
        </dgm:presLayoutVars>
      </dgm:prSet>
      <dgm:spPr/>
    </dgm:pt>
    <dgm:pt modelId="{B1DEE69F-B7B7-4324-8206-5BE79B79C512}" type="pres">
      <dgm:prSet presAssocID="{9B7E4F26-D511-49F4-A339-895BACDE5EA1}" presName="sibTrans" presStyleCnt="0"/>
      <dgm:spPr/>
    </dgm:pt>
    <dgm:pt modelId="{3AFF4DF7-C08F-4EE4-B827-CF5CB277AA47}" type="pres">
      <dgm:prSet presAssocID="{DABFCE55-F9C2-4247-B355-5358EC63DA55}" presName="textNode" presStyleLbl="node1" presStyleIdx="1" presStyleCnt="6">
        <dgm:presLayoutVars>
          <dgm:bulletEnabled val="1"/>
        </dgm:presLayoutVars>
      </dgm:prSet>
      <dgm:spPr>
        <a:xfrm>
          <a:off x="1896159" y="1303020"/>
          <a:ext cx="1802917" cy="1737360"/>
        </a:xfrm>
        <a:prstGeom prst="roundRect">
          <a:avLst/>
        </a:prstGeom>
      </dgm:spPr>
    </dgm:pt>
    <dgm:pt modelId="{3E62D7A9-B6CD-442F-B5D4-432CAAE3703F}" type="pres">
      <dgm:prSet presAssocID="{DA455F4D-9965-42FC-9502-5A05C2A1FA66}" presName="sibTrans" presStyleCnt="0"/>
      <dgm:spPr/>
    </dgm:pt>
    <dgm:pt modelId="{EFDBD666-AF89-4680-B21D-999CED069A54}" type="pres">
      <dgm:prSet presAssocID="{C811C77F-0702-468D-923E-F13B42CE7F06}" presName="textNode" presStyleLbl="node1" presStyleIdx="2" presStyleCnt="6">
        <dgm:presLayoutVars>
          <dgm:bulletEnabled val="1"/>
        </dgm:presLayoutVars>
      </dgm:prSet>
      <dgm:spPr/>
    </dgm:pt>
    <dgm:pt modelId="{E2C3FE54-78A8-4984-BA0A-A57D162093D1}" type="pres">
      <dgm:prSet presAssocID="{C60181B9-EE80-4177-B501-53519B78C132}" presName="sibTrans" presStyleCnt="0"/>
      <dgm:spPr/>
    </dgm:pt>
    <dgm:pt modelId="{BBA90D99-3DC3-406D-93CA-F8C8FE36BD37}" type="pres">
      <dgm:prSet presAssocID="{44598141-1869-45BB-9DE3-0DA39B466D59}" presName="textNode" presStyleLbl="node1" presStyleIdx="3" presStyleCnt="6" custLinFactX="196439" custLinFactNeighborX="200000" custLinFactNeighborY="-797">
        <dgm:presLayoutVars>
          <dgm:bulletEnabled val="1"/>
        </dgm:presLayoutVars>
      </dgm:prSet>
      <dgm:spPr/>
    </dgm:pt>
    <dgm:pt modelId="{396BDB0A-DEF9-4BF1-8EA1-BE3B452D0A03}" type="pres">
      <dgm:prSet presAssocID="{94145710-D219-491F-AF1B-35E576E392B4}" presName="sibTrans" presStyleCnt="0"/>
      <dgm:spPr/>
    </dgm:pt>
    <dgm:pt modelId="{F4A332CD-657B-4127-B012-A335C67A8EF4}" type="pres">
      <dgm:prSet presAssocID="{120D5112-C158-4893-9921-5FF43A0EBBAF}" presName="textNode" presStyleLbl="node1" presStyleIdx="4" presStyleCnt="6" custLinFactX="-100000" custLinFactNeighborX="-114427" custLinFactNeighborY="1595">
        <dgm:presLayoutVars>
          <dgm:bulletEnabled val="1"/>
        </dgm:presLayoutVars>
      </dgm:prSet>
      <dgm:spPr/>
    </dgm:pt>
    <dgm:pt modelId="{5A495B77-927F-4395-B962-609E31E03E42}" type="pres">
      <dgm:prSet presAssocID="{B4BDF16C-BC54-491A-991E-090F7AB6B36E}" presName="sibTrans" presStyleCnt="0"/>
      <dgm:spPr/>
    </dgm:pt>
    <dgm:pt modelId="{C9431E81-7AD1-4F94-B979-F7A3D8AE8740}" type="pres">
      <dgm:prSet presAssocID="{7071E274-B21F-4083-84E7-1D7523D43DA8}" presName="textNode" presStyleLbl="node1" presStyleIdx="5" presStyleCnt="6" custLinFactX="-100000" custLinFactNeighborX="-141114" custLinFactNeighborY="2392">
        <dgm:presLayoutVars>
          <dgm:bulletEnabled val="1"/>
        </dgm:presLayoutVars>
      </dgm:prSet>
      <dgm:spPr/>
    </dgm:pt>
  </dgm:ptLst>
  <dgm:cxnLst>
    <dgm:cxn modelId="{EEECDA0F-AC26-4030-8569-DBF4AB2C77FE}" type="presOf" srcId="{120D5112-C158-4893-9921-5FF43A0EBBAF}" destId="{F4A332CD-657B-4127-B012-A335C67A8EF4}" srcOrd="0" destOrd="0" presId="urn:microsoft.com/office/officeart/2005/8/layout/hProcess9"/>
    <dgm:cxn modelId="{0ECC0D10-513C-4D43-9012-A576531172A9}" srcId="{2DBF2A7F-38F4-40E6-91E8-282386C5BD0A}" destId="{D23D600B-F572-4D57-8F12-100E833D3A9B}" srcOrd="0" destOrd="0" parTransId="{0D1F3F19-3E2E-4717-BEFA-C37404FDABF6}" sibTransId="{9B7E4F26-D511-49F4-A339-895BACDE5EA1}"/>
    <dgm:cxn modelId="{42E9E82E-7682-415D-93E5-239D312B48D1}" srcId="{2DBF2A7F-38F4-40E6-91E8-282386C5BD0A}" destId="{120D5112-C158-4893-9921-5FF43A0EBBAF}" srcOrd="4" destOrd="0" parTransId="{49452D6F-D648-44BE-843C-BE903668FC02}" sibTransId="{B4BDF16C-BC54-491A-991E-090F7AB6B36E}"/>
    <dgm:cxn modelId="{ED92EB70-8203-4D02-93B6-ED5D59B94FD1}" type="presOf" srcId="{D23D600B-F572-4D57-8F12-100E833D3A9B}" destId="{9F44B13E-99FF-430F-BAC3-FF947260ECD5}" srcOrd="0" destOrd="0" presId="urn:microsoft.com/office/officeart/2005/8/layout/hProcess9"/>
    <dgm:cxn modelId="{2EEDF252-C685-4CD5-A2FD-2E1F57988D05}" type="presOf" srcId="{2DBF2A7F-38F4-40E6-91E8-282386C5BD0A}" destId="{4C050353-F5EC-4DB7-9C4C-5B8079D628D0}" srcOrd="0" destOrd="0" presId="urn:microsoft.com/office/officeart/2005/8/layout/hProcess9"/>
    <dgm:cxn modelId="{E878E079-570C-43F3-AA47-FB20587AB1A6}" srcId="{2DBF2A7F-38F4-40E6-91E8-282386C5BD0A}" destId="{DABFCE55-F9C2-4247-B355-5358EC63DA55}" srcOrd="1" destOrd="0" parTransId="{667C0357-55F1-4BF4-9AB4-EEB48AD9C568}" sibTransId="{DA455F4D-9965-42FC-9502-5A05C2A1FA66}"/>
    <dgm:cxn modelId="{699B1392-4FBB-41CF-AF14-C7A01E5D366B}" srcId="{2DBF2A7F-38F4-40E6-91E8-282386C5BD0A}" destId="{7071E274-B21F-4083-84E7-1D7523D43DA8}" srcOrd="5" destOrd="0" parTransId="{3BE19778-0A4A-4121-98A4-2AFE6C85CB4C}" sibTransId="{F3B907FB-1BC4-45BB-B832-B02436D1CF87}"/>
    <dgm:cxn modelId="{4A13F1B1-FE7D-4C26-A092-32D01B43A1C0}" srcId="{2DBF2A7F-38F4-40E6-91E8-282386C5BD0A}" destId="{C811C77F-0702-468D-923E-F13B42CE7F06}" srcOrd="2" destOrd="0" parTransId="{8F5D0B75-B52A-4752-B17C-109A4869CB29}" sibTransId="{C60181B9-EE80-4177-B501-53519B78C132}"/>
    <dgm:cxn modelId="{030FADC1-FF95-4058-91B7-179E7CB317EE}" srcId="{2DBF2A7F-38F4-40E6-91E8-282386C5BD0A}" destId="{44598141-1869-45BB-9DE3-0DA39B466D59}" srcOrd="3" destOrd="0" parTransId="{C1325ECB-8CBB-425E-A68B-4125CE4CB6E6}" sibTransId="{94145710-D219-491F-AF1B-35E576E392B4}"/>
    <dgm:cxn modelId="{EE1A51CA-D4C5-4C70-B3EF-15325FFDE2A3}" type="presOf" srcId="{44598141-1869-45BB-9DE3-0DA39B466D59}" destId="{BBA90D99-3DC3-406D-93CA-F8C8FE36BD37}" srcOrd="0" destOrd="0" presId="urn:microsoft.com/office/officeart/2005/8/layout/hProcess9"/>
    <dgm:cxn modelId="{5E250FD0-6CEF-45AD-8750-6FBB3764F8F8}" type="presOf" srcId="{DABFCE55-F9C2-4247-B355-5358EC63DA55}" destId="{3AFF4DF7-C08F-4EE4-B827-CF5CB277AA47}" srcOrd="0" destOrd="0" presId="urn:microsoft.com/office/officeart/2005/8/layout/hProcess9"/>
    <dgm:cxn modelId="{87B560D3-1608-4E25-8F48-72BFFF449349}" type="presOf" srcId="{C811C77F-0702-468D-923E-F13B42CE7F06}" destId="{EFDBD666-AF89-4680-B21D-999CED069A54}" srcOrd="0" destOrd="0" presId="urn:microsoft.com/office/officeart/2005/8/layout/hProcess9"/>
    <dgm:cxn modelId="{7D7403FE-66C3-4CE3-958A-47240027B662}" type="presOf" srcId="{7071E274-B21F-4083-84E7-1D7523D43DA8}" destId="{C9431E81-7AD1-4F94-B979-F7A3D8AE8740}" srcOrd="0" destOrd="0" presId="urn:microsoft.com/office/officeart/2005/8/layout/hProcess9"/>
    <dgm:cxn modelId="{697D9AE9-41B9-4A29-BDF3-B8D6D5D6BF0C}" type="presParOf" srcId="{4C050353-F5EC-4DB7-9C4C-5B8079D628D0}" destId="{CC11B2C0-3E5E-4A9E-872E-049197CDA47E}" srcOrd="0" destOrd="0" presId="urn:microsoft.com/office/officeart/2005/8/layout/hProcess9"/>
    <dgm:cxn modelId="{7AFCB26A-FBF6-4B80-8F88-D262B046B72C}" type="presParOf" srcId="{4C050353-F5EC-4DB7-9C4C-5B8079D628D0}" destId="{8E8D42C4-F3C7-4A89-B02E-1D0766FF2DE5}" srcOrd="1" destOrd="0" presId="urn:microsoft.com/office/officeart/2005/8/layout/hProcess9"/>
    <dgm:cxn modelId="{3A77BEC2-08BD-4C67-90F6-755FF68EE4A9}" type="presParOf" srcId="{8E8D42C4-F3C7-4A89-B02E-1D0766FF2DE5}" destId="{9F44B13E-99FF-430F-BAC3-FF947260ECD5}" srcOrd="0" destOrd="0" presId="urn:microsoft.com/office/officeart/2005/8/layout/hProcess9"/>
    <dgm:cxn modelId="{46A16B0B-DF4B-41D3-849C-90CECC333F73}" type="presParOf" srcId="{8E8D42C4-F3C7-4A89-B02E-1D0766FF2DE5}" destId="{B1DEE69F-B7B7-4324-8206-5BE79B79C512}" srcOrd="1" destOrd="0" presId="urn:microsoft.com/office/officeart/2005/8/layout/hProcess9"/>
    <dgm:cxn modelId="{A7735115-F3B5-4BB2-92DF-15CCB527A24B}" type="presParOf" srcId="{8E8D42C4-F3C7-4A89-B02E-1D0766FF2DE5}" destId="{3AFF4DF7-C08F-4EE4-B827-CF5CB277AA47}" srcOrd="2" destOrd="0" presId="urn:microsoft.com/office/officeart/2005/8/layout/hProcess9"/>
    <dgm:cxn modelId="{80A30094-BC5A-4C92-8236-19D1CBCD35A9}" type="presParOf" srcId="{8E8D42C4-F3C7-4A89-B02E-1D0766FF2DE5}" destId="{3E62D7A9-B6CD-442F-B5D4-432CAAE3703F}" srcOrd="3" destOrd="0" presId="urn:microsoft.com/office/officeart/2005/8/layout/hProcess9"/>
    <dgm:cxn modelId="{10DCFF99-E45D-4596-B568-40AA69FB24DB}" type="presParOf" srcId="{8E8D42C4-F3C7-4A89-B02E-1D0766FF2DE5}" destId="{EFDBD666-AF89-4680-B21D-999CED069A54}" srcOrd="4" destOrd="0" presId="urn:microsoft.com/office/officeart/2005/8/layout/hProcess9"/>
    <dgm:cxn modelId="{DFE5BB67-220B-4D46-B5EA-1DCCC57809BA}" type="presParOf" srcId="{8E8D42C4-F3C7-4A89-B02E-1D0766FF2DE5}" destId="{E2C3FE54-78A8-4984-BA0A-A57D162093D1}" srcOrd="5" destOrd="0" presId="urn:microsoft.com/office/officeart/2005/8/layout/hProcess9"/>
    <dgm:cxn modelId="{6487E013-118A-424B-8B9F-8C740CBEAAF0}" type="presParOf" srcId="{8E8D42C4-F3C7-4A89-B02E-1D0766FF2DE5}" destId="{BBA90D99-3DC3-406D-93CA-F8C8FE36BD37}" srcOrd="6" destOrd="0" presId="urn:microsoft.com/office/officeart/2005/8/layout/hProcess9"/>
    <dgm:cxn modelId="{CDBE1A33-75F2-43CE-B7E8-FBFE2667D62A}" type="presParOf" srcId="{8E8D42C4-F3C7-4A89-B02E-1D0766FF2DE5}" destId="{396BDB0A-DEF9-4BF1-8EA1-BE3B452D0A03}" srcOrd="7" destOrd="0" presId="urn:microsoft.com/office/officeart/2005/8/layout/hProcess9"/>
    <dgm:cxn modelId="{B900FD58-120D-4E13-B766-489D10EAC3BA}" type="presParOf" srcId="{8E8D42C4-F3C7-4A89-B02E-1D0766FF2DE5}" destId="{F4A332CD-657B-4127-B012-A335C67A8EF4}" srcOrd="8" destOrd="0" presId="urn:microsoft.com/office/officeart/2005/8/layout/hProcess9"/>
    <dgm:cxn modelId="{3F8FD091-4676-4BE0-BAFD-C472A476E5EB}" type="presParOf" srcId="{8E8D42C4-F3C7-4A89-B02E-1D0766FF2DE5}" destId="{5A495B77-927F-4395-B962-609E31E03E42}" srcOrd="9" destOrd="0" presId="urn:microsoft.com/office/officeart/2005/8/layout/hProcess9"/>
    <dgm:cxn modelId="{11738103-031D-40C2-A7F3-15CB0DBE48F8}" type="presParOf" srcId="{8E8D42C4-F3C7-4A89-B02E-1D0766FF2DE5}" destId="{C9431E81-7AD1-4F94-B979-F7A3D8AE874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671C78-EDFF-4BFA-8EB6-D7ADEF77B68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830D032A-F0F3-47A9-BB20-3C9B80EA64FF}">
      <dgm:prSet phldrT="[Text]"/>
      <dgm:spPr/>
      <dgm:t>
        <a:bodyPr/>
        <a:lstStyle/>
        <a:p>
          <a:r>
            <a:rPr lang="en-US">
              <a:solidFill>
                <a:schemeClr val="tx2"/>
              </a:solidFill>
            </a:rPr>
            <a:t>Statement of special education and aids and services</a:t>
          </a:r>
        </a:p>
      </dgm:t>
    </dgm:pt>
    <dgm:pt modelId="{DC657D14-A225-40A8-A111-B09D53867CA9}" type="parTrans" cxnId="{7B8C2D24-6F62-477B-B2FB-8811BBA2BA0E}">
      <dgm:prSet/>
      <dgm:spPr/>
      <dgm:t>
        <a:bodyPr/>
        <a:lstStyle/>
        <a:p>
          <a:endParaRPr lang="en-US"/>
        </a:p>
      </dgm:t>
    </dgm:pt>
    <dgm:pt modelId="{8CC1884E-5FDE-4002-8FA0-E06991EF8BE5}" type="sibTrans" cxnId="{7B8C2D24-6F62-477B-B2FB-8811BBA2BA0E}">
      <dgm:prSet/>
      <dgm:spPr/>
      <dgm:t>
        <a:bodyPr/>
        <a:lstStyle/>
        <a:p>
          <a:endParaRPr lang="en-US"/>
        </a:p>
      </dgm:t>
    </dgm:pt>
    <dgm:pt modelId="{3C4F46D6-A016-4F85-96B4-2D7120AEDBD1}">
      <dgm:prSet phldrT="[Text]" custT="1"/>
      <dgm:spPr/>
      <dgm:t>
        <a:bodyPr/>
        <a:lstStyle/>
        <a:p>
          <a:r>
            <a:rPr lang="en-US" sz="4000"/>
            <a:t>Related services</a:t>
          </a:r>
        </a:p>
      </dgm:t>
    </dgm:pt>
    <dgm:pt modelId="{0C0440D8-CEA5-47D1-98DB-A222D2213EC5}" type="parTrans" cxnId="{E2EF7381-E6BE-4D11-9FBD-2E658B2158BC}">
      <dgm:prSet/>
      <dgm:spPr/>
      <dgm:t>
        <a:bodyPr/>
        <a:lstStyle/>
        <a:p>
          <a:endParaRPr lang="en-US"/>
        </a:p>
      </dgm:t>
    </dgm:pt>
    <dgm:pt modelId="{84D3E13C-0202-447F-9963-9668AB92C713}" type="sibTrans" cxnId="{E2EF7381-E6BE-4D11-9FBD-2E658B2158BC}">
      <dgm:prSet/>
      <dgm:spPr/>
      <dgm:t>
        <a:bodyPr/>
        <a:lstStyle/>
        <a:p>
          <a:endParaRPr lang="en-US"/>
        </a:p>
      </dgm:t>
    </dgm:pt>
    <dgm:pt modelId="{6E5B4369-C2D0-459C-9A20-308083D036A5}">
      <dgm:prSet phldrT="[Text]" custT="1"/>
      <dgm:spPr/>
      <dgm:t>
        <a:bodyPr/>
        <a:lstStyle/>
        <a:p>
          <a:r>
            <a:rPr lang="en-US" sz="4000"/>
            <a:t>Supplementary aids and services</a:t>
          </a:r>
        </a:p>
      </dgm:t>
    </dgm:pt>
    <dgm:pt modelId="{D5B4563F-AF78-45E1-B3F2-51D34B04361D}" type="parTrans" cxnId="{C531B51A-773F-4B5D-A5EE-2FFBA7D96DB3}">
      <dgm:prSet/>
      <dgm:spPr/>
      <dgm:t>
        <a:bodyPr/>
        <a:lstStyle/>
        <a:p>
          <a:endParaRPr lang="en-US"/>
        </a:p>
      </dgm:t>
    </dgm:pt>
    <dgm:pt modelId="{7D05F9E2-0D62-443C-BEBE-13763AC4B02F}" type="sibTrans" cxnId="{C531B51A-773F-4B5D-A5EE-2FFBA7D96DB3}">
      <dgm:prSet/>
      <dgm:spPr/>
      <dgm:t>
        <a:bodyPr/>
        <a:lstStyle/>
        <a:p>
          <a:endParaRPr lang="en-US"/>
        </a:p>
      </dgm:t>
    </dgm:pt>
    <dgm:pt modelId="{57949D97-BCCE-47D4-81D3-FCB00501E414}">
      <dgm:prSet phldrT="[Text]" custT="1"/>
      <dgm:spPr/>
      <dgm:t>
        <a:bodyPr/>
        <a:lstStyle/>
        <a:p>
          <a:r>
            <a:rPr lang="en-US" sz="4000"/>
            <a:t>Program modifications and supports</a:t>
          </a:r>
        </a:p>
      </dgm:t>
    </dgm:pt>
    <dgm:pt modelId="{769B25B0-9A71-47E6-BA1B-D94B511C2B60}" type="parTrans" cxnId="{7DF9DAF7-3D1F-4F24-89A5-FE018412089B}">
      <dgm:prSet/>
      <dgm:spPr/>
      <dgm:t>
        <a:bodyPr/>
        <a:lstStyle/>
        <a:p>
          <a:endParaRPr lang="en-US"/>
        </a:p>
      </dgm:t>
    </dgm:pt>
    <dgm:pt modelId="{043A2BFE-7AB8-455A-9C3F-5C1D9D2F4E73}" type="sibTrans" cxnId="{7DF9DAF7-3D1F-4F24-89A5-FE018412089B}">
      <dgm:prSet/>
      <dgm:spPr/>
      <dgm:t>
        <a:bodyPr/>
        <a:lstStyle/>
        <a:p>
          <a:endParaRPr lang="en-US"/>
        </a:p>
      </dgm:t>
    </dgm:pt>
    <dgm:pt modelId="{4F3903F6-1758-4F02-B63C-F7D7234F1AE5}">
      <dgm:prSet phldrT="[Text]" custT="1"/>
      <dgm:spPr/>
      <dgm:t>
        <a:bodyPr/>
        <a:lstStyle/>
        <a:p>
          <a:r>
            <a:rPr lang="en-US" sz="4000"/>
            <a:t>Special education</a:t>
          </a:r>
        </a:p>
      </dgm:t>
    </dgm:pt>
    <dgm:pt modelId="{6F03E6D0-490E-4274-8B18-ED86C07A5170}" type="parTrans" cxnId="{4FA98A0A-CC60-4E5A-B857-E60D010EFE8D}">
      <dgm:prSet/>
      <dgm:spPr/>
      <dgm:t>
        <a:bodyPr/>
        <a:lstStyle/>
        <a:p>
          <a:endParaRPr lang="en-US"/>
        </a:p>
      </dgm:t>
    </dgm:pt>
    <dgm:pt modelId="{E98F019E-FE67-4967-9C87-5F41E5DD7EC5}" type="sibTrans" cxnId="{4FA98A0A-CC60-4E5A-B857-E60D010EFE8D}">
      <dgm:prSet/>
      <dgm:spPr/>
      <dgm:t>
        <a:bodyPr/>
        <a:lstStyle/>
        <a:p>
          <a:endParaRPr lang="en-US"/>
        </a:p>
      </dgm:t>
    </dgm:pt>
    <dgm:pt modelId="{E8820E7A-7129-4C71-A6A0-2FE15CD7627A}" type="pres">
      <dgm:prSet presAssocID="{79671C78-EDFF-4BFA-8EB6-D7ADEF77B684}" presName="diagram" presStyleCnt="0">
        <dgm:presLayoutVars>
          <dgm:chMax val="1"/>
          <dgm:dir/>
          <dgm:animLvl val="ctr"/>
          <dgm:resizeHandles val="exact"/>
        </dgm:presLayoutVars>
      </dgm:prSet>
      <dgm:spPr/>
    </dgm:pt>
    <dgm:pt modelId="{FAD0BF77-B17C-487E-8833-1BD24ACC07C2}" type="pres">
      <dgm:prSet presAssocID="{79671C78-EDFF-4BFA-8EB6-D7ADEF77B684}" presName="matrix" presStyleCnt="0"/>
      <dgm:spPr/>
    </dgm:pt>
    <dgm:pt modelId="{9CF6FECA-1B46-4D1F-A04E-5D8E1834DCAD}" type="pres">
      <dgm:prSet presAssocID="{79671C78-EDFF-4BFA-8EB6-D7ADEF77B684}" presName="tile1" presStyleLbl="node1" presStyleIdx="0" presStyleCnt="4"/>
      <dgm:spPr/>
    </dgm:pt>
    <dgm:pt modelId="{46305514-DB98-463C-930C-4B6B9BAA0030}" type="pres">
      <dgm:prSet presAssocID="{79671C78-EDFF-4BFA-8EB6-D7ADEF77B684}" presName="tile1text" presStyleLbl="node1" presStyleIdx="0" presStyleCnt="4">
        <dgm:presLayoutVars>
          <dgm:chMax val="0"/>
          <dgm:chPref val="0"/>
          <dgm:bulletEnabled val="1"/>
        </dgm:presLayoutVars>
      </dgm:prSet>
      <dgm:spPr/>
    </dgm:pt>
    <dgm:pt modelId="{DEBACDE3-C3BB-424A-B759-25A51BC29250}" type="pres">
      <dgm:prSet presAssocID="{79671C78-EDFF-4BFA-8EB6-D7ADEF77B684}" presName="tile2" presStyleLbl="node1" presStyleIdx="1" presStyleCnt="4"/>
      <dgm:spPr/>
    </dgm:pt>
    <dgm:pt modelId="{533BB7D2-D444-4C5F-AAEA-253403E60E08}" type="pres">
      <dgm:prSet presAssocID="{79671C78-EDFF-4BFA-8EB6-D7ADEF77B684}" presName="tile2text" presStyleLbl="node1" presStyleIdx="1" presStyleCnt="4">
        <dgm:presLayoutVars>
          <dgm:chMax val="0"/>
          <dgm:chPref val="0"/>
          <dgm:bulletEnabled val="1"/>
        </dgm:presLayoutVars>
      </dgm:prSet>
      <dgm:spPr/>
    </dgm:pt>
    <dgm:pt modelId="{75AD8ACF-A011-4F97-9D22-46619A6D1745}" type="pres">
      <dgm:prSet presAssocID="{79671C78-EDFF-4BFA-8EB6-D7ADEF77B684}" presName="tile3" presStyleLbl="node1" presStyleIdx="2" presStyleCnt="4"/>
      <dgm:spPr/>
    </dgm:pt>
    <dgm:pt modelId="{CD1F4FDD-B7C0-4414-860B-23BBDD3D310E}" type="pres">
      <dgm:prSet presAssocID="{79671C78-EDFF-4BFA-8EB6-D7ADEF77B684}" presName="tile3text" presStyleLbl="node1" presStyleIdx="2" presStyleCnt="4">
        <dgm:presLayoutVars>
          <dgm:chMax val="0"/>
          <dgm:chPref val="0"/>
          <dgm:bulletEnabled val="1"/>
        </dgm:presLayoutVars>
      </dgm:prSet>
      <dgm:spPr/>
    </dgm:pt>
    <dgm:pt modelId="{315308A4-D983-4447-BA8A-F790A3F2ECE9}" type="pres">
      <dgm:prSet presAssocID="{79671C78-EDFF-4BFA-8EB6-D7ADEF77B684}" presName="tile4" presStyleLbl="node1" presStyleIdx="3" presStyleCnt="4"/>
      <dgm:spPr/>
    </dgm:pt>
    <dgm:pt modelId="{5D890CFD-D1AC-4707-A0A1-30D7D710A7F0}" type="pres">
      <dgm:prSet presAssocID="{79671C78-EDFF-4BFA-8EB6-D7ADEF77B684}" presName="tile4text" presStyleLbl="node1" presStyleIdx="3" presStyleCnt="4">
        <dgm:presLayoutVars>
          <dgm:chMax val="0"/>
          <dgm:chPref val="0"/>
          <dgm:bulletEnabled val="1"/>
        </dgm:presLayoutVars>
      </dgm:prSet>
      <dgm:spPr/>
    </dgm:pt>
    <dgm:pt modelId="{B9F325B6-F8DD-4D88-8A4A-EBE75F643E98}" type="pres">
      <dgm:prSet presAssocID="{79671C78-EDFF-4BFA-8EB6-D7ADEF77B684}" presName="centerTile" presStyleLbl="fgShp" presStyleIdx="0" presStyleCnt="1" custScaleX="114854" custScaleY="140380">
        <dgm:presLayoutVars>
          <dgm:chMax val="0"/>
          <dgm:chPref val="0"/>
        </dgm:presLayoutVars>
      </dgm:prSet>
      <dgm:spPr/>
    </dgm:pt>
  </dgm:ptLst>
  <dgm:cxnLst>
    <dgm:cxn modelId="{2CF33604-48AF-486A-9900-8A3FB5C672D4}" type="presOf" srcId="{6E5B4369-C2D0-459C-9A20-308083D036A5}" destId="{CD1F4FDD-B7C0-4414-860B-23BBDD3D310E}" srcOrd="1" destOrd="0" presId="urn:microsoft.com/office/officeart/2005/8/layout/matrix1"/>
    <dgm:cxn modelId="{4FA98A0A-CC60-4E5A-B857-E60D010EFE8D}" srcId="{830D032A-F0F3-47A9-BB20-3C9B80EA64FF}" destId="{4F3903F6-1758-4F02-B63C-F7D7234F1AE5}" srcOrd="0" destOrd="0" parTransId="{6F03E6D0-490E-4274-8B18-ED86C07A5170}" sibTransId="{E98F019E-FE67-4967-9C87-5F41E5DD7EC5}"/>
    <dgm:cxn modelId="{64CAEB10-3FC3-44A3-812C-8A63591B1C15}" type="presOf" srcId="{830D032A-F0F3-47A9-BB20-3C9B80EA64FF}" destId="{B9F325B6-F8DD-4D88-8A4A-EBE75F643E98}" srcOrd="0" destOrd="0" presId="urn:microsoft.com/office/officeart/2005/8/layout/matrix1"/>
    <dgm:cxn modelId="{C531B51A-773F-4B5D-A5EE-2FFBA7D96DB3}" srcId="{830D032A-F0F3-47A9-BB20-3C9B80EA64FF}" destId="{6E5B4369-C2D0-459C-9A20-308083D036A5}" srcOrd="2" destOrd="0" parTransId="{D5B4563F-AF78-45E1-B3F2-51D34B04361D}" sibTransId="{7D05F9E2-0D62-443C-BEBE-13763AC4B02F}"/>
    <dgm:cxn modelId="{7B8C2D24-6F62-477B-B2FB-8811BBA2BA0E}" srcId="{79671C78-EDFF-4BFA-8EB6-D7ADEF77B684}" destId="{830D032A-F0F3-47A9-BB20-3C9B80EA64FF}" srcOrd="0" destOrd="0" parTransId="{DC657D14-A225-40A8-A111-B09D53867CA9}" sibTransId="{8CC1884E-5FDE-4002-8FA0-E06991EF8BE5}"/>
    <dgm:cxn modelId="{65CD0F30-2D15-4DC2-834D-805F29FE2A38}" type="presOf" srcId="{4F3903F6-1758-4F02-B63C-F7D7234F1AE5}" destId="{46305514-DB98-463C-930C-4B6B9BAA0030}" srcOrd="1" destOrd="0" presId="urn:microsoft.com/office/officeart/2005/8/layout/matrix1"/>
    <dgm:cxn modelId="{63D7426E-3FB3-4806-A87A-C280C31BBAF9}" type="presOf" srcId="{57949D97-BCCE-47D4-81D3-FCB00501E414}" destId="{315308A4-D983-4447-BA8A-F790A3F2ECE9}" srcOrd="0" destOrd="0" presId="urn:microsoft.com/office/officeart/2005/8/layout/matrix1"/>
    <dgm:cxn modelId="{E8A9AE53-E371-470F-B1E5-B3E51EA91CFE}" type="presOf" srcId="{6E5B4369-C2D0-459C-9A20-308083D036A5}" destId="{75AD8ACF-A011-4F97-9D22-46619A6D1745}" srcOrd="0" destOrd="0" presId="urn:microsoft.com/office/officeart/2005/8/layout/matrix1"/>
    <dgm:cxn modelId="{E2EF7381-E6BE-4D11-9FBD-2E658B2158BC}" srcId="{830D032A-F0F3-47A9-BB20-3C9B80EA64FF}" destId="{3C4F46D6-A016-4F85-96B4-2D7120AEDBD1}" srcOrd="1" destOrd="0" parTransId="{0C0440D8-CEA5-47D1-98DB-A222D2213EC5}" sibTransId="{84D3E13C-0202-447F-9963-9668AB92C713}"/>
    <dgm:cxn modelId="{269656AE-344C-497C-BE73-2735BA777A37}" type="presOf" srcId="{4F3903F6-1758-4F02-B63C-F7D7234F1AE5}" destId="{9CF6FECA-1B46-4D1F-A04E-5D8E1834DCAD}" srcOrd="0" destOrd="0" presId="urn:microsoft.com/office/officeart/2005/8/layout/matrix1"/>
    <dgm:cxn modelId="{DBAFD3D0-B447-4ABB-9235-E43596E007D5}" type="presOf" srcId="{3C4F46D6-A016-4F85-96B4-2D7120AEDBD1}" destId="{533BB7D2-D444-4C5F-AAEA-253403E60E08}" srcOrd="1" destOrd="0" presId="urn:microsoft.com/office/officeart/2005/8/layout/matrix1"/>
    <dgm:cxn modelId="{3D9CE6E9-947B-4EC2-A390-B995D2367216}" type="presOf" srcId="{3C4F46D6-A016-4F85-96B4-2D7120AEDBD1}" destId="{DEBACDE3-C3BB-424A-B759-25A51BC29250}" srcOrd="0" destOrd="0" presId="urn:microsoft.com/office/officeart/2005/8/layout/matrix1"/>
    <dgm:cxn modelId="{8CC3FCF6-24A2-4F3D-B88C-29ADEB99C90E}" type="presOf" srcId="{79671C78-EDFF-4BFA-8EB6-D7ADEF77B684}" destId="{E8820E7A-7129-4C71-A6A0-2FE15CD7627A}" srcOrd="0" destOrd="0" presId="urn:microsoft.com/office/officeart/2005/8/layout/matrix1"/>
    <dgm:cxn modelId="{7DF9DAF7-3D1F-4F24-89A5-FE018412089B}" srcId="{830D032A-F0F3-47A9-BB20-3C9B80EA64FF}" destId="{57949D97-BCCE-47D4-81D3-FCB00501E414}" srcOrd="3" destOrd="0" parTransId="{769B25B0-9A71-47E6-BA1B-D94B511C2B60}" sibTransId="{043A2BFE-7AB8-455A-9C3F-5C1D9D2F4E73}"/>
    <dgm:cxn modelId="{A12B8FFD-E463-4E91-A677-598DAA7CCAC3}" type="presOf" srcId="{57949D97-BCCE-47D4-81D3-FCB00501E414}" destId="{5D890CFD-D1AC-4707-A0A1-30D7D710A7F0}" srcOrd="1" destOrd="0" presId="urn:microsoft.com/office/officeart/2005/8/layout/matrix1"/>
    <dgm:cxn modelId="{940DC9B6-0572-4AC1-B830-1A68C3F69853}" type="presParOf" srcId="{E8820E7A-7129-4C71-A6A0-2FE15CD7627A}" destId="{FAD0BF77-B17C-487E-8833-1BD24ACC07C2}" srcOrd="0" destOrd="0" presId="urn:microsoft.com/office/officeart/2005/8/layout/matrix1"/>
    <dgm:cxn modelId="{EAFB114A-533B-48FE-99EA-B0CDA3F1FA93}" type="presParOf" srcId="{FAD0BF77-B17C-487E-8833-1BD24ACC07C2}" destId="{9CF6FECA-1B46-4D1F-A04E-5D8E1834DCAD}" srcOrd="0" destOrd="0" presId="urn:microsoft.com/office/officeart/2005/8/layout/matrix1"/>
    <dgm:cxn modelId="{C00AEAC5-2F1B-45D3-BFB4-D0D1E2BFEDAA}" type="presParOf" srcId="{FAD0BF77-B17C-487E-8833-1BD24ACC07C2}" destId="{46305514-DB98-463C-930C-4B6B9BAA0030}" srcOrd="1" destOrd="0" presId="urn:microsoft.com/office/officeart/2005/8/layout/matrix1"/>
    <dgm:cxn modelId="{1FF90BBB-7222-4600-B09C-FF142241B1E4}" type="presParOf" srcId="{FAD0BF77-B17C-487E-8833-1BD24ACC07C2}" destId="{DEBACDE3-C3BB-424A-B759-25A51BC29250}" srcOrd="2" destOrd="0" presId="urn:microsoft.com/office/officeart/2005/8/layout/matrix1"/>
    <dgm:cxn modelId="{E83D8617-5638-44EF-A26B-6408C546DA60}" type="presParOf" srcId="{FAD0BF77-B17C-487E-8833-1BD24ACC07C2}" destId="{533BB7D2-D444-4C5F-AAEA-253403E60E08}" srcOrd="3" destOrd="0" presId="urn:microsoft.com/office/officeart/2005/8/layout/matrix1"/>
    <dgm:cxn modelId="{1FB2D9BB-FEA0-4D84-BEE4-BE2E01AF10DE}" type="presParOf" srcId="{FAD0BF77-B17C-487E-8833-1BD24ACC07C2}" destId="{75AD8ACF-A011-4F97-9D22-46619A6D1745}" srcOrd="4" destOrd="0" presId="urn:microsoft.com/office/officeart/2005/8/layout/matrix1"/>
    <dgm:cxn modelId="{661587F6-29B5-40C4-9ABB-FBE175B99FB5}" type="presParOf" srcId="{FAD0BF77-B17C-487E-8833-1BD24ACC07C2}" destId="{CD1F4FDD-B7C0-4414-860B-23BBDD3D310E}" srcOrd="5" destOrd="0" presId="urn:microsoft.com/office/officeart/2005/8/layout/matrix1"/>
    <dgm:cxn modelId="{74CF17E9-812D-4287-9EBB-7E53FBF3CD83}" type="presParOf" srcId="{FAD0BF77-B17C-487E-8833-1BD24ACC07C2}" destId="{315308A4-D983-4447-BA8A-F790A3F2ECE9}" srcOrd="6" destOrd="0" presId="urn:microsoft.com/office/officeart/2005/8/layout/matrix1"/>
    <dgm:cxn modelId="{E28C3E1C-E4B2-4891-BD19-16CB02072978}" type="presParOf" srcId="{FAD0BF77-B17C-487E-8833-1BD24ACC07C2}" destId="{5D890CFD-D1AC-4707-A0A1-30D7D710A7F0}" srcOrd="7" destOrd="0" presId="urn:microsoft.com/office/officeart/2005/8/layout/matrix1"/>
    <dgm:cxn modelId="{73F89482-ED4F-41DD-AC50-637A159E16FB}" type="presParOf" srcId="{E8820E7A-7129-4C71-A6A0-2FE15CD7627A}" destId="{B9F325B6-F8DD-4D88-8A4A-EBE75F643E9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CDB985-CBF8-4911-AD27-54A93FA8E29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85FFE9A-676E-4944-9E67-ED8C41183403}">
      <dgm:prSet custT="1"/>
      <dgm:spPr/>
      <dgm:t>
        <a:bodyPr/>
        <a:lstStyle/>
        <a:p>
          <a:r>
            <a:rPr lang="en-US" sz="2400" b="1"/>
            <a:t>ACTIVITY (3–5 minutes individually)</a:t>
          </a:r>
          <a:endParaRPr lang="en-US" sz="2400"/>
        </a:p>
        <a:p>
          <a:r>
            <a:rPr lang="en-US" sz="2600"/>
            <a:t>1. Using the same highlighted needs, identify the corresponding goal. </a:t>
          </a:r>
        </a:p>
      </dgm:t>
    </dgm:pt>
    <dgm:pt modelId="{EECFBD90-904A-4608-8137-40C1A9CE5832}" type="parTrans" cxnId="{7934C962-C5FA-4E51-A952-A8C0E1EEFC1A}">
      <dgm:prSet/>
      <dgm:spPr/>
      <dgm:t>
        <a:bodyPr/>
        <a:lstStyle/>
        <a:p>
          <a:endParaRPr lang="en-US"/>
        </a:p>
      </dgm:t>
    </dgm:pt>
    <dgm:pt modelId="{5E948763-E2C4-4C04-A02B-084CD4DDFDA7}" type="sibTrans" cxnId="{7934C962-C5FA-4E51-A952-A8C0E1EEFC1A}">
      <dgm:prSet/>
      <dgm:spPr/>
      <dgm:t>
        <a:bodyPr/>
        <a:lstStyle/>
        <a:p>
          <a:endParaRPr lang="en-US"/>
        </a:p>
      </dgm:t>
    </dgm:pt>
    <dgm:pt modelId="{0EFF7C75-7428-4E4E-AEE3-DADED6B1555E}">
      <dgm:prSet custT="1"/>
      <dgm:spPr/>
      <dgm:t>
        <a:bodyPr/>
        <a:lstStyle/>
        <a:p>
          <a:r>
            <a:rPr lang="en-US" sz="2400" b="1"/>
            <a:t>DISCUSS (5 minutes as a small group)</a:t>
          </a:r>
        </a:p>
        <a:p>
          <a:r>
            <a:rPr lang="en-US" sz="2600">
              <a:effectLst/>
              <a:latin typeface="Calibri" panose="020F0502020204030204" pitchFamily="34" charset="0"/>
              <a:ea typeface="Calibri" panose="020F0502020204030204" pitchFamily="34" charset="0"/>
              <a:cs typeface="Times New Roman" panose="02020603050405020304" pitchFamily="18" charset="0"/>
            </a:rPr>
            <a:t>1. </a:t>
          </a:r>
          <a:r>
            <a:rPr lang="en-US" sz="2600"/>
            <a:t>To what extent do your goals address the primary needs of the student? </a:t>
          </a:r>
        </a:p>
      </dgm:t>
    </dgm:pt>
    <dgm:pt modelId="{47BE289E-6BC8-4B33-90F0-E084F64FF9F1}" type="parTrans" cxnId="{EF5552AC-2141-4806-92E3-A01489E2CA69}">
      <dgm:prSet/>
      <dgm:spPr/>
      <dgm:t>
        <a:bodyPr/>
        <a:lstStyle/>
        <a:p>
          <a:endParaRPr lang="en-US"/>
        </a:p>
      </dgm:t>
    </dgm:pt>
    <dgm:pt modelId="{0191E4E7-6EF0-4E2B-A309-5AE9F4A41C6B}" type="sibTrans" cxnId="{EF5552AC-2141-4806-92E3-A01489E2CA69}">
      <dgm:prSet/>
      <dgm:spPr/>
      <dgm:t>
        <a:bodyPr/>
        <a:lstStyle/>
        <a:p>
          <a:endParaRPr lang="en-US"/>
        </a:p>
      </dgm:t>
    </dgm:pt>
    <dgm:pt modelId="{FAC8D94D-BE3F-4E38-996A-5820809BA2F1}" type="pres">
      <dgm:prSet presAssocID="{43CDB985-CBF8-4911-AD27-54A93FA8E293}" presName="vert0" presStyleCnt="0">
        <dgm:presLayoutVars>
          <dgm:dir/>
          <dgm:animOne val="branch"/>
          <dgm:animLvl val="lvl"/>
        </dgm:presLayoutVars>
      </dgm:prSet>
      <dgm:spPr/>
    </dgm:pt>
    <dgm:pt modelId="{8C8037E2-B12A-4B28-BE5A-B3CF59F7E459}" type="pres">
      <dgm:prSet presAssocID="{385FFE9A-676E-4944-9E67-ED8C41183403}" presName="thickLine" presStyleLbl="alignNode1" presStyleIdx="0" presStyleCnt="2"/>
      <dgm:spPr/>
    </dgm:pt>
    <dgm:pt modelId="{C59CEC59-F1F3-4BD9-95FC-815204F181ED}" type="pres">
      <dgm:prSet presAssocID="{385FFE9A-676E-4944-9E67-ED8C41183403}" presName="horz1" presStyleCnt="0"/>
      <dgm:spPr/>
    </dgm:pt>
    <dgm:pt modelId="{C41266B0-86A6-4472-ABE0-DA54CEAA6FC9}" type="pres">
      <dgm:prSet presAssocID="{385FFE9A-676E-4944-9E67-ED8C41183403}" presName="tx1" presStyleLbl="revTx" presStyleIdx="0" presStyleCnt="2" custScaleX="99040" custScaleY="68670"/>
      <dgm:spPr/>
    </dgm:pt>
    <dgm:pt modelId="{E3110402-C670-408B-8603-648B508EFE3F}" type="pres">
      <dgm:prSet presAssocID="{385FFE9A-676E-4944-9E67-ED8C41183403}" presName="vert1" presStyleCnt="0"/>
      <dgm:spPr/>
    </dgm:pt>
    <dgm:pt modelId="{997D43D4-3708-49B5-A1D1-33B9D162D89E}" type="pres">
      <dgm:prSet presAssocID="{0EFF7C75-7428-4E4E-AEE3-DADED6B1555E}" presName="thickLine" presStyleLbl="alignNode1" presStyleIdx="1" presStyleCnt="2"/>
      <dgm:spPr/>
    </dgm:pt>
    <dgm:pt modelId="{A1CB861B-43DF-4396-851F-464CF9F82DA5}" type="pres">
      <dgm:prSet presAssocID="{0EFF7C75-7428-4E4E-AEE3-DADED6B1555E}" presName="horz1" presStyleCnt="0"/>
      <dgm:spPr/>
    </dgm:pt>
    <dgm:pt modelId="{5F2BCC2B-0761-4171-A8CD-090B9B1C07F5}" type="pres">
      <dgm:prSet presAssocID="{0EFF7C75-7428-4E4E-AEE3-DADED6B1555E}" presName="tx1" presStyleLbl="revTx" presStyleIdx="1" presStyleCnt="2" custScaleY="65186"/>
      <dgm:spPr/>
    </dgm:pt>
    <dgm:pt modelId="{43BBAF9A-E451-425D-BDB2-87A2D5047F48}" type="pres">
      <dgm:prSet presAssocID="{0EFF7C75-7428-4E4E-AEE3-DADED6B1555E}" presName="vert1" presStyleCnt="0"/>
      <dgm:spPr/>
    </dgm:pt>
  </dgm:ptLst>
  <dgm:cxnLst>
    <dgm:cxn modelId="{7934C962-C5FA-4E51-A952-A8C0E1EEFC1A}" srcId="{43CDB985-CBF8-4911-AD27-54A93FA8E293}" destId="{385FFE9A-676E-4944-9E67-ED8C41183403}" srcOrd="0" destOrd="0" parTransId="{EECFBD90-904A-4608-8137-40C1A9CE5832}" sibTransId="{5E948763-E2C4-4C04-A02B-084CD4DDFDA7}"/>
    <dgm:cxn modelId="{EF5552AC-2141-4806-92E3-A01489E2CA69}" srcId="{43CDB985-CBF8-4911-AD27-54A93FA8E293}" destId="{0EFF7C75-7428-4E4E-AEE3-DADED6B1555E}" srcOrd="1" destOrd="0" parTransId="{47BE289E-6BC8-4B33-90F0-E084F64FF9F1}" sibTransId="{0191E4E7-6EF0-4E2B-A309-5AE9F4A41C6B}"/>
    <dgm:cxn modelId="{450DB8B2-7FEE-4D63-B6A5-EF16CF24FD90}" type="presOf" srcId="{385FFE9A-676E-4944-9E67-ED8C41183403}" destId="{C41266B0-86A6-4472-ABE0-DA54CEAA6FC9}" srcOrd="0" destOrd="0" presId="urn:microsoft.com/office/officeart/2008/layout/LinedList"/>
    <dgm:cxn modelId="{C94184EC-568E-4F8E-8361-B9166DEA2070}" type="presOf" srcId="{43CDB985-CBF8-4911-AD27-54A93FA8E293}" destId="{FAC8D94D-BE3F-4E38-996A-5820809BA2F1}" srcOrd="0" destOrd="0" presId="urn:microsoft.com/office/officeart/2008/layout/LinedList"/>
    <dgm:cxn modelId="{80B381FE-9928-4874-956E-81E6DB660590}" type="presOf" srcId="{0EFF7C75-7428-4E4E-AEE3-DADED6B1555E}" destId="{5F2BCC2B-0761-4171-A8CD-090B9B1C07F5}" srcOrd="0" destOrd="0" presId="urn:microsoft.com/office/officeart/2008/layout/LinedList"/>
    <dgm:cxn modelId="{18E1EA67-72A2-431C-A9FD-8051E975E4A5}" type="presParOf" srcId="{FAC8D94D-BE3F-4E38-996A-5820809BA2F1}" destId="{8C8037E2-B12A-4B28-BE5A-B3CF59F7E459}" srcOrd="0" destOrd="0" presId="urn:microsoft.com/office/officeart/2008/layout/LinedList"/>
    <dgm:cxn modelId="{AAFE687B-6203-4F02-862F-B1B86465CD73}" type="presParOf" srcId="{FAC8D94D-BE3F-4E38-996A-5820809BA2F1}" destId="{C59CEC59-F1F3-4BD9-95FC-815204F181ED}" srcOrd="1" destOrd="0" presId="urn:microsoft.com/office/officeart/2008/layout/LinedList"/>
    <dgm:cxn modelId="{ADBA0546-93AA-473D-BBBC-1BB7405497AC}" type="presParOf" srcId="{C59CEC59-F1F3-4BD9-95FC-815204F181ED}" destId="{C41266B0-86A6-4472-ABE0-DA54CEAA6FC9}" srcOrd="0" destOrd="0" presId="urn:microsoft.com/office/officeart/2008/layout/LinedList"/>
    <dgm:cxn modelId="{01DFB65F-B2E9-466B-BA30-182FF32747BD}" type="presParOf" srcId="{C59CEC59-F1F3-4BD9-95FC-815204F181ED}" destId="{E3110402-C670-408B-8603-648B508EFE3F}" srcOrd="1" destOrd="0" presId="urn:microsoft.com/office/officeart/2008/layout/LinedList"/>
    <dgm:cxn modelId="{2E701DDA-1E30-49A7-981F-218D9C62388A}" type="presParOf" srcId="{FAC8D94D-BE3F-4E38-996A-5820809BA2F1}" destId="{997D43D4-3708-49B5-A1D1-33B9D162D89E}" srcOrd="2" destOrd="0" presId="urn:microsoft.com/office/officeart/2008/layout/LinedList"/>
    <dgm:cxn modelId="{2EE98220-1FB5-4185-8FBA-B2F6976FAC00}" type="presParOf" srcId="{FAC8D94D-BE3F-4E38-996A-5820809BA2F1}" destId="{A1CB861B-43DF-4396-851F-464CF9F82DA5}" srcOrd="3" destOrd="0" presId="urn:microsoft.com/office/officeart/2008/layout/LinedList"/>
    <dgm:cxn modelId="{DAFED4C5-3099-490A-AE8D-F30F9C92C6B8}" type="presParOf" srcId="{A1CB861B-43DF-4396-851F-464CF9F82DA5}" destId="{5F2BCC2B-0761-4171-A8CD-090B9B1C07F5}" srcOrd="0" destOrd="0" presId="urn:microsoft.com/office/officeart/2008/layout/LinedList"/>
    <dgm:cxn modelId="{205363B9-D2DE-43BF-B687-150107CDEE79}" type="presParOf" srcId="{A1CB861B-43DF-4396-851F-464CF9F82DA5}" destId="{43BBAF9A-E451-425D-BDB2-87A2D5047F4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EB5CD7-D0DD-4CDA-A53C-18C2947EDB9F}">
      <dsp:nvSpPr>
        <dsp:cNvPr id="0" name=""/>
        <dsp:cNvSpPr/>
      </dsp:nvSpPr>
      <dsp:spPr>
        <a:xfrm>
          <a:off x="4596875" y="1806699"/>
          <a:ext cx="1245076" cy="1635385"/>
        </a:xfrm>
        <a:prstGeom prst="ellipse">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779212" y="2046196"/>
        <a:ext cx="880402" cy="1156391"/>
      </dsp:txXfrm>
    </dsp:sp>
    <dsp:sp modelId="{92AD054B-FFA8-42BF-A0E2-0FC39D71AA3C}">
      <dsp:nvSpPr>
        <dsp:cNvPr id="0" name=""/>
        <dsp:cNvSpPr/>
      </dsp:nvSpPr>
      <dsp:spPr>
        <a:xfrm rot="16200000">
          <a:off x="5038542" y="1614600"/>
          <a:ext cx="361743" cy="22455"/>
        </a:xfrm>
        <a:custGeom>
          <a:avLst/>
          <a:gdLst/>
          <a:ahLst/>
          <a:cxnLst/>
          <a:rect l="0" t="0" r="0" b="0"/>
          <a:pathLst>
            <a:path>
              <a:moveTo>
                <a:pt x="0" y="11227"/>
              </a:moveTo>
              <a:lnTo>
                <a:pt x="361743"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10370" y="1616784"/>
        <a:ext cx="18087" cy="18087"/>
      </dsp:txXfrm>
    </dsp:sp>
    <dsp:sp modelId="{73B268C9-D7B6-47B5-B930-314237D2BCF8}">
      <dsp:nvSpPr>
        <dsp:cNvPr id="0" name=""/>
        <dsp:cNvSpPr/>
      </dsp:nvSpPr>
      <dsp:spPr>
        <a:xfrm>
          <a:off x="4445743" y="-10238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Present Levels of Academic Achievement and Functional Performance (PLAAFP)</a:t>
          </a:r>
        </a:p>
      </dsp:txBody>
      <dsp:txXfrm>
        <a:off x="4672346" y="124220"/>
        <a:ext cx="1094134" cy="1094134"/>
      </dsp:txXfrm>
    </dsp:sp>
    <dsp:sp modelId="{9DFCE182-F8FB-4025-9154-76859B77A1B6}">
      <dsp:nvSpPr>
        <dsp:cNvPr id="0" name=""/>
        <dsp:cNvSpPr/>
      </dsp:nvSpPr>
      <dsp:spPr>
        <a:xfrm rot="19947924">
          <a:off x="5733338" y="2047436"/>
          <a:ext cx="1142457" cy="22455"/>
        </a:xfrm>
        <a:custGeom>
          <a:avLst/>
          <a:gdLst/>
          <a:ahLst/>
          <a:cxnLst/>
          <a:rect l="0" t="0" r="0" b="0"/>
          <a:pathLst>
            <a:path>
              <a:moveTo>
                <a:pt x="0" y="11227"/>
              </a:moveTo>
              <a:lnTo>
                <a:pt x="1142457"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76006" y="2030102"/>
        <a:ext cx="57122" cy="57122"/>
      </dsp:txXfrm>
    </dsp:sp>
    <dsp:sp modelId="{0EDD038D-C0FE-4D23-AAC8-393FDAF4B584}">
      <dsp:nvSpPr>
        <dsp:cNvPr id="0" name=""/>
        <dsp:cNvSpPr/>
      </dsp:nvSpPr>
      <dsp:spPr>
        <a:xfrm>
          <a:off x="6723462" y="663268"/>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Measurable Annual Goals</a:t>
          </a:r>
        </a:p>
      </dsp:txBody>
      <dsp:txXfrm>
        <a:off x="6950065" y="889871"/>
        <a:ext cx="1094134" cy="1094134"/>
      </dsp:txXfrm>
    </dsp:sp>
    <dsp:sp modelId="{05A40E1F-7A0B-45BD-83EC-81385F0D805C}">
      <dsp:nvSpPr>
        <dsp:cNvPr id="0" name=""/>
        <dsp:cNvSpPr/>
      </dsp:nvSpPr>
      <dsp:spPr>
        <a:xfrm rot="854897">
          <a:off x="5807125" y="2956470"/>
          <a:ext cx="1528455" cy="22455"/>
        </a:xfrm>
        <a:custGeom>
          <a:avLst/>
          <a:gdLst/>
          <a:ahLst/>
          <a:cxnLst/>
          <a:rect l="0" t="0" r="0" b="0"/>
          <a:pathLst>
            <a:path>
              <a:moveTo>
                <a:pt x="0" y="11227"/>
              </a:moveTo>
              <a:lnTo>
                <a:pt x="152845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33141" y="2929487"/>
        <a:ext cx="76422" cy="76422"/>
      </dsp:txXfrm>
    </dsp:sp>
    <dsp:sp modelId="{42869F7B-B3E4-428D-848E-C0D4BCCC5563}">
      <dsp:nvSpPr>
        <dsp:cNvPr id="0" name=""/>
        <dsp:cNvSpPr/>
      </dsp:nvSpPr>
      <dsp:spPr>
        <a:xfrm>
          <a:off x="7288272" y="2572542"/>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Measuring Progress Toward Annual Goals</a:t>
          </a:r>
        </a:p>
      </dsp:txBody>
      <dsp:txXfrm>
        <a:off x="7514875" y="2799145"/>
        <a:ext cx="1094134" cy="1094134"/>
      </dsp:txXfrm>
    </dsp:sp>
    <dsp:sp modelId="{E2AE8FA7-2DD2-4E1F-A3FB-4A1DE4F739FD}">
      <dsp:nvSpPr>
        <dsp:cNvPr id="0" name=""/>
        <dsp:cNvSpPr/>
      </dsp:nvSpPr>
      <dsp:spPr>
        <a:xfrm rot="3410177">
          <a:off x="5539416" y="3391580"/>
          <a:ext cx="377348" cy="22455"/>
        </a:xfrm>
        <a:custGeom>
          <a:avLst/>
          <a:gdLst/>
          <a:ahLst/>
          <a:cxnLst/>
          <a:rect l="0" t="0" r="0" b="0"/>
          <a:pathLst>
            <a:path>
              <a:moveTo>
                <a:pt x="0" y="11227"/>
              </a:moveTo>
              <a:lnTo>
                <a:pt x="377348"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8657" y="3393374"/>
        <a:ext cx="18867" cy="18867"/>
      </dsp:txXfrm>
    </dsp:sp>
    <dsp:sp modelId="{B3D01A1E-BDC1-42A8-A0C4-8EC659A89B80}">
      <dsp:nvSpPr>
        <dsp:cNvPr id="0" name=""/>
        <dsp:cNvSpPr/>
      </dsp:nvSpPr>
      <dsp:spPr>
        <a:xfrm>
          <a:off x="5480855" y="3434726"/>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Statement of Special Education and Aids and Services</a:t>
          </a:r>
        </a:p>
      </dsp:txBody>
      <dsp:txXfrm>
        <a:off x="5707458" y="3661329"/>
        <a:ext cx="1094134" cy="1094134"/>
      </dsp:txXfrm>
    </dsp:sp>
    <dsp:sp modelId="{0C409C43-B1FF-4612-805A-6ACCA05FFEB1}">
      <dsp:nvSpPr>
        <dsp:cNvPr id="0" name=""/>
        <dsp:cNvSpPr/>
      </dsp:nvSpPr>
      <dsp:spPr>
        <a:xfrm rot="8216594">
          <a:off x="4034129" y="3354612"/>
          <a:ext cx="783514" cy="22455"/>
        </a:xfrm>
        <a:custGeom>
          <a:avLst/>
          <a:gdLst/>
          <a:ahLst/>
          <a:cxnLst/>
          <a:rect l="0" t="0" r="0" b="0"/>
          <a:pathLst>
            <a:path>
              <a:moveTo>
                <a:pt x="0" y="11227"/>
              </a:moveTo>
              <a:lnTo>
                <a:pt x="783514"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406298" y="3346252"/>
        <a:ext cx="39175" cy="39175"/>
      </dsp:txXfrm>
    </dsp:sp>
    <dsp:sp modelId="{4071FF53-7A8A-46ED-BFCE-A35C3BD3270A}">
      <dsp:nvSpPr>
        <dsp:cNvPr id="0" name=""/>
        <dsp:cNvSpPr/>
      </dsp:nvSpPr>
      <dsp:spPr>
        <a:xfrm>
          <a:off x="2800664" y="338783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Explanation of Education Setting</a:t>
          </a:r>
        </a:p>
      </dsp:txBody>
      <dsp:txXfrm>
        <a:off x="3027267" y="3614436"/>
        <a:ext cx="1094134" cy="1094134"/>
      </dsp:txXfrm>
    </dsp:sp>
    <dsp:sp modelId="{FBFC58B3-B8E2-4B02-88E4-F12905F180BC}">
      <dsp:nvSpPr>
        <dsp:cNvPr id="0" name=""/>
        <dsp:cNvSpPr/>
      </dsp:nvSpPr>
      <dsp:spPr>
        <a:xfrm rot="10582935">
          <a:off x="2454817" y="2720151"/>
          <a:ext cx="2144915" cy="22455"/>
        </a:xfrm>
        <a:custGeom>
          <a:avLst/>
          <a:gdLst/>
          <a:ahLst/>
          <a:cxnLst/>
          <a:rect l="0" t="0" r="0" b="0"/>
          <a:pathLst>
            <a:path>
              <a:moveTo>
                <a:pt x="0" y="11227"/>
              </a:moveTo>
              <a:lnTo>
                <a:pt x="214491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3473652" y="2677756"/>
        <a:ext cx="107245" cy="107245"/>
      </dsp:txXfrm>
    </dsp:sp>
    <dsp:sp modelId="{A92B8256-B8D6-4AF1-BBB8-EE3E86060965}">
      <dsp:nvSpPr>
        <dsp:cNvPr id="0" name=""/>
        <dsp:cNvSpPr/>
      </dsp:nvSpPr>
      <dsp:spPr>
        <a:xfrm>
          <a:off x="911155" y="2074198"/>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Participation in Assessment</a:t>
          </a:r>
        </a:p>
      </dsp:txBody>
      <dsp:txXfrm>
        <a:off x="1137758" y="2300801"/>
        <a:ext cx="1094134" cy="1094134"/>
      </dsp:txXfrm>
    </dsp:sp>
    <dsp:sp modelId="{4423F9E6-8A17-4E5D-80C4-612D701752AE}">
      <dsp:nvSpPr>
        <dsp:cNvPr id="0" name=""/>
        <dsp:cNvSpPr/>
      </dsp:nvSpPr>
      <dsp:spPr>
        <a:xfrm rot="12643066">
          <a:off x="3673774" y="2007395"/>
          <a:ext cx="1052255" cy="22455"/>
        </a:xfrm>
        <a:custGeom>
          <a:avLst/>
          <a:gdLst/>
          <a:ahLst/>
          <a:cxnLst/>
          <a:rect l="0" t="0" r="0" b="0"/>
          <a:pathLst>
            <a:path>
              <a:moveTo>
                <a:pt x="0" y="11227"/>
              </a:moveTo>
              <a:lnTo>
                <a:pt x="1052255" y="112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173596" y="1992316"/>
        <a:ext cx="52612" cy="52612"/>
      </dsp:txXfrm>
    </dsp:sp>
    <dsp:sp modelId="{63203EE4-37A3-41A3-B72B-BD9864DA0520}">
      <dsp:nvSpPr>
        <dsp:cNvPr id="0" name=""/>
        <dsp:cNvSpPr/>
      </dsp:nvSpPr>
      <dsp:spPr>
        <a:xfrm>
          <a:off x="2308803" y="581003"/>
          <a:ext cx="1547340" cy="15473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t>Date, Frequency, Duration, and Location of Services</a:t>
          </a:r>
        </a:p>
      </dsp:txBody>
      <dsp:txXfrm>
        <a:off x="2535406" y="807606"/>
        <a:ext cx="1094134" cy="1094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037E2-B12A-4B28-BE5A-B3CF59F7E459}">
      <dsp:nvSpPr>
        <dsp:cNvPr id="0" name=""/>
        <dsp:cNvSpPr/>
      </dsp:nvSpPr>
      <dsp:spPr>
        <a:xfrm>
          <a:off x="0" y="4873"/>
          <a:ext cx="88031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266B0-86A6-4472-ABE0-DA54CEAA6FC9}">
      <dsp:nvSpPr>
        <dsp:cNvPr id="0" name=""/>
        <dsp:cNvSpPr/>
      </dsp:nvSpPr>
      <dsp:spPr>
        <a:xfrm>
          <a:off x="8596" y="0"/>
          <a:ext cx="8794542" cy="2978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ACTIVITY (5 minutes individually)</a:t>
          </a:r>
        </a:p>
        <a:p>
          <a:pPr marL="0" lvl="0" indent="0" algn="l" defTabSz="1066800">
            <a:lnSpc>
              <a:spcPct val="90000"/>
            </a:lnSpc>
            <a:spcBef>
              <a:spcPct val="0"/>
            </a:spcBef>
            <a:spcAft>
              <a:spcPct val="35000"/>
            </a:spcAft>
            <a:buNone/>
          </a:pPr>
          <a:r>
            <a:rPr lang="en-US" sz="2600" kern="1200" dirty="0"/>
            <a:t>1. Identify and highlight each need in the IEP with a different highlighter. </a:t>
          </a:r>
        </a:p>
        <a:p>
          <a:pPr marL="0" lvl="0" indent="0" algn="l" defTabSz="1066800">
            <a:lnSpc>
              <a:spcPct val="90000"/>
            </a:lnSpc>
            <a:spcBef>
              <a:spcPct val="0"/>
            </a:spcBef>
            <a:spcAft>
              <a:spcPct val="35000"/>
            </a:spcAft>
            <a:buNone/>
          </a:pPr>
          <a:r>
            <a:rPr lang="en-US" sz="2600" kern="1200" dirty="0"/>
            <a:t>2. Identify and highlight the service, supplementary aid or service, related service, or program modification related to each need identified in the PLAAFP (use the same color highlighter associated with the highlighted need). </a:t>
          </a:r>
        </a:p>
      </dsp:txBody>
      <dsp:txXfrm>
        <a:off x="8596" y="0"/>
        <a:ext cx="8794542" cy="2978326"/>
      </dsp:txXfrm>
    </dsp:sp>
    <dsp:sp modelId="{997D43D4-3708-49B5-A1D1-33B9D162D89E}">
      <dsp:nvSpPr>
        <dsp:cNvPr id="0" name=""/>
        <dsp:cNvSpPr/>
      </dsp:nvSpPr>
      <dsp:spPr>
        <a:xfrm>
          <a:off x="0" y="2983200"/>
          <a:ext cx="880313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BCC2B-0761-4171-A8CD-090B9B1C07F5}">
      <dsp:nvSpPr>
        <dsp:cNvPr id="0" name=""/>
        <dsp:cNvSpPr/>
      </dsp:nvSpPr>
      <dsp:spPr>
        <a:xfrm>
          <a:off x="0" y="2983200"/>
          <a:ext cx="8803139" cy="2328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REFLECT and DISCUSS (10 minutes in a small group)</a:t>
          </a:r>
        </a:p>
        <a:p>
          <a:pPr marL="0" lvl="0" indent="0" algn="l" defTabSz="1066800">
            <a:lnSpc>
              <a:spcPct val="90000"/>
            </a:lnSpc>
            <a:spcBef>
              <a:spcPct val="0"/>
            </a:spcBef>
            <a:spcAft>
              <a:spcPct val="35000"/>
            </a:spcAft>
            <a:buNone/>
          </a:pPr>
          <a:r>
            <a:rPr lang="en-US" sz="2600" kern="1200" dirty="0"/>
            <a:t>1. To what extent were the needs clearly identified in the PLAAFP statement? How do you identify student needs?</a:t>
          </a:r>
        </a:p>
        <a:p>
          <a:pPr marL="0" lvl="0" indent="0" algn="l" defTabSz="1066800">
            <a:lnSpc>
              <a:spcPct val="90000"/>
            </a:lnSpc>
            <a:spcBef>
              <a:spcPct val="0"/>
            </a:spcBef>
            <a:spcAft>
              <a:spcPct val="35000"/>
            </a:spcAft>
            <a:buNone/>
          </a:pPr>
          <a:r>
            <a:rPr lang="en-US" sz="2600" kern="1200" dirty="0"/>
            <a:t>2. </a:t>
          </a:r>
          <a:r>
            <a:rPr lang="en-US" sz="2600" kern="1200" dirty="0">
              <a:effectLst/>
              <a:latin typeface="Calibri" panose="020F0502020204030204" pitchFamily="34" charset="0"/>
              <a:ea typeface="Calibri" panose="020F0502020204030204" pitchFamily="34" charset="0"/>
              <a:cs typeface="Times New Roman" panose="02020603050405020304" pitchFamily="18" charset="0"/>
            </a:rPr>
            <a:t>To what extent does each need have a clearly aligned service, aid, or program modification? </a:t>
          </a:r>
          <a:endParaRPr lang="en-US" sz="2600" kern="1200" dirty="0"/>
        </a:p>
      </dsp:txBody>
      <dsp:txXfrm>
        <a:off x="0" y="2983200"/>
        <a:ext cx="8803139" cy="2328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BB48B-39D4-439B-B2EB-8C3E9676DF2F}">
      <dsp:nvSpPr>
        <dsp:cNvPr id="0" name=""/>
        <dsp:cNvSpPr/>
      </dsp:nvSpPr>
      <dsp:spPr>
        <a:xfrm>
          <a:off x="3378545" y="1362443"/>
          <a:ext cx="1693402" cy="1693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Academic Achievement</a:t>
          </a:r>
        </a:p>
      </dsp:txBody>
      <dsp:txXfrm>
        <a:off x="3626538" y="1610436"/>
        <a:ext cx="1197416" cy="1197416"/>
      </dsp:txXfrm>
    </dsp:sp>
    <dsp:sp modelId="{093BFFBD-0EEA-4E5B-9F66-089DE3C91608}">
      <dsp:nvSpPr>
        <dsp:cNvPr id="0" name=""/>
        <dsp:cNvSpPr/>
      </dsp:nvSpPr>
      <dsp:spPr>
        <a:xfrm rot="10800000">
          <a:off x="2352361" y="2027845"/>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9DF774-A967-4CBB-814D-DBCBF323ACC7}">
      <dsp:nvSpPr>
        <dsp:cNvPr id="0" name=""/>
        <dsp:cNvSpPr/>
      </dsp:nvSpPr>
      <dsp:spPr>
        <a:xfrm>
          <a:off x="1852911" y="180958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Reading</a:t>
          </a:r>
        </a:p>
      </dsp:txBody>
      <dsp:txXfrm>
        <a:off x="1876316" y="1832989"/>
        <a:ext cx="952090" cy="752310"/>
      </dsp:txXfrm>
    </dsp:sp>
    <dsp:sp modelId="{F08C9EF0-B7E2-4BB8-BCCB-31E730C8C217}">
      <dsp:nvSpPr>
        <dsp:cNvPr id="0" name=""/>
        <dsp:cNvSpPr/>
      </dsp:nvSpPr>
      <dsp:spPr>
        <a:xfrm rot="13500000">
          <a:off x="2758901" y="1046371"/>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AF10D-D769-4AC7-A009-AE716D38EB42}">
      <dsp:nvSpPr>
        <dsp:cNvPr id="0" name=""/>
        <dsp:cNvSpPr/>
      </dsp:nvSpPr>
      <dsp:spPr>
        <a:xfrm>
          <a:off x="2401466" y="48525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Writing</a:t>
          </a:r>
        </a:p>
      </dsp:txBody>
      <dsp:txXfrm>
        <a:off x="2424871" y="508659"/>
        <a:ext cx="952090" cy="752310"/>
      </dsp:txXfrm>
    </dsp:sp>
    <dsp:sp modelId="{7BD81919-C18C-4AA6-8728-539B62512AF9}">
      <dsp:nvSpPr>
        <dsp:cNvPr id="0" name=""/>
        <dsp:cNvSpPr/>
      </dsp:nvSpPr>
      <dsp:spPr>
        <a:xfrm rot="16200000">
          <a:off x="3740374" y="639831"/>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10E00-6559-4EAE-8110-EE5469A5CED1}">
      <dsp:nvSpPr>
        <dsp:cNvPr id="0" name=""/>
        <dsp:cNvSpPr/>
      </dsp:nvSpPr>
      <dsp:spPr>
        <a:xfrm>
          <a:off x="3725796" y="-63300"/>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Math</a:t>
          </a:r>
        </a:p>
      </dsp:txBody>
      <dsp:txXfrm>
        <a:off x="3749201" y="-39895"/>
        <a:ext cx="952090" cy="752310"/>
      </dsp:txXfrm>
    </dsp:sp>
    <dsp:sp modelId="{4E8B88E3-4C09-40F0-8771-FFB98EA33FE4}">
      <dsp:nvSpPr>
        <dsp:cNvPr id="0" name=""/>
        <dsp:cNvSpPr/>
      </dsp:nvSpPr>
      <dsp:spPr>
        <a:xfrm rot="18900000">
          <a:off x="4721848" y="1046371"/>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1192F-9D76-4DFD-9EDC-38D5D27E06C4}">
      <dsp:nvSpPr>
        <dsp:cNvPr id="0" name=""/>
        <dsp:cNvSpPr/>
      </dsp:nvSpPr>
      <dsp:spPr>
        <a:xfrm>
          <a:off x="5050126" y="48525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Science</a:t>
          </a:r>
        </a:p>
      </dsp:txBody>
      <dsp:txXfrm>
        <a:off x="5073531" y="508659"/>
        <a:ext cx="952090" cy="752310"/>
      </dsp:txXfrm>
    </dsp:sp>
    <dsp:sp modelId="{5997EC8E-04AE-436C-9039-7AEBEF2E2CBA}">
      <dsp:nvSpPr>
        <dsp:cNvPr id="0" name=""/>
        <dsp:cNvSpPr/>
      </dsp:nvSpPr>
      <dsp:spPr>
        <a:xfrm>
          <a:off x="5128388" y="2027845"/>
          <a:ext cx="969744" cy="36259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35AD0F-E8AA-492C-92D6-2E353B45C024}">
      <dsp:nvSpPr>
        <dsp:cNvPr id="0" name=""/>
        <dsp:cNvSpPr/>
      </dsp:nvSpPr>
      <dsp:spPr>
        <a:xfrm>
          <a:off x="5598682" y="1809584"/>
          <a:ext cx="998900" cy="799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History</a:t>
          </a:r>
        </a:p>
      </dsp:txBody>
      <dsp:txXfrm>
        <a:off x="5622087" y="1832989"/>
        <a:ext cx="952090" cy="752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BB48B-39D4-439B-B2EB-8C3E9676DF2F}">
      <dsp:nvSpPr>
        <dsp:cNvPr id="0" name=""/>
        <dsp:cNvSpPr/>
      </dsp:nvSpPr>
      <dsp:spPr>
        <a:xfrm>
          <a:off x="2158844" y="2447640"/>
          <a:ext cx="2072026" cy="20720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Functional Performance</a:t>
          </a:r>
        </a:p>
      </dsp:txBody>
      <dsp:txXfrm>
        <a:off x="2462285" y="2751081"/>
        <a:ext cx="1465144" cy="1465144"/>
      </dsp:txXfrm>
    </dsp:sp>
    <dsp:sp modelId="{093BFFBD-0EEA-4E5B-9F66-089DE3C91608}">
      <dsp:nvSpPr>
        <dsp:cNvPr id="0" name=""/>
        <dsp:cNvSpPr/>
      </dsp:nvSpPr>
      <dsp:spPr>
        <a:xfrm rot="10774217">
          <a:off x="497869" y="3296326"/>
          <a:ext cx="1569671"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9DF774-A967-4CBB-814D-DBCBF323ACC7}">
      <dsp:nvSpPr>
        <dsp:cNvPr id="0" name=""/>
        <dsp:cNvSpPr/>
      </dsp:nvSpPr>
      <dsp:spPr>
        <a:xfrm>
          <a:off x="2564" y="3107619"/>
          <a:ext cx="990655" cy="79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Dressing</a:t>
          </a:r>
        </a:p>
      </dsp:txBody>
      <dsp:txXfrm>
        <a:off x="25776" y="3130831"/>
        <a:ext cx="944231" cy="746100"/>
      </dsp:txXfrm>
    </dsp:sp>
    <dsp:sp modelId="{F08C9EF0-B7E2-4BB8-BCCB-31E730C8C217}">
      <dsp:nvSpPr>
        <dsp:cNvPr id="0" name=""/>
        <dsp:cNvSpPr/>
      </dsp:nvSpPr>
      <dsp:spPr>
        <a:xfrm rot="12319552">
          <a:off x="689943" y="2465992"/>
          <a:ext cx="1561364"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AF10D-D769-4AC7-A009-AE716D38EB42}">
      <dsp:nvSpPr>
        <dsp:cNvPr id="0" name=""/>
        <dsp:cNvSpPr/>
      </dsp:nvSpPr>
      <dsp:spPr>
        <a:xfrm>
          <a:off x="269647" y="1937449"/>
          <a:ext cx="990655" cy="79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Eating</a:t>
          </a:r>
        </a:p>
      </dsp:txBody>
      <dsp:txXfrm>
        <a:off x="292859" y="1960661"/>
        <a:ext cx="944231" cy="746100"/>
      </dsp:txXfrm>
    </dsp:sp>
    <dsp:sp modelId="{7BD81919-C18C-4AA6-8728-539B62512AF9}">
      <dsp:nvSpPr>
        <dsp:cNvPr id="0" name=""/>
        <dsp:cNvSpPr/>
      </dsp:nvSpPr>
      <dsp:spPr>
        <a:xfrm rot="13869544">
          <a:off x="1223503" y="1799103"/>
          <a:ext cx="1554683"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10E00-6559-4EAE-8110-EE5469A5CED1}">
      <dsp:nvSpPr>
        <dsp:cNvPr id="0" name=""/>
        <dsp:cNvSpPr/>
      </dsp:nvSpPr>
      <dsp:spPr>
        <a:xfrm>
          <a:off x="1017999" y="999046"/>
          <a:ext cx="990655" cy="79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Toileting</a:t>
          </a:r>
        </a:p>
      </dsp:txBody>
      <dsp:txXfrm>
        <a:off x="1041211" y="1022258"/>
        <a:ext cx="944231" cy="746100"/>
      </dsp:txXfrm>
    </dsp:sp>
    <dsp:sp modelId="{4E8B88E3-4C09-40F0-8771-FFB98EA33FE4}">
      <dsp:nvSpPr>
        <dsp:cNvPr id="0" name=""/>
        <dsp:cNvSpPr/>
      </dsp:nvSpPr>
      <dsp:spPr>
        <a:xfrm rot="15422792">
          <a:off x="1993074" y="1428614"/>
          <a:ext cx="1550968"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1192F-9D76-4DFD-9EDC-38D5D27E06C4}">
      <dsp:nvSpPr>
        <dsp:cNvPr id="0" name=""/>
        <dsp:cNvSpPr/>
      </dsp:nvSpPr>
      <dsp:spPr>
        <a:xfrm>
          <a:off x="2099398" y="478271"/>
          <a:ext cx="990655" cy="79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Behavior</a:t>
          </a:r>
        </a:p>
      </dsp:txBody>
      <dsp:txXfrm>
        <a:off x="2122610" y="501483"/>
        <a:ext cx="944231" cy="746100"/>
      </dsp:txXfrm>
    </dsp:sp>
    <dsp:sp modelId="{5997EC8E-04AE-436C-9039-7AEBEF2E2CBA}">
      <dsp:nvSpPr>
        <dsp:cNvPr id="0" name=""/>
        <dsp:cNvSpPr/>
      </dsp:nvSpPr>
      <dsp:spPr>
        <a:xfrm rot="16977208">
          <a:off x="2845673" y="1428614"/>
          <a:ext cx="1550968"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35AD0F-E8AA-492C-92D6-2E353B45C024}">
      <dsp:nvSpPr>
        <dsp:cNvPr id="0" name=""/>
        <dsp:cNvSpPr/>
      </dsp:nvSpPr>
      <dsp:spPr>
        <a:xfrm>
          <a:off x="3299661" y="478271"/>
          <a:ext cx="990655" cy="79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Social Skills</a:t>
          </a:r>
        </a:p>
      </dsp:txBody>
      <dsp:txXfrm>
        <a:off x="3322873" y="501483"/>
        <a:ext cx="944231" cy="746100"/>
      </dsp:txXfrm>
    </dsp:sp>
    <dsp:sp modelId="{29027CAA-632E-4DFE-9878-3EE38624BE71}">
      <dsp:nvSpPr>
        <dsp:cNvPr id="0" name=""/>
        <dsp:cNvSpPr/>
      </dsp:nvSpPr>
      <dsp:spPr>
        <a:xfrm rot="18638327">
          <a:off x="3648328" y="1808933"/>
          <a:ext cx="1621635"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ED4597-A1CA-4BBD-A496-74713F8004FC}">
      <dsp:nvSpPr>
        <dsp:cNvPr id="0" name=""/>
        <dsp:cNvSpPr/>
      </dsp:nvSpPr>
      <dsp:spPr>
        <a:xfrm>
          <a:off x="4363356" y="999066"/>
          <a:ext cx="1247730" cy="79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0" kern="1200"/>
            <a:t>Communication</a:t>
          </a:r>
          <a:r>
            <a:rPr lang="en-US" sz="1400" kern="1200"/>
            <a:t> Skills</a:t>
          </a:r>
        </a:p>
      </dsp:txBody>
      <dsp:txXfrm>
        <a:off x="4386568" y="1022278"/>
        <a:ext cx="1201306" cy="746100"/>
      </dsp:txXfrm>
    </dsp:sp>
    <dsp:sp modelId="{AB0141E7-3A45-4D27-BA01-BA87C2989301}">
      <dsp:nvSpPr>
        <dsp:cNvPr id="0" name=""/>
        <dsp:cNvSpPr/>
      </dsp:nvSpPr>
      <dsp:spPr>
        <a:xfrm rot="20080448">
          <a:off x="4138407" y="2465992"/>
          <a:ext cx="1561364"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5E700A-1994-4C88-96BD-6B2D1D31A646}">
      <dsp:nvSpPr>
        <dsp:cNvPr id="0" name=""/>
        <dsp:cNvSpPr/>
      </dsp:nvSpPr>
      <dsp:spPr>
        <a:xfrm>
          <a:off x="5129412" y="1937449"/>
          <a:ext cx="990655" cy="792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Mobility</a:t>
          </a:r>
        </a:p>
      </dsp:txBody>
      <dsp:txXfrm>
        <a:off x="5152624" y="1960661"/>
        <a:ext cx="944231" cy="746100"/>
      </dsp:txXfrm>
    </dsp:sp>
    <dsp:sp modelId="{F05C2639-E090-4695-A220-6211CEA93F12}">
      <dsp:nvSpPr>
        <dsp:cNvPr id="0" name=""/>
        <dsp:cNvSpPr/>
      </dsp:nvSpPr>
      <dsp:spPr>
        <a:xfrm rot="25783">
          <a:off x="4322174" y="3296326"/>
          <a:ext cx="1569671" cy="40333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89D999-DBC0-442F-93D6-E73562C1A7CA}">
      <dsp:nvSpPr>
        <dsp:cNvPr id="0" name=""/>
        <dsp:cNvSpPr/>
      </dsp:nvSpPr>
      <dsp:spPr>
        <a:xfrm>
          <a:off x="5396496" y="3107619"/>
          <a:ext cx="990655" cy="792524"/>
        </a:xfrm>
        <a:prstGeom prst="roundRect">
          <a:avLst>
            <a:gd name="adj" fmla="val 10000"/>
          </a:avLst>
        </a:prstGeom>
        <a:solidFill>
          <a:srgbClr val="0076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kern="1200"/>
            <a:t>Executive Functioning</a:t>
          </a:r>
        </a:p>
      </dsp:txBody>
      <dsp:txXfrm>
        <a:off x="5419708" y="3130831"/>
        <a:ext cx="944231" cy="7461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1B2C0-3E5E-4A9E-872E-049197CDA47E}">
      <dsp:nvSpPr>
        <dsp:cNvPr id="0" name=""/>
        <dsp:cNvSpPr/>
      </dsp:nvSpPr>
      <dsp:spPr>
        <a:xfrm>
          <a:off x="845581" y="0"/>
          <a:ext cx="9583261" cy="43434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4B13E-99FF-430F-BAC3-FF947260ECD5}">
      <dsp:nvSpPr>
        <dsp:cNvPr id="0" name=""/>
        <dsp:cNvSpPr/>
      </dsp:nvSpPr>
      <dsp:spPr>
        <a:xfrm>
          <a:off x="3096" y="1303020"/>
          <a:ext cx="1802917" cy="1737360"/>
        </a:xfrm>
        <a:prstGeom prst="roundRect">
          <a:avLst/>
        </a:prstGeom>
        <a:solidFill>
          <a:srgbClr val="4C8C40"/>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PLAAFP</a:t>
          </a:r>
        </a:p>
      </dsp:txBody>
      <dsp:txXfrm>
        <a:off x="87907" y="1387831"/>
        <a:ext cx="1633295" cy="1567738"/>
      </dsp:txXfrm>
    </dsp:sp>
    <dsp:sp modelId="{3AFF4DF7-C08F-4EE4-B827-CF5CB277AA47}">
      <dsp:nvSpPr>
        <dsp:cNvPr id="0" name=""/>
        <dsp:cNvSpPr/>
      </dsp:nvSpPr>
      <dsp:spPr>
        <a:xfrm>
          <a:off x="1896159" y="1303020"/>
          <a:ext cx="1802917" cy="1737360"/>
        </a:xfrm>
        <a:prstGeom prst="roundRect">
          <a:avLst/>
        </a:prstGeom>
        <a:solidFill>
          <a:srgbClr val="0076BD"/>
        </a:solidFill>
        <a:ln w="63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Calibri"/>
              <a:ea typeface="+mn-ea"/>
              <a:cs typeface="+mn-cs"/>
            </a:rPr>
            <a:t>Annual Goals</a:t>
          </a:r>
        </a:p>
      </dsp:txBody>
      <dsp:txXfrm>
        <a:off x="1980970" y="1387831"/>
        <a:ext cx="1633295" cy="1567738"/>
      </dsp:txXfrm>
    </dsp:sp>
    <dsp:sp modelId="{EFDBD666-AF89-4680-B21D-999CED069A54}">
      <dsp:nvSpPr>
        <dsp:cNvPr id="0" name=""/>
        <dsp:cNvSpPr/>
      </dsp:nvSpPr>
      <dsp:spPr>
        <a:xfrm>
          <a:off x="3789222" y="130302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Measuring Progress Toward Annual Goals</a:t>
          </a:r>
        </a:p>
      </dsp:txBody>
      <dsp:txXfrm>
        <a:off x="3874033" y="1387831"/>
        <a:ext cx="1633295" cy="1567738"/>
      </dsp:txXfrm>
    </dsp:sp>
    <dsp:sp modelId="{BBA90D99-3DC3-406D-93CA-F8C8FE36BD37}">
      <dsp:nvSpPr>
        <dsp:cNvPr id="0" name=""/>
        <dsp:cNvSpPr/>
      </dsp:nvSpPr>
      <dsp:spPr>
        <a:xfrm>
          <a:off x="9404209" y="1289173"/>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Date, Frequency, Duration, and Location of Services</a:t>
          </a:r>
        </a:p>
      </dsp:txBody>
      <dsp:txXfrm>
        <a:off x="9489020" y="1373984"/>
        <a:ext cx="1633295" cy="1567738"/>
      </dsp:txXfrm>
    </dsp:sp>
    <dsp:sp modelId="{F4A332CD-657B-4127-B012-A335C67A8EF4}">
      <dsp:nvSpPr>
        <dsp:cNvPr id="0" name=""/>
        <dsp:cNvSpPr/>
      </dsp:nvSpPr>
      <dsp:spPr>
        <a:xfrm>
          <a:off x="5669280" y="1330730"/>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Statement of Special Education and Aids and Services</a:t>
          </a:r>
        </a:p>
      </dsp:txBody>
      <dsp:txXfrm>
        <a:off x="5754091" y="1415541"/>
        <a:ext cx="1633295" cy="1567738"/>
      </dsp:txXfrm>
    </dsp:sp>
    <dsp:sp modelId="{C9431E81-7AD1-4F94-B979-F7A3D8AE8740}">
      <dsp:nvSpPr>
        <dsp:cNvPr id="0" name=""/>
        <dsp:cNvSpPr/>
      </dsp:nvSpPr>
      <dsp:spPr>
        <a:xfrm>
          <a:off x="7538285" y="1344577"/>
          <a:ext cx="1802917" cy="1737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Participation Outside Regular Education and in State and Districtwide Assessments</a:t>
          </a:r>
        </a:p>
      </dsp:txBody>
      <dsp:txXfrm>
        <a:off x="7623096" y="1429388"/>
        <a:ext cx="1633295" cy="15677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6FECA-1B46-4D1F-A04E-5D8E1834DCAD}">
      <dsp:nvSpPr>
        <dsp:cNvPr id="0" name=""/>
        <dsp:cNvSpPr/>
      </dsp:nvSpPr>
      <dsp:spPr>
        <a:xfrm rot="16200000">
          <a:off x="1622821" y="-1622821"/>
          <a:ext cx="2423319" cy="5668962"/>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a:t>Special education</a:t>
          </a:r>
        </a:p>
      </dsp:txBody>
      <dsp:txXfrm rot="5400000">
        <a:off x="0" y="0"/>
        <a:ext cx="5668962" cy="1817489"/>
      </dsp:txXfrm>
    </dsp:sp>
    <dsp:sp modelId="{DEBACDE3-C3BB-424A-B759-25A51BC29250}">
      <dsp:nvSpPr>
        <dsp:cNvPr id="0" name=""/>
        <dsp:cNvSpPr/>
      </dsp:nvSpPr>
      <dsp:spPr>
        <a:xfrm>
          <a:off x="5668962" y="0"/>
          <a:ext cx="5668962" cy="242331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a:t>Related services</a:t>
          </a:r>
        </a:p>
      </dsp:txBody>
      <dsp:txXfrm>
        <a:off x="5668962" y="0"/>
        <a:ext cx="5668962" cy="1817489"/>
      </dsp:txXfrm>
    </dsp:sp>
    <dsp:sp modelId="{75AD8ACF-A011-4F97-9D22-46619A6D1745}">
      <dsp:nvSpPr>
        <dsp:cNvPr id="0" name=""/>
        <dsp:cNvSpPr/>
      </dsp:nvSpPr>
      <dsp:spPr>
        <a:xfrm rot="10800000">
          <a:off x="0" y="2423319"/>
          <a:ext cx="5668962" cy="242331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a:t>Supplementary aids and services</a:t>
          </a:r>
        </a:p>
      </dsp:txBody>
      <dsp:txXfrm rot="10800000">
        <a:off x="0" y="3029148"/>
        <a:ext cx="5668962" cy="1817489"/>
      </dsp:txXfrm>
    </dsp:sp>
    <dsp:sp modelId="{315308A4-D983-4447-BA8A-F790A3F2ECE9}">
      <dsp:nvSpPr>
        <dsp:cNvPr id="0" name=""/>
        <dsp:cNvSpPr/>
      </dsp:nvSpPr>
      <dsp:spPr>
        <a:xfrm rot="5400000">
          <a:off x="7291784" y="800497"/>
          <a:ext cx="2423319" cy="5668962"/>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a:t>Program modifications and supports</a:t>
          </a:r>
        </a:p>
      </dsp:txBody>
      <dsp:txXfrm rot="-5400000">
        <a:off x="5668963" y="3029148"/>
        <a:ext cx="5668962" cy="1817489"/>
      </dsp:txXfrm>
    </dsp:sp>
    <dsp:sp modelId="{B9F325B6-F8DD-4D88-8A4A-EBE75F643E98}">
      <dsp:nvSpPr>
        <dsp:cNvPr id="0" name=""/>
        <dsp:cNvSpPr/>
      </dsp:nvSpPr>
      <dsp:spPr>
        <a:xfrm>
          <a:off x="3715653" y="1572855"/>
          <a:ext cx="3906618" cy="1700927"/>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tx2"/>
              </a:solidFill>
            </a:rPr>
            <a:t>Statement of special education and aids and services</a:t>
          </a:r>
        </a:p>
      </dsp:txBody>
      <dsp:txXfrm>
        <a:off x="3798685" y="1655887"/>
        <a:ext cx="3740554" cy="15348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037E2-B12A-4B28-BE5A-B3CF59F7E459}">
      <dsp:nvSpPr>
        <dsp:cNvPr id="0" name=""/>
        <dsp:cNvSpPr/>
      </dsp:nvSpPr>
      <dsp:spPr>
        <a:xfrm>
          <a:off x="0" y="4"/>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1266B0-86A6-4472-ABE0-DA54CEAA6FC9}">
      <dsp:nvSpPr>
        <dsp:cNvPr id="0" name=""/>
        <dsp:cNvSpPr/>
      </dsp:nvSpPr>
      <dsp:spPr>
        <a:xfrm>
          <a:off x="0" y="4"/>
          <a:ext cx="8150595" cy="2677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ACTIVITY (3–5 minutes individually)</a:t>
          </a:r>
          <a:endParaRPr lang="en-US" sz="2400" kern="1200"/>
        </a:p>
        <a:p>
          <a:pPr marL="0" lvl="0" indent="0" algn="l" defTabSz="1066800">
            <a:lnSpc>
              <a:spcPct val="90000"/>
            </a:lnSpc>
            <a:spcBef>
              <a:spcPct val="0"/>
            </a:spcBef>
            <a:spcAft>
              <a:spcPct val="35000"/>
            </a:spcAft>
            <a:buNone/>
          </a:pPr>
          <a:r>
            <a:rPr lang="en-US" sz="2600" kern="1200"/>
            <a:t>1. Using the same highlighted needs, identify the corresponding goal. </a:t>
          </a:r>
        </a:p>
      </dsp:txBody>
      <dsp:txXfrm>
        <a:off x="0" y="4"/>
        <a:ext cx="8150595" cy="2677815"/>
      </dsp:txXfrm>
    </dsp:sp>
    <dsp:sp modelId="{997D43D4-3708-49B5-A1D1-33B9D162D89E}">
      <dsp:nvSpPr>
        <dsp:cNvPr id="0" name=""/>
        <dsp:cNvSpPr/>
      </dsp:nvSpPr>
      <dsp:spPr>
        <a:xfrm>
          <a:off x="0" y="2677820"/>
          <a:ext cx="8229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BCC2B-0761-4171-A8CD-090B9B1C07F5}">
      <dsp:nvSpPr>
        <dsp:cNvPr id="0" name=""/>
        <dsp:cNvSpPr/>
      </dsp:nvSpPr>
      <dsp:spPr>
        <a:xfrm>
          <a:off x="0" y="2677820"/>
          <a:ext cx="8229600" cy="254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DISCUSS (5 minutes as a small group)</a:t>
          </a:r>
        </a:p>
        <a:p>
          <a:pPr marL="0" lvl="0" indent="0" algn="l" defTabSz="1066800">
            <a:lnSpc>
              <a:spcPct val="90000"/>
            </a:lnSpc>
            <a:spcBef>
              <a:spcPct val="0"/>
            </a:spcBef>
            <a:spcAft>
              <a:spcPct val="35000"/>
            </a:spcAft>
            <a:buNone/>
          </a:pPr>
          <a:r>
            <a:rPr lang="en-US" sz="2600" kern="1200">
              <a:effectLst/>
              <a:latin typeface="Calibri" panose="020F0502020204030204" pitchFamily="34" charset="0"/>
              <a:ea typeface="Calibri" panose="020F0502020204030204" pitchFamily="34" charset="0"/>
              <a:cs typeface="Times New Roman" panose="02020603050405020304" pitchFamily="18" charset="0"/>
            </a:rPr>
            <a:t>1. </a:t>
          </a:r>
          <a:r>
            <a:rPr lang="en-US" sz="2600" kern="1200"/>
            <a:t>To what extent do your goals address the primary needs of the student? </a:t>
          </a:r>
        </a:p>
      </dsp:txBody>
      <dsp:txXfrm>
        <a:off x="0" y="2677820"/>
        <a:ext cx="8229600" cy="2541955"/>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4719" cy="465932"/>
          </a:xfrm>
          <a:prstGeom prst="rect">
            <a:avLst/>
          </a:prstGeom>
          <a:noFill/>
          <a:ln>
            <a:noFill/>
          </a:ln>
        </p:spPr>
        <p:txBody>
          <a:bodyPr spcFirstLastPara="1" wrap="square" lIns="92450" tIns="46225" rIns="92450" bIns="4622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9930" y="0"/>
            <a:ext cx="3044719" cy="465932"/>
          </a:xfrm>
          <a:prstGeom prst="rect">
            <a:avLst/>
          </a:prstGeom>
          <a:noFill/>
          <a:ln>
            <a:noFill/>
          </a:ln>
        </p:spPr>
        <p:txBody>
          <a:bodyPr spcFirstLastPara="1" wrap="square" lIns="92450" tIns="46225" rIns="92450" bIns="4622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2628" y="4423967"/>
            <a:ext cx="5621020" cy="4190206"/>
          </a:xfrm>
          <a:prstGeom prst="rect">
            <a:avLst/>
          </a:prstGeom>
          <a:noFill/>
          <a:ln>
            <a:noFill/>
          </a:ln>
        </p:spPr>
        <p:txBody>
          <a:bodyPr spcFirstLastPara="1" wrap="square" lIns="92450" tIns="46225" rIns="92450" bIns="462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4753"/>
            <a:ext cx="3044719" cy="465932"/>
          </a:xfrm>
          <a:prstGeom prst="rect">
            <a:avLst/>
          </a:prstGeom>
          <a:noFill/>
          <a:ln>
            <a:noFill/>
          </a:ln>
        </p:spPr>
        <p:txBody>
          <a:bodyPr spcFirstLastPara="1" wrap="square" lIns="92450" tIns="46225" rIns="92450" bIns="4622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9930" y="8844753"/>
            <a:ext cx="3044719" cy="465932"/>
          </a:xfrm>
          <a:prstGeom prst="rect">
            <a:avLst/>
          </a:prstGeom>
          <a:noFill/>
          <a:ln>
            <a:noFill/>
          </a:ln>
        </p:spPr>
        <p:txBody>
          <a:bodyPr spcFirstLastPara="1" wrap="square" lIns="92450" tIns="46225" rIns="92450" bIns="462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0232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6600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endParaRPr lang="en-US" b="0"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255336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13</a:t>
            </a:fld>
            <a:endParaRPr lang="en-US"/>
          </a:p>
        </p:txBody>
      </p:sp>
    </p:spTree>
    <p:extLst>
      <p:ext uri="{BB962C8B-B14F-4D97-AF65-F5344CB8AC3E}">
        <p14:creationId xmlns:p14="http://schemas.microsoft.com/office/powerpoint/2010/main" val="4271920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80099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480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09147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7199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8845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4769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0000"/>
              </a:lnSpc>
              <a:spcAft>
                <a:spcPts val="0"/>
              </a:spcAft>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21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14351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32519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32256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23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2680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7F939430-2804-4612-9A7C-37C79E86D1E3}" type="slidenum">
              <a:rPr lang="en-US" smtClean="0"/>
              <a:t>24</a:t>
            </a:fld>
            <a:endParaRPr lang="en-US"/>
          </a:p>
        </p:txBody>
      </p:sp>
    </p:spTree>
    <p:extLst>
      <p:ext uri="{BB962C8B-B14F-4D97-AF65-F5344CB8AC3E}">
        <p14:creationId xmlns:p14="http://schemas.microsoft.com/office/powerpoint/2010/main" val="2249762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744914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0656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47793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08716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1456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706792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31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7969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35217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32</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98633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a:xfrm>
            <a:off x="3426654" y="9024091"/>
            <a:ext cx="157094" cy="231708"/>
          </a:xfrm>
        </p:spPr>
        <p:txBody>
          <a:bodyPr/>
          <a:lstStyle/>
          <a:p>
            <a:fld id="{B54DC83E-89B8-4806-9A94-7D2BAA520DC6}" type="slidenum">
              <a:rPr lang="en-US" smtClean="0"/>
              <a:pPr/>
              <a:t>33</a:t>
            </a:fld>
            <a:endParaRPr lang="en-US"/>
          </a:p>
        </p:txBody>
      </p:sp>
      <p:sp>
        <p:nvSpPr>
          <p:cNvPr id="5" name="Date Placeholder 4">
            <a:extLst>
              <a:ext uri="{FF2B5EF4-FFF2-40B4-BE49-F238E27FC236}">
                <a16:creationId xmlns:a16="http://schemas.microsoft.com/office/drawing/2014/main" id="{8E0083B1-24A1-4D92-BDC1-46BCD106EE30}"/>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AF38520-5C35-4C7D-B4E6-E423DAE0A3A0}"/>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21086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defTabSz="912937">
              <a:defRPr/>
            </a:pPr>
            <a:endParaRPr lang="en-US" dirty="0">
              <a:cs typeface="Calibri"/>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34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86687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36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208937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6247576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b="0" i="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335900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4133859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53994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5537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373995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solidFill>
                <a:schemeClr val="tx1"/>
              </a:solidFill>
            </a:endParaRPr>
          </a:p>
        </p:txBody>
      </p:sp>
      <p:sp>
        <p:nvSpPr>
          <p:cNvPr id="4" name="Slide Number Placeholder 3"/>
          <p:cNvSpPr>
            <a:spLocks noGrp="1"/>
          </p:cNvSpPr>
          <p:nvPr>
            <p:ph type="sldNum" sz="quarter" idx="10"/>
          </p:nvPr>
        </p:nvSpPr>
        <p:spPr>
          <a:xfrm>
            <a:off x="3465927" y="9024091"/>
            <a:ext cx="78548" cy="231708"/>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lnSpc>
                <a:spcPct val="107000"/>
              </a:lnSpc>
              <a:spcAft>
                <a:spcPts val="0"/>
              </a:spcAft>
              <a:defRPr/>
            </a:pPr>
            <a:endParaRPr lang="en-US" b="1" dirty="0">
              <a:latin typeface="+mn-lt"/>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624757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marL="171176" indent="-171176">
              <a:lnSpc>
                <a:spcPct val="107000"/>
              </a:lnSpc>
              <a:buFont typeface="Arial" panose="020B0604020202020204" pitchFamily="34" charset="0"/>
              <a:buChar char="•"/>
            </a:pPr>
            <a:endParaRPr lang="en-US" dirty="0">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44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671368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endParaRPr lang="en-US" dirty="0">
              <a:latin typeface="+mn-lt"/>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26654" y="9024094"/>
            <a:ext cx="157094" cy="231708"/>
          </a:xfrm>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5092468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7124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16027749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30202109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7594027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168494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a:lnSpc>
                <a:spcPct val="107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51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11672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1145873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3081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9975" y="688975"/>
            <a:ext cx="4870450" cy="2740025"/>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4785668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14103947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27364965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7742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04784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08198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4893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692150"/>
            <a:ext cx="4872037" cy="2741613"/>
          </a:xfrm>
        </p:spPr>
      </p:sp>
      <p:sp>
        <p:nvSpPr>
          <p:cNvPr id="3" name="Notes Placeholder 2"/>
          <p:cNvSpPr>
            <a:spLocks noGrp="1"/>
          </p:cNvSpPr>
          <p:nvPr>
            <p:ph type="body" idx="1"/>
          </p:nvPr>
        </p:nvSpPr>
        <p:spPr/>
        <p:txBody>
          <a:bodyPr/>
          <a:lstStyle/>
          <a:p>
            <a:pPr defTabSz="912937">
              <a:defRPr/>
            </a:pPr>
            <a:endParaRPr lang="en-US" dirty="0">
              <a:cs typeface="Calibri"/>
            </a:endParaRPr>
          </a:p>
        </p:txBody>
      </p:sp>
      <p:sp>
        <p:nvSpPr>
          <p:cNvPr id="4" name="Slide Number Placeholder 3"/>
          <p:cNvSpPr>
            <a:spLocks noGrp="1"/>
          </p:cNvSpPr>
          <p:nvPr>
            <p:ph type="sldNum" sz="quarter" idx="10"/>
          </p:nvPr>
        </p:nvSpPr>
        <p:spPr>
          <a:xfrm>
            <a:off x="3426796" y="9024211"/>
            <a:ext cx="156810" cy="231468"/>
          </a:xfrm>
        </p:spPr>
        <p:txBody>
          <a:bodyPr/>
          <a:lstStyle/>
          <a:p>
            <a:fld id="{B54DC83E-89B8-4806-9A94-7D2BAA520DC6}" type="slidenum">
              <a:rPr lang="en-US" smtClean="0"/>
              <a:pPr/>
              <a:t>62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8944833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5516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677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2292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65</a:t>
            </a:fld>
            <a:endParaRPr lang="en-US"/>
          </a:p>
        </p:txBody>
      </p:sp>
    </p:spTree>
    <p:extLst>
      <p:ext uri="{BB962C8B-B14F-4D97-AF65-F5344CB8AC3E}">
        <p14:creationId xmlns:p14="http://schemas.microsoft.com/office/powerpoint/2010/main" val="9102902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45610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35098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34324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71</a:t>
            </a:fld>
            <a:endParaRPr lang="en-US"/>
          </a:p>
        </p:txBody>
      </p:sp>
    </p:spTree>
    <p:extLst>
      <p:ext uri="{BB962C8B-B14F-4D97-AF65-F5344CB8AC3E}">
        <p14:creationId xmlns:p14="http://schemas.microsoft.com/office/powerpoint/2010/main" val="24906067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083482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Header Placeholder 3"/>
          <p:cNvSpPr>
            <a:spLocks noGrp="1"/>
          </p:cNvSpPr>
          <p:nvPr>
            <p:ph type="hdr" sz="quarter"/>
          </p:nvPr>
        </p:nvSpPr>
        <p:spPr/>
        <p:txBody>
          <a:bodyPr/>
          <a:lstStyle/>
          <a:p>
            <a:r>
              <a:rPr lang="en-US"/>
              <a:t>SSTAGE </a:t>
            </a:r>
          </a:p>
        </p:txBody>
      </p:sp>
      <p:sp>
        <p:nvSpPr>
          <p:cNvPr id="5" name="Footer Placeholder 4"/>
          <p:cNvSpPr>
            <a:spLocks noGrp="1"/>
          </p:cNvSpPr>
          <p:nvPr>
            <p:ph type="ftr" sz="quarter" idx="4"/>
          </p:nvPr>
        </p:nvSpPr>
        <p:spPr/>
        <p:txBody>
          <a:bodyPr/>
          <a:lstStyle/>
          <a:p>
            <a:r>
              <a:rPr lang="en-US"/>
              <a:t>Tessie Bailey, American Institutes for Research (tbailey@air.org) </a:t>
            </a: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56135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153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68131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2.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7068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80692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2"/>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a:t>Hanushek, E. A., &amp; Haycock, K. (2010). An effective teacher in every classroom: A lofty goal, but how to do it? </a:t>
            </a:r>
            <a:r>
              <a:rPr lang="en-US" i="1"/>
              <a:t>Education Next, 10</a:t>
            </a:r>
            <a:r>
              <a:rPr lang="en-US"/>
              <a:t>(3), 47–52.</a:t>
            </a:r>
          </a:p>
          <a:p>
            <a:pPr marL="457200"/>
            <a:r>
              <a:rPr lang="en-US"/>
              <a:t>Hanushek, E. A., &amp; Rivkin,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1383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785817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12518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6880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0669410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92311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37120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8879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No Rul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5455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440503"/>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96807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03306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24525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1014347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47374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44561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842857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72379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5519526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58678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3454868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547634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78318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12269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250362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72894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72112145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342410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6499F-9ABC-2045-BDA3-6DFE98C00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5086D3-6D6A-D747-9624-E5E0D2A290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7506D-B9BC-5142-8082-C5C4311DB528}"/>
              </a:ext>
            </a:extLst>
          </p:cNvPr>
          <p:cNvSpPr>
            <a:spLocks noGrp="1"/>
          </p:cNvSpPr>
          <p:nvPr>
            <p:ph type="dt" sz="half" idx="10"/>
          </p:nvPr>
        </p:nvSpPr>
        <p:spPr/>
        <p:txBody>
          <a:bodyPr/>
          <a:lstStyle/>
          <a:p>
            <a:fld id="{69696D63-621B-444E-BD10-AE34A6477AD6}" type="datetimeFigureOut">
              <a:rPr lang="en-US" smtClean="0"/>
              <a:t>8/1/2022</a:t>
            </a:fld>
            <a:endParaRPr lang="en-US"/>
          </a:p>
        </p:txBody>
      </p:sp>
      <p:sp>
        <p:nvSpPr>
          <p:cNvPr id="5" name="Footer Placeholder 4">
            <a:extLst>
              <a:ext uri="{FF2B5EF4-FFF2-40B4-BE49-F238E27FC236}">
                <a16:creationId xmlns:a16="http://schemas.microsoft.com/office/drawing/2014/main" id="{901ED459-5392-AF41-BBB7-5508C3867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71997-5FFA-1546-9BBF-CC5200DA661F}"/>
              </a:ext>
            </a:extLst>
          </p:cNvPr>
          <p:cNvSpPr>
            <a:spLocks noGrp="1"/>
          </p:cNvSpPr>
          <p:nvPr>
            <p:ph type="sldNum" sz="quarter" idx="12"/>
          </p:nvPr>
        </p:nvSpPr>
        <p:spPr/>
        <p:txBody>
          <a:bodyPr/>
          <a:lstStyle/>
          <a:p>
            <a:fld id="{379B2AD7-381F-0941-A3E8-EDC562BE80A6}" type="slidenum">
              <a:rPr lang="en-US" smtClean="0"/>
              <a:t>‹#›</a:t>
            </a:fld>
            <a:endParaRPr lang="en-US"/>
          </a:p>
        </p:txBody>
      </p:sp>
    </p:spTree>
    <p:extLst>
      <p:ext uri="{BB962C8B-B14F-4D97-AF65-F5344CB8AC3E}">
        <p14:creationId xmlns:p14="http://schemas.microsoft.com/office/powerpoint/2010/main" val="2152311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7600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74957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33441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055718"/>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1990865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71109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0720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081640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85949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0332344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64237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061366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66337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3373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16913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680845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899386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809982746"/>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525680"/>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07315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8100098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77664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315250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4771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243067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9869156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7436747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21993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51561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9501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35784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606112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143592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2593500435"/>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77013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884817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642030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9526450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8620070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0" indent="0">
              <a:buNone/>
              <a:defRPr sz="751"/>
            </a:lvl2pPr>
            <a:lvl3pPr marL="480048" indent="0">
              <a:buNone/>
              <a:defRPr sz="751"/>
            </a:lvl3pPr>
            <a:lvl4pPr marL="720073" indent="0">
              <a:buNone/>
              <a:defRPr sz="751"/>
            </a:lvl4pPr>
            <a:lvl5pPr marL="960096" indent="0">
              <a:buNone/>
              <a:defRPr sz="751"/>
            </a:lvl5pPr>
          </a:lstStyle>
          <a:p>
            <a:pPr marL="0" marR="0" lvl="0" indent="0" algn="l" defTabSz="685783"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47149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4602996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96820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389174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28470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85526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3283806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871719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261420"/>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279490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1616144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308350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068052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226576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4978946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92289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2931183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39784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571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7987342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3900435358"/>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3122771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79070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856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image" Target="../media/image1.png"/><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theme" Target="../theme/theme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image" Target="../media/image1.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theme" Target="../theme/theme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728900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9" r:id="rId18"/>
    <p:sldLayoutId id="2147483736" r:id="rId19"/>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19263872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39" r:id="rId17"/>
    <p:sldLayoutId id="2147483740" r:id="rId18"/>
    <p:sldLayoutId id="2147483765" r:id="rId19"/>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2567413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5"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26690179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1"/>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1"/>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11611130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hyperlink" Target="https://sites.ed.gov/idea/regs/b/d/300.320/a/1#:~:text=300.320%20(a)%20(1)%20%2D%20Individuals%20with%20Disabilities%20Education%20Act&amp;text=A%20.,organization%20in%20the%20United%20States" TargetMode="External"/><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hyperlink" Target="https://www.govinfo.gov/content/pkg/FR-2006-08-14/html/06-6656.htm"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www.govinfo.gov/content/pkg/FR-2006-08-14/html/06-6656.htm"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2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promotingprogress.org/sites/default/files/2020-10/PLAAFP_IEP_Tips_0.pdf" TargetMode="External"/><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hyperlink" Target="https://sites.ed.gov/idea/regs/b/d/300.320/a/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hyperlink" Target="https://sites.ed.gov/idea/regs/b/d/300.320/a/4"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hyperlink" Target="https://sites.ed.gov/idea/regs/b/d/300.320/a/2" TargetMode="External"/><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hyperlink" Target="https://promotingprogress.org/resources/iep-tip-sheet-plaafps" TargetMode="External"/><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hyperlink" Target="https://promotingprogress.org/resources/iep-tip-sheet-overview-statement-services-and-aids" TargetMode="External"/><Relationship Id="rId4" Type="http://schemas.openxmlformats.org/officeDocument/2006/relationships/hyperlink" Target="https://promotingprogress.org/resources/iep-tip-sheet-measurable-annual-goals"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7.xml"/><Relationship Id="rId6" Type="http://schemas.microsoft.com/office/2007/relationships/hdphoto" Target="../media/hdphoto3.wdp"/><Relationship Id="rId5" Type="http://schemas.openxmlformats.org/officeDocument/2006/relationships/image" Target="../media/image2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openxmlformats.org/officeDocument/2006/relationships/image" Target="../media/image42.jpeg"/><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25.xml"/><Relationship Id="rId4" Type="http://schemas.openxmlformats.org/officeDocument/2006/relationships/image" Target="../media/image44.svg"/></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hyperlink" Target="https://promotingprogress.org/training/IDEA-IEP" TargetMode="External"/><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hyperlink" Target="https://promotingprogress.org/training/what-and-why-present-levels-academic-achievement-and-functional-performance-plaafp"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promotingprogress.org/news/connect-progress-center" TargetMode="External"/><Relationship Id="rId3" Type="http://schemas.openxmlformats.org/officeDocument/2006/relationships/hyperlink" Target="https://www.facebook.com/k12PROGRESS/" TargetMode="External"/><Relationship Id="rId7"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twitter.com/K12PROGRESS"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hyperlink" Target="https://www.wrightslaw.com/law/caselaw/case_carter_usdist_sc.htm" TargetMode="External"/><Relationship Id="rId2" Type="http://schemas.openxmlformats.org/officeDocument/2006/relationships/hyperlink" Target="https://www.govinfo.gov/content/pkg/FR-2006-08-14/html/06-6656.htm" TargetMode="External"/><Relationship Id="rId1" Type="http://schemas.openxmlformats.org/officeDocument/2006/relationships/slideLayout" Target="../slideLayouts/slideLayout49.xml"/><Relationship Id="rId6" Type="http://schemas.openxmlformats.org/officeDocument/2006/relationships/hyperlink" Target="https://visible-learning.org/hattie-ranking-influences-effect-sizes-learning-achievement/" TargetMode="External"/><Relationship Id="rId5" Type="http://schemas.openxmlformats.org/officeDocument/2006/relationships/hyperlink" Target="https://www.supremecourt.gov/opinions/16pdf/15-827_0pm1.pdf" TargetMode="External"/><Relationship Id="rId4" Type="http://schemas.openxmlformats.org/officeDocument/2006/relationships/hyperlink" Target="https://ecommons.luc.edu/cgi/viewcontent.cgi?article=1132&amp;context=luc_dis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hyperlink" Target="https://iris.peabody.vanderbilt.edu/module/iep01/" TargetMode="External"/><Relationship Id="rId2" Type="http://schemas.openxmlformats.org/officeDocument/2006/relationships/hyperlink" Target="https://sites.ed.gov/idea/regs/b" TargetMode="External"/><Relationship Id="rId1" Type="http://schemas.openxmlformats.org/officeDocument/2006/relationships/slideLayout" Target="../slideLayouts/slideLayout31.xml"/><Relationship Id="rId4" Type="http://schemas.openxmlformats.org/officeDocument/2006/relationships/hyperlink" Target="https://sites.ed.gov/idea/files/policy_speced_guid_idea_memosdcltrs_guidance-on-fape-11-17-2015.pdf"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65.xml"/><Relationship Id="rId1" Type="http://schemas.openxmlformats.org/officeDocument/2006/relationships/slideLayout" Target="../slideLayouts/slideLayout91.xml"/><Relationship Id="rId4" Type="http://schemas.openxmlformats.org/officeDocument/2006/relationships/hyperlink" Target="https://twitter.com/K12PROGRES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52107D-162C-4FB3-9867-CBD820BC1E91}"/>
              </a:ext>
            </a:extLst>
          </p:cNvPr>
          <p:cNvSpPr>
            <a:spLocks noGrp="1"/>
          </p:cNvSpPr>
          <p:nvPr>
            <p:ph type="ctrTitle"/>
          </p:nvPr>
        </p:nvSpPr>
        <p:spPr/>
        <p:txBody>
          <a:bodyPr>
            <a:noAutofit/>
          </a:bodyPr>
          <a:lstStyle/>
          <a:p>
            <a:pPr marL="0" marR="0">
              <a:lnSpc>
                <a:spcPct val="100000"/>
              </a:lnSpc>
              <a:spcBef>
                <a:spcPts val="1800"/>
              </a:spcBef>
              <a:spcAft>
                <a:spcPts val="600"/>
              </a:spcAft>
            </a:pPr>
            <a:br>
              <a:rPr lang="en-US" sz="4400" b="1">
                <a:effectLst/>
                <a:latin typeface="Calibri" panose="020F0502020204030204" pitchFamily="34" charset="0"/>
                <a:ea typeface="Calibri" panose="020F0502020204030204" pitchFamily="34" charset="0"/>
                <a:cs typeface="Times New Roman" panose="02020603050405020304" pitchFamily="18" charset="0"/>
              </a:rPr>
            </a:br>
            <a:r>
              <a:rPr lang="en-US" sz="4400">
                <a:effectLst/>
                <a:latin typeface="Calibri" panose="020F0502020204030204" pitchFamily="34" charset="0"/>
                <a:ea typeface="Calibri" panose="020F0502020204030204" pitchFamily="34" charset="0"/>
                <a:cs typeface="Times New Roman" panose="02020603050405020304" pitchFamily="18" charset="0"/>
              </a:rPr>
              <a:t>Making Connections! Ensuring the Parts of the IEP Work Together to Promote Progress</a:t>
            </a:r>
            <a:endParaRPr lang="en-US" sz="4400"/>
          </a:p>
        </p:txBody>
      </p:sp>
      <p:sp>
        <p:nvSpPr>
          <p:cNvPr id="9" name="Text Placeholder 8">
            <a:extLst>
              <a:ext uri="{FF2B5EF4-FFF2-40B4-BE49-F238E27FC236}">
                <a16:creationId xmlns:a16="http://schemas.microsoft.com/office/drawing/2014/main" id="{F88927C7-4AF9-4501-B2DA-83AD6396B1FE}"/>
              </a:ext>
            </a:extLst>
          </p:cNvPr>
          <p:cNvSpPr>
            <a:spLocks noGrp="1"/>
          </p:cNvSpPr>
          <p:nvPr>
            <p:ph type="body" sz="quarter" idx="10"/>
          </p:nvPr>
        </p:nvSpPr>
        <p:spPr/>
        <p:txBody>
          <a:bodyPr/>
          <a:lstStyle/>
          <a:p>
            <a:r>
              <a:rPr lang="en-US"/>
              <a:t>Chrissy Brown, Tessie Bailey, and Amy Peterson</a:t>
            </a:r>
          </a:p>
        </p:txBody>
      </p:sp>
      <p:sp>
        <p:nvSpPr>
          <p:cNvPr id="12" name="Text Placeholder 11">
            <a:extLst>
              <a:ext uri="{FF2B5EF4-FFF2-40B4-BE49-F238E27FC236}">
                <a16:creationId xmlns:a16="http://schemas.microsoft.com/office/drawing/2014/main" id="{B866CA0F-EA5F-4B9E-A6C1-7084B9C5B8FE}"/>
              </a:ext>
            </a:extLst>
          </p:cNvPr>
          <p:cNvSpPr>
            <a:spLocks noGrp="1"/>
          </p:cNvSpPr>
          <p:nvPr>
            <p:ph type="body" sz="quarter" idx="11"/>
          </p:nvPr>
        </p:nvSpPr>
        <p:spPr>
          <a:xfrm>
            <a:off x="457200" y="4723852"/>
            <a:ext cx="1456168" cy="307777"/>
          </a:xfrm>
        </p:spPr>
        <p:txBody>
          <a:bodyPr/>
          <a:lstStyle/>
          <a:p>
            <a:r>
              <a:rPr lang="en-US"/>
              <a:t>August 2022</a:t>
            </a:r>
          </a:p>
        </p:txBody>
      </p:sp>
      <p:pic>
        <p:nvPicPr>
          <p:cNvPr id="18" name="Picture Placeholder 17" descr="Cartoon people holding gears that are working together.">
            <a:extLst>
              <a:ext uri="{FF2B5EF4-FFF2-40B4-BE49-F238E27FC236}">
                <a16:creationId xmlns:a16="http://schemas.microsoft.com/office/drawing/2014/main" id="{D29AE527-BBB2-42C0-811F-D3E0B2AD77DD}"/>
              </a:ext>
            </a:extLst>
          </p:cNvPr>
          <p:cNvPicPr>
            <a:picLocks noGrp="1" noChangeAspect="1"/>
          </p:cNvPicPr>
          <p:nvPr>
            <p:ph type="pic" sz="quarter" idx="14"/>
          </p:nvPr>
        </p:nvPicPr>
        <p:blipFill rotWithShape="1">
          <a:blip r:embed="rId3"/>
          <a:srcRect l="13724" t="74" r="12233" b="-74"/>
          <a:stretch/>
        </p:blipFill>
        <p:spPr>
          <a:xfrm>
            <a:off x="7782767" y="0"/>
            <a:ext cx="4409233" cy="5389336"/>
          </a:xfrm>
        </p:spPr>
      </p:pic>
      <p:sp>
        <p:nvSpPr>
          <p:cNvPr id="13" name="Text Placeholder 12">
            <a:extLst>
              <a:ext uri="{FF2B5EF4-FFF2-40B4-BE49-F238E27FC236}">
                <a16:creationId xmlns:a16="http://schemas.microsoft.com/office/drawing/2014/main" id="{D9919373-EF26-4776-B63F-57BDEA1CE5BB}"/>
              </a:ext>
            </a:extLst>
          </p:cNvPr>
          <p:cNvSpPr>
            <a:spLocks noGrp="1"/>
          </p:cNvSpPr>
          <p:nvPr>
            <p:ph type="body" sz="quarter" idx="13"/>
          </p:nvPr>
        </p:nvSpPr>
        <p:spPr>
          <a:xfrm>
            <a:off x="11350103" y="6719889"/>
            <a:ext cx="415178" cy="92333"/>
          </a:xfrm>
        </p:spPr>
        <p:txBody>
          <a:bodyPr/>
          <a:lstStyle/>
          <a:p>
            <a:r>
              <a:rPr lang="en-US"/>
              <a:t>18711_07/22</a:t>
            </a:r>
          </a:p>
        </p:txBody>
      </p:sp>
      <p:sp>
        <p:nvSpPr>
          <p:cNvPr id="5" name="Slide Number Placeholder 4">
            <a:extLst>
              <a:ext uri="{FF2B5EF4-FFF2-40B4-BE49-F238E27FC236}">
                <a16:creationId xmlns:a16="http://schemas.microsoft.com/office/drawing/2014/main" id="{0F86FBBB-3120-47F1-90F4-4837F7B5BE03}"/>
              </a:ext>
            </a:extLst>
          </p:cNvPr>
          <p:cNvSpPr>
            <a:spLocks noGrp="1"/>
          </p:cNvSpPr>
          <p:nvPr>
            <p:ph type="sldNum" sz="quarter" idx="4294967295"/>
          </p:nvPr>
        </p:nvSpPr>
        <p:spPr>
          <a:xfrm>
            <a:off x="12038013" y="6584950"/>
            <a:ext cx="153987" cy="153988"/>
          </a:xfrm>
        </p:spPr>
        <p:txBody>
          <a:bodyPr/>
          <a:lstStyle/>
          <a:p>
            <a:fld id="{99A20822-4A49-4D36-86E3-300BA48D3F00}" type="slidenum">
              <a:rPr lang="en-US" smtClean="0"/>
              <a:pPr/>
              <a:t>1</a:t>
            </a:fld>
            <a:endParaRPr lang="en-US"/>
          </a:p>
        </p:txBody>
      </p:sp>
    </p:spTree>
    <p:extLst>
      <p:ext uri="{BB962C8B-B14F-4D97-AF65-F5344CB8AC3E}">
        <p14:creationId xmlns:p14="http://schemas.microsoft.com/office/powerpoint/2010/main" val="3968429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A9B3DE-83B9-4759-9254-1DDDD40C90ED}"/>
              </a:ext>
            </a:extLst>
          </p:cNvPr>
          <p:cNvSpPr>
            <a:spLocks noGrp="1"/>
          </p:cNvSpPr>
          <p:nvPr>
            <p:ph type="ctrTitle"/>
          </p:nvPr>
        </p:nvSpPr>
        <p:spPr/>
        <p:txBody>
          <a:bodyPr/>
          <a:lstStyle/>
          <a:p>
            <a:r>
              <a:rPr lang="en-US"/>
              <a:t>Role of PLAAFP Statement and Ensuring Internal Consistency</a:t>
            </a:r>
          </a:p>
        </p:txBody>
      </p:sp>
      <p:sp>
        <p:nvSpPr>
          <p:cNvPr id="6" name="Subtitle 5">
            <a:extLst>
              <a:ext uri="{FF2B5EF4-FFF2-40B4-BE49-F238E27FC236}">
                <a16:creationId xmlns:a16="http://schemas.microsoft.com/office/drawing/2014/main" id="{9E7A69B2-2DF2-4563-A13E-8B928712F96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E30194A-B47D-48A5-A69E-0B83C0D6B05E}"/>
              </a:ext>
            </a:extLst>
          </p:cNvPr>
          <p:cNvSpPr>
            <a:spLocks noGrp="1"/>
          </p:cNvSpPr>
          <p:nvPr>
            <p:ph type="sldNum" sz="quarter" idx="11"/>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2742866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E1E64-DA2F-40A1-9593-24DC0F2E068B}"/>
              </a:ext>
            </a:extLst>
          </p:cNvPr>
          <p:cNvSpPr>
            <a:spLocks noGrp="1"/>
          </p:cNvSpPr>
          <p:nvPr>
            <p:ph type="title"/>
          </p:nvPr>
        </p:nvSpPr>
        <p:spPr/>
        <p:txBody>
          <a:bodyPr/>
          <a:lstStyle/>
          <a:p>
            <a:r>
              <a:rPr lang="en-US" dirty="0"/>
              <a:t>Per the IDEA, How Many Requirements Does an IEP Have?</a:t>
            </a:r>
          </a:p>
        </p:txBody>
      </p:sp>
      <p:sp>
        <p:nvSpPr>
          <p:cNvPr id="3" name="Content Placeholder 2">
            <a:extLst>
              <a:ext uri="{FF2B5EF4-FFF2-40B4-BE49-F238E27FC236}">
                <a16:creationId xmlns:a16="http://schemas.microsoft.com/office/drawing/2014/main" id="{8BA18BF5-7B78-4F71-99BC-93EFE070514A}"/>
              </a:ext>
            </a:extLst>
          </p:cNvPr>
          <p:cNvSpPr>
            <a:spLocks noGrp="1"/>
          </p:cNvSpPr>
          <p:nvPr>
            <p:ph idx="1"/>
          </p:nvPr>
        </p:nvSpPr>
        <p:spPr/>
        <p:txBody>
          <a:bodyPr>
            <a:normAutofit/>
          </a:bodyPr>
          <a:lstStyle/>
          <a:p>
            <a:pPr marL="514350" indent="-514350">
              <a:buFont typeface="+mj-lt"/>
              <a:buAutoNum type="arabicPeriod"/>
            </a:pPr>
            <a:r>
              <a:rPr lang="en-US" sz="4000"/>
              <a:t>5</a:t>
            </a:r>
          </a:p>
          <a:p>
            <a:pPr marL="514350" indent="-514350">
              <a:buFont typeface="+mj-lt"/>
              <a:buAutoNum type="arabicPeriod"/>
            </a:pPr>
            <a:r>
              <a:rPr lang="en-US" sz="4000"/>
              <a:t>7</a:t>
            </a:r>
          </a:p>
          <a:p>
            <a:pPr marL="514350" indent="-514350">
              <a:buFont typeface="+mj-lt"/>
              <a:buAutoNum type="arabicPeriod"/>
            </a:pPr>
            <a:r>
              <a:rPr lang="en-US" sz="4000"/>
              <a:t>9</a:t>
            </a:r>
          </a:p>
          <a:p>
            <a:pPr marL="514350" indent="-514350">
              <a:buFont typeface="+mj-lt"/>
              <a:buAutoNum type="arabicPeriod"/>
            </a:pPr>
            <a:r>
              <a:rPr lang="en-US" sz="4000"/>
              <a:t>11</a:t>
            </a:r>
          </a:p>
        </p:txBody>
      </p:sp>
      <p:graphicFrame>
        <p:nvGraphicFramePr>
          <p:cNvPr id="5" name="Diagram 4" descr="Present levels of academic achievement and functional performance &#10;Measurable annual goals&#10;Measuring progress toward annual goals&#10;Statement of aids and services&#10;explanation of education setting&#10;participation in assessment&#10;date, frequency, duration and location of services">
            <a:extLst>
              <a:ext uri="{FF2B5EF4-FFF2-40B4-BE49-F238E27FC236}">
                <a16:creationId xmlns:a16="http://schemas.microsoft.com/office/drawing/2014/main" id="{BA865974-2432-42F6-ACE3-97C7808CD5CD}"/>
              </a:ext>
            </a:extLst>
          </p:cNvPr>
          <p:cNvGraphicFramePr/>
          <p:nvPr/>
        </p:nvGraphicFramePr>
        <p:xfrm>
          <a:off x="1624084" y="1392072"/>
          <a:ext cx="10438828" cy="5055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Document">
            <a:extLst>
              <a:ext uri="{FF2B5EF4-FFF2-40B4-BE49-F238E27FC236}">
                <a16:creationId xmlns:a16="http://schemas.microsoft.com/office/drawing/2014/main" id="{E20E62A0-719A-4874-826D-151544106A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6000" y="3178778"/>
            <a:ext cx="1481954" cy="1481954"/>
          </a:xfrm>
          <a:prstGeom prst="rect">
            <a:avLst/>
          </a:prstGeom>
        </p:spPr>
      </p:pic>
      <p:sp>
        <p:nvSpPr>
          <p:cNvPr id="8" name="Text Placeholder 4">
            <a:extLst>
              <a:ext uri="{FF2B5EF4-FFF2-40B4-BE49-F238E27FC236}">
                <a16:creationId xmlns:a16="http://schemas.microsoft.com/office/drawing/2014/main" id="{4DB1BB9F-C82B-411C-81C8-BFE6C3716546}"/>
              </a:ext>
            </a:extLst>
          </p:cNvPr>
          <p:cNvSpPr txBox="1">
            <a:spLocks/>
          </p:cNvSpPr>
          <p:nvPr/>
        </p:nvSpPr>
        <p:spPr>
          <a:xfrm>
            <a:off x="457200" y="6135688"/>
            <a:ext cx="11337925" cy="192087"/>
          </a:xfrm>
          <a:prstGeom prst="rect">
            <a:avLst/>
          </a:prstGeom>
        </p:spPr>
        <p:txBody>
          <a:bodyPr/>
          <a:lst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00"/>
              <a:t>IDEA = Individuals with Disabilities Education Act.</a:t>
            </a:r>
          </a:p>
        </p:txBody>
      </p:sp>
      <p:sp>
        <p:nvSpPr>
          <p:cNvPr id="4" name="Slide Number Placeholder 3">
            <a:extLst>
              <a:ext uri="{FF2B5EF4-FFF2-40B4-BE49-F238E27FC236}">
                <a16:creationId xmlns:a16="http://schemas.microsoft.com/office/drawing/2014/main" id="{467F8567-2FD6-4E97-9BD8-7FB1072464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72065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2805-31EC-49B2-B001-D0742B301C82}"/>
              </a:ext>
            </a:extLst>
          </p:cNvPr>
          <p:cNvSpPr>
            <a:spLocks noGrp="1"/>
          </p:cNvSpPr>
          <p:nvPr>
            <p:ph type="title"/>
          </p:nvPr>
        </p:nvSpPr>
        <p:spPr/>
        <p:txBody>
          <a:bodyPr>
            <a:normAutofit/>
          </a:bodyPr>
          <a:lstStyle/>
          <a:p>
            <a:r>
              <a:rPr lang="en-US" sz="4000">
                <a:solidFill>
                  <a:srgbClr val="0076BD"/>
                </a:solidFill>
                <a:latin typeface="+mn-lt"/>
              </a:rPr>
              <a:t>Program Development: Procedural</a:t>
            </a:r>
          </a:p>
        </p:txBody>
      </p:sp>
      <p:pic>
        <p:nvPicPr>
          <p:cNvPr id="11" name="Content Placeholder 10" descr="Parts of bike including wheels, frame, handle bars, seat, gears">
            <a:extLst>
              <a:ext uri="{FF2B5EF4-FFF2-40B4-BE49-F238E27FC236}">
                <a16:creationId xmlns:a16="http://schemas.microsoft.com/office/drawing/2014/main" id="{E71331F1-500D-47A9-A2A7-6E7BD5FC5C90}"/>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2109129" y="1336993"/>
            <a:ext cx="8034066" cy="4846638"/>
          </a:xfrm>
        </p:spPr>
      </p:pic>
      <p:sp>
        <p:nvSpPr>
          <p:cNvPr id="6" name="TextBox 5">
            <a:extLst>
              <a:ext uri="{FF2B5EF4-FFF2-40B4-BE49-F238E27FC236}">
                <a16:creationId xmlns:a16="http://schemas.microsoft.com/office/drawing/2014/main" id="{502D11CA-2B3C-487E-A6DA-4F261F7E36DA}"/>
              </a:ext>
            </a:extLst>
          </p:cNvPr>
          <p:cNvSpPr txBox="1"/>
          <p:nvPr/>
        </p:nvSpPr>
        <p:spPr>
          <a:xfrm>
            <a:off x="1019463" y="2462969"/>
            <a:ext cx="2058683" cy="1600438"/>
          </a:xfrm>
          <a:prstGeom prst="rect">
            <a:avLst/>
          </a:prstGeom>
          <a:solidFill>
            <a:srgbClr val="8FB3A7"/>
          </a:solidFill>
        </p:spPr>
        <p:txBody>
          <a:bodyPr wrap="square" lIns="91440" tIns="45720" rIns="91440" bIns="45720" rtlCol="0" anchor="t">
            <a:spAutoFit/>
          </a:bodyPr>
          <a:lstStyle/>
          <a:p>
            <a:pPr algn="ctr"/>
            <a:r>
              <a:rPr lang="en-US" b="1">
                <a:solidFill>
                  <a:schemeClr val="tx2"/>
                </a:solidFill>
              </a:rPr>
              <a:t>Present Levels of Academic Achievement and Functional Performance (PLAAFP) Statement(s) </a:t>
            </a:r>
          </a:p>
        </p:txBody>
      </p:sp>
      <p:sp>
        <p:nvSpPr>
          <p:cNvPr id="10" name="TextBox 9">
            <a:extLst>
              <a:ext uri="{FF2B5EF4-FFF2-40B4-BE49-F238E27FC236}">
                <a16:creationId xmlns:a16="http://schemas.microsoft.com/office/drawing/2014/main" id="{4FA9B53B-8166-412F-A2CB-A313EF516D5E}"/>
              </a:ext>
            </a:extLst>
          </p:cNvPr>
          <p:cNvSpPr txBox="1"/>
          <p:nvPr/>
        </p:nvSpPr>
        <p:spPr>
          <a:xfrm>
            <a:off x="378709" y="5041425"/>
            <a:ext cx="2161309" cy="738664"/>
          </a:xfrm>
          <a:prstGeom prst="rect">
            <a:avLst/>
          </a:prstGeom>
          <a:solidFill>
            <a:schemeClr val="accent6">
              <a:lumMod val="40000"/>
              <a:lumOff val="60000"/>
            </a:schemeClr>
          </a:solidFill>
        </p:spPr>
        <p:txBody>
          <a:bodyPr wrap="square" rtlCol="0">
            <a:spAutoFit/>
          </a:bodyPr>
          <a:lstStyle/>
          <a:p>
            <a:pPr lvl="0" algn="ctr"/>
            <a:r>
              <a:rPr lang="en-US" b="1">
                <a:solidFill>
                  <a:schemeClr val="tx2"/>
                </a:solidFill>
              </a:rPr>
              <a:t>Date, Frequency, Duration, and Location of Services</a:t>
            </a:r>
          </a:p>
        </p:txBody>
      </p:sp>
      <p:sp>
        <p:nvSpPr>
          <p:cNvPr id="9" name="TextBox 8">
            <a:extLst>
              <a:ext uri="{FF2B5EF4-FFF2-40B4-BE49-F238E27FC236}">
                <a16:creationId xmlns:a16="http://schemas.microsoft.com/office/drawing/2014/main" id="{C203656F-AAC6-47AA-9D28-9C6FB0CBCB08}"/>
              </a:ext>
            </a:extLst>
          </p:cNvPr>
          <p:cNvSpPr txBox="1"/>
          <p:nvPr/>
        </p:nvSpPr>
        <p:spPr>
          <a:xfrm>
            <a:off x="5349627" y="2791143"/>
            <a:ext cx="2607425" cy="307777"/>
          </a:xfrm>
          <a:prstGeom prst="rect">
            <a:avLst/>
          </a:prstGeom>
          <a:solidFill>
            <a:srgbClr val="9B8BB0"/>
          </a:solidFill>
        </p:spPr>
        <p:txBody>
          <a:bodyPr wrap="square" rtlCol="0">
            <a:spAutoFit/>
          </a:bodyPr>
          <a:lstStyle/>
          <a:p>
            <a:pPr algn="ctr"/>
            <a:r>
              <a:rPr lang="en-US" b="1">
                <a:solidFill>
                  <a:schemeClr val="tx2"/>
                </a:solidFill>
              </a:rPr>
              <a:t>Monitoring Plan</a:t>
            </a:r>
          </a:p>
        </p:txBody>
      </p:sp>
      <p:sp>
        <p:nvSpPr>
          <p:cNvPr id="8" name="TextBox 7">
            <a:extLst>
              <a:ext uri="{FF2B5EF4-FFF2-40B4-BE49-F238E27FC236}">
                <a16:creationId xmlns:a16="http://schemas.microsoft.com/office/drawing/2014/main" id="{8478D78C-3F00-4978-9734-8C1118F74925}"/>
              </a:ext>
            </a:extLst>
          </p:cNvPr>
          <p:cNvSpPr txBox="1"/>
          <p:nvPr/>
        </p:nvSpPr>
        <p:spPr>
          <a:xfrm>
            <a:off x="5623997" y="5627002"/>
            <a:ext cx="2058683" cy="307777"/>
          </a:xfrm>
          <a:prstGeom prst="rect">
            <a:avLst/>
          </a:prstGeom>
          <a:solidFill>
            <a:srgbClr val="E4BC57"/>
          </a:solidFill>
        </p:spPr>
        <p:txBody>
          <a:bodyPr wrap="square" rtlCol="0">
            <a:spAutoFit/>
          </a:bodyPr>
          <a:lstStyle/>
          <a:p>
            <a:pPr algn="ctr"/>
            <a:r>
              <a:rPr lang="en-US" b="1">
                <a:solidFill>
                  <a:schemeClr val="tx2"/>
                </a:solidFill>
              </a:rPr>
              <a:t>Measurable Goals</a:t>
            </a:r>
          </a:p>
        </p:txBody>
      </p:sp>
      <p:sp>
        <p:nvSpPr>
          <p:cNvPr id="7" name="TextBox 6">
            <a:extLst>
              <a:ext uri="{FF2B5EF4-FFF2-40B4-BE49-F238E27FC236}">
                <a16:creationId xmlns:a16="http://schemas.microsoft.com/office/drawing/2014/main" id="{0FBED9D0-27DC-468A-B146-7366624232ED}"/>
              </a:ext>
            </a:extLst>
          </p:cNvPr>
          <p:cNvSpPr txBox="1"/>
          <p:nvPr/>
        </p:nvSpPr>
        <p:spPr>
          <a:xfrm>
            <a:off x="9581826" y="2791143"/>
            <a:ext cx="2161309" cy="738664"/>
          </a:xfrm>
          <a:prstGeom prst="rect">
            <a:avLst/>
          </a:prstGeom>
          <a:solidFill>
            <a:srgbClr val="C26A5C"/>
          </a:solidFill>
        </p:spPr>
        <p:txBody>
          <a:bodyPr wrap="square" rtlCol="0">
            <a:spAutoFit/>
          </a:bodyPr>
          <a:lstStyle/>
          <a:p>
            <a:pPr lvl="0" algn="ctr"/>
            <a:r>
              <a:rPr lang="en-US" b="1">
                <a:solidFill>
                  <a:schemeClr val="tx2"/>
                </a:solidFill>
              </a:rPr>
              <a:t>Statement of Special Education and Aids and Services</a:t>
            </a:r>
          </a:p>
        </p:txBody>
      </p:sp>
      <p:sp>
        <p:nvSpPr>
          <p:cNvPr id="12" name="TextBox 11">
            <a:extLst>
              <a:ext uri="{FF2B5EF4-FFF2-40B4-BE49-F238E27FC236}">
                <a16:creationId xmlns:a16="http://schemas.microsoft.com/office/drawing/2014/main" id="{ECA09600-B2A2-42F8-8BC9-3550207AE70F}"/>
              </a:ext>
            </a:extLst>
          </p:cNvPr>
          <p:cNvSpPr txBox="1"/>
          <p:nvPr/>
        </p:nvSpPr>
        <p:spPr>
          <a:xfrm>
            <a:off x="8781856" y="817264"/>
            <a:ext cx="2664473" cy="954107"/>
          </a:xfrm>
          <a:prstGeom prst="rect">
            <a:avLst/>
          </a:prstGeom>
          <a:solidFill>
            <a:srgbClr val="00B0F0"/>
          </a:solidFill>
        </p:spPr>
        <p:txBody>
          <a:bodyPr wrap="square" rtlCol="0">
            <a:spAutoFit/>
          </a:bodyPr>
          <a:lstStyle/>
          <a:p>
            <a:pPr lvl="0" algn="ctr"/>
            <a:r>
              <a:rPr lang="en-US" b="1">
                <a:solidFill>
                  <a:schemeClr val="tx2"/>
                </a:solidFill>
              </a:rPr>
              <a:t>Participation Outside Regular Education and in State and Districtwide Assessments</a:t>
            </a:r>
          </a:p>
        </p:txBody>
      </p:sp>
      <p:sp>
        <p:nvSpPr>
          <p:cNvPr id="4" name="Slide Number Placeholder 3">
            <a:extLst>
              <a:ext uri="{FF2B5EF4-FFF2-40B4-BE49-F238E27FC236}">
                <a16:creationId xmlns:a16="http://schemas.microsoft.com/office/drawing/2014/main" id="{194F1D96-893F-40F6-9B0F-1DAC9A5A2A1C}"/>
              </a:ext>
            </a:extLst>
          </p:cNvPr>
          <p:cNvSpPr>
            <a:spLocks noGrp="1"/>
          </p:cNvSpPr>
          <p:nvPr>
            <p:ph type="sldNum" sz="quarter" idx="14"/>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3396344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ED26-F29F-40AD-95AF-6C2655AEF67F}"/>
              </a:ext>
            </a:extLst>
          </p:cNvPr>
          <p:cNvSpPr>
            <a:spLocks noGrp="1"/>
          </p:cNvSpPr>
          <p:nvPr>
            <p:ph type="title"/>
          </p:nvPr>
        </p:nvSpPr>
        <p:spPr>
          <a:xfrm>
            <a:off x="457200" y="-1"/>
            <a:ext cx="3563655" cy="3908122"/>
          </a:xfrm>
        </p:spPr>
        <p:txBody>
          <a:bodyPr/>
          <a:lstStyle/>
          <a:p>
            <a:r>
              <a:rPr lang="en-US"/>
              <a:t>IEPs: Same Essential Ingredients but Individualized Based on Student Need</a:t>
            </a:r>
          </a:p>
        </p:txBody>
      </p:sp>
      <p:pic>
        <p:nvPicPr>
          <p:cNvPr id="5" name="Picture 5" descr="Image with multiple types of bicycles ">
            <a:extLst>
              <a:ext uri="{FF2B5EF4-FFF2-40B4-BE49-F238E27FC236}">
                <a16:creationId xmlns:a16="http://schemas.microsoft.com/office/drawing/2014/main" id="{04479E31-3DF9-4EA2-B91F-D0A4C982BA32}"/>
              </a:ext>
            </a:extLst>
          </p:cNvPr>
          <p:cNvPicPr>
            <a:picLocks noGrp="1" noChangeAspect="1"/>
          </p:cNvPicPr>
          <p:nvPr>
            <p:ph sz="quarter" idx="15"/>
          </p:nvPr>
        </p:nvPicPr>
        <p:blipFill>
          <a:blip r:embed="rId3" cstate="print">
            <a:extLst>
              <a:ext uri="{28A0092B-C50C-407E-A947-70E740481C1C}">
                <a14:useLocalDpi xmlns:a14="http://schemas.microsoft.com/office/drawing/2010/main"/>
              </a:ext>
            </a:extLst>
          </a:blip>
          <a:stretch>
            <a:fillRect/>
          </a:stretch>
        </p:blipFill>
        <p:spPr>
          <a:xfrm>
            <a:off x="4532217" y="407862"/>
            <a:ext cx="6513562" cy="5630087"/>
          </a:xfrm>
        </p:spPr>
      </p:pic>
      <p:sp>
        <p:nvSpPr>
          <p:cNvPr id="4" name="Slide Number Placeholder 3">
            <a:extLst>
              <a:ext uri="{FF2B5EF4-FFF2-40B4-BE49-F238E27FC236}">
                <a16:creationId xmlns:a16="http://schemas.microsoft.com/office/drawing/2014/main" id="{D44B4B5E-8156-47B2-8260-92AC30BAD237}"/>
              </a:ext>
            </a:extLst>
          </p:cNvPr>
          <p:cNvSpPr>
            <a:spLocks noGrp="1"/>
          </p:cNvSpPr>
          <p:nvPr>
            <p:ph type="sldNum" sz="quarter" idx="14"/>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1834644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848D-3C2B-44FB-AEEF-99F0A1EC6C1D}"/>
              </a:ext>
            </a:extLst>
          </p:cNvPr>
          <p:cNvSpPr>
            <a:spLocks noGrp="1"/>
          </p:cNvSpPr>
          <p:nvPr>
            <p:ph type="title"/>
          </p:nvPr>
        </p:nvSpPr>
        <p:spPr>
          <a:xfrm>
            <a:off x="277090" y="55420"/>
            <a:ext cx="11338560" cy="914399"/>
          </a:xfrm>
        </p:spPr>
        <p:txBody>
          <a:bodyPr anchor="b">
            <a:normAutofit/>
          </a:bodyPr>
          <a:lstStyle/>
          <a:p>
            <a:r>
              <a:rPr lang="en-US"/>
              <a:t>Breakout Activity</a:t>
            </a:r>
          </a:p>
        </p:txBody>
      </p:sp>
      <p:graphicFrame>
        <p:nvGraphicFramePr>
          <p:cNvPr id="22" name="Content Placeholder 4" descr="Activity (5 minutes individually) &#10;1. Identify and highlight each need in the IEP with a different highlighter. &#10;2. Identify and highlight the service, supplementary aid or service, or program modification related to each need identified in the PLAAFP (use the same color highlighter associated with the highlighted need). &#10;Reflect and Discuss (10 minutes in a small group)&#10;1. To what extent were the needs clearly identified in the PLAAFP statement? How do you identify student needs? &#10;2. To what extent does each need have a clearly aligned service, aid, or program modification? ">
            <a:extLst>
              <a:ext uri="{FF2B5EF4-FFF2-40B4-BE49-F238E27FC236}">
                <a16:creationId xmlns:a16="http://schemas.microsoft.com/office/drawing/2014/main" id="{F3D8B911-2307-A57B-EA0A-F572F0AA6BE4}"/>
              </a:ext>
            </a:extLst>
          </p:cNvPr>
          <p:cNvGraphicFramePr>
            <a:graphicFrameLocks noGrp="1"/>
          </p:cNvGraphicFramePr>
          <p:nvPr>
            <p:ph sz="half" idx="2"/>
            <p:extLst>
              <p:ext uri="{D42A27DB-BD31-4B8C-83A1-F6EECF244321}">
                <p14:modId xmlns:p14="http://schemas.microsoft.com/office/powerpoint/2010/main" val="735577934"/>
              </p:ext>
            </p:extLst>
          </p:nvPr>
        </p:nvGraphicFramePr>
        <p:xfrm>
          <a:off x="275808" y="1062953"/>
          <a:ext cx="8803139" cy="5316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0DAA5BB3-90D3-4616-95D4-9B8760B81961}"/>
              </a:ext>
            </a:extLst>
          </p:cNvPr>
          <p:cNvSpPr txBox="1"/>
          <p:nvPr/>
        </p:nvSpPr>
        <p:spPr>
          <a:xfrm>
            <a:off x="9559636" y="1357899"/>
            <a:ext cx="2356556" cy="3046988"/>
          </a:xfrm>
          <a:prstGeom prst="rect">
            <a:avLst/>
          </a:prstGeom>
          <a:solidFill>
            <a:schemeClr val="bg2"/>
          </a:solidFill>
        </p:spPr>
        <p:txBody>
          <a:bodyPr wrap="square">
            <a:spAutoFit/>
          </a:bodyPr>
          <a:lstStyle/>
          <a:p>
            <a:r>
              <a:rPr lang="en-US" sz="2400" b="1">
                <a:effectLst/>
                <a:latin typeface="Calibri" panose="020F0502020204030204" pitchFamily="34" charset="0"/>
                <a:ea typeface="Calibri" panose="020F0502020204030204" pitchFamily="34" charset="0"/>
                <a:cs typeface="Times New Roman" panose="02020603050405020304" pitchFamily="18" charset="0"/>
              </a:rPr>
              <a:t>What do you need? </a:t>
            </a:r>
          </a:p>
          <a:p>
            <a:pPr marL="285750" indent="-285750">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Copy of an IEP (not an original)</a:t>
            </a:r>
            <a:endParaRPr lang="en-US" sz="240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400">
                <a:effectLst/>
                <a:latin typeface="Calibri" panose="020F0502020204030204" pitchFamily="34" charset="0"/>
                <a:ea typeface="Calibri" panose="020F0502020204030204" pitchFamily="34" charset="0"/>
                <a:cs typeface="Times New Roman" panose="02020603050405020304" pitchFamily="18" charset="0"/>
              </a:rPr>
              <a:t>4-5 different-colored highlighters </a:t>
            </a:r>
            <a:endParaRPr lang="en-US" sz="2400"/>
          </a:p>
        </p:txBody>
      </p:sp>
      <p:sp>
        <p:nvSpPr>
          <p:cNvPr id="4" name="Slide Number Placeholder 3">
            <a:extLst>
              <a:ext uri="{FF2B5EF4-FFF2-40B4-BE49-F238E27FC236}">
                <a16:creationId xmlns:a16="http://schemas.microsoft.com/office/drawing/2014/main" id="{F9498C81-D82C-430D-95E6-3FDE9482CF02}"/>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14</a:t>
            </a:fld>
            <a:endParaRPr lang="en-US"/>
          </a:p>
        </p:txBody>
      </p:sp>
    </p:spTree>
    <p:extLst>
      <p:ext uri="{BB962C8B-B14F-4D97-AF65-F5344CB8AC3E}">
        <p14:creationId xmlns:p14="http://schemas.microsoft.com/office/powerpoint/2010/main" val="3534710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47C3A-3520-4102-929A-D2F2553FF9BA}"/>
              </a:ext>
            </a:extLst>
          </p:cNvPr>
          <p:cNvSpPr>
            <a:spLocks noGrp="1"/>
          </p:cNvSpPr>
          <p:nvPr>
            <p:ph type="title"/>
          </p:nvPr>
        </p:nvSpPr>
        <p:spPr>
          <a:xfrm>
            <a:off x="457200" y="10160"/>
            <a:ext cx="11338560" cy="1107996"/>
          </a:xfrm>
        </p:spPr>
        <p:txBody>
          <a:bodyPr/>
          <a:lstStyle/>
          <a:p>
            <a:r>
              <a:rPr lang="en-US"/>
              <a:t>What Does the U.S. Department of Education Say? </a:t>
            </a:r>
          </a:p>
        </p:txBody>
      </p:sp>
      <p:sp>
        <p:nvSpPr>
          <p:cNvPr id="3" name="Content Placeholder 2">
            <a:extLst>
              <a:ext uri="{FF2B5EF4-FFF2-40B4-BE49-F238E27FC236}">
                <a16:creationId xmlns:a16="http://schemas.microsoft.com/office/drawing/2014/main" id="{258667F1-8067-4CBD-9892-71125F061DFA}"/>
              </a:ext>
            </a:extLst>
          </p:cNvPr>
          <p:cNvSpPr>
            <a:spLocks noGrp="1"/>
          </p:cNvSpPr>
          <p:nvPr>
            <p:ph sz="quarter" idx="15"/>
          </p:nvPr>
        </p:nvSpPr>
        <p:spPr/>
        <p:txBody>
          <a:bodyPr/>
          <a:lstStyle/>
          <a:p>
            <a:r>
              <a:rPr lang="en-US" dirty="0"/>
              <a:t>A district cannot lawfully prepare IEPs with the same statement of current levels of performance for all students in a specific program.</a:t>
            </a:r>
          </a:p>
          <a:p>
            <a:r>
              <a:rPr lang="en-US" dirty="0"/>
              <a:t>It is impermissible for districts to have the IEP for each student in a class/disability category contain identical statements of present levels of educational performance.</a:t>
            </a:r>
          </a:p>
        </p:txBody>
      </p:sp>
      <p:sp>
        <p:nvSpPr>
          <p:cNvPr id="7" name="Text Placeholder 6">
            <a:extLst>
              <a:ext uri="{FF2B5EF4-FFF2-40B4-BE49-F238E27FC236}">
                <a16:creationId xmlns:a16="http://schemas.microsoft.com/office/drawing/2014/main" id="{A0F17C89-1CBA-40B7-82EA-ADD776BC4E16}"/>
              </a:ext>
            </a:extLst>
          </p:cNvPr>
          <p:cNvSpPr>
            <a:spLocks noGrp="1"/>
          </p:cNvSpPr>
          <p:nvPr>
            <p:ph type="body" sz="quarter" idx="16"/>
          </p:nvPr>
        </p:nvSpPr>
        <p:spPr/>
        <p:txBody>
          <a:bodyPr/>
          <a:lstStyle/>
          <a:p>
            <a:r>
              <a:rPr lang="en-US" b="0" i="0" dirty="0">
                <a:solidFill>
                  <a:srgbClr val="000000"/>
                </a:solidFill>
                <a:effectLst/>
                <a:latin typeface="Calibri" panose="020F0502020204030204" pitchFamily="34" charset="0"/>
              </a:rPr>
              <a:t>Source: Letter to New, 211 IDELR 464 (OSEP 1987).</a:t>
            </a:r>
            <a:endParaRPr lang="en-US" sz="1000" dirty="0"/>
          </a:p>
        </p:txBody>
      </p:sp>
      <p:sp>
        <p:nvSpPr>
          <p:cNvPr id="5" name="Slide Number Placeholder 4">
            <a:extLst>
              <a:ext uri="{FF2B5EF4-FFF2-40B4-BE49-F238E27FC236}">
                <a16:creationId xmlns:a16="http://schemas.microsoft.com/office/drawing/2014/main" id="{EA165647-C393-4330-8259-1D434FEC0479}"/>
              </a:ext>
            </a:extLst>
          </p:cNvPr>
          <p:cNvSpPr>
            <a:spLocks noGrp="1"/>
          </p:cNvSpPr>
          <p:nvPr>
            <p:ph type="sldNum" sz="quarter" idx="14"/>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705302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FE83-0003-4BB3-8E76-BA3C9ABACDB8}"/>
              </a:ext>
            </a:extLst>
          </p:cNvPr>
          <p:cNvSpPr>
            <a:spLocks noGrp="1"/>
          </p:cNvSpPr>
          <p:nvPr>
            <p:ph type="title"/>
          </p:nvPr>
        </p:nvSpPr>
        <p:spPr>
          <a:xfrm>
            <a:off x="457200" y="0"/>
            <a:ext cx="11338560" cy="1107996"/>
          </a:xfrm>
        </p:spPr>
        <p:txBody>
          <a:bodyPr anchor="b">
            <a:normAutofit/>
          </a:bodyPr>
          <a:lstStyle/>
          <a:p>
            <a:r>
              <a:rPr lang="en-US"/>
              <a:t>In Other Words</a:t>
            </a:r>
          </a:p>
        </p:txBody>
      </p:sp>
      <p:sp>
        <p:nvSpPr>
          <p:cNvPr id="6" name="Content Placeholder 5">
            <a:extLst>
              <a:ext uri="{FF2B5EF4-FFF2-40B4-BE49-F238E27FC236}">
                <a16:creationId xmlns:a16="http://schemas.microsoft.com/office/drawing/2014/main" id="{F5A91E52-53BD-40F8-8615-85E1DB9F109A}"/>
              </a:ext>
            </a:extLst>
          </p:cNvPr>
          <p:cNvSpPr>
            <a:spLocks noGrp="1"/>
          </p:cNvSpPr>
          <p:nvPr>
            <p:ph sz="quarter" idx="15"/>
          </p:nvPr>
        </p:nvSpPr>
        <p:spPr>
          <a:xfrm>
            <a:off x="457200" y="1280160"/>
            <a:ext cx="11338560" cy="4846320"/>
          </a:xfrm>
        </p:spPr>
        <p:txBody>
          <a:bodyPr>
            <a:normAutofit/>
          </a:bodyPr>
          <a:lstStyle/>
          <a:p>
            <a:pPr marL="0" indent="0">
              <a:buNone/>
            </a:pPr>
            <a:r>
              <a:rPr lang="en-US" i="1"/>
              <a:t>Present levels </a:t>
            </a:r>
            <a:r>
              <a:rPr lang="en-US"/>
              <a:t>and </a:t>
            </a:r>
            <a:r>
              <a:rPr lang="en-US" i="1"/>
              <a:t>needs</a:t>
            </a:r>
            <a:r>
              <a:rPr lang="en-US"/>
              <a:t> are</a:t>
            </a:r>
          </a:p>
          <a:p>
            <a:r>
              <a:rPr lang="en-US" b="1"/>
              <a:t>not based </a:t>
            </a:r>
            <a:r>
              <a:rPr lang="en-US"/>
              <a:t>on the disability category. </a:t>
            </a:r>
          </a:p>
          <a:p>
            <a:r>
              <a:rPr lang="en-US" b="1"/>
              <a:t>based</a:t>
            </a:r>
            <a:r>
              <a:rPr lang="en-US"/>
              <a:t> on the individual needs that a child experiences because of the disability.</a:t>
            </a:r>
          </a:p>
        </p:txBody>
      </p:sp>
      <p:sp>
        <p:nvSpPr>
          <p:cNvPr id="3" name="Rectangle 2">
            <a:extLst>
              <a:ext uri="{FF2B5EF4-FFF2-40B4-BE49-F238E27FC236}">
                <a16:creationId xmlns:a16="http://schemas.microsoft.com/office/drawing/2014/main" id="{7B6E10F0-B2E6-4872-A89F-40C58754838A}"/>
              </a:ext>
            </a:extLst>
          </p:cNvPr>
          <p:cNvSpPr/>
          <p:nvPr/>
        </p:nvSpPr>
        <p:spPr>
          <a:xfrm>
            <a:off x="1419367" y="4353636"/>
            <a:ext cx="9225887" cy="1224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2"/>
                </a:solidFill>
              </a:rPr>
              <a:t>In the chat, share some of the ways your small groups discussed identifying needs!</a:t>
            </a:r>
          </a:p>
        </p:txBody>
      </p:sp>
      <p:sp>
        <p:nvSpPr>
          <p:cNvPr id="5" name="Slide Number Placeholder 4">
            <a:extLst>
              <a:ext uri="{FF2B5EF4-FFF2-40B4-BE49-F238E27FC236}">
                <a16:creationId xmlns:a16="http://schemas.microsoft.com/office/drawing/2014/main" id="{91E92795-B7F9-4C3A-ADB9-C15922F82A1F}"/>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16</a:t>
            </a:fld>
            <a:endParaRPr lang="en-US"/>
          </a:p>
        </p:txBody>
      </p:sp>
    </p:spTree>
    <p:extLst>
      <p:ext uri="{BB962C8B-B14F-4D97-AF65-F5344CB8AC3E}">
        <p14:creationId xmlns:p14="http://schemas.microsoft.com/office/powerpoint/2010/main" val="2327132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C2678-8AC9-424E-A331-15C615405809}"/>
              </a:ext>
            </a:extLst>
          </p:cNvPr>
          <p:cNvSpPr>
            <a:spLocks noGrp="1"/>
          </p:cNvSpPr>
          <p:nvPr>
            <p:ph type="title"/>
          </p:nvPr>
        </p:nvSpPr>
        <p:spPr/>
        <p:txBody>
          <a:bodyPr/>
          <a:lstStyle/>
          <a:p>
            <a:r>
              <a:rPr lang="en-US" dirty="0"/>
              <a:t>What Does the U.S. Department of Education Say? </a:t>
            </a:r>
            <a:r>
              <a:rPr lang="en-US" dirty="0">
                <a:solidFill>
                  <a:schemeClr val="bg1"/>
                </a:solidFill>
              </a:rPr>
              <a:t>2</a:t>
            </a:r>
            <a:r>
              <a:rPr lang="en-US" dirty="0"/>
              <a:t> </a:t>
            </a:r>
          </a:p>
        </p:txBody>
      </p:sp>
      <p:sp>
        <p:nvSpPr>
          <p:cNvPr id="3" name="Content Placeholder 2">
            <a:extLst>
              <a:ext uri="{FF2B5EF4-FFF2-40B4-BE49-F238E27FC236}">
                <a16:creationId xmlns:a16="http://schemas.microsoft.com/office/drawing/2014/main" id="{8BCAFFE5-67D4-4FEA-8A2B-6B9FD52D4F90}"/>
              </a:ext>
            </a:extLst>
          </p:cNvPr>
          <p:cNvSpPr>
            <a:spLocks noGrp="1"/>
          </p:cNvSpPr>
          <p:nvPr>
            <p:ph sz="quarter" idx="15"/>
          </p:nvPr>
        </p:nvSpPr>
        <p:spPr/>
        <p:txBody>
          <a:bodyPr>
            <a:normAutofit/>
          </a:bodyPr>
          <a:lstStyle/>
          <a:p>
            <a:pPr marL="0" indent="0">
              <a:buNone/>
            </a:pPr>
            <a:r>
              <a:rPr lang="en-US"/>
              <a:t>“There should be a </a:t>
            </a:r>
            <a:r>
              <a:rPr lang="en-US" b="1"/>
              <a:t>direct relationship between the present levels of performance and the other components of the IEP</a:t>
            </a:r>
            <a:r>
              <a:rPr lang="en-US"/>
              <a:t>. Thus, if the statement describes a problem with the child’s reading level and points to a deficiency in reading skills, the problem should be addressed under both goals and specific special education and related services provided to the child.” [emphasis added]</a:t>
            </a:r>
          </a:p>
          <a:p>
            <a:endParaRPr lang="en-US"/>
          </a:p>
        </p:txBody>
      </p:sp>
      <p:sp>
        <p:nvSpPr>
          <p:cNvPr id="7" name="Text Placeholder 6">
            <a:extLst>
              <a:ext uri="{FF2B5EF4-FFF2-40B4-BE49-F238E27FC236}">
                <a16:creationId xmlns:a16="http://schemas.microsoft.com/office/drawing/2014/main" id="{9FA83C5B-F6D7-4892-A1E1-2150DB13897C}"/>
              </a:ext>
            </a:extLst>
          </p:cNvPr>
          <p:cNvSpPr>
            <a:spLocks noGrp="1"/>
          </p:cNvSpPr>
          <p:nvPr>
            <p:ph type="body" sz="quarter" idx="16"/>
          </p:nvPr>
        </p:nvSpPr>
        <p:spPr/>
        <p:txBody>
          <a:bodyPr/>
          <a:lstStyle/>
          <a:p>
            <a:r>
              <a:rPr lang="en-US"/>
              <a:t>Source: U.S. Department of Education, Code of Federal Regulations, 1999, Appendix C, Question 36. </a:t>
            </a:r>
          </a:p>
        </p:txBody>
      </p:sp>
      <p:sp>
        <p:nvSpPr>
          <p:cNvPr id="5" name="Slide Number Placeholder 4">
            <a:extLst>
              <a:ext uri="{FF2B5EF4-FFF2-40B4-BE49-F238E27FC236}">
                <a16:creationId xmlns:a16="http://schemas.microsoft.com/office/drawing/2014/main" id="{AA0EE2A8-1096-47F9-B278-2FDA36448537}"/>
              </a:ext>
            </a:extLst>
          </p:cNvPr>
          <p:cNvSpPr>
            <a:spLocks noGrp="1"/>
          </p:cNvSpPr>
          <p:nvPr>
            <p:ph type="sldNum" sz="quarter" idx="14"/>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187808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A703-27F8-459C-9DA5-F7F8935093F3}"/>
              </a:ext>
            </a:extLst>
          </p:cNvPr>
          <p:cNvSpPr>
            <a:spLocks noGrp="1"/>
          </p:cNvSpPr>
          <p:nvPr>
            <p:ph type="title"/>
          </p:nvPr>
        </p:nvSpPr>
        <p:spPr>
          <a:xfrm>
            <a:off x="861999" y="2250301"/>
            <a:ext cx="10468001" cy="1453019"/>
          </a:xfrm>
        </p:spPr>
        <p:txBody>
          <a:bodyPr/>
          <a:lstStyle/>
          <a:p>
            <a:pPr algn="ctr"/>
            <a:r>
              <a:rPr lang="en-US"/>
              <a:t>Successful development and implementation of special education depends on the quality of the PLAAFP statement!</a:t>
            </a:r>
          </a:p>
        </p:txBody>
      </p:sp>
      <p:sp>
        <p:nvSpPr>
          <p:cNvPr id="4" name="Slide Number Placeholder 3">
            <a:extLst>
              <a:ext uri="{FF2B5EF4-FFF2-40B4-BE49-F238E27FC236}">
                <a16:creationId xmlns:a16="http://schemas.microsoft.com/office/drawing/2014/main" id="{3A0908BA-A945-400A-9D60-FE6F0AC0804D}"/>
              </a:ext>
            </a:extLst>
          </p:cNvPr>
          <p:cNvSpPr>
            <a:spLocks noGrp="1"/>
          </p:cNvSpPr>
          <p:nvPr>
            <p:ph type="sldNum" sz="quarter" idx="12"/>
          </p:nvPr>
        </p:nvSpPr>
        <p:spPr/>
        <p:txBody>
          <a:bodyPr/>
          <a:lstStyle/>
          <a:p>
            <a:fld id="{379B2AD7-381F-0941-A3E8-EDC562BE80A6}" type="slidenum">
              <a:rPr lang="en-US" smtClean="0"/>
              <a:t>18</a:t>
            </a:fld>
            <a:endParaRPr lang="en-US"/>
          </a:p>
        </p:txBody>
      </p:sp>
    </p:spTree>
    <p:extLst>
      <p:ext uri="{BB962C8B-B14F-4D97-AF65-F5344CB8AC3E}">
        <p14:creationId xmlns:p14="http://schemas.microsoft.com/office/powerpoint/2010/main" val="201952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7FBC5A-6904-461E-888B-ECC0CAA64DD9}"/>
              </a:ext>
            </a:extLst>
          </p:cNvPr>
          <p:cNvSpPr>
            <a:spLocks noGrp="1"/>
          </p:cNvSpPr>
          <p:nvPr>
            <p:ph type="ctrTitle"/>
          </p:nvPr>
        </p:nvSpPr>
        <p:spPr/>
        <p:txBody>
          <a:bodyPr/>
          <a:lstStyle/>
          <a:p>
            <a:r>
              <a:rPr lang="en-US"/>
              <a:t>PLAAFP Development in Action</a:t>
            </a:r>
          </a:p>
        </p:txBody>
      </p:sp>
      <p:sp>
        <p:nvSpPr>
          <p:cNvPr id="5" name="Slide Number Placeholder 4">
            <a:extLst>
              <a:ext uri="{FF2B5EF4-FFF2-40B4-BE49-F238E27FC236}">
                <a16:creationId xmlns:a16="http://schemas.microsoft.com/office/drawing/2014/main" id="{9587D39D-876B-44B9-840B-15CD6BF51325}"/>
              </a:ext>
            </a:extLst>
          </p:cNvPr>
          <p:cNvSpPr>
            <a:spLocks noGrp="1"/>
          </p:cNvSpPr>
          <p:nvPr>
            <p:ph type="sldNum" sz="quarter" idx="11"/>
          </p:nvPr>
        </p:nvSpPr>
        <p:spPr/>
        <p:txBody>
          <a:bodyPr/>
          <a:lstStyle/>
          <a:p>
            <a:fld id="{99A20822-4A49-4D36-86E3-300BA48D3F00}" type="slidenum">
              <a:rPr lang="en-US" smtClean="0"/>
              <a:pPr/>
              <a:t>19</a:t>
            </a:fld>
            <a:endParaRPr lang="en-US"/>
          </a:p>
        </p:txBody>
      </p:sp>
    </p:spTree>
    <p:extLst>
      <p:ext uri="{BB962C8B-B14F-4D97-AF65-F5344CB8AC3E}">
        <p14:creationId xmlns:p14="http://schemas.microsoft.com/office/powerpoint/2010/main" val="1427247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a:t>Meet the Team </a:t>
            </a:r>
          </a:p>
        </p:txBody>
      </p:sp>
      <p:pic>
        <p:nvPicPr>
          <p:cNvPr id="24" name="Picture Placeholder 14" descr="Chrissy Brown">
            <a:extLst>
              <a:ext uri="{FF2B5EF4-FFF2-40B4-BE49-F238E27FC236}">
                <a16:creationId xmlns:a16="http://schemas.microsoft.com/office/drawing/2014/main" id="{E6D901BC-2FCF-400E-9033-64378C06A7FB}"/>
              </a:ext>
            </a:extLst>
          </p:cNvPr>
          <p:cNvPicPr>
            <a:picLocks noChangeAspect="1"/>
          </p:cNvPicPr>
          <p:nvPr/>
        </p:nvPicPr>
        <p:blipFill>
          <a:blip r:embed="rId3"/>
          <a:srcRect/>
          <a:stretch/>
        </p:blipFill>
        <p:spPr>
          <a:xfrm>
            <a:off x="651011" y="1322388"/>
            <a:ext cx="1828800" cy="1828800"/>
          </a:xfrm>
          <a:prstGeom prst="ellipse">
            <a:avLst/>
          </a:prstGeom>
          <a:ln>
            <a:noFill/>
          </a:ln>
        </p:spPr>
      </p:pic>
      <p:sp>
        <p:nvSpPr>
          <p:cNvPr id="4" name="Text Placeholder 3"/>
          <p:cNvSpPr>
            <a:spLocks noGrp="1"/>
          </p:cNvSpPr>
          <p:nvPr>
            <p:ph type="body" sz="quarter" idx="19"/>
          </p:nvPr>
        </p:nvSpPr>
        <p:spPr>
          <a:xfrm>
            <a:off x="457200" y="3269043"/>
            <a:ext cx="2011680" cy="369887"/>
          </a:xfrm>
        </p:spPr>
        <p:txBody>
          <a:bodyPr/>
          <a:lstStyle/>
          <a:p>
            <a:r>
              <a:rPr lang="en-US"/>
              <a:t>Chrissy Brown</a:t>
            </a:r>
          </a:p>
        </p:txBody>
      </p:sp>
      <p:sp>
        <p:nvSpPr>
          <p:cNvPr id="5" name="Text Placeholder 4"/>
          <p:cNvSpPr>
            <a:spLocks noGrp="1"/>
          </p:cNvSpPr>
          <p:nvPr>
            <p:ph type="body" sz="quarter" idx="23"/>
          </p:nvPr>
        </p:nvSpPr>
        <p:spPr>
          <a:xfrm>
            <a:off x="390500" y="3813047"/>
            <a:ext cx="2210459" cy="2148840"/>
          </a:xfrm>
        </p:spPr>
        <p:txBody>
          <a:bodyPr/>
          <a:lstStyle/>
          <a:p>
            <a:r>
              <a:rPr lang="en-US"/>
              <a:t>PROGRESS Center</a:t>
            </a:r>
          </a:p>
          <a:p>
            <a:r>
              <a:rPr lang="en-US"/>
              <a:t>Technical Assistance Consultant</a:t>
            </a:r>
          </a:p>
          <a:p>
            <a:endParaRPr lang="en-US" i="0"/>
          </a:p>
        </p:txBody>
      </p:sp>
      <p:pic>
        <p:nvPicPr>
          <p:cNvPr id="15" name="Picture Placeholder 14" descr="Tessie Bailey">
            <a:extLst>
              <a:ext uri="{FF2B5EF4-FFF2-40B4-BE49-F238E27FC236}">
                <a16:creationId xmlns:a16="http://schemas.microsoft.com/office/drawing/2014/main" id="{44107688-5624-4D9A-8885-E89AFD7C3192}"/>
              </a:ext>
            </a:extLst>
          </p:cNvPr>
          <p:cNvPicPr>
            <a:picLocks noGrp="1" noChangeAspect="1"/>
          </p:cNvPicPr>
          <p:nvPr>
            <p:ph type="pic" sz="quarter" idx="24"/>
          </p:nvPr>
        </p:nvPicPr>
        <p:blipFill rotWithShape="1">
          <a:blip r:embed="rId4"/>
          <a:srcRect l="2039" t="5" r="-2039" b="17301"/>
          <a:stretch/>
        </p:blipFill>
        <p:spPr>
          <a:xfrm>
            <a:off x="3619907" y="1322388"/>
            <a:ext cx="1828800" cy="1828800"/>
          </a:xfrm>
        </p:spPr>
      </p:pic>
      <p:sp>
        <p:nvSpPr>
          <p:cNvPr id="13" name="Text Placeholder 12"/>
          <p:cNvSpPr>
            <a:spLocks noGrp="1"/>
          </p:cNvSpPr>
          <p:nvPr>
            <p:ph type="body" sz="quarter" idx="31"/>
          </p:nvPr>
        </p:nvSpPr>
        <p:spPr>
          <a:xfrm>
            <a:off x="3474720" y="3269043"/>
            <a:ext cx="2011680" cy="369887"/>
          </a:xfrm>
        </p:spPr>
        <p:txBody>
          <a:bodyPr/>
          <a:lstStyle/>
          <a:p>
            <a:r>
              <a:rPr lang="en-US"/>
              <a:t>Tessie Bailey</a:t>
            </a:r>
          </a:p>
          <a:p>
            <a:endParaRPr lang="en-US"/>
          </a:p>
        </p:txBody>
      </p:sp>
      <p:sp>
        <p:nvSpPr>
          <p:cNvPr id="14" name="Text Placeholder 13"/>
          <p:cNvSpPr>
            <a:spLocks noGrp="1"/>
          </p:cNvSpPr>
          <p:nvPr>
            <p:ph type="body" sz="quarter" idx="32"/>
          </p:nvPr>
        </p:nvSpPr>
        <p:spPr>
          <a:xfrm>
            <a:off x="3437027" y="3875333"/>
            <a:ext cx="2011680" cy="2148840"/>
          </a:xfrm>
        </p:spPr>
        <p:txBody>
          <a:bodyPr/>
          <a:lstStyle/>
          <a:p>
            <a:r>
              <a:rPr lang="en-US"/>
              <a:t>PROGRESS Center Director, Principal Consultant</a:t>
            </a:r>
          </a:p>
          <a:p>
            <a:endParaRPr lang="en-US"/>
          </a:p>
        </p:txBody>
      </p:sp>
      <p:pic>
        <p:nvPicPr>
          <p:cNvPr id="19" name="Picture Placeholder 5" descr="Amy Peterson">
            <a:extLst>
              <a:ext uri="{FF2B5EF4-FFF2-40B4-BE49-F238E27FC236}">
                <a16:creationId xmlns:a16="http://schemas.microsoft.com/office/drawing/2014/main" id="{FB9C02B4-5DF3-465E-A2FF-1C7125CBD1E4}"/>
              </a:ext>
            </a:extLst>
          </p:cNvPr>
          <p:cNvPicPr>
            <a:picLocks noChangeAspect="1"/>
          </p:cNvPicPr>
          <p:nvPr/>
        </p:nvPicPr>
        <p:blipFill>
          <a:blip r:embed="rId5"/>
          <a:srcRect/>
          <a:stretch/>
        </p:blipFill>
        <p:spPr>
          <a:xfrm>
            <a:off x="6675120" y="1322388"/>
            <a:ext cx="1828800" cy="1828800"/>
          </a:xfrm>
          <a:prstGeom prst="ellipse">
            <a:avLst/>
          </a:prstGeom>
          <a:ln>
            <a:noFill/>
          </a:ln>
        </p:spPr>
      </p:pic>
      <p:sp>
        <p:nvSpPr>
          <p:cNvPr id="7" name="Text Placeholder 6"/>
          <p:cNvSpPr>
            <a:spLocks noGrp="1"/>
          </p:cNvSpPr>
          <p:nvPr>
            <p:ph type="body" sz="quarter" idx="25"/>
          </p:nvPr>
        </p:nvSpPr>
        <p:spPr>
          <a:xfrm>
            <a:off x="6492240" y="3269043"/>
            <a:ext cx="2011680" cy="369887"/>
          </a:xfrm>
        </p:spPr>
        <p:txBody>
          <a:bodyPr>
            <a:normAutofit/>
          </a:bodyPr>
          <a:lstStyle/>
          <a:p>
            <a:r>
              <a:rPr lang="en-US"/>
              <a:t>Amy Peterson</a:t>
            </a:r>
          </a:p>
        </p:txBody>
      </p:sp>
      <p:sp>
        <p:nvSpPr>
          <p:cNvPr id="8" name="Text Placeholder 7"/>
          <p:cNvSpPr>
            <a:spLocks noGrp="1"/>
          </p:cNvSpPr>
          <p:nvPr>
            <p:ph type="body" sz="quarter" idx="26"/>
          </p:nvPr>
        </p:nvSpPr>
        <p:spPr>
          <a:xfrm>
            <a:off x="6356195" y="3875333"/>
            <a:ext cx="2128878" cy="2148840"/>
          </a:xfrm>
        </p:spPr>
        <p:txBody>
          <a:bodyPr/>
          <a:lstStyle/>
          <a:p>
            <a:r>
              <a:rPr lang="en-US"/>
              <a:t>PROGRESS Center</a:t>
            </a:r>
          </a:p>
          <a:p>
            <a:r>
              <a:rPr lang="en-US"/>
              <a:t> Universal Technical Assistance Lead</a:t>
            </a:r>
          </a:p>
        </p:txBody>
      </p:sp>
      <p:pic>
        <p:nvPicPr>
          <p:cNvPr id="6" name="Picture Placeholder 5" descr="Sacha Cartagena">
            <a:extLst>
              <a:ext uri="{FF2B5EF4-FFF2-40B4-BE49-F238E27FC236}">
                <a16:creationId xmlns:a16="http://schemas.microsoft.com/office/drawing/2014/main" id="{0BA171B9-1F26-458B-A53B-7735D7A1EA15}"/>
              </a:ext>
            </a:extLst>
          </p:cNvPr>
          <p:cNvPicPr>
            <a:picLocks noGrp="1" noChangeAspect="1"/>
          </p:cNvPicPr>
          <p:nvPr>
            <p:ph type="pic" sz="quarter" idx="27"/>
          </p:nvPr>
        </p:nvPicPr>
        <p:blipFill>
          <a:blip r:embed="rId6"/>
          <a:srcRect/>
          <a:stretch>
            <a:fillRect/>
          </a:stretch>
        </p:blipFill>
        <p:spPr>
          <a:xfrm>
            <a:off x="9692640" y="1322388"/>
            <a:ext cx="1828800" cy="1828800"/>
          </a:xfrm>
        </p:spPr>
      </p:pic>
      <p:sp>
        <p:nvSpPr>
          <p:cNvPr id="10" name="Text Placeholder 9"/>
          <p:cNvSpPr>
            <a:spLocks noGrp="1"/>
          </p:cNvSpPr>
          <p:nvPr>
            <p:ph type="body" sz="quarter" idx="28"/>
          </p:nvPr>
        </p:nvSpPr>
        <p:spPr>
          <a:xfrm>
            <a:off x="9509760" y="3258438"/>
            <a:ext cx="2011680" cy="369887"/>
          </a:xfrm>
        </p:spPr>
        <p:txBody>
          <a:bodyPr/>
          <a:lstStyle/>
          <a:p>
            <a:r>
              <a:rPr lang="en-US"/>
              <a:t>Sacha </a:t>
            </a:r>
            <a:r>
              <a:rPr lang="en-US" sz="1800" b="1">
                <a:solidFill>
                  <a:srgbClr val="59565A"/>
                </a:solidFill>
                <a:effectLst/>
                <a:latin typeface="Segoe UI" panose="020B0502040204020203" pitchFamily="34" charset="0"/>
              </a:rPr>
              <a:t>Cartagena</a:t>
            </a:r>
            <a:endParaRPr lang="en-US" sz="1800">
              <a:solidFill>
                <a:srgbClr val="59565A"/>
              </a:solidFill>
              <a:effectLst/>
              <a:latin typeface="Arial" panose="020B0604020202020204" pitchFamily="34" charset="0"/>
            </a:endParaRPr>
          </a:p>
        </p:txBody>
      </p:sp>
      <p:sp>
        <p:nvSpPr>
          <p:cNvPr id="11" name="Text Placeholder 10"/>
          <p:cNvSpPr>
            <a:spLocks noGrp="1"/>
          </p:cNvSpPr>
          <p:nvPr>
            <p:ph type="body" sz="quarter" idx="29"/>
          </p:nvPr>
        </p:nvSpPr>
        <p:spPr>
          <a:xfrm>
            <a:off x="9374810" y="3889866"/>
            <a:ext cx="2281579" cy="2148840"/>
          </a:xfrm>
        </p:spPr>
        <p:txBody>
          <a:bodyPr/>
          <a:lstStyle/>
          <a:p>
            <a:r>
              <a:rPr lang="en-US"/>
              <a:t>PROGRESS Center, Learning Module Coordinator</a:t>
            </a:r>
          </a:p>
          <a:p>
            <a:endParaRPr lang="en-US"/>
          </a:p>
        </p:txBody>
      </p:sp>
      <p:sp>
        <p:nvSpPr>
          <p:cNvPr id="18" name="Slide Number Placeholder 17"/>
          <p:cNvSpPr>
            <a:spLocks noGrp="1"/>
          </p:cNvSpPr>
          <p:nvPr>
            <p:ph type="sldNum" sz="quarter" idx="10"/>
          </p:nvPr>
        </p:nvSpPr>
        <p:spPr/>
        <p:txBody>
          <a:bodyPr/>
          <a:lstStyle/>
          <a:p>
            <a:fld id="{99A20822-4A49-4D36-86E3-300BA48D3F00}" type="slidenum">
              <a:rPr lang="en-US" dirty="0" smtClean="0"/>
              <a:pPr/>
              <a:t>2</a:t>
            </a:fld>
            <a:endParaRPr lang="en-US"/>
          </a:p>
        </p:txBody>
      </p:sp>
    </p:spTree>
    <p:extLst>
      <p:ext uri="{BB962C8B-B14F-4D97-AF65-F5344CB8AC3E}">
        <p14:creationId xmlns:p14="http://schemas.microsoft.com/office/powerpoint/2010/main" val="278878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065C5-A7CC-4E2C-9920-96C6C2ED6AE8}"/>
              </a:ext>
            </a:extLst>
          </p:cNvPr>
          <p:cNvSpPr>
            <a:spLocks noGrp="1"/>
          </p:cNvSpPr>
          <p:nvPr>
            <p:ph type="title"/>
          </p:nvPr>
        </p:nvSpPr>
        <p:spPr/>
        <p:txBody>
          <a:bodyPr/>
          <a:lstStyle/>
          <a:p>
            <a:r>
              <a:rPr lang="en-US"/>
              <a:t>What Is the Big Deal About the PLAAFP Statement? </a:t>
            </a:r>
          </a:p>
        </p:txBody>
      </p:sp>
      <p:sp>
        <p:nvSpPr>
          <p:cNvPr id="3" name="Content Placeholder 2">
            <a:extLst>
              <a:ext uri="{FF2B5EF4-FFF2-40B4-BE49-F238E27FC236}">
                <a16:creationId xmlns:a16="http://schemas.microsoft.com/office/drawing/2014/main" id="{416504BC-FEB2-4A70-A1F3-9CE66D1A3F19}"/>
              </a:ext>
            </a:extLst>
          </p:cNvPr>
          <p:cNvSpPr>
            <a:spLocks noGrp="1"/>
          </p:cNvSpPr>
          <p:nvPr>
            <p:ph sz="quarter" idx="14"/>
          </p:nvPr>
        </p:nvSpPr>
        <p:spPr/>
        <p:txBody>
          <a:bodyPr/>
          <a:lstStyle/>
          <a:p>
            <a:r>
              <a:rPr lang="en-US"/>
              <a:t>If designed well, it prevents us from experiencing the dreaded and harmful</a:t>
            </a:r>
          </a:p>
          <a:p>
            <a:endParaRPr lang="en-US"/>
          </a:p>
          <a:p>
            <a:endParaRPr lang="en-US"/>
          </a:p>
          <a:p>
            <a:endParaRPr lang="en-US"/>
          </a:p>
          <a:p>
            <a:endParaRPr lang="en-US"/>
          </a:p>
          <a:p>
            <a:r>
              <a:rPr lang="en-US"/>
              <a:t>Assumacide is when we make decisions about programming or identify practices or supports based on our assumptions, rather than evidence.</a:t>
            </a:r>
          </a:p>
          <a:p>
            <a:endParaRPr lang="en-US"/>
          </a:p>
        </p:txBody>
      </p:sp>
      <p:sp>
        <p:nvSpPr>
          <p:cNvPr id="6" name="Rectangle: Rounded Corners 5">
            <a:extLst>
              <a:ext uri="{FF2B5EF4-FFF2-40B4-BE49-F238E27FC236}">
                <a16:creationId xmlns:a16="http://schemas.microsoft.com/office/drawing/2014/main" id="{6AB52062-9F4E-49CC-ABF0-F230047EB85D}"/>
              </a:ext>
            </a:extLst>
          </p:cNvPr>
          <p:cNvSpPr/>
          <p:nvPr/>
        </p:nvSpPr>
        <p:spPr>
          <a:xfrm>
            <a:off x="2881745" y="2230582"/>
            <a:ext cx="5957455" cy="1870363"/>
          </a:xfrm>
          <a:prstGeom prst="roundRect">
            <a:avLst/>
          </a:prstGeom>
          <a:solidFill>
            <a:srgbClr val="93B97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7200">
                <a:solidFill>
                  <a:schemeClr val="tx2"/>
                </a:solidFill>
              </a:rPr>
              <a:t>“Assumacide”</a:t>
            </a:r>
          </a:p>
        </p:txBody>
      </p:sp>
      <p:sp>
        <p:nvSpPr>
          <p:cNvPr id="5" name="Slide Number Placeholder 4">
            <a:extLst>
              <a:ext uri="{FF2B5EF4-FFF2-40B4-BE49-F238E27FC236}">
                <a16:creationId xmlns:a16="http://schemas.microsoft.com/office/drawing/2014/main" id="{F302FFB5-1FFA-41A7-9A3E-7FFC272AC3B4}"/>
              </a:ext>
            </a:extLst>
          </p:cNvPr>
          <p:cNvSpPr>
            <a:spLocks noGrp="1"/>
          </p:cNvSpPr>
          <p:nvPr>
            <p:ph type="sldNum" sz="quarter" idx="12"/>
          </p:nvPr>
        </p:nvSpPr>
        <p:spPr/>
        <p:txBody>
          <a:bodyPr/>
          <a:lstStyle/>
          <a:p>
            <a:fld id="{99A20822-4A49-4D36-86E3-300BA48D3F00}" type="slidenum">
              <a:rPr lang="en-US" smtClean="0"/>
              <a:t>20</a:t>
            </a:fld>
            <a:endParaRPr lang="en-US"/>
          </a:p>
        </p:txBody>
      </p:sp>
    </p:spTree>
    <p:extLst>
      <p:ext uri="{BB962C8B-B14F-4D97-AF65-F5344CB8AC3E}">
        <p14:creationId xmlns:p14="http://schemas.microsoft.com/office/powerpoint/2010/main" val="4092357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Does IDEA Say About the PLAAFP Statement?</a:t>
            </a:r>
          </a:p>
        </p:txBody>
      </p:sp>
      <p:sp>
        <p:nvSpPr>
          <p:cNvPr id="3" name="Content Placeholder 2"/>
          <p:cNvSpPr>
            <a:spLocks noGrp="1"/>
          </p:cNvSpPr>
          <p:nvPr>
            <p:ph sz="quarter" idx="14"/>
          </p:nvPr>
        </p:nvSpPr>
        <p:spPr>
          <a:xfrm>
            <a:off x="577632" y="1318260"/>
            <a:ext cx="11338560" cy="4409440"/>
          </a:xfrm>
        </p:spPr>
        <p:txBody>
          <a:bodyPr/>
          <a:lstStyle/>
          <a:p>
            <a:pPr lvl="0"/>
            <a:r>
              <a:rPr lang="en-US"/>
              <a:t>(1) A statement of the child’s </a:t>
            </a:r>
            <a:r>
              <a:rPr lang="en-US" b="1"/>
              <a:t>present levels of academic achievement and functional performance</a:t>
            </a:r>
            <a:r>
              <a:rPr lang="en-US"/>
              <a:t>, including—</a:t>
            </a:r>
          </a:p>
          <a:p>
            <a:pPr lvl="0"/>
            <a:r>
              <a:rPr lang="en-US"/>
              <a:t>	(i) How the child’s disability </a:t>
            </a:r>
            <a:r>
              <a:rPr lang="en-US" b="1"/>
              <a:t>affects the child’s involvement and progress 	in the general education curriculum </a:t>
            </a:r>
            <a:r>
              <a:rPr lang="en-US"/>
              <a:t>(i.e., the same curriculum as for 	nondisabled children); or</a:t>
            </a:r>
          </a:p>
          <a:p>
            <a:pPr lvl="0"/>
            <a:r>
              <a:rPr lang="en-US"/>
              <a:t>	(ii) For preschool children, as appropriate, </a:t>
            </a:r>
            <a:r>
              <a:rPr lang="en-US" b="1"/>
              <a:t>how the disability affects the 	child’s participation in appropriate activities</a:t>
            </a:r>
            <a:r>
              <a:rPr lang="en-US"/>
              <a:t>.</a:t>
            </a:r>
          </a:p>
        </p:txBody>
      </p:sp>
      <p:sp>
        <p:nvSpPr>
          <p:cNvPr id="5" name="Text Placeholder 8">
            <a:extLst>
              <a:ext uri="{FF2B5EF4-FFF2-40B4-BE49-F238E27FC236}">
                <a16:creationId xmlns:a16="http://schemas.microsoft.com/office/drawing/2014/main" id="{1A899F83-F3DE-4A76-8B06-4ACFFF63CE9C}"/>
              </a:ext>
            </a:extLst>
          </p:cNvPr>
          <p:cNvSpPr>
            <a:spLocks noGrp="1"/>
          </p:cNvSpPr>
          <p:nvPr>
            <p:ph type="body" sz="quarter" idx="16"/>
          </p:nvPr>
        </p:nvSpPr>
        <p:spPr>
          <a:xfrm>
            <a:off x="457200" y="6135688"/>
            <a:ext cx="11337925" cy="192087"/>
          </a:xfrm>
        </p:spPr>
        <p:txBody>
          <a:bodyPr/>
          <a:lstStyle/>
          <a:p>
            <a:r>
              <a:rPr lang="en-US"/>
              <a:t>Source: </a:t>
            </a:r>
            <a:r>
              <a:rPr lang="en-US">
                <a:hlinkClick r:id="rId3"/>
              </a:rPr>
              <a:t>IDEA, Sec. 300.320 (a)(1)</a:t>
            </a:r>
            <a:r>
              <a:rPr lang="en-US"/>
              <a:t>; emphasis added.</a:t>
            </a:r>
          </a:p>
        </p:txBody>
      </p:sp>
      <p:sp>
        <p:nvSpPr>
          <p:cNvPr id="2" name="Slide Number Placeholder 1"/>
          <p:cNvSpPr>
            <a:spLocks noGrp="1"/>
          </p:cNvSpPr>
          <p:nvPr>
            <p:ph type="sldNum" sz="quarter" idx="12"/>
          </p:nvPr>
        </p:nvSpPr>
        <p:spPr/>
        <p:txBody>
          <a:bodyPr/>
          <a:lstStyle/>
          <a:p>
            <a:fld id="{99A20822-4A49-4D36-86E3-300BA48D3F00}" type="slidenum">
              <a:rPr lang="en-US" smtClean="0"/>
              <a:pPr/>
              <a:t>21</a:t>
            </a:fld>
            <a:endParaRPr lang="en-US"/>
          </a:p>
        </p:txBody>
      </p:sp>
    </p:spTree>
    <p:extLst>
      <p:ext uri="{BB962C8B-B14F-4D97-AF65-F5344CB8AC3E}">
        <p14:creationId xmlns:p14="http://schemas.microsoft.com/office/powerpoint/2010/main" val="276879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Academic Achievement?</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4"/>
          </p:nvPr>
        </p:nvSpPr>
        <p:spPr/>
        <p:txBody>
          <a:bodyPr/>
          <a:lstStyle/>
          <a:p>
            <a:r>
              <a:rPr lang="en-US"/>
              <a:t>“Academic achievement” generally refers to a </a:t>
            </a:r>
            <a:r>
              <a:rPr lang="en-US" b="1"/>
              <a:t>child’s performance in academic areas</a:t>
            </a:r>
            <a:r>
              <a:rPr lang="en-US"/>
              <a:t>. It could vary depending on a child’s circumstance or situation; therefore, a definition of academic achievement is not included in the IDEA regulations. </a:t>
            </a:r>
          </a:p>
        </p:txBody>
      </p:sp>
      <p:graphicFrame>
        <p:nvGraphicFramePr>
          <p:cNvPr id="6" name="Content Placeholder 5" descr="Squares labeled reading, writing, math, science, and history all pointing to a circle that reads: Academic Achievement ">
            <a:extLst>
              <a:ext uri="{FF2B5EF4-FFF2-40B4-BE49-F238E27FC236}">
                <a16:creationId xmlns:a16="http://schemas.microsoft.com/office/drawing/2014/main" id="{BDB8F9A1-64B7-4779-8277-52477587A903}"/>
              </a:ext>
            </a:extLst>
          </p:cNvPr>
          <p:cNvGraphicFramePr>
            <a:graphicFrameLocks/>
          </p:cNvGraphicFramePr>
          <p:nvPr>
            <p:extLst>
              <p:ext uri="{D42A27DB-BD31-4B8C-83A1-F6EECF244321}">
                <p14:modId xmlns:p14="http://schemas.microsoft.com/office/powerpoint/2010/main" val="1362944596"/>
              </p:ext>
            </p:extLst>
          </p:nvPr>
        </p:nvGraphicFramePr>
        <p:xfrm>
          <a:off x="1659277" y="2989779"/>
          <a:ext cx="8450494" cy="2992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8">
            <a:extLst>
              <a:ext uri="{FF2B5EF4-FFF2-40B4-BE49-F238E27FC236}">
                <a16:creationId xmlns:a16="http://schemas.microsoft.com/office/drawing/2014/main" id="{BC5844A9-0F1B-42C3-BA85-D68366D2CB7D}"/>
              </a:ext>
            </a:extLst>
          </p:cNvPr>
          <p:cNvSpPr>
            <a:spLocks noGrp="1"/>
          </p:cNvSpPr>
          <p:nvPr>
            <p:ph type="body" sz="quarter" idx="16"/>
          </p:nvPr>
        </p:nvSpPr>
        <p:spPr/>
        <p:txBody>
          <a:bodyPr/>
          <a:lstStyle/>
          <a:p>
            <a:r>
              <a:rPr lang="en-US"/>
              <a:t>Source: </a:t>
            </a:r>
            <a:r>
              <a:rPr lang="en-US">
                <a:hlinkClick r:id="rId8"/>
              </a:rPr>
              <a:t>71 F.R. at 46662</a:t>
            </a:r>
            <a:r>
              <a:rPr lang="en-US"/>
              <a:t>.</a:t>
            </a:r>
          </a:p>
        </p:txBody>
      </p:sp>
      <p:sp>
        <p:nvSpPr>
          <p:cNvPr id="2" name="Slide Number Placeholder 1"/>
          <p:cNvSpPr>
            <a:spLocks noGrp="1"/>
          </p:cNvSpPr>
          <p:nvPr>
            <p:ph type="sldNum" sz="quarter" idx="12"/>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956762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Meant by Present Levels of Functional Performance?</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half" idx="1"/>
          </p:nvPr>
        </p:nvSpPr>
        <p:spPr/>
        <p:txBody>
          <a:bodyPr/>
          <a:lstStyle/>
          <a:p>
            <a:pPr marL="457200" indent="-457200">
              <a:buFont typeface="Arial" panose="020B0604020202020204" pitchFamily="34" charset="0"/>
              <a:buChar char="•"/>
            </a:pPr>
            <a:r>
              <a:rPr lang="en-US"/>
              <a:t>“Functional performance” generally refers to activities that are not considered academic or related to a child’s academic achievement. </a:t>
            </a:r>
          </a:p>
          <a:p>
            <a:pPr marL="457200" indent="-457200">
              <a:buFont typeface="Arial" panose="020B0604020202020204" pitchFamily="34" charset="0"/>
              <a:buChar char="•"/>
            </a:pPr>
            <a:r>
              <a:rPr lang="en-US"/>
              <a:t>“Functional” often is used in the context of routine activities of everyday living. </a:t>
            </a:r>
          </a:p>
        </p:txBody>
      </p:sp>
      <p:graphicFrame>
        <p:nvGraphicFramePr>
          <p:cNvPr id="7" name="Content Placeholder 6" descr="Squares reading dressing, eating, toileting, behavior, social skills, communication skills, mobility, executive functioning pointing to a circle labeled &quot;functional performance&quot;">
            <a:extLst>
              <a:ext uri="{FF2B5EF4-FFF2-40B4-BE49-F238E27FC236}">
                <a16:creationId xmlns:a16="http://schemas.microsoft.com/office/drawing/2014/main" id="{CD487AC6-F177-40A8-BDEA-EF543C186042}"/>
              </a:ext>
            </a:extLst>
          </p:cNvPr>
          <p:cNvGraphicFramePr>
            <a:graphicFrameLocks noGrp="1"/>
          </p:cNvGraphicFramePr>
          <p:nvPr>
            <p:ph sz="half" idx="2"/>
            <p:extLst>
              <p:ext uri="{D42A27DB-BD31-4B8C-83A1-F6EECF244321}">
                <p14:modId xmlns:p14="http://schemas.microsoft.com/office/powerpoint/2010/main" val="2730657519"/>
              </p:ext>
            </p:extLst>
          </p:nvPr>
        </p:nvGraphicFramePr>
        <p:xfrm>
          <a:off x="5680364" y="1107996"/>
          <a:ext cx="6389716" cy="5018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8"/>
          <p:cNvSpPr>
            <a:spLocks noGrp="1"/>
          </p:cNvSpPr>
          <p:nvPr>
            <p:ph type="body" sz="quarter" idx="16"/>
          </p:nvPr>
        </p:nvSpPr>
        <p:spPr/>
        <p:txBody>
          <a:bodyPr/>
          <a:lstStyle/>
          <a:p>
            <a:r>
              <a:rPr lang="en-US"/>
              <a:t>Source: </a:t>
            </a:r>
            <a:r>
              <a:rPr lang="en-US">
                <a:hlinkClick r:id="rId8"/>
              </a:rPr>
              <a:t>71 F.R. at 46661</a:t>
            </a:r>
            <a:r>
              <a:rPr lang="en-US"/>
              <a:t>.</a:t>
            </a:r>
          </a:p>
        </p:txBody>
      </p:sp>
      <p:sp>
        <p:nvSpPr>
          <p:cNvPr id="2" name="Slide Number Placeholder 1"/>
          <p:cNvSpPr>
            <a:spLocks noGrp="1"/>
          </p:cNvSpPr>
          <p:nvPr>
            <p:ph type="sldNum" sz="quarter" idx="12"/>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3605995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A5E0C-234F-4CED-8C24-7367765E7FEC}"/>
              </a:ext>
            </a:extLst>
          </p:cNvPr>
          <p:cNvSpPr>
            <a:spLocks noGrp="1"/>
          </p:cNvSpPr>
          <p:nvPr>
            <p:ph type="title"/>
          </p:nvPr>
        </p:nvSpPr>
        <p:spPr/>
        <p:txBody>
          <a:bodyPr/>
          <a:lstStyle/>
          <a:p>
            <a:r>
              <a:rPr lang="en-US"/>
              <a:t>What If a Student Doesn’t Require Functional Annual Goals?</a:t>
            </a:r>
          </a:p>
        </p:txBody>
      </p:sp>
      <p:sp>
        <p:nvSpPr>
          <p:cNvPr id="3" name="Content Placeholder 2">
            <a:extLst>
              <a:ext uri="{FF2B5EF4-FFF2-40B4-BE49-F238E27FC236}">
                <a16:creationId xmlns:a16="http://schemas.microsoft.com/office/drawing/2014/main" id="{7F56F58D-5D44-46C5-AF94-1A6009B1C4D3}"/>
              </a:ext>
            </a:extLst>
          </p:cNvPr>
          <p:cNvSpPr>
            <a:spLocks noGrp="1"/>
          </p:cNvSpPr>
          <p:nvPr>
            <p:ph sz="quarter" idx="15"/>
          </p:nvPr>
        </p:nvSpPr>
        <p:spPr>
          <a:xfrm>
            <a:off x="457200" y="1280160"/>
            <a:ext cx="5812971" cy="4846320"/>
          </a:xfrm>
        </p:spPr>
        <p:txBody>
          <a:bodyPr/>
          <a:lstStyle/>
          <a:p>
            <a:pPr marL="0" indent="0">
              <a:buNone/>
            </a:pPr>
            <a:r>
              <a:rPr lang="en-US"/>
              <a:t>The PLAAFP must still include a statement about the student’s current functional performance and its impact on progress in the general education curriculum. </a:t>
            </a:r>
          </a:p>
        </p:txBody>
      </p:sp>
      <p:pic>
        <p:nvPicPr>
          <p:cNvPr id="1026" name="Picture 2" descr="Image result for strengths images">
            <a:extLst>
              <a:ext uri="{FF2B5EF4-FFF2-40B4-BE49-F238E27FC236}">
                <a16:creationId xmlns:a16="http://schemas.microsoft.com/office/drawing/2014/main" id="{903A83BD-7FAC-403A-A27B-6A09DD326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5225" y="1513142"/>
            <a:ext cx="5440967" cy="36166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211D251A-9AF8-440D-8512-637C7E11A7A2}"/>
              </a:ext>
            </a:extLst>
          </p:cNvPr>
          <p:cNvSpPr/>
          <p:nvPr/>
        </p:nvSpPr>
        <p:spPr>
          <a:xfrm>
            <a:off x="455676" y="4405745"/>
            <a:ext cx="9381051" cy="17891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solidFill>
                  <a:schemeClr val="tx2"/>
                </a:solidFill>
              </a:rPr>
              <a:t>Stop and Reflect: </a:t>
            </a:r>
            <a:r>
              <a:rPr lang="en-US" sz="3200">
                <a:solidFill>
                  <a:schemeClr val="tx2"/>
                </a:solidFill>
              </a:rPr>
              <a:t>Do your PLAAFP statements always address both academic and functional present levels? </a:t>
            </a:r>
          </a:p>
        </p:txBody>
      </p:sp>
      <p:sp>
        <p:nvSpPr>
          <p:cNvPr id="5" name="Slide Number Placeholder 4">
            <a:extLst>
              <a:ext uri="{FF2B5EF4-FFF2-40B4-BE49-F238E27FC236}">
                <a16:creationId xmlns:a16="http://schemas.microsoft.com/office/drawing/2014/main" id="{1F19B8FF-A63C-4C44-9AB3-2042CBE31FC2}"/>
              </a:ext>
            </a:extLst>
          </p:cNvPr>
          <p:cNvSpPr>
            <a:spLocks noGrp="1"/>
          </p:cNvSpPr>
          <p:nvPr>
            <p:ph type="sldNum" sz="quarter" idx="14"/>
          </p:nvPr>
        </p:nvSpPr>
        <p:spPr/>
        <p:txBody>
          <a:bodyPr/>
          <a:lstStyle/>
          <a:p>
            <a:fld id="{99A20822-4A49-4D36-86E3-300BA48D3F00}" type="slidenum">
              <a:rPr lang="en-US" smtClean="0"/>
              <a:pPr/>
              <a:t>24</a:t>
            </a:fld>
            <a:endParaRPr lang="en-US"/>
          </a:p>
        </p:txBody>
      </p:sp>
    </p:spTree>
    <p:extLst>
      <p:ext uri="{BB962C8B-B14F-4D97-AF65-F5344CB8AC3E}">
        <p14:creationId xmlns:p14="http://schemas.microsoft.com/office/powerpoint/2010/main" val="452409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7807"/>
            <a:ext cx="11337925" cy="1107996"/>
          </a:xfrm>
        </p:spPr>
        <p:txBody>
          <a:bodyPr/>
          <a:lstStyle/>
          <a:p>
            <a:r>
              <a:rPr lang="en-US"/>
              <a:t>What Are the Four Essential Elements of a High-Quality PLAAFP?</a:t>
            </a:r>
          </a:p>
        </p:txBody>
      </p:sp>
      <p:pic>
        <p:nvPicPr>
          <p:cNvPr id="9" name="Picture 8" descr="Cartoon of girl writing on a paper">
            <a:extLst>
              <a:ext uri="{FF2B5EF4-FFF2-40B4-BE49-F238E27FC236}">
                <a16:creationId xmlns:a16="http://schemas.microsoft.com/office/drawing/2014/main" id="{4C4DB324-33C3-4262-883F-3FC4C4C228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33308" y="1544499"/>
            <a:ext cx="2211628" cy="2715266"/>
          </a:xfrm>
          <a:prstGeom prst="rect">
            <a:avLst/>
          </a:prstGeom>
        </p:spPr>
      </p:pic>
      <p:sp>
        <p:nvSpPr>
          <p:cNvPr id="26" name="TextBox 25">
            <a:extLst>
              <a:ext uri="{FF2B5EF4-FFF2-40B4-BE49-F238E27FC236}">
                <a16:creationId xmlns:a16="http://schemas.microsoft.com/office/drawing/2014/main" id="{C02BEF21-5441-497A-855F-4E1956F0055C}"/>
              </a:ext>
            </a:extLst>
          </p:cNvPr>
          <p:cNvSpPr txBox="1"/>
          <p:nvPr/>
        </p:nvSpPr>
        <p:spPr>
          <a:xfrm>
            <a:off x="3058069" y="2571660"/>
            <a:ext cx="2555132" cy="461665"/>
          </a:xfrm>
          <a:prstGeom prst="rect">
            <a:avLst/>
          </a:prstGeom>
          <a:noFill/>
        </p:spPr>
        <p:txBody>
          <a:bodyPr wrap="square" rtlCol="0">
            <a:spAutoFit/>
          </a:bodyPr>
          <a:lstStyle/>
          <a:p>
            <a:r>
              <a:rPr lang="en-US" sz="2400" b="1"/>
              <a:t>Student Needs</a:t>
            </a:r>
          </a:p>
        </p:txBody>
      </p:sp>
      <p:pic>
        <p:nvPicPr>
          <p:cNvPr id="14" name="Picture 13" descr="Line graph with star at the starting point">
            <a:extLst>
              <a:ext uri="{FF2B5EF4-FFF2-40B4-BE49-F238E27FC236}">
                <a16:creationId xmlns:a16="http://schemas.microsoft.com/office/drawing/2014/main" id="{77AB48CA-2020-4A63-980C-D6A3E263DA5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52536" y="1439069"/>
            <a:ext cx="3364263" cy="3196051"/>
          </a:xfrm>
          <a:prstGeom prst="rect">
            <a:avLst/>
          </a:prstGeom>
        </p:spPr>
      </p:pic>
      <p:sp>
        <p:nvSpPr>
          <p:cNvPr id="23" name="TextBox 22">
            <a:extLst>
              <a:ext uri="{FF2B5EF4-FFF2-40B4-BE49-F238E27FC236}">
                <a16:creationId xmlns:a16="http://schemas.microsoft.com/office/drawing/2014/main" id="{E7DE9890-78A1-4CDC-AEAF-851E82499B39}"/>
              </a:ext>
            </a:extLst>
          </p:cNvPr>
          <p:cNvSpPr txBox="1"/>
          <p:nvPr/>
        </p:nvSpPr>
        <p:spPr>
          <a:xfrm>
            <a:off x="8489040" y="2548295"/>
            <a:ext cx="3135359" cy="461665"/>
          </a:xfrm>
          <a:prstGeom prst="rect">
            <a:avLst/>
          </a:prstGeom>
          <a:noFill/>
        </p:spPr>
        <p:txBody>
          <a:bodyPr wrap="square" rtlCol="0">
            <a:spAutoFit/>
          </a:bodyPr>
          <a:lstStyle/>
          <a:p>
            <a:r>
              <a:rPr lang="en-US" sz="2400" b="1"/>
              <a:t>Baseline Information</a:t>
            </a:r>
          </a:p>
        </p:txBody>
      </p:sp>
      <p:pic>
        <p:nvPicPr>
          <p:cNvPr id="18" name="Picture 17" descr="Chalkboard">
            <a:extLst>
              <a:ext uri="{FF2B5EF4-FFF2-40B4-BE49-F238E27FC236}">
                <a16:creationId xmlns:a16="http://schemas.microsoft.com/office/drawing/2014/main" id="{4406EEE9-9F02-49B1-8ECF-EFCBC07F98A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5808" y="3686718"/>
            <a:ext cx="3743991" cy="3314353"/>
          </a:xfrm>
          <a:prstGeom prst="rect">
            <a:avLst/>
          </a:prstGeom>
        </p:spPr>
      </p:pic>
      <p:sp>
        <p:nvSpPr>
          <p:cNvPr id="25" name="TextBox 24">
            <a:extLst>
              <a:ext uri="{FF2B5EF4-FFF2-40B4-BE49-F238E27FC236}">
                <a16:creationId xmlns:a16="http://schemas.microsoft.com/office/drawing/2014/main" id="{1E38810F-7E33-4A1C-94AA-15F26E49CCDD}"/>
              </a:ext>
            </a:extLst>
          </p:cNvPr>
          <p:cNvSpPr txBox="1"/>
          <p:nvPr/>
        </p:nvSpPr>
        <p:spPr>
          <a:xfrm>
            <a:off x="3058069" y="4473767"/>
            <a:ext cx="3460648" cy="830997"/>
          </a:xfrm>
          <a:prstGeom prst="rect">
            <a:avLst/>
          </a:prstGeom>
          <a:noFill/>
        </p:spPr>
        <p:txBody>
          <a:bodyPr wrap="square" rtlCol="0">
            <a:spAutoFit/>
          </a:bodyPr>
          <a:lstStyle/>
          <a:p>
            <a:r>
              <a:rPr lang="en-US" sz="2400" b="1"/>
              <a:t>Effect on Progress in General Education</a:t>
            </a:r>
          </a:p>
        </p:txBody>
      </p:sp>
      <p:pic>
        <p:nvPicPr>
          <p:cNvPr id="20" name="Picture 19" descr="Mountain">
            <a:extLst>
              <a:ext uri="{FF2B5EF4-FFF2-40B4-BE49-F238E27FC236}">
                <a16:creationId xmlns:a16="http://schemas.microsoft.com/office/drawing/2014/main" id="{AC161AA3-5A01-4F99-9460-656CC23456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18665" y="3450934"/>
            <a:ext cx="3907705" cy="2863770"/>
          </a:xfrm>
          <a:prstGeom prst="rect">
            <a:avLst/>
          </a:prstGeom>
        </p:spPr>
      </p:pic>
      <p:sp>
        <p:nvSpPr>
          <p:cNvPr id="24" name="TextBox 23">
            <a:extLst>
              <a:ext uri="{FF2B5EF4-FFF2-40B4-BE49-F238E27FC236}">
                <a16:creationId xmlns:a16="http://schemas.microsoft.com/office/drawing/2014/main" id="{AD91788D-AA27-49AF-A5D2-E00CFE909477}"/>
              </a:ext>
            </a:extLst>
          </p:cNvPr>
          <p:cNvSpPr txBox="1"/>
          <p:nvPr/>
        </p:nvSpPr>
        <p:spPr>
          <a:xfrm>
            <a:off x="8489040" y="4473767"/>
            <a:ext cx="2914456" cy="830997"/>
          </a:xfrm>
          <a:prstGeom prst="rect">
            <a:avLst/>
          </a:prstGeom>
          <a:noFill/>
        </p:spPr>
        <p:txBody>
          <a:bodyPr wrap="square" rtlCol="0">
            <a:spAutoFit/>
          </a:bodyPr>
          <a:lstStyle/>
          <a:p>
            <a:r>
              <a:rPr lang="en-US" sz="2400" b="1"/>
              <a:t>Connection to Goals and/or Services</a:t>
            </a:r>
          </a:p>
        </p:txBody>
      </p:sp>
      <p:sp>
        <p:nvSpPr>
          <p:cNvPr id="6" name="Text Placeholder 7">
            <a:extLst>
              <a:ext uri="{FF2B5EF4-FFF2-40B4-BE49-F238E27FC236}">
                <a16:creationId xmlns:a16="http://schemas.microsoft.com/office/drawing/2014/main" id="{9F5C6E60-71F6-4AEE-A497-D2E9650EDA56}"/>
              </a:ext>
            </a:extLst>
          </p:cNvPr>
          <p:cNvSpPr>
            <a:spLocks noGrp="1"/>
          </p:cNvSpPr>
          <p:nvPr>
            <p:ph type="body" sz="quarter" idx="16"/>
          </p:nvPr>
        </p:nvSpPr>
        <p:spPr>
          <a:xfrm>
            <a:off x="457200" y="6135688"/>
            <a:ext cx="11337925" cy="192087"/>
          </a:xfrm>
        </p:spPr>
        <p:txBody>
          <a:bodyPr/>
          <a:lstStyle/>
          <a:p>
            <a:pPr lvl="0"/>
            <a:r>
              <a:rPr lang="en-US"/>
              <a:t>This content was adapted with permission from the IRIS Center module titled </a:t>
            </a:r>
            <a:r>
              <a:rPr lang="en-US" i="1"/>
              <a:t>IEPs: Developing High-Quality Individualized Education Programs. High-Quality PLAAFP Statements </a:t>
            </a:r>
            <a:r>
              <a:rPr lang="en-US"/>
              <a:t>(p. 6).</a:t>
            </a:r>
          </a:p>
        </p:txBody>
      </p:sp>
      <p:sp>
        <p:nvSpPr>
          <p:cNvPr id="2" name="Slide Number Placeholder 1"/>
          <p:cNvSpPr>
            <a:spLocks noGrp="1"/>
          </p:cNvSpPr>
          <p:nvPr>
            <p:ph type="sldNum" sz="quarter" idx="12"/>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3097159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p:txBody>
          <a:bodyPr/>
          <a:lstStyle/>
          <a:p>
            <a:pPr eaLnBrk="1" hangingPunct="1"/>
            <a:r>
              <a:rPr lang="en-US" altLang="en-US"/>
              <a:t>Applying the Four Questions for IEP Development and Implementation</a:t>
            </a:r>
          </a:p>
        </p:txBody>
      </p:sp>
      <p:sp>
        <p:nvSpPr>
          <p:cNvPr id="48130" name="Content Placeholder 2"/>
          <p:cNvSpPr>
            <a:spLocks noGrp="1"/>
          </p:cNvSpPr>
          <p:nvPr>
            <p:ph sz="quarter" idx="15"/>
          </p:nvPr>
        </p:nvSpPr>
        <p:spPr>
          <a:xfrm>
            <a:off x="457200" y="1280160"/>
            <a:ext cx="7202384" cy="4846320"/>
          </a:xfrm>
        </p:spPr>
        <p:txBody>
          <a:bodyPr anchor="ctr">
            <a:normAutofit/>
          </a:bodyPr>
          <a:lstStyle/>
          <a:p>
            <a:pPr eaLnBrk="1" hangingPunct="1"/>
            <a:r>
              <a:rPr lang="en-US" altLang="en-US" sz="2800"/>
              <a:t>What do we want for our </a:t>
            </a:r>
            <a:r>
              <a:rPr lang="en-US" altLang="en-US" sz="2800" b="1"/>
              <a:t>student</a:t>
            </a:r>
            <a:r>
              <a:rPr lang="en-US" altLang="en-US" sz="2800"/>
              <a:t>?</a:t>
            </a:r>
          </a:p>
          <a:p>
            <a:r>
              <a:rPr lang="en-US" altLang="en-US" sz="2800"/>
              <a:t>What is </a:t>
            </a:r>
            <a:r>
              <a:rPr lang="en-US" altLang="en-US"/>
              <a:t>the</a:t>
            </a:r>
            <a:r>
              <a:rPr lang="en-US" altLang="en-US" sz="2800"/>
              <a:t> </a:t>
            </a:r>
            <a:r>
              <a:rPr lang="en-US" altLang="en-US"/>
              <a:t>child’s </a:t>
            </a:r>
            <a:r>
              <a:rPr lang="en-US" altLang="en-US" sz="2800" b="1"/>
              <a:t>current reality </a:t>
            </a:r>
            <a:r>
              <a:rPr lang="en-US" altLang="en-US" sz="2800"/>
              <a:t>and unique circumstances (</a:t>
            </a:r>
            <a:r>
              <a:rPr lang="en-US" altLang="en-US" sz="2800" i="1"/>
              <a:t>PLAAFP statement</a:t>
            </a:r>
            <a:r>
              <a:rPr lang="en-US" altLang="en-US" sz="2800"/>
              <a:t>)?</a:t>
            </a:r>
          </a:p>
          <a:p>
            <a:pPr eaLnBrk="1" hangingPunct="1"/>
            <a:r>
              <a:rPr lang="en-US" altLang="en-US" sz="2800"/>
              <a:t>What does the student </a:t>
            </a:r>
            <a:r>
              <a:rPr lang="en-US" altLang="en-US" sz="2800" b="1"/>
              <a:t>need</a:t>
            </a:r>
            <a:r>
              <a:rPr lang="en-US" altLang="en-US" sz="2800"/>
              <a:t> to be successful (</a:t>
            </a:r>
            <a:r>
              <a:rPr lang="en-US" altLang="en-US" sz="2800" i="1"/>
              <a:t>described in PLAAFP and outlined in IEP aids/services</a:t>
            </a:r>
            <a:r>
              <a:rPr lang="en-US" altLang="en-US" sz="2800"/>
              <a:t>)?</a:t>
            </a:r>
          </a:p>
          <a:p>
            <a:pPr eaLnBrk="1" hangingPunct="1"/>
            <a:r>
              <a:rPr lang="en-US" altLang="en-US" sz="2800"/>
              <a:t>How can we maximize our resources to support our student (</a:t>
            </a:r>
            <a:r>
              <a:rPr lang="en-US" altLang="en-US" sz="2800" i="1"/>
              <a:t>placement and implementation of IEP</a:t>
            </a:r>
            <a:r>
              <a:rPr lang="en-US" altLang="en-US" sz="2800"/>
              <a:t>)?</a:t>
            </a:r>
          </a:p>
        </p:txBody>
      </p:sp>
      <p:sp>
        <p:nvSpPr>
          <p:cNvPr id="2" name="Right Brace 1">
            <a:extLst>
              <a:ext uri="{FF2B5EF4-FFF2-40B4-BE49-F238E27FC236}">
                <a16:creationId xmlns:a16="http://schemas.microsoft.com/office/drawing/2014/main" id="{F19DE961-C86C-4132-87F0-A9E2767CDAB7}"/>
              </a:ext>
              <a:ext uri="{C183D7F6-B498-43B3-948B-1728B52AA6E4}">
                <adec:decorative xmlns:adec="http://schemas.microsoft.com/office/drawing/2017/decorative" val="1"/>
              </a:ext>
            </a:extLst>
          </p:cNvPr>
          <p:cNvSpPr/>
          <p:nvPr/>
        </p:nvSpPr>
        <p:spPr>
          <a:xfrm>
            <a:off x="7488621" y="1851431"/>
            <a:ext cx="632864" cy="2522483"/>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B3D495ED-13EE-4B81-A657-3BC9D1B142B4}"/>
              </a:ext>
            </a:extLst>
          </p:cNvPr>
          <p:cNvSpPr/>
          <p:nvPr/>
        </p:nvSpPr>
        <p:spPr>
          <a:xfrm>
            <a:off x="8481848" y="1860331"/>
            <a:ext cx="3401119" cy="25224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2"/>
                </a:solidFill>
              </a:rPr>
              <a:t>Essential for collaborative development with family, student, related service providers, and educators. </a:t>
            </a:r>
          </a:p>
        </p:txBody>
      </p:sp>
      <p:sp>
        <p:nvSpPr>
          <p:cNvPr id="5" name="Slide Number Placeholder 4">
            <a:extLst>
              <a:ext uri="{FF2B5EF4-FFF2-40B4-BE49-F238E27FC236}">
                <a16:creationId xmlns:a16="http://schemas.microsoft.com/office/drawing/2014/main" id="{F2BE0D7F-559F-49A0-82ED-C899DA46F61D}"/>
              </a:ext>
            </a:extLst>
          </p:cNvPr>
          <p:cNvSpPr>
            <a:spLocks noGrp="1"/>
          </p:cNvSpPr>
          <p:nvPr>
            <p:ph type="sldNum" sz="quarter" idx="14"/>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291540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B5AC-0AE9-4C1E-8B76-B24A5A30A65A}"/>
              </a:ext>
            </a:extLst>
          </p:cNvPr>
          <p:cNvSpPr>
            <a:spLocks noGrp="1"/>
          </p:cNvSpPr>
          <p:nvPr>
            <p:ph type="title"/>
          </p:nvPr>
        </p:nvSpPr>
        <p:spPr/>
        <p:txBody>
          <a:bodyPr/>
          <a:lstStyle/>
          <a:p>
            <a:r>
              <a:rPr lang="en-US"/>
              <a:t>Sample PLAAFP Structure With Key Ingredients</a:t>
            </a:r>
          </a:p>
        </p:txBody>
      </p:sp>
      <p:sp>
        <p:nvSpPr>
          <p:cNvPr id="3" name="Content Placeholder 2">
            <a:extLst>
              <a:ext uri="{FF2B5EF4-FFF2-40B4-BE49-F238E27FC236}">
                <a16:creationId xmlns:a16="http://schemas.microsoft.com/office/drawing/2014/main" id="{4BCC38F9-ED69-4B4C-98F2-2FB30B9FCA9A}"/>
              </a:ext>
            </a:extLst>
          </p:cNvPr>
          <p:cNvSpPr>
            <a:spLocks noGrp="1"/>
          </p:cNvSpPr>
          <p:nvPr>
            <p:ph sz="quarter" idx="15"/>
          </p:nvPr>
        </p:nvSpPr>
        <p:spPr/>
        <p:txBody>
          <a:bodyPr>
            <a:normAutofit/>
          </a:bodyPr>
          <a:lstStyle/>
          <a:p>
            <a:pPr marL="0" indent="0">
              <a:buNone/>
            </a:pPr>
            <a:r>
              <a:rPr lang="en-US" sz="4000"/>
              <a:t>Data </a:t>
            </a:r>
            <a:r>
              <a:rPr lang="en-US" sz="4000">
                <a:highlight>
                  <a:srgbClr val="FFFF00"/>
                </a:highlight>
              </a:rPr>
              <a:t>[includes source] </a:t>
            </a:r>
            <a:r>
              <a:rPr lang="en-US" sz="4000"/>
              <a:t>indicate Student [</a:t>
            </a:r>
            <a:r>
              <a:rPr lang="en-US" sz="4000">
                <a:highlight>
                  <a:srgbClr val="FFFF00"/>
                </a:highlight>
              </a:rPr>
              <a:t>objective data performs in this way—objective data] </a:t>
            </a:r>
            <a:r>
              <a:rPr lang="en-US" sz="4000"/>
              <a:t>_______________ which affects _________________ </a:t>
            </a:r>
            <a:r>
              <a:rPr lang="en-US" sz="4000">
                <a:highlight>
                  <a:srgbClr val="FFFF00"/>
                </a:highlight>
              </a:rPr>
              <a:t>[must include impact on involvement and progress in the general education curriculum]. </a:t>
            </a:r>
            <a:r>
              <a:rPr lang="en-US" sz="4000"/>
              <a:t>As a result, he needs _____________________ </a:t>
            </a:r>
            <a:r>
              <a:rPr lang="en-US" sz="4000">
                <a:highlight>
                  <a:srgbClr val="FFFF00"/>
                </a:highlight>
              </a:rPr>
              <a:t>[justifies proposed services and supports].</a:t>
            </a:r>
            <a:endParaRPr lang="en-US" sz="4000"/>
          </a:p>
        </p:txBody>
      </p:sp>
      <p:sp>
        <p:nvSpPr>
          <p:cNvPr id="5" name="Slide Number Placeholder 4">
            <a:extLst>
              <a:ext uri="{FF2B5EF4-FFF2-40B4-BE49-F238E27FC236}">
                <a16:creationId xmlns:a16="http://schemas.microsoft.com/office/drawing/2014/main" id="{F202B32A-2155-4312-A205-DC4D0AF5FD9F}"/>
              </a:ext>
            </a:extLst>
          </p:cNvPr>
          <p:cNvSpPr>
            <a:spLocks noGrp="1"/>
          </p:cNvSpPr>
          <p:nvPr>
            <p:ph type="sldNum" sz="quarter" idx="14"/>
          </p:nvPr>
        </p:nvSpPr>
        <p:spPr/>
        <p:txBody>
          <a:bodyPr/>
          <a:lstStyle/>
          <a:p>
            <a:fld id="{99A20822-4A49-4D36-86E3-300BA48D3F00}" type="slidenum">
              <a:rPr lang="en-US" smtClean="0"/>
              <a:pPr/>
              <a:t>27</a:t>
            </a:fld>
            <a:endParaRPr lang="en-US"/>
          </a:p>
        </p:txBody>
      </p:sp>
    </p:spTree>
    <p:extLst>
      <p:ext uri="{BB962C8B-B14F-4D97-AF65-F5344CB8AC3E}">
        <p14:creationId xmlns:p14="http://schemas.microsoft.com/office/powerpoint/2010/main" val="760810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7FF8-1003-4C53-998B-F22F9FF7E448}"/>
              </a:ext>
            </a:extLst>
          </p:cNvPr>
          <p:cNvSpPr>
            <a:spLocks noGrp="1"/>
          </p:cNvSpPr>
          <p:nvPr>
            <p:ph type="title"/>
          </p:nvPr>
        </p:nvSpPr>
        <p:spPr/>
        <p:txBody>
          <a:bodyPr/>
          <a:lstStyle/>
          <a:p>
            <a:r>
              <a:rPr lang="en-US"/>
              <a:t>Identifying Circumstances That Impact Access From Special and General Education</a:t>
            </a:r>
          </a:p>
        </p:txBody>
      </p:sp>
      <p:sp>
        <p:nvSpPr>
          <p:cNvPr id="3" name="Content Placeholder 2">
            <a:extLst>
              <a:ext uri="{FF2B5EF4-FFF2-40B4-BE49-F238E27FC236}">
                <a16:creationId xmlns:a16="http://schemas.microsoft.com/office/drawing/2014/main" id="{F1F6CF16-81FA-41DB-9F41-0E9FB6CB2BFB}"/>
              </a:ext>
            </a:extLst>
          </p:cNvPr>
          <p:cNvSpPr>
            <a:spLocks noGrp="1"/>
          </p:cNvSpPr>
          <p:nvPr>
            <p:ph sz="quarter" idx="15"/>
          </p:nvPr>
        </p:nvSpPr>
        <p:spPr>
          <a:xfrm>
            <a:off x="457200" y="1371599"/>
            <a:ext cx="11274552" cy="4745421"/>
          </a:xfrm>
        </p:spPr>
        <p:txBody>
          <a:bodyPr>
            <a:normAutofit/>
          </a:bodyPr>
          <a:lstStyle/>
          <a:p>
            <a:pPr marL="0" indent="0">
              <a:buNone/>
            </a:pPr>
            <a:r>
              <a:rPr lang="en-US" sz="3000"/>
              <a:t>In January 2019, G.H. was identified as a student with a </a:t>
            </a:r>
            <a:r>
              <a:rPr lang="en-US" sz="3000" b="1"/>
              <a:t>learning disability in the areas of mathematical calculation (insert data from evaluation report)</a:t>
            </a:r>
            <a:r>
              <a:rPr lang="en-US" sz="3000"/>
              <a:t>. Current data indicate that G.H. continues to need specially designed instruction in the areas of mathematical calculation. G.H. would like to graduate with his peers and attend college</a:t>
            </a:r>
            <a:r>
              <a:rPr lang="en-US"/>
              <a:t>.</a:t>
            </a:r>
            <a:endParaRPr lang="en-US" sz="2800"/>
          </a:p>
          <a:p>
            <a:pPr marL="0" indent="0">
              <a:buNone/>
            </a:pPr>
            <a:endParaRPr lang="en-US" sz="3200"/>
          </a:p>
        </p:txBody>
      </p:sp>
      <p:sp>
        <p:nvSpPr>
          <p:cNvPr id="6" name="Speech Bubble: Rectangle with Corners Rounded 5">
            <a:extLst>
              <a:ext uri="{FF2B5EF4-FFF2-40B4-BE49-F238E27FC236}">
                <a16:creationId xmlns:a16="http://schemas.microsoft.com/office/drawing/2014/main" id="{1D4F8E53-5EEE-4CA9-9CA8-FE36FBE967A3}"/>
              </a:ext>
            </a:extLst>
          </p:cNvPr>
          <p:cNvSpPr/>
          <p:nvPr/>
        </p:nvSpPr>
        <p:spPr>
          <a:xfrm>
            <a:off x="1650011" y="4322618"/>
            <a:ext cx="9522942" cy="2058005"/>
          </a:xfrm>
          <a:prstGeom prst="wedgeRoundRectCallout">
            <a:avLst>
              <a:gd name="adj1" fmla="val 15098"/>
              <a:gd name="adj2" fmla="val -83208"/>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buNone/>
            </a:pPr>
            <a:r>
              <a:rPr lang="en-US" sz="2800">
                <a:solidFill>
                  <a:schemeClr val="tx1"/>
                </a:solidFill>
              </a:rPr>
              <a:t>What circumstances—attendance, behavior, second language learner, homelessness, childhood trauma, learning needs, attention, prior learning experiences—might impact a child’s access to and benefit from special and general education?</a:t>
            </a:r>
          </a:p>
        </p:txBody>
      </p:sp>
      <p:sp>
        <p:nvSpPr>
          <p:cNvPr id="5" name="Slide Number Placeholder 4">
            <a:extLst>
              <a:ext uri="{FF2B5EF4-FFF2-40B4-BE49-F238E27FC236}">
                <a16:creationId xmlns:a16="http://schemas.microsoft.com/office/drawing/2014/main" id="{0C23128C-C69B-480E-8E1A-83B937A51D14}"/>
              </a:ext>
            </a:extLst>
          </p:cNvPr>
          <p:cNvSpPr>
            <a:spLocks noGrp="1"/>
          </p:cNvSpPr>
          <p:nvPr>
            <p:ph type="sldNum" sz="quarter" idx="14"/>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3754067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p:txBody>
          <a:bodyPr/>
          <a:lstStyle/>
          <a:p>
            <a:r>
              <a:rPr lang="en-US"/>
              <a:t>Nature of Mathematics Need: Example</a:t>
            </a:r>
            <a:br>
              <a:rPr lang="en-US" sz="2800"/>
            </a:br>
            <a:endParaRPr lang="en-US" sz="2800">
              <a:solidFill>
                <a:schemeClr val="tx1"/>
              </a:solidFill>
            </a:endParaRPr>
          </a:p>
        </p:txBody>
      </p:sp>
      <p:sp>
        <p:nvSpPr>
          <p:cNvPr id="3" name="Content Placeholder 2">
            <a:extLst>
              <a:ext uri="{FF2B5EF4-FFF2-40B4-BE49-F238E27FC236}">
                <a16:creationId xmlns:a16="http://schemas.microsoft.com/office/drawing/2014/main" id="{A9730357-BB0A-4FC1-B809-9D731BF69E6B}"/>
              </a:ext>
            </a:extLst>
          </p:cNvPr>
          <p:cNvSpPr>
            <a:spLocks noGrp="1"/>
          </p:cNvSpPr>
          <p:nvPr>
            <p:ph sz="quarter" idx="15"/>
          </p:nvPr>
        </p:nvSpPr>
        <p:spPr>
          <a:xfrm>
            <a:off x="457200" y="866899"/>
            <a:ext cx="11338560" cy="5259581"/>
          </a:xfrm>
        </p:spPr>
        <p:txBody>
          <a:bodyPr vert="horz" lIns="0" tIns="0" rIns="0" bIns="0" rtlCol="0" anchor="t">
            <a:normAutofit fontScale="85000" lnSpcReduction="20000"/>
          </a:bodyPr>
          <a:lstStyle/>
          <a:p>
            <a:pPr marL="0" indent="0">
              <a:lnSpc>
                <a:spcPct val="120000"/>
              </a:lnSpc>
              <a:buNone/>
            </a:pPr>
            <a:r>
              <a:rPr lang="en-US" sz="2800"/>
              <a:t>On recent standardized math benchmark tests conducted in January 2022, G.H. scored at the 9th</a:t>
            </a:r>
            <a:r>
              <a:rPr lang="en-US" sz="2800" baseline="30000"/>
              <a:t> </a:t>
            </a:r>
            <a:r>
              <a:rPr lang="en-US" sz="2800"/>
              <a:t>percentile, which is well below average. </a:t>
            </a:r>
            <a:r>
              <a:rPr lang="en-US"/>
              <a:t>On three standardized measures of mixed-math fact</a:t>
            </a:r>
            <a:r>
              <a:rPr lang="en-US" sz="2800"/>
              <a:t> fluency administered on 2/7 and 2/8</a:t>
            </a:r>
            <a:r>
              <a:rPr lang="en-US"/>
              <a:t>, </a:t>
            </a:r>
            <a:r>
              <a:rPr lang="en-US" sz="2800"/>
              <a:t>G.H. </a:t>
            </a:r>
            <a:r>
              <a:rPr lang="en-US"/>
              <a:t>accurately recalled, on average, 18 facts compared with grade-level expectations of 75 facts in 2 minutes </a:t>
            </a:r>
            <a:r>
              <a:rPr lang="en-US" i="1">
                <a:highlight>
                  <a:srgbClr val="FFFF00"/>
                </a:highlight>
              </a:rPr>
              <a:t>[objective data describing the nature of the math need]. </a:t>
            </a:r>
            <a:r>
              <a:rPr lang="en-US"/>
              <a:t>Specifically, G.H. recalled about three multiplication mixed facts (0–9), 15 addition facts (0–9), and 0 division and subtraction facts (0–9) in the 2 minutes. </a:t>
            </a:r>
            <a:r>
              <a:rPr lang="en-US" sz="2800"/>
              <a:t>This affects his ability to complete sixth-grade math assignments at the same rate as his peers and efficiently use mental math calculation skills to complete word problems </a:t>
            </a:r>
            <a:r>
              <a:rPr lang="en-US" sz="2800" i="1">
                <a:highlight>
                  <a:srgbClr val="FFFF00"/>
                </a:highlight>
              </a:rPr>
              <a:t>[impact]. </a:t>
            </a:r>
            <a:r>
              <a:rPr lang="en-US" sz="2800"/>
              <a:t>To complete grade-level math assignments, G.H. currently benefits from shortened assignments, peer support, and the use of a calculator. Increasing his math fact proficiency would increase his ability to independently access and benefit from grade-level math instruction. Review of current intervention implementation data suggests that G.H. benefits from daily direct one-on-one instruction distributed across the school day </a:t>
            </a:r>
            <a:r>
              <a:rPr lang="en-US" sz="2800">
                <a:highlight>
                  <a:srgbClr val="FFFF00"/>
                </a:highlight>
              </a:rPr>
              <a:t>[</a:t>
            </a:r>
            <a:r>
              <a:rPr lang="en-US" sz="2800" i="1">
                <a:highlight>
                  <a:srgbClr val="FFFF00"/>
                </a:highlight>
              </a:rPr>
              <a:t>rationale for proposed service</a:t>
            </a:r>
            <a:r>
              <a:rPr lang="en-US" sz="2800">
                <a:highlight>
                  <a:srgbClr val="FFFF00"/>
                </a:highlight>
              </a:rPr>
              <a:t>].</a:t>
            </a:r>
            <a:endParaRPr lang="en-US">
              <a:highlight>
                <a:srgbClr val="FFFF00"/>
              </a:highlight>
            </a:endParaRPr>
          </a:p>
        </p:txBody>
      </p:sp>
      <p:sp>
        <p:nvSpPr>
          <p:cNvPr id="5" name="Slide Number Placeholder 4">
            <a:extLst>
              <a:ext uri="{FF2B5EF4-FFF2-40B4-BE49-F238E27FC236}">
                <a16:creationId xmlns:a16="http://schemas.microsoft.com/office/drawing/2014/main" id="{CA8874B5-3FDB-4A9E-B1FF-F667A2C1D6C6}"/>
              </a:ext>
            </a:extLst>
          </p:cNvPr>
          <p:cNvSpPr>
            <a:spLocks noGrp="1"/>
          </p:cNvSpPr>
          <p:nvPr>
            <p:ph type="sldNum" sz="quarter" idx="14"/>
          </p:nvPr>
        </p:nvSpPr>
        <p:spPr/>
        <p:txBody>
          <a:bodyPr/>
          <a:lstStyle/>
          <a:p>
            <a:fld id="{99A20822-4A49-4D36-86E3-300BA48D3F00}" type="slidenum">
              <a:rPr lang="en-US" smtClean="0"/>
              <a:pPr/>
              <a:t>29</a:t>
            </a:fld>
            <a:endParaRPr lang="en-US"/>
          </a:p>
        </p:txBody>
      </p:sp>
    </p:spTree>
    <p:extLst>
      <p:ext uri="{BB962C8B-B14F-4D97-AF65-F5344CB8AC3E}">
        <p14:creationId xmlns:p14="http://schemas.microsoft.com/office/powerpoint/2010/main" val="419871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49BF14-97AD-4C3B-A910-229C8D938810}"/>
              </a:ext>
            </a:extLst>
          </p:cNvPr>
          <p:cNvSpPr>
            <a:spLocks noGrp="1"/>
          </p:cNvSpPr>
          <p:nvPr>
            <p:ph type="title"/>
          </p:nvPr>
        </p:nvSpPr>
        <p:spPr>
          <a:xfrm>
            <a:off x="457200" y="0"/>
            <a:ext cx="11338560" cy="1107996"/>
          </a:xfrm>
        </p:spPr>
        <p:txBody>
          <a:bodyPr anchor="b">
            <a:normAutofit/>
          </a:bodyPr>
          <a:lstStyle/>
          <a:p>
            <a:r>
              <a:rPr lang="en-US"/>
              <a:t>Welcome</a:t>
            </a:r>
          </a:p>
        </p:txBody>
      </p:sp>
      <p:sp>
        <p:nvSpPr>
          <p:cNvPr id="8" name="Content Placeholder 7">
            <a:extLst>
              <a:ext uri="{FF2B5EF4-FFF2-40B4-BE49-F238E27FC236}">
                <a16:creationId xmlns:a16="http://schemas.microsoft.com/office/drawing/2014/main" id="{B065924F-7260-40E9-8236-C1C01B6ED3B0}"/>
              </a:ext>
            </a:extLst>
          </p:cNvPr>
          <p:cNvSpPr>
            <a:spLocks noGrp="1"/>
          </p:cNvSpPr>
          <p:nvPr>
            <p:ph sz="half" idx="1"/>
          </p:nvPr>
        </p:nvSpPr>
        <p:spPr>
          <a:xfrm>
            <a:off x="457200" y="1560976"/>
            <a:ext cx="5568696" cy="4565504"/>
          </a:xfrm>
        </p:spPr>
        <p:txBody>
          <a:bodyPr>
            <a:normAutofit/>
          </a:bodyPr>
          <a:lstStyle/>
          <a:p>
            <a:pPr marL="0" indent="0">
              <a:buNone/>
            </a:pPr>
            <a:r>
              <a:rPr lang="en-US" sz="4000"/>
              <a:t>In the chat, share your name, role, and where you come from!</a:t>
            </a:r>
          </a:p>
        </p:txBody>
      </p:sp>
      <p:pic>
        <p:nvPicPr>
          <p:cNvPr id="10" name="Content Placeholder 9" descr="Computer screen with a welcome sign">
            <a:extLst>
              <a:ext uri="{FF2B5EF4-FFF2-40B4-BE49-F238E27FC236}">
                <a16:creationId xmlns:a16="http://schemas.microsoft.com/office/drawing/2014/main" id="{FDA8AE05-9298-49F6-B648-6EE02FCF7229}"/>
              </a:ext>
            </a:extLst>
          </p:cNvPr>
          <p:cNvPicPr>
            <a:picLocks noGrp="1" noChangeAspect="1"/>
          </p:cNvPicPr>
          <p:nvPr>
            <p:ph sz="half" idx="2"/>
          </p:nvPr>
        </p:nvPicPr>
        <p:blipFill rotWithShape="1">
          <a:blip r:embed="rId3"/>
          <a:srcRect l="8809" t="11710" r="5102" b="13160"/>
          <a:stretch/>
        </p:blipFill>
        <p:spPr>
          <a:xfrm>
            <a:off x="6166106" y="530225"/>
            <a:ext cx="5903974" cy="5152483"/>
          </a:xfrm>
          <a:noFill/>
        </p:spPr>
      </p:pic>
      <p:sp>
        <p:nvSpPr>
          <p:cNvPr id="15" name="Text Placeholder 4">
            <a:extLst>
              <a:ext uri="{FF2B5EF4-FFF2-40B4-BE49-F238E27FC236}">
                <a16:creationId xmlns:a16="http://schemas.microsoft.com/office/drawing/2014/main" id="{CEF361DA-B48D-2F0D-A8EB-2E5EEE1C8C40}"/>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a:extLst>
              <a:ext uri="{FF2B5EF4-FFF2-40B4-BE49-F238E27FC236}">
                <a16:creationId xmlns:a16="http://schemas.microsoft.com/office/drawing/2014/main" id="{2BA455FC-EB70-4BD1-8497-FBDE64611CFB}"/>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3</a:t>
            </a:fld>
            <a:endParaRPr lang="en-US"/>
          </a:p>
        </p:txBody>
      </p:sp>
    </p:spTree>
    <p:extLst>
      <p:ext uri="{BB962C8B-B14F-4D97-AF65-F5344CB8AC3E}">
        <p14:creationId xmlns:p14="http://schemas.microsoft.com/office/powerpoint/2010/main" val="445828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B5AC-0AE9-4C1E-8B76-B24A5A30A65A}"/>
              </a:ext>
            </a:extLst>
          </p:cNvPr>
          <p:cNvSpPr>
            <a:spLocks noGrp="1"/>
          </p:cNvSpPr>
          <p:nvPr>
            <p:ph type="title"/>
          </p:nvPr>
        </p:nvSpPr>
        <p:spPr/>
        <p:txBody>
          <a:bodyPr/>
          <a:lstStyle/>
          <a:p>
            <a:r>
              <a:rPr lang="en-US"/>
              <a:t>Example Continued</a:t>
            </a:r>
          </a:p>
        </p:txBody>
      </p:sp>
      <p:sp>
        <p:nvSpPr>
          <p:cNvPr id="3" name="Content Placeholder 2">
            <a:extLst>
              <a:ext uri="{FF2B5EF4-FFF2-40B4-BE49-F238E27FC236}">
                <a16:creationId xmlns:a16="http://schemas.microsoft.com/office/drawing/2014/main" id="{7BE3823F-B678-42B8-B82A-A39D26733831}"/>
              </a:ext>
            </a:extLst>
          </p:cNvPr>
          <p:cNvSpPr>
            <a:spLocks noGrp="1"/>
          </p:cNvSpPr>
          <p:nvPr>
            <p:ph sz="quarter" idx="15"/>
          </p:nvPr>
        </p:nvSpPr>
        <p:spPr/>
        <p:txBody>
          <a:bodyPr vert="horz" lIns="0" tIns="0" rIns="0" bIns="0" rtlCol="0" anchor="t">
            <a:normAutofit lnSpcReduction="10000"/>
          </a:bodyPr>
          <a:lstStyle/>
          <a:p>
            <a:pPr marL="0" indent="0">
              <a:buNone/>
            </a:pPr>
            <a:r>
              <a:rPr lang="en-US" sz="2800"/>
              <a:t>G.H.’s progress in math also is impacted by his engagement in general education math instruction. Three formal classroom observations conducted in February 2022 </a:t>
            </a:r>
            <a:r>
              <a:rPr lang="en-US" sz="2800" i="1">
                <a:highlight>
                  <a:srgbClr val="FFFF00"/>
                </a:highlight>
              </a:rPr>
              <a:t>[data source] </a:t>
            </a:r>
            <a:r>
              <a:rPr lang="en-US" sz="2800"/>
              <a:t>indicate G.H. is academically engaged 32% of the math class periods compared with 76% of the time for class peers </a:t>
            </a:r>
            <a:r>
              <a:rPr lang="en-US" sz="2800" i="1">
                <a:highlight>
                  <a:srgbClr val="FFFF00"/>
                </a:highlight>
              </a:rPr>
              <a:t>[objective data describing performance].</a:t>
            </a:r>
            <a:r>
              <a:rPr lang="en-US" sz="2800" i="1"/>
              <a:t> </a:t>
            </a:r>
            <a:r>
              <a:rPr lang="en-US" sz="2800"/>
              <a:t>His lower engagement results in him missing core math instruction and failing to complete 85% of math assignments on time </a:t>
            </a:r>
            <a:r>
              <a:rPr lang="en-US" sz="2800" i="1">
                <a:highlight>
                  <a:srgbClr val="FFFF00"/>
                </a:highlight>
              </a:rPr>
              <a:t>[impact].</a:t>
            </a:r>
            <a:r>
              <a:rPr lang="en-US" sz="2800"/>
              <a:t> On average, peers submit 94% of assignments on time. Interviews with the student in February 2022 indicate that G.H. is feeling increasingly frustrated and overwhelmed with math. As a result, G.H. would benefit from strategies to manage his frustration and completion of math assignments, especially as they become more challenging </a:t>
            </a:r>
            <a:r>
              <a:rPr lang="en-US" sz="2800" i="1">
                <a:highlight>
                  <a:srgbClr val="FFFF00"/>
                </a:highlight>
              </a:rPr>
              <a:t>[justifies proposed services and supports].</a:t>
            </a:r>
            <a:endParaRPr lang="en-US">
              <a:highlight>
                <a:srgbClr val="FFFF00"/>
              </a:highlight>
            </a:endParaRPr>
          </a:p>
        </p:txBody>
      </p:sp>
      <p:sp>
        <p:nvSpPr>
          <p:cNvPr id="5" name="Slide Number Placeholder 4">
            <a:extLst>
              <a:ext uri="{FF2B5EF4-FFF2-40B4-BE49-F238E27FC236}">
                <a16:creationId xmlns:a16="http://schemas.microsoft.com/office/drawing/2014/main" id="{F202B32A-2155-4312-A205-DC4D0AF5FD9F}"/>
              </a:ext>
            </a:extLst>
          </p:cNvPr>
          <p:cNvSpPr>
            <a:spLocks noGrp="1"/>
          </p:cNvSpPr>
          <p:nvPr>
            <p:ph type="sldNum" sz="quarter" idx="14"/>
          </p:nvPr>
        </p:nvSpPr>
        <p:spPr/>
        <p:txBody>
          <a:bodyPr/>
          <a:lstStyle/>
          <a:p>
            <a:fld id="{99A20822-4A49-4D36-86E3-300BA48D3F00}" type="slidenum">
              <a:rPr lang="en-US" smtClean="0"/>
              <a:pPr/>
              <a:t>30</a:t>
            </a:fld>
            <a:endParaRPr lang="en-US"/>
          </a:p>
        </p:txBody>
      </p:sp>
    </p:spTree>
    <p:extLst>
      <p:ext uri="{BB962C8B-B14F-4D97-AF65-F5344CB8AC3E}">
        <p14:creationId xmlns:p14="http://schemas.microsoft.com/office/powerpoint/2010/main" val="609870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Guiding Questions: Connection to Goals and Services</a:t>
            </a:r>
          </a:p>
        </p:txBody>
      </p:sp>
      <p:sp>
        <p:nvSpPr>
          <p:cNvPr id="3" name="Content Placeholder 2"/>
          <p:cNvSpPr>
            <a:spLocks noGrp="1"/>
          </p:cNvSpPr>
          <p:nvPr>
            <p:ph sz="quarter" idx="15"/>
          </p:nvPr>
        </p:nvSpPr>
        <p:spPr/>
        <p:txBody>
          <a:bodyPr/>
          <a:lstStyle/>
          <a:p>
            <a:r>
              <a:rPr lang="en-US"/>
              <a:t>Is there enough information in the PLAAFP statement to develop challenging, ambitious, and measurable annual goals?</a:t>
            </a:r>
          </a:p>
          <a:p>
            <a:r>
              <a:rPr lang="en-US"/>
              <a:t>Is there enough information in the PLAAFP statement to determine what special education, related services, accommodations, and program modifications are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31</a:t>
            </a:fld>
            <a:endParaRPr lang="en-US"/>
          </a:p>
        </p:txBody>
      </p:sp>
    </p:spTree>
    <p:extLst>
      <p:ext uri="{BB962C8B-B14F-4D97-AF65-F5344CB8AC3E}">
        <p14:creationId xmlns:p14="http://schemas.microsoft.com/office/powerpoint/2010/main" val="1453647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Tips for Developing PLAAFP Statements</a:t>
            </a:r>
          </a:p>
        </p:txBody>
      </p:sp>
      <p:sp>
        <p:nvSpPr>
          <p:cNvPr id="5" name="Content Placeholder 4"/>
          <p:cNvSpPr>
            <a:spLocks noGrp="1"/>
          </p:cNvSpPr>
          <p:nvPr>
            <p:ph sz="quarter" idx="15"/>
          </p:nvPr>
        </p:nvSpPr>
        <p:spPr>
          <a:xfrm>
            <a:off x="457200" y="1327567"/>
            <a:ext cx="7908587" cy="5053778"/>
          </a:xfrm>
        </p:spPr>
        <p:txBody>
          <a:bodyPr>
            <a:normAutofit lnSpcReduction="10000"/>
          </a:bodyPr>
          <a:lstStyle/>
          <a:p>
            <a:pPr>
              <a:lnSpc>
                <a:spcPct val="120000"/>
              </a:lnSpc>
              <a:buFont typeface="Wingdings" panose="05000000000000000000" pitchFamily="2" charset="2"/>
              <a:buChar char="ü"/>
            </a:pPr>
            <a:r>
              <a:rPr lang="en-US">
                <a:solidFill>
                  <a:schemeClr val="tx1"/>
                </a:solidFill>
              </a:rPr>
              <a:t>Address </a:t>
            </a:r>
            <a:r>
              <a:rPr lang="en-US" b="1">
                <a:solidFill>
                  <a:schemeClr val="tx1"/>
                </a:solidFill>
              </a:rPr>
              <a:t>all the student’s educational needs </a:t>
            </a:r>
            <a:r>
              <a:rPr lang="en-US">
                <a:solidFill>
                  <a:schemeClr val="tx1"/>
                </a:solidFill>
              </a:rPr>
              <a:t>identified in the evaluation.</a:t>
            </a:r>
          </a:p>
          <a:p>
            <a:pPr>
              <a:lnSpc>
                <a:spcPct val="120000"/>
              </a:lnSpc>
              <a:buFont typeface="Wingdings" panose="05000000000000000000" pitchFamily="2" charset="2"/>
              <a:buChar char="ü"/>
            </a:pPr>
            <a:r>
              <a:rPr lang="en-US">
                <a:solidFill>
                  <a:schemeClr val="tx1"/>
                </a:solidFill>
              </a:rPr>
              <a:t>Include a </a:t>
            </a:r>
            <a:r>
              <a:rPr lang="en-US" b="1">
                <a:solidFill>
                  <a:schemeClr val="tx1"/>
                </a:solidFill>
              </a:rPr>
              <a:t>description of changes in student functioning </a:t>
            </a:r>
            <a:r>
              <a:rPr lang="en-US">
                <a:solidFill>
                  <a:schemeClr val="tx1"/>
                </a:solidFill>
              </a:rPr>
              <a:t>since the last IEP was developed.</a:t>
            </a:r>
          </a:p>
          <a:p>
            <a:pPr>
              <a:lnSpc>
                <a:spcPct val="120000"/>
              </a:lnSpc>
              <a:buFont typeface="Wingdings" panose="05000000000000000000" pitchFamily="2" charset="2"/>
              <a:buChar char="ü"/>
            </a:pPr>
            <a:r>
              <a:rPr lang="en-US">
                <a:solidFill>
                  <a:schemeClr val="tx1"/>
                </a:solidFill>
              </a:rPr>
              <a:t>Include </a:t>
            </a:r>
            <a:r>
              <a:rPr lang="en-US" b="1">
                <a:solidFill>
                  <a:schemeClr val="tx1"/>
                </a:solidFill>
              </a:rPr>
              <a:t>objective, measurable data </a:t>
            </a:r>
            <a:r>
              <a:rPr lang="en-US">
                <a:solidFill>
                  <a:schemeClr val="tx1"/>
                </a:solidFill>
              </a:rPr>
              <a:t>to describe current performance.</a:t>
            </a:r>
          </a:p>
          <a:p>
            <a:pPr>
              <a:lnSpc>
                <a:spcPct val="120000"/>
              </a:lnSpc>
              <a:buFont typeface="Wingdings" panose="05000000000000000000" pitchFamily="2" charset="2"/>
              <a:buChar char="ü"/>
            </a:pPr>
            <a:r>
              <a:rPr lang="en-US" b="1">
                <a:solidFill>
                  <a:schemeClr val="tx1"/>
                </a:solidFill>
              </a:rPr>
              <a:t>Explain how specific accommodations and modifications </a:t>
            </a:r>
            <a:r>
              <a:rPr lang="en-US">
                <a:solidFill>
                  <a:schemeClr val="tx1"/>
                </a:solidFill>
              </a:rPr>
              <a:t>are needed and will be used by the student.</a:t>
            </a:r>
          </a:p>
        </p:txBody>
      </p:sp>
      <p:pic>
        <p:nvPicPr>
          <p:cNvPr id="3" name="Picture 2" descr="PLAAFP IEP Tip Sheet">
            <a:hlinkClick r:id="rId3"/>
            <a:extLst>
              <a:ext uri="{FF2B5EF4-FFF2-40B4-BE49-F238E27FC236}">
                <a16:creationId xmlns:a16="http://schemas.microsoft.com/office/drawing/2014/main" id="{CC45A050-B847-4DDE-A6A2-BF612A21B6C8}"/>
              </a:ext>
            </a:extLst>
          </p:cNvPr>
          <p:cNvPicPr>
            <a:picLocks noChangeAspect="1"/>
          </p:cNvPicPr>
          <p:nvPr/>
        </p:nvPicPr>
        <p:blipFill>
          <a:blip r:embed="rId4"/>
          <a:stretch>
            <a:fillRect/>
          </a:stretch>
        </p:blipFill>
        <p:spPr>
          <a:xfrm>
            <a:off x="8767482" y="1184921"/>
            <a:ext cx="3148710" cy="4488158"/>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32</a:t>
            </a:fld>
            <a:endParaRPr lang="en-US"/>
          </a:p>
        </p:txBody>
      </p:sp>
    </p:spTree>
    <p:extLst>
      <p:ext uri="{BB962C8B-B14F-4D97-AF65-F5344CB8AC3E}">
        <p14:creationId xmlns:p14="http://schemas.microsoft.com/office/powerpoint/2010/main" val="3561813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for Developing PLAAFP Statements </a:t>
            </a:r>
            <a:r>
              <a:rPr lang="en-US" dirty="0">
                <a:solidFill>
                  <a:schemeClr val="bg1"/>
                </a:solidFill>
              </a:rPr>
              <a:t>2</a:t>
            </a:r>
          </a:p>
        </p:txBody>
      </p:sp>
      <p:sp>
        <p:nvSpPr>
          <p:cNvPr id="5" name="Content Placeholder 4"/>
          <p:cNvSpPr>
            <a:spLocks noGrp="1"/>
          </p:cNvSpPr>
          <p:nvPr>
            <p:ph sz="quarter" idx="15"/>
          </p:nvPr>
        </p:nvSpPr>
        <p:spPr>
          <a:xfrm>
            <a:off x="457200" y="1327567"/>
            <a:ext cx="7908587" cy="5053778"/>
          </a:xfrm>
        </p:spPr>
        <p:txBody>
          <a:bodyPr>
            <a:normAutofit/>
          </a:bodyPr>
          <a:lstStyle/>
          <a:p>
            <a:pPr>
              <a:lnSpc>
                <a:spcPct val="120000"/>
              </a:lnSpc>
              <a:buFont typeface="Wingdings" panose="05000000000000000000" pitchFamily="2" charset="2"/>
              <a:buChar char="ü"/>
            </a:pPr>
            <a:r>
              <a:rPr lang="en-US">
                <a:solidFill>
                  <a:schemeClr val="tx1"/>
                </a:solidFill>
              </a:rPr>
              <a:t>Structure the </a:t>
            </a:r>
            <a:r>
              <a:rPr lang="en-US" b="1">
                <a:solidFill>
                  <a:schemeClr val="tx1"/>
                </a:solidFill>
              </a:rPr>
              <a:t>baseline statement </a:t>
            </a:r>
            <a:r>
              <a:rPr lang="en-US">
                <a:solidFill>
                  <a:schemeClr val="tx1"/>
                </a:solidFill>
              </a:rPr>
              <a:t>using the same structure as the annual goal.</a:t>
            </a:r>
          </a:p>
          <a:p>
            <a:pPr>
              <a:lnSpc>
                <a:spcPct val="120000"/>
              </a:lnSpc>
              <a:buFont typeface="Wingdings" panose="05000000000000000000" pitchFamily="2" charset="2"/>
              <a:buChar char="ü"/>
            </a:pPr>
            <a:r>
              <a:rPr lang="en-US" b="1">
                <a:solidFill>
                  <a:schemeClr val="tx1"/>
                </a:solidFill>
              </a:rPr>
              <a:t>Compare</a:t>
            </a:r>
            <a:r>
              <a:rPr lang="en-US">
                <a:solidFill>
                  <a:schemeClr val="tx1"/>
                </a:solidFill>
              </a:rPr>
              <a:t> the student’s baseline </a:t>
            </a:r>
            <a:r>
              <a:rPr lang="en-US" b="1">
                <a:solidFill>
                  <a:schemeClr val="tx1"/>
                </a:solidFill>
              </a:rPr>
              <a:t>performance to grade-level expectations.</a:t>
            </a:r>
          </a:p>
          <a:p>
            <a:pPr>
              <a:lnSpc>
                <a:spcPct val="120000"/>
              </a:lnSpc>
              <a:buFont typeface="Wingdings" panose="05000000000000000000" pitchFamily="2" charset="2"/>
              <a:buChar char="ü"/>
            </a:pPr>
            <a:r>
              <a:rPr lang="en-US" b="1">
                <a:solidFill>
                  <a:schemeClr val="tx1"/>
                </a:solidFill>
              </a:rPr>
              <a:t>Include administration dates and names of measurement tools</a:t>
            </a:r>
            <a:r>
              <a:rPr lang="en-US">
                <a:solidFill>
                  <a:schemeClr val="tx1"/>
                </a:solidFill>
              </a:rPr>
              <a:t> to the extent possible.</a:t>
            </a:r>
          </a:p>
        </p:txBody>
      </p:sp>
      <p:pic>
        <p:nvPicPr>
          <p:cNvPr id="3" name="Picture 2" descr="PLAAFP IEP Tip Sheet">
            <a:hlinkClick r:id="rId3"/>
            <a:extLst>
              <a:ext uri="{FF2B5EF4-FFF2-40B4-BE49-F238E27FC236}">
                <a16:creationId xmlns:a16="http://schemas.microsoft.com/office/drawing/2014/main" id="{CC45A050-B847-4DDE-A6A2-BF612A21B6C8}"/>
              </a:ext>
            </a:extLst>
          </p:cNvPr>
          <p:cNvPicPr>
            <a:picLocks noChangeAspect="1"/>
          </p:cNvPicPr>
          <p:nvPr/>
        </p:nvPicPr>
        <p:blipFill>
          <a:blip r:embed="rId4"/>
          <a:stretch>
            <a:fillRect/>
          </a:stretch>
        </p:blipFill>
        <p:spPr>
          <a:xfrm>
            <a:off x="8767482" y="1184921"/>
            <a:ext cx="3148710" cy="4488158"/>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443707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The Power of Teams to Develop High-Quality PLAAFP Statements</a:t>
            </a:r>
          </a:p>
        </p:txBody>
      </p:sp>
      <p:pic>
        <p:nvPicPr>
          <p:cNvPr id="5" name="Picture 4" descr="A group of people sitting around a table. ">
            <a:extLst>
              <a:ext uri="{FF2B5EF4-FFF2-40B4-BE49-F238E27FC236}">
                <a16:creationId xmlns:a16="http://schemas.microsoft.com/office/drawing/2014/main" id="{E583CF22-FDA8-47A9-B898-0B31240E4A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99" y="1280160"/>
            <a:ext cx="7223037" cy="4815840"/>
          </a:xfrm>
          <a:prstGeom prst="rect">
            <a:avLst/>
          </a:prstGeom>
        </p:spPr>
      </p:pic>
      <p:sp>
        <p:nvSpPr>
          <p:cNvPr id="6" name="Rectangle 5">
            <a:extLst>
              <a:ext uri="{FF2B5EF4-FFF2-40B4-BE49-F238E27FC236}">
                <a16:creationId xmlns:a16="http://schemas.microsoft.com/office/drawing/2014/main" id="{98AAB773-8061-4E81-97E8-C8C0FEC8232E}"/>
              </a:ext>
            </a:extLst>
          </p:cNvPr>
          <p:cNvSpPr/>
          <p:nvPr/>
        </p:nvSpPr>
        <p:spPr>
          <a:xfrm>
            <a:off x="8310887" y="1550995"/>
            <a:ext cx="2968487" cy="4141694"/>
          </a:xfrm>
          <a:prstGeom prst="rect">
            <a:avLst/>
          </a:prstGeom>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Tip for PROGRESS!</a:t>
            </a:r>
          </a:p>
          <a:p>
            <a:pPr algn="ctr"/>
            <a:r>
              <a:rPr lang="en-US" sz="2400"/>
              <a:t>Collect and summarize data for the development of the PLAAFP statement prior to the IEP meeting to help facilitate more robust discussion. </a:t>
            </a:r>
          </a:p>
        </p:txBody>
      </p:sp>
      <p:sp>
        <p:nvSpPr>
          <p:cNvPr id="2" name="Slide Number Placeholder 1"/>
          <p:cNvSpPr>
            <a:spLocks noGrp="1"/>
          </p:cNvSpPr>
          <p:nvPr>
            <p:ph type="sldNum" sz="quarter" idx="12"/>
          </p:nvPr>
        </p:nvSpPr>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2203554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81F064-D656-4877-9973-8096AB84BEEC}"/>
              </a:ext>
            </a:extLst>
          </p:cNvPr>
          <p:cNvSpPr>
            <a:spLocks noGrp="1"/>
          </p:cNvSpPr>
          <p:nvPr>
            <p:ph type="ctrTitle"/>
          </p:nvPr>
        </p:nvSpPr>
        <p:spPr/>
        <p:txBody>
          <a:bodyPr/>
          <a:lstStyle/>
          <a:p>
            <a:r>
              <a:rPr lang="en-US"/>
              <a:t>Using the PLAAFP to Design Services and Aids and Measurable Annual Goals</a:t>
            </a:r>
          </a:p>
        </p:txBody>
      </p:sp>
      <p:sp>
        <p:nvSpPr>
          <p:cNvPr id="5" name="Slide Number Placeholder 4">
            <a:extLst>
              <a:ext uri="{FF2B5EF4-FFF2-40B4-BE49-F238E27FC236}">
                <a16:creationId xmlns:a16="http://schemas.microsoft.com/office/drawing/2014/main" id="{4F0BE906-DC5D-4D8D-8483-BF2F5E470872}"/>
              </a:ext>
            </a:extLst>
          </p:cNvPr>
          <p:cNvSpPr>
            <a:spLocks noGrp="1"/>
          </p:cNvSpPr>
          <p:nvPr>
            <p:ph type="sldNum" sz="quarter" idx="11"/>
          </p:nvPr>
        </p:nvSpPr>
        <p:spPr/>
        <p:txBody>
          <a:bodyPr/>
          <a:lstStyle/>
          <a:p>
            <a:fld id="{99A20822-4A49-4D36-86E3-300BA48D3F00}" type="slidenum">
              <a:rPr lang="en-US" smtClean="0"/>
              <a:t>35</a:t>
            </a:fld>
            <a:endParaRPr lang="en-US"/>
          </a:p>
        </p:txBody>
      </p:sp>
    </p:spTree>
    <p:extLst>
      <p:ext uri="{BB962C8B-B14F-4D97-AF65-F5344CB8AC3E}">
        <p14:creationId xmlns:p14="http://schemas.microsoft.com/office/powerpoint/2010/main" val="1542381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1335" y="225258"/>
            <a:ext cx="11338560" cy="974181"/>
          </a:xfrm>
        </p:spPr>
        <p:txBody>
          <a:bodyPr/>
          <a:lstStyle/>
          <a:p>
            <a:r>
              <a:rPr lang="en-US"/>
              <a:t>Connecting the PLAAFP Statement to Goals, Statement of Special Education, and Aids and Services</a:t>
            </a:r>
          </a:p>
        </p:txBody>
      </p:sp>
      <p:graphicFrame>
        <p:nvGraphicFramePr>
          <p:cNvPr id="5" name="Content Placeholder 2" descr="Sequence that reads: &#10;&#10;PLAAFP - Annual Goals - Measuring Progress Toward Annual Goals - Statement of Special Education and Aids and Services - Participation Outside Regular Education and in State and Districtwide Assessments - Date, Frequency, Duration, and Location of Services. &#10;&#10;The last three are grouped together within a red box. &#10;&#10;Arrows connect the following: &#10;PLAAFP to Annual Goals&#10;Annual Goals to the box, Statement of Special Education and Aids and Services - Participation Outside Regular Education and in State and Districtwide Assessments - Date, Frequency, Duration, and Location of Services. &#10;&#10;The box with Statement of Special Education and Aids and Services - Participation Outside Regular Education and in State and Districtwide Assessments - Date, Frequency, Duration, and Location of Services back to Annual Goals&#10;&#10;PLAAFP to the box with Statement of Special Education and Aids and Services - Participation Outside Regular Education and in State and Districtwide Assessments - Date, Frequency, Duration, and Location of Services. &#10;&#10;">
            <a:extLst>
              <a:ext uri="{FF2B5EF4-FFF2-40B4-BE49-F238E27FC236}">
                <a16:creationId xmlns:a16="http://schemas.microsoft.com/office/drawing/2014/main" id="{A9F1A3DA-7F22-4916-8ABA-6745824D8C10}"/>
              </a:ext>
            </a:extLst>
          </p:cNvPr>
          <p:cNvGraphicFramePr>
            <a:graphicFrameLocks/>
          </p:cNvGraphicFramePr>
          <p:nvPr>
            <p:extLst>
              <p:ext uri="{D42A27DB-BD31-4B8C-83A1-F6EECF244321}">
                <p14:modId xmlns:p14="http://schemas.microsoft.com/office/powerpoint/2010/main" val="280334290"/>
              </p:ext>
            </p:extLst>
          </p:nvPr>
        </p:nvGraphicFramePr>
        <p:xfrm>
          <a:off x="335068" y="13081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Arrow: Curved Down 2">
            <a:extLst>
              <a:ext uri="{FF2B5EF4-FFF2-40B4-BE49-F238E27FC236}">
                <a16:creationId xmlns:a16="http://schemas.microsoft.com/office/drawing/2014/main" id="{73A4475A-9D7A-4D84-BC02-860F5EBD04F3}"/>
              </a:ext>
              <a:ext uri="{C183D7F6-B498-43B3-948B-1728B52AA6E4}">
                <adec:decorative xmlns:adec="http://schemas.microsoft.com/office/drawing/2017/decorative" val="1"/>
              </a:ext>
            </a:extLst>
          </p:cNvPr>
          <p:cNvSpPr/>
          <p:nvPr/>
        </p:nvSpPr>
        <p:spPr>
          <a:xfrm>
            <a:off x="1087655" y="1626669"/>
            <a:ext cx="6160168" cy="72189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Arrow: Curved Up 6">
            <a:extLst>
              <a:ext uri="{FF2B5EF4-FFF2-40B4-BE49-F238E27FC236}">
                <a16:creationId xmlns:a16="http://schemas.microsoft.com/office/drawing/2014/main" id="{8918E79E-3CA7-41EF-B909-EB940B4B08B8}"/>
              </a:ext>
              <a:ext uri="{C183D7F6-B498-43B3-948B-1728B52AA6E4}">
                <adec:decorative xmlns:adec="http://schemas.microsoft.com/office/drawing/2017/decorative" val="1"/>
              </a:ext>
            </a:extLst>
          </p:cNvPr>
          <p:cNvSpPr/>
          <p:nvPr/>
        </p:nvSpPr>
        <p:spPr>
          <a:xfrm>
            <a:off x="818148" y="4591249"/>
            <a:ext cx="2512194" cy="640082"/>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Arrow: Curved Up 7">
            <a:extLst>
              <a:ext uri="{FF2B5EF4-FFF2-40B4-BE49-F238E27FC236}">
                <a16:creationId xmlns:a16="http://schemas.microsoft.com/office/drawing/2014/main" id="{2EAD8EC1-C92C-4759-8D2E-C217CF17C03E}"/>
              </a:ext>
              <a:ext uri="{C183D7F6-B498-43B3-948B-1728B52AA6E4}">
                <adec:decorative xmlns:adec="http://schemas.microsoft.com/office/drawing/2017/decorative" val="1"/>
              </a:ext>
            </a:extLst>
          </p:cNvPr>
          <p:cNvSpPr/>
          <p:nvPr/>
        </p:nvSpPr>
        <p:spPr>
          <a:xfrm>
            <a:off x="3460085" y="4618098"/>
            <a:ext cx="3662610" cy="613233"/>
          </a:xfrm>
          <a:prstGeom prst="curved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Arrow: Right 8" descr="arrow">
            <a:extLst>
              <a:ext uri="{FF2B5EF4-FFF2-40B4-BE49-F238E27FC236}">
                <a16:creationId xmlns:a16="http://schemas.microsoft.com/office/drawing/2014/main" id="{183F09F9-2D49-4B4E-A284-B3E0B86654A7}"/>
              </a:ext>
            </a:extLst>
          </p:cNvPr>
          <p:cNvSpPr/>
          <p:nvPr/>
        </p:nvSpPr>
        <p:spPr>
          <a:xfrm>
            <a:off x="3994484" y="3319780"/>
            <a:ext cx="231006" cy="32282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Arrow: Curved Up 11">
            <a:extLst>
              <a:ext uri="{FF2B5EF4-FFF2-40B4-BE49-F238E27FC236}">
                <a16:creationId xmlns:a16="http://schemas.microsoft.com/office/drawing/2014/main" id="{CB97CE29-8C20-4A99-BA0F-6794F42AAFEC}"/>
              </a:ext>
              <a:ext uri="{C183D7F6-B498-43B3-948B-1728B52AA6E4}">
                <adec:decorative xmlns:adec="http://schemas.microsoft.com/office/drawing/2017/decorative" val="1"/>
              </a:ext>
            </a:extLst>
          </p:cNvPr>
          <p:cNvSpPr/>
          <p:nvPr/>
        </p:nvSpPr>
        <p:spPr>
          <a:xfrm rot="10800000">
            <a:off x="3104485" y="1960134"/>
            <a:ext cx="3540155" cy="613233"/>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Rectangle: Rounded Corners 12">
            <a:extLst>
              <a:ext uri="{FF2B5EF4-FFF2-40B4-BE49-F238E27FC236}">
                <a16:creationId xmlns:a16="http://schemas.microsoft.com/office/drawing/2014/main" id="{86EBA166-63F9-409A-BCBE-22036F0C799E}"/>
              </a:ext>
              <a:ext uri="{C183D7F6-B498-43B3-948B-1728B52AA6E4}">
                <adec:decorative xmlns:adec="http://schemas.microsoft.com/office/drawing/2017/decorative" val="1"/>
              </a:ext>
            </a:extLst>
          </p:cNvPr>
          <p:cNvSpPr/>
          <p:nvPr/>
        </p:nvSpPr>
        <p:spPr>
          <a:xfrm>
            <a:off x="5972280" y="2573368"/>
            <a:ext cx="5823480" cy="19360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 name="Slide Number Placeholder 1"/>
          <p:cNvSpPr>
            <a:spLocks noGrp="1"/>
          </p:cNvSpPr>
          <p:nvPr>
            <p:ph type="sldNum" sz="quarter" idx="12"/>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3232870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a:t>What Does IDEA Say About the Statement of Services and Aids?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quarter" idx="15"/>
          </p:nvPr>
        </p:nvSpPr>
        <p:spPr>
          <a:xfrm>
            <a:off x="457201" y="1367244"/>
            <a:ext cx="7685314" cy="4846320"/>
          </a:xfrm>
        </p:spPr>
        <p:txBody>
          <a:bodyPr vert="horz" lIns="0" tIns="0" rIns="0" bIns="0" rtlCol="0" anchor="t">
            <a:normAutofit lnSpcReduction="10000"/>
          </a:bodyPr>
          <a:lstStyle/>
          <a:p>
            <a:pPr marL="0" indent="0" fontAlgn="base">
              <a:lnSpc>
                <a:spcPct val="110000"/>
              </a:lnSpc>
              <a:buNone/>
            </a:pPr>
            <a:r>
              <a:rPr lang="en-US"/>
              <a:t>According to IDEA, Section 300.320 (a), each child’s IEP must contain the following:</a:t>
            </a:r>
          </a:p>
          <a:p>
            <a:pPr marL="0" indent="0" fontAlgn="base">
              <a:lnSpc>
                <a:spcPct val="110000"/>
              </a:lnSpc>
              <a:spcBef>
                <a:spcPts val="0"/>
              </a:spcBef>
              <a:buNone/>
            </a:pPr>
            <a:endParaRPr lang="en-US"/>
          </a:p>
          <a:p>
            <a:pPr marL="0" indent="0" fontAlgn="base">
              <a:lnSpc>
                <a:spcPct val="110000"/>
              </a:lnSpc>
              <a:spcBef>
                <a:spcPts val="0"/>
              </a:spcBef>
              <a:buNone/>
            </a:pPr>
            <a:r>
              <a:rPr lang="en-US"/>
              <a:t>“(4) A statement of the </a:t>
            </a:r>
            <a:r>
              <a:rPr lang="en-US" b="1"/>
              <a:t>special education </a:t>
            </a:r>
            <a:r>
              <a:rPr lang="en-US"/>
              <a:t>and </a:t>
            </a:r>
            <a:r>
              <a:rPr lang="en-US" b="1"/>
              <a:t>related services </a:t>
            </a:r>
            <a:r>
              <a:rPr lang="en-US"/>
              <a:t>and </a:t>
            </a:r>
            <a:r>
              <a:rPr lang="en-US" b="1"/>
              <a:t>supplementary aids and services</a:t>
            </a:r>
            <a:r>
              <a:rPr lang="en-US"/>
              <a:t>, based on peer-reviewed research to the extent practicable, to be provided to the child, or on behalf of the child, and a statement of the </a:t>
            </a:r>
            <a:r>
              <a:rPr lang="en-US" b="1"/>
              <a:t>program modifications or supports</a:t>
            </a:r>
            <a:r>
              <a:rPr lang="en-US"/>
              <a:t> for school personnel that will be provided to enable the child—…”</a:t>
            </a:r>
          </a:p>
          <a:p>
            <a:pPr marL="0" indent="0" fontAlgn="base">
              <a:lnSpc>
                <a:spcPct val="110000"/>
              </a:lnSpc>
              <a:spcBef>
                <a:spcPts val="0"/>
              </a:spcBef>
              <a:buNone/>
            </a:pPr>
            <a:r>
              <a:rPr lang="en-US"/>
              <a:t>	</a:t>
            </a:r>
          </a:p>
        </p:txBody>
      </p:sp>
      <p:pic>
        <p:nvPicPr>
          <p:cNvPr id="8" name="Picture 7" descr="image of IEP Tip Sheet, Overview of the Statement of Services and Aids">
            <a:extLst>
              <a:ext uri="{FF2B5EF4-FFF2-40B4-BE49-F238E27FC236}">
                <a16:creationId xmlns:a16="http://schemas.microsoft.com/office/drawing/2014/main" id="{59ABF27F-45C0-4217-ADFC-0DD3610C481D}"/>
              </a:ext>
            </a:extLst>
          </p:cNvPr>
          <p:cNvPicPr>
            <a:picLocks noChangeAspect="1"/>
          </p:cNvPicPr>
          <p:nvPr/>
        </p:nvPicPr>
        <p:blipFill>
          <a:blip r:embed="rId3"/>
          <a:stretch>
            <a:fillRect/>
          </a:stretch>
        </p:blipFill>
        <p:spPr>
          <a:xfrm>
            <a:off x="8163889" y="1107996"/>
            <a:ext cx="3829247" cy="4959605"/>
          </a:xfrm>
          <a:prstGeom prst="rect">
            <a:avLst/>
          </a:prstGeom>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a:t>
            </a:r>
            <a:r>
              <a:rPr lang="en-US">
                <a:hlinkClick r:id="rId4"/>
              </a:rPr>
              <a:t>IDEA, Sec. 300.320(a)(4)</a:t>
            </a:r>
            <a:r>
              <a:rPr lang="en-US"/>
              <a:t>;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1288967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dirty="0"/>
              <a:t>What Does IDEA Say About the Statement of Services and Aids? </a:t>
            </a:r>
            <a:r>
              <a:rPr lang="en-US" dirty="0">
                <a:solidFill>
                  <a:schemeClr val="bg1"/>
                </a:solidFill>
              </a:rPr>
              <a:t>2</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quarter" idx="15"/>
          </p:nvPr>
        </p:nvSpPr>
        <p:spPr>
          <a:xfrm>
            <a:off x="457201" y="1367244"/>
            <a:ext cx="7685314" cy="4846320"/>
          </a:xfrm>
        </p:spPr>
        <p:txBody>
          <a:bodyPr vert="horz" lIns="0" tIns="0" rIns="0" bIns="0" rtlCol="0" anchor="t">
            <a:normAutofit/>
          </a:bodyPr>
          <a:lstStyle/>
          <a:p>
            <a:pPr marL="0" indent="0" fontAlgn="base">
              <a:lnSpc>
                <a:spcPct val="110000"/>
              </a:lnSpc>
              <a:spcBef>
                <a:spcPts val="0"/>
              </a:spcBef>
              <a:buNone/>
            </a:pPr>
            <a:r>
              <a:rPr lang="en-US"/>
              <a:t>“(i) To </a:t>
            </a:r>
            <a:r>
              <a:rPr lang="en-US" b="1"/>
              <a:t>advance appropriately </a:t>
            </a:r>
            <a:r>
              <a:rPr lang="en-US"/>
              <a:t>toward attaining the </a:t>
            </a:r>
            <a:r>
              <a:rPr lang="en-US" b="1"/>
              <a:t>annual goals</a:t>
            </a:r>
            <a:r>
              <a:rPr lang="en-US"/>
              <a:t>; </a:t>
            </a:r>
          </a:p>
          <a:p>
            <a:pPr marL="0" indent="0" fontAlgn="base">
              <a:lnSpc>
                <a:spcPct val="110000"/>
              </a:lnSpc>
              <a:spcBef>
                <a:spcPts val="0"/>
              </a:spcBef>
              <a:buNone/>
            </a:pPr>
            <a:r>
              <a:rPr lang="en-US"/>
              <a:t>(ii) To be </a:t>
            </a:r>
            <a:r>
              <a:rPr lang="en-US" b="1"/>
              <a:t>involved in and make progress in </a:t>
            </a:r>
            <a:r>
              <a:rPr lang="en-US"/>
              <a:t>the </a:t>
            </a:r>
            <a:r>
              <a:rPr lang="en-US" b="1"/>
              <a:t>general education curriculum </a:t>
            </a:r>
            <a:r>
              <a:rPr lang="en-US"/>
              <a:t>in accordance with paragraph (a)(1) of this section, and to </a:t>
            </a:r>
            <a:r>
              <a:rPr lang="en-US" b="1"/>
              <a:t>participate in extracurricular</a:t>
            </a:r>
            <a:r>
              <a:rPr lang="en-US"/>
              <a:t> and other </a:t>
            </a:r>
            <a:r>
              <a:rPr lang="en-US" b="1"/>
              <a:t>nonacademic activities</a:t>
            </a:r>
            <a:r>
              <a:rPr lang="en-US"/>
              <a:t>; and </a:t>
            </a:r>
          </a:p>
          <a:p>
            <a:pPr marL="0" indent="0" fontAlgn="base">
              <a:lnSpc>
                <a:spcPct val="110000"/>
              </a:lnSpc>
              <a:spcBef>
                <a:spcPts val="0"/>
              </a:spcBef>
              <a:buNone/>
            </a:pPr>
            <a:r>
              <a:rPr lang="en-US"/>
              <a:t>(iii) To be </a:t>
            </a:r>
            <a:r>
              <a:rPr lang="en-US" b="1"/>
              <a:t>educated and participate with </a:t>
            </a:r>
            <a:r>
              <a:rPr lang="en-US"/>
              <a:t>other </a:t>
            </a:r>
            <a:r>
              <a:rPr lang="en-US" b="1"/>
              <a:t>children with disabilities and nondisabled children </a:t>
            </a:r>
            <a:r>
              <a:rPr lang="en-US"/>
              <a:t>in the activities described in this section.”</a:t>
            </a:r>
          </a:p>
        </p:txBody>
      </p:sp>
      <p:pic>
        <p:nvPicPr>
          <p:cNvPr id="8" name="Picture 7" descr="image of IEP Tip Sheet, Overview of the Statement of Services and Aids">
            <a:extLst>
              <a:ext uri="{FF2B5EF4-FFF2-40B4-BE49-F238E27FC236}">
                <a16:creationId xmlns:a16="http://schemas.microsoft.com/office/drawing/2014/main" id="{59ABF27F-45C0-4217-ADFC-0DD3610C481D}"/>
              </a:ext>
            </a:extLst>
          </p:cNvPr>
          <p:cNvPicPr>
            <a:picLocks noChangeAspect="1"/>
          </p:cNvPicPr>
          <p:nvPr/>
        </p:nvPicPr>
        <p:blipFill>
          <a:blip r:embed="rId3"/>
          <a:stretch>
            <a:fillRect/>
          </a:stretch>
        </p:blipFill>
        <p:spPr>
          <a:xfrm>
            <a:off x="8163889" y="1107996"/>
            <a:ext cx="3829247" cy="4959605"/>
          </a:xfrm>
          <a:prstGeom prst="rect">
            <a:avLst/>
          </a:prstGeom>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a:t>
            </a:r>
            <a:r>
              <a:rPr lang="en-US">
                <a:hlinkClick r:id="rId4"/>
              </a:rPr>
              <a:t>IDEA, Sec. 300.320(a)(4)</a:t>
            </a:r>
            <a:r>
              <a:rPr lang="en-US"/>
              <a:t>;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4"/>
          </p:nvPr>
        </p:nvSpPr>
        <p:spPr/>
        <p:txBody>
          <a:bodyPr/>
          <a:lstStyle/>
          <a:p>
            <a:fld id="{99A20822-4A49-4D36-86E3-300BA48D3F00}" type="slidenum">
              <a:rPr lang="en-US" smtClean="0"/>
              <a:pPr/>
              <a:t>38</a:t>
            </a:fld>
            <a:endParaRPr lang="en-US"/>
          </a:p>
        </p:txBody>
      </p:sp>
    </p:spTree>
    <p:extLst>
      <p:ext uri="{BB962C8B-B14F-4D97-AF65-F5344CB8AC3E}">
        <p14:creationId xmlns:p14="http://schemas.microsoft.com/office/powerpoint/2010/main" val="8010970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BEECB-0AD0-4BA3-83D2-46DAAB2CC36B}"/>
              </a:ext>
            </a:extLst>
          </p:cNvPr>
          <p:cNvSpPr>
            <a:spLocks noGrp="1"/>
          </p:cNvSpPr>
          <p:nvPr>
            <p:ph type="title"/>
          </p:nvPr>
        </p:nvSpPr>
        <p:spPr/>
        <p:txBody>
          <a:bodyPr/>
          <a:lstStyle/>
          <a:p>
            <a:r>
              <a:rPr lang="en-US"/>
              <a:t>When Developing the Statement, Teams Must Consider the Following </a:t>
            </a:r>
          </a:p>
        </p:txBody>
      </p:sp>
      <p:graphicFrame>
        <p:nvGraphicFramePr>
          <p:cNvPr id="6" name="Content Placeholder 5" descr="Graphic displaying statement of special education and aids and services including 4 categories; special education, related services, supplementary aids and services, program modifications and supports">
            <a:extLst>
              <a:ext uri="{FF2B5EF4-FFF2-40B4-BE49-F238E27FC236}">
                <a16:creationId xmlns:a16="http://schemas.microsoft.com/office/drawing/2014/main" id="{CD9AF017-5CB9-41C8-B846-E356BCC7ABAA}"/>
              </a:ext>
            </a:extLst>
          </p:cNvPr>
          <p:cNvGraphicFramePr>
            <a:graphicFrameLocks noGrp="1"/>
          </p:cNvGraphicFramePr>
          <p:nvPr>
            <p:ph sz="quarter" idx="15"/>
            <p:extLst>
              <p:ext uri="{D42A27DB-BD31-4B8C-83A1-F6EECF244321}">
                <p14:modId xmlns:p14="http://schemas.microsoft.com/office/powerpoint/2010/main" val="2673190540"/>
              </p:ext>
            </p:extLst>
          </p:nvPr>
        </p:nvGraphicFramePr>
        <p:xfrm>
          <a:off x="457200" y="1279525"/>
          <a:ext cx="11337925" cy="4846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7711366-E270-40FE-8936-E60F03F6E397}"/>
              </a:ext>
            </a:extLst>
          </p:cNvPr>
          <p:cNvSpPr>
            <a:spLocks noGrp="1"/>
          </p:cNvSpPr>
          <p:nvPr>
            <p:ph type="sldNum" sz="quarter" idx="14"/>
          </p:nvPr>
        </p:nvSpPr>
        <p:spPr/>
        <p:txBody>
          <a:bodyPr/>
          <a:lstStyle/>
          <a:p>
            <a:fld id="{99A20822-4A49-4D36-86E3-300BA48D3F00}" type="slidenum">
              <a:rPr lang="en-US" smtClean="0"/>
              <a:pPr/>
              <a:t>39</a:t>
            </a:fld>
            <a:endParaRPr lang="en-US"/>
          </a:p>
        </p:txBody>
      </p:sp>
    </p:spTree>
    <p:extLst>
      <p:ext uri="{BB962C8B-B14F-4D97-AF65-F5344CB8AC3E}">
        <p14:creationId xmlns:p14="http://schemas.microsoft.com/office/powerpoint/2010/main" val="242229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Session Objectives</a:t>
            </a:r>
          </a:p>
        </p:txBody>
      </p:sp>
      <p:sp>
        <p:nvSpPr>
          <p:cNvPr id="3" name="Content Placeholder 2"/>
          <p:cNvSpPr>
            <a:spLocks noGrp="1"/>
          </p:cNvSpPr>
          <p:nvPr>
            <p:ph sz="quarter" idx="14"/>
          </p:nvPr>
        </p:nvSpPr>
        <p:spPr>
          <a:xfrm>
            <a:off x="457200" y="1375163"/>
            <a:ext cx="11338560" cy="4846320"/>
          </a:xfrm>
        </p:spPr>
        <p:txBody>
          <a:bodyPr/>
          <a:lstStyle/>
          <a:p>
            <a:pPr lvl="0"/>
            <a:r>
              <a:rPr lang="en-US">
                <a:solidFill>
                  <a:schemeClr val="tx2"/>
                </a:solidFill>
              </a:rPr>
              <a:t>By the end of this session, participants will be able to do the following:</a:t>
            </a:r>
          </a:p>
          <a:p>
            <a:pPr marL="514350" lvl="0" indent="-514350">
              <a:buFont typeface="+mj-lt"/>
              <a:buAutoNum type="arabicPeriod"/>
            </a:pPr>
            <a:r>
              <a:rPr lang="en-US">
                <a:solidFill>
                  <a:schemeClr val="tx2"/>
                </a:solidFill>
              </a:rPr>
              <a:t>Explain why the internal consistency of an individualized education program (IEP) is important and how it promotes progress. </a:t>
            </a:r>
          </a:p>
          <a:p>
            <a:pPr marL="514350" lvl="0" indent="-514350">
              <a:buFont typeface="+mj-lt"/>
              <a:buAutoNum type="arabicPeriod"/>
            </a:pPr>
            <a:r>
              <a:rPr lang="en-US">
                <a:solidFill>
                  <a:schemeClr val="tx2"/>
                </a:solidFill>
              </a:rPr>
              <a:t>Learn and practice how to review existing IEPs to determine internal consistency. </a:t>
            </a:r>
          </a:p>
          <a:p>
            <a:pPr marL="514350" lvl="0" indent="-514350">
              <a:buFont typeface="+mj-lt"/>
              <a:buAutoNum type="arabicPeriod"/>
            </a:pPr>
            <a:r>
              <a:rPr lang="en-US">
                <a:solidFill>
                  <a:schemeClr val="tx2"/>
                </a:solidFill>
              </a:rPr>
              <a:t>Access resources to support the development of high-quality IEPs.</a:t>
            </a:r>
            <a:endParaRPr lang="en-US"/>
          </a:p>
        </p:txBody>
      </p:sp>
      <p:sp>
        <p:nvSpPr>
          <p:cNvPr id="2" name="Slide Number Placeholder 1"/>
          <p:cNvSpPr>
            <a:spLocks noGrp="1"/>
          </p:cNvSpPr>
          <p:nvPr>
            <p:ph type="sldNum" sz="quarter" idx="12"/>
          </p:nvPr>
        </p:nvSpPr>
        <p:spPr/>
        <p:txBody>
          <a:bodyPr/>
          <a:lstStyle/>
          <a:p>
            <a:fld id="{99A20822-4A49-4D36-86E3-300BA48D3F00}" type="slidenum">
              <a:rPr lang="en-US" smtClean="0"/>
              <a:pPr/>
              <a:t>4</a:t>
            </a:fld>
            <a:endParaRPr lang="en-US"/>
          </a:p>
        </p:txBody>
      </p:sp>
    </p:spTree>
    <p:extLst>
      <p:ext uri="{BB962C8B-B14F-4D97-AF65-F5344CB8AC3E}">
        <p14:creationId xmlns:p14="http://schemas.microsoft.com/office/powerpoint/2010/main" val="410320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28C6110-F787-532A-882E-81CB1F72E619}"/>
              </a:ext>
            </a:extLst>
          </p:cNvPr>
          <p:cNvSpPr>
            <a:spLocks noGrp="1"/>
          </p:cNvSpPr>
          <p:nvPr>
            <p:ph type="title"/>
          </p:nvPr>
        </p:nvSpPr>
        <p:spPr>
          <a:xfrm>
            <a:off x="457200" y="0"/>
            <a:ext cx="11338560" cy="1107996"/>
          </a:xfrm>
        </p:spPr>
        <p:txBody>
          <a:bodyPr/>
          <a:lstStyle/>
          <a:p>
            <a:r>
              <a:rPr lang="en-US"/>
              <a:t>To Learn More About the Statement of Services and Aids</a:t>
            </a:r>
          </a:p>
        </p:txBody>
      </p:sp>
      <p:sp>
        <p:nvSpPr>
          <p:cNvPr id="13" name="Content Placeholder 2">
            <a:extLst>
              <a:ext uri="{FF2B5EF4-FFF2-40B4-BE49-F238E27FC236}">
                <a16:creationId xmlns:a16="http://schemas.microsoft.com/office/drawing/2014/main" id="{74D34B69-972B-8EA9-0296-60BC37875C83}"/>
              </a:ext>
            </a:extLst>
          </p:cNvPr>
          <p:cNvSpPr>
            <a:spLocks noGrp="1"/>
          </p:cNvSpPr>
          <p:nvPr>
            <p:ph sz="half" idx="1"/>
          </p:nvPr>
        </p:nvSpPr>
        <p:spPr>
          <a:xfrm>
            <a:off x="457200" y="1280160"/>
            <a:ext cx="6026348" cy="4846320"/>
          </a:xfrm>
        </p:spPr>
        <p:txBody>
          <a:bodyPr/>
          <a:lstStyle/>
          <a:p>
            <a:pPr marL="0" indent="0">
              <a:buNone/>
            </a:pPr>
            <a:r>
              <a:rPr lang="en-US"/>
              <a:t>Supplemental Tip Sheets focused on</a:t>
            </a:r>
          </a:p>
          <a:p>
            <a:r>
              <a:rPr lang="en-US"/>
              <a:t>Statement of Special Education or Specially Designed Instruction (SDI)</a:t>
            </a:r>
          </a:p>
          <a:p>
            <a:r>
              <a:rPr lang="en-US"/>
              <a:t>Related Services</a:t>
            </a:r>
          </a:p>
          <a:p>
            <a:r>
              <a:rPr lang="en-US"/>
              <a:t>Supplementary Aids and Services</a:t>
            </a:r>
          </a:p>
          <a:p>
            <a:r>
              <a:rPr lang="en-US"/>
              <a:t>Program Modifications and Supports</a:t>
            </a:r>
          </a:p>
          <a:p>
            <a:pPr lvl="1"/>
            <a:endParaRPr lang="en-US"/>
          </a:p>
        </p:txBody>
      </p:sp>
      <p:pic>
        <p:nvPicPr>
          <p:cNvPr id="6" name="Content Placeholder 5" descr="Example of Four IEP Tip Sheets">
            <a:extLst>
              <a:ext uri="{FF2B5EF4-FFF2-40B4-BE49-F238E27FC236}">
                <a16:creationId xmlns:a16="http://schemas.microsoft.com/office/drawing/2014/main" id="{0F88D7C5-117D-481F-8647-CB5DA2E87D46}"/>
              </a:ext>
            </a:extLst>
          </p:cNvPr>
          <p:cNvPicPr>
            <a:picLocks noGrp="1" noChangeAspect="1"/>
          </p:cNvPicPr>
          <p:nvPr>
            <p:ph sz="half" idx="2"/>
          </p:nvPr>
        </p:nvPicPr>
        <p:blipFill>
          <a:blip r:embed="rId3"/>
          <a:stretch>
            <a:fillRect/>
          </a:stretch>
        </p:blipFill>
        <p:spPr>
          <a:xfrm>
            <a:off x="6845289" y="1117204"/>
            <a:ext cx="4348575" cy="4168457"/>
          </a:xfrm>
          <a:prstGeom prst="rect">
            <a:avLst/>
          </a:prstGeom>
          <a:noFill/>
        </p:spPr>
      </p:pic>
      <p:sp>
        <p:nvSpPr>
          <p:cNvPr id="5" name="Slide Number Placeholder 4">
            <a:extLst>
              <a:ext uri="{FF2B5EF4-FFF2-40B4-BE49-F238E27FC236}">
                <a16:creationId xmlns:a16="http://schemas.microsoft.com/office/drawing/2014/main" id="{9C850A5B-D84F-41BC-B480-B74401A757CF}"/>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40</a:t>
            </a:fld>
            <a:endParaRPr lang="en-US"/>
          </a:p>
        </p:txBody>
      </p:sp>
    </p:spTree>
    <p:extLst>
      <p:ext uri="{BB962C8B-B14F-4D97-AF65-F5344CB8AC3E}">
        <p14:creationId xmlns:p14="http://schemas.microsoft.com/office/powerpoint/2010/main" val="3528833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848D-3C2B-44FB-AEEF-99F0A1EC6C1D}"/>
              </a:ext>
            </a:extLst>
          </p:cNvPr>
          <p:cNvSpPr>
            <a:spLocks noGrp="1"/>
          </p:cNvSpPr>
          <p:nvPr>
            <p:ph type="title"/>
          </p:nvPr>
        </p:nvSpPr>
        <p:spPr/>
        <p:txBody>
          <a:bodyPr/>
          <a:lstStyle/>
          <a:p>
            <a:r>
              <a:rPr lang="en-US"/>
              <a:t>Pause and Reflect</a:t>
            </a:r>
          </a:p>
        </p:txBody>
      </p:sp>
      <p:sp>
        <p:nvSpPr>
          <p:cNvPr id="3" name="Content Placeholder 2">
            <a:extLst>
              <a:ext uri="{FF2B5EF4-FFF2-40B4-BE49-F238E27FC236}">
                <a16:creationId xmlns:a16="http://schemas.microsoft.com/office/drawing/2014/main" id="{F4DB9600-2058-42A1-A489-DD81A273C8F9}"/>
              </a:ext>
            </a:extLst>
          </p:cNvPr>
          <p:cNvSpPr>
            <a:spLocks noGrp="1"/>
          </p:cNvSpPr>
          <p:nvPr>
            <p:ph sz="quarter" idx="15"/>
          </p:nvPr>
        </p:nvSpPr>
        <p:spPr/>
        <p:txBody>
          <a:bodyPr/>
          <a:lstStyle/>
          <a:p>
            <a:pPr marL="0" indent="0">
              <a:buNone/>
            </a:pPr>
            <a:r>
              <a:rPr lang="en-US" sz="2800">
                <a:effectLst/>
                <a:latin typeface="Calibri" panose="020F0502020204030204" pitchFamily="34" charset="0"/>
                <a:ea typeface="Calibri" panose="020F0502020204030204" pitchFamily="34" charset="0"/>
                <a:cs typeface="Times New Roman" panose="02020603050405020304" pitchFamily="18" charset="0"/>
              </a:rPr>
              <a:t>To what extent are the needs identified in your IEPs aligned to the services, aids, or program modification?</a:t>
            </a:r>
          </a:p>
          <a:p>
            <a:endParaRPr lang="en-US"/>
          </a:p>
        </p:txBody>
      </p:sp>
      <p:sp>
        <p:nvSpPr>
          <p:cNvPr id="4" name="Slide Number Placeholder 3">
            <a:extLst>
              <a:ext uri="{FF2B5EF4-FFF2-40B4-BE49-F238E27FC236}">
                <a16:creationId xmlns:a16="http://schemas.microsoft.com/office/drawing/2014/main" id="{F9498C81-D82C-430D-95E6-3FDE9482CF02}"/>
              </a:ext>
            </a:extLst>
          </p:cNvPr>
          <p:cNvSpPr>
            <a:spLocks noGrp="1"/>
          </p:cNvSpPr>
          <p:nvPr>
            <p:ph type="sldNum" sz="quarter" idx="14"/>
          </p:nvPr>
        </p:nvSpPr>
        <p:spPr/>
        <p:txBody>
          <a:bodyPr/>
          <a:lstStyle/>
          <a:p>
            <a:fld id="{99A20822-4A49-4D36-86E3-300BA48D3F00}" type="slidenum">
              <a:rPr lang="en-US" smtClean="0"/>
              <a:pPr/>
              <a:t>41</a:t>
            </a:fld>
            <a:endParaRPr lang="en-US"/>
          </a:p>
        </p:txBody>
      </p:sp>
    </p:spTree>
    <p:extLst>
      <p:ext uri="{BB962C8B-B14F-4D97-AF65-F5344CB8AC3E}">
        <p14:creationId xmlns:p14="http://schemas.microsoft.com/office/powerpoint/2010/main" val="817717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0C9F-D511-4F51-AC9D-0E58D1A711E1}"/>
              </a:ext>
            </a:extLst>
          </p:cNvPr>
          <p:cNvSpPr>
            <a:spLocks noGrp="1"/>
          </p:cNvSpPr>
          <p:nvPr>
            <p:ph type="title"/>
          </p:nvPr>
        </p:nvSpPr>
        <p:spPr/>
        <p:txBody>
          <a:bodyPr/>
          <a:lstStyle/>
          <a:p>
            <a:r>
              <a:rPr lang="en-US"/>
              <a:t>Tips for Choosing and Implementing Services and Aids</a:t>
            </a:r>
          </a:p>
        </p:txBody>
      </p:sp>
      <p:sp>
        <p:nvSpPr>
          <p:cNvPr id="9" name="Content Placeholder 8">
            <a:extLst>
              <a:ext uri="{FF2B5EF4-FFF2-40B4-BE49-F238E27FC236}">
                <a16:creationId xmlns:a16="http://schemas.microsoft.com/office/drawing/2014/main" id="{87BD162F-168D-4367-87DD-265F8D97B44E}"/>
              </a:ext>
            </a:extLst>
          </p:cNvPr>
          <p:cNvSpPr>
            <a:spLocks noGrp="1"/>
          </p:cNvSpPr>
          <p:nvPr>
            <p:ph sz="quarter" idx="15"/>
          </p:nvPr>
        </p:nvSpPr>
        <p:spPr/>
        <p:txBody>
          <a:bodyPr>
            <a:normAutofit fontScale="85000" lnSpcReduction="10000"/>
          </a:bodyPr>
          <a:lstStyle/>
          <a:p>
            <a:pPr>
              <a:buFont typeface="Wingdings" panose="05000000000000000000" pitchFamily="2" charset="2"/>
              <a:buChar char="ü"/>
            </a:pPr>
            <a:r>
              <a:rPr lang="en-US"/>
              <a:t>Ensure that the </a:t>
            </a:r>
            <a:r>
              <a:rPr lang="en-US" b="1"/>
              <a:t>PLAAFP statement justifies </a:t>
            </a:r>
            <a:r>
              <a:rPr lang="en-US"/>
              <a:t>the IEP team’s selection of special education, aids, and services to be provided to the student. </a:t>
            </a:r>
          </a:p>
          <a:p>
            <a:pPr>
              <a:buFont typeface="Wingdings" panose="05000000000000000000" pitchFamily="2" charset="2"/>
              <a:buChar char="ü"/>
            </a:pPr>
            <a:r>
              <a:rPr lang="en-US" b="1"/>
              <a:t>Avoid</a:t>
            </a:r>
            <a:r>
              <a:rPr lang="en-US"/>
              <a:t> identifying </a:t>
            </a:r>
            <a:r>
              <a:rPr lang="en-US" b="1"/>
              <a:t>specific programs</a:t>
            </a:r>
            <a:r>
              <a:rPr lang="en-US"/>
              <a:t>. </a:t>
            </a:r>
          </a:p>
          <a:p>
            <a:pPr>
              <a:buFont typeface="Wingdings" panose="05000000000000000000" pitchFamily="2" charset="2"/>
              <a:buChar char="ü"/>
            </a:pPr>
            <a:r>
              <a:rPr lang="en-US" b="1"/>
              <a:t>Identify</a:t>
            </a:r>
            <a:r>
              <a:rPr lang="en-US"/>
              <a:t> special education, aids, and services </a:t>
            </a:r>
            <a:r>
              <a:rPr lang="en-US" b="1"/>
              <a:t>based on the unique needs of the student </a:t>
            </a:r>
            <a:r>
              <a:rPr lang="en-US"/>
              <a:t>versus a disability label or the location of services.</a:t>
            </a:r>
          </a:p>
          <a:p>
            <a:pPr>
              <a:buFont typeface="Wingdings" panose="05000000000000000000" pitchFamily="2" charset="2"/>
              <a:buChar char="ü"/>
            </a:pPr>
            <a:r>
              <a:rPr lang="en-US"/>
              <a:t>Consider what </a:t>
            </a:r>
            <a:r>
              <a:rPr lang="en-US" b="1"/>
              <a:t>knowledge and skills school personnel will need </a:t>
            </a:r>
            <a:r>
              <a:rPr lang="en-US"/>
              <a:t>to successfully implement the IEP.</a:t>
            </a:r>
          </a:p>
          <a:p>
            <a:pPr>
              <a:buFont typeface="Wingdings" panose="05000000000000000000" pitchFamily="2" charset="2"/>
              <a:buChar char="ü"/>
            </a:pPr>
            <a:r>
              <a:rPr lang="en-US"/>
              <a:t>For students who are nonresponsive to evidence-based programs, consider using a research-based process, such as </a:t>
            </a:r>
            <a:r>
              <a:rPr lang="en-US" b="1"/>
              <a:t>data-based individualization</a:t>
            </a:r>
            <a:r>
              <a:rPr lang="en-US"/>
              <a:t>, to individualize supports. </a:t>
            </a:r>
          </a:p>
          <a:p>
            <a:pPr>
              <a:buFont typeface="Wingdings" panose="05000000000000000000" pitchFamily="2" charset="2"/>
              <a:buChar char="ü"/>
            </a:pPr>
            <a:r>
              <a:rPr lang="en-US"/>
              <a:t>Review the research and resources from the </a:t>
            </a:r>
            <a:r>
              <a:rPr lang="en-US" b="1"/>
              <a:t>Office of Special Education Programs–funded centers</a:t>
            </a:r>
            <a:r>
              <a:rPr lang="en-US"/>
              <a:t>. </a:t>
            </a:r>
          </a:p>
          <a:p>
            <a:endParaRPr lang="en-US"/>
          </a:p>
          <a:p>
            <a:endParaRPr lang="en-US"/>
          </a:p>
        </p:txBody>
      </p:sp>
      <p:sp>
        <p:nvSpPr>
          <p:cNvPr id="5" name="Slide Number Placeholder 4">
            <a:extLst>
              <a:ext uri="{FF2B5EF4-FFF2-40B4-BE49-F238E27FC236}">
                <a16:creationId xmlns:a16="http://schemas.microsoft.com/office/drawing/2014/main" id="{7D162D3B-FDB6-4515-891A-52F99F5B1ACF}"/>
              </a:ext>
            </a:extLst>
          </p:cNvPr>
          <p:cNvSpPr>
            <a:spLocks noGrp="1"/>
          </p:cNvSpPr>
          <p:nvPr>
            <p:ph type="sldNum" sz="quarter" idx="14"/>
          </p:nvPr>
        </p:nvSpPr>
        <p:spPr/>
        <p:txBody>
          <a:bodyPr/>
          <a:lstStyle/>
          <a:p>
            <a:fld id="{99A20822-4A49-4D36-86E3-300BA48D3F00}" type="slidenum">
              <a:rPr lang="en-US" smtClean="0"/>
              <a:pPr/>
              <a:t>42</a:t>
            </a:fld>
            <a:endParaRPr lang="en-US"/>
          </a:p>
        </p:txBody>
      </p:sp>
    </p:spTree>
    <p:extLst>
      <p:ext uri="{BB962C8B-B14F-4D97-AF65-F5344CB8AC3E}">
        <p14:creationId xmlns:p14="http://schemas.microsoft.com/office/powerpoint/2010/main" val="4061570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a:t>What Does IDEA Say About Goals?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quarter" idx="15"/>
          </p:nvPr>
        </p:nvSpPr>
        <p:spPr>
          <a:xfrm>
            <a:off x="457201" y="1367244"/>
            <a:ext cx="7685314" cy="4846320"/>
          </a:xfrm>
        </p:spPr>
        <p:txBody>
          <a:bodyPr>
            <a:normAutofit lnSpcReduction="10000"/>
          </a:bodyPr>
          <a:lstStyle/>
          <a:p>
            <a:pPr marL="0" indent="0">
              <a:buNone/>
            </a:pPr>
            <a:r>
              <a:rPr lang="en-US"/>
              <a:t>According to IDEA Sec. 300.320(a)(2), each child’s IEP must contain the following: </a:t>
            </a:r>
          </a:p>
          <a:p>
            <a:pPr marL="0" indent="0">
              <a:buNone/>
            </a:pPr>
            <a:r>
              <a:rPr lang="en-US"/>
              <a:t>(i) “A statement of measurable annual goals, including academic and functional goals designed to— </a:t>
            </a:r>
          </a:p>
          <a:p>
            <a:pPr marL="457177" lvl="1" indent="0">
              <a:buNone/>
            </a:pPr>
            <a:r>
              <a:rPr lang="en-US"/>
              <a:t>(A) Meet the child’s needs that result from the child’s disability to enable the child to be involved in and make progress in the general education curriculum; and </a:t>
            </a:r>
          </a:p>
          <a:p>
            <a:pPr marL="457177" lvl="1" indent="0">
              <a:buNone/>
            </a:pPr>
            <a:r>
              <a:rPr lang="en-US"/>
              <a:t>(B) Meet each of the child’s other educational needs that result from the child’s disability.”</a:t>
            </a:r>
            <a:endParaRPr lang="en-US" b="1">
              <a:solidFill>
                <a:srgbClr val="FFFF00"/>
              </a:solidFill>
            </a:endParaRPr>
          </a:p>
          <a:p>
            <a:endParaRPr lang="en-US"/>
          </a:p>
        </p:txBody>
      </p:sp>
      <p:sp>
        <p:nvSpPr>
          <p:cNvPr id="15" name="Oval 14">
            <a:extLst>
              <a:ext uri="{FF2B5EF4-FFF2-40B4-BE49-F238E27FC236}">
                <a16:creationId xmlns:a16="http://schemas.microsoft.com/office/drawing/2014/main" id="{549DEE09-8BEB-44AB-B602-262926983E4E}"/>
              </a:ext>
            </a:extLst>
          </p:cNvPr>
          <p:cNvSpPr/>
          <p:nvPr/>
        </p:nvSpPr>
        <p:spPr>
          <a:xfrm>
            <a:off x="8142515" y="1318266"/>
            <a:ext cx="3773682" cy="35585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Did you know?</a:t>
            </a:r>
          </a:p>
          <a:p>
            <a:pPr algn="ctr"/>
            <a:r>
              <a:rPr lang="en-US"/>
              <a:t>Benchmarks, or short-term objectives, are required only for children with disabilities who take alternate assessments aligned to alternate achievement standards [§300.320(a)(2)(ii)].</a:t>
            </a:r>
          </a:p>
        </p:txBody>
      </p:sp>
      <p:sp>
        <p:nvSpPr>
          <p:cNvPr id="14" name="Text Placeholder 13">
            <a:extLst>
              <a:ext uri="{FF2B5EF4-FFF2-40B4-BE49-F238E27FC236}">
                <a16:creationId xmlns:a16="http://schemas.microsoft.com/office/drawing/2014/main" id="{7ACF8EBD-2711-4414-A9F3-0FE0CAFDEA50}"/>
              </a:ext>
            </a:extLst>
          </p:cNvPr>
          <p:cNvSpPr txBox="1">
            <a:spLocks noGrp="1"/>
          </p:cNvSpPr>
          <p:nvPr>
            <p:ph type="body" sz="quarter" idx="16"/>
          </p:nvPr>
        </p:nvSpPr>
        <p:spPr>
          <a:xfrm>
            <a:off x="457200" y="6173758"/>
            <a:ext cx="11337925" cy="154017"/>
          </a:xfrm>
          <a:prstGeom prst="rect">
            <a:avLst/>
          </a:prstGeom>
          <a:noFill/>
        </p:spPr>
        <p:txBody>
          <a:bodyPr wrap="square">
            <a:spAutoFit/>
          </a:bodyPr>
          <a:lstStyle/>
          <a:p>
            <a:r>
              <a:rPr lang="en-US" sz="1001"/>
              <a:t>Source: </a:t>
            </a:r>
            <a:r>
              <a:rPr lang="en-US" sz="1001">
                <a:hlinkClick r:id="rId3"/>
              </a:rPr>
              <a:t>IDEA, Sec. 300.320(a)(2)(i-ii)</a:t>
            </a:r>
            <a:r>
              <a:rPr lang="en-US" sz="1001"/>
              <a:t>.</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4"/>
          </p:nvPr>
        </p:nvSpPr>
        <p:spPr/>
        <p:txBody>
          <a:bodyPr/>
          <a:lstStyle/>
          <a:p>
            <a:fld id="{99A20822-4A49-4D36-86E3-300BA48D3F00}" type="slidenum">
              <a:rPr lang="en-US" smtClean="0"/>
              <a:pPr/>
              <a:t>43</a:t>
            </a:fld>
            <a:endParaRPr lang="en-US"/>
          </a:p>
        </p:txBody>
      </p:sp>
    </p:spTree>
    <p:extLst>
      <p:ext uri="{BB962C8B-B14F-4D97-AF65-F5344CB8AC3E}">
        <p14:creationId xmlns:p14="http://schemas.microsoft.com/office/powerpoint/2010/main" val="1622126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Why Are Measurable Annual Goals Important? </a:t>
            </a:r>
          </a:p>
        </p:txBody>
      </p:sp>
      <p:sp>
        <p:nvSpPr>
          <p:cNvPr id="3" name="Content Placeholder 2">
            <a:extLst>
              <a:ext uri="{FF2B5EF4-FFF2-40B4-BE49-F238E27FC236}">
                <a16:creationId xmlns:a16="http://schemas.microsoft.com/office/drawing/2014/main" id="{070D8F8F-E23E-4EB5-BCE8-B562F5346265}"/>
              </a:ext>
            </a:extLst>
          </p:cNvPr>
          <p:cNvSpPr>
            <a:spLocks noGrp="1"/>
          </p:cNvSpPr>
          <p:nvPr>
            <p:ph sz="quarter" idx="15"/>
          </p:nvPr>
        </p:nvSpPr>
        <p:spPr/>
        <p:txBody>
          <a:bodyPr>
            <a:normAutofit/>
          </a:bodyPr>
          <a:lstStyle/>
          <a:p>
            <a:pPr marL="347645" indent="-347645"/>
            <a:r>
              <a:rPr lang="en-US"/>
              <a:t>Address academic and functional individual needs outlined in the PLAAFP statement. </a:t>
            </a:r>
          </a:p>
          <a:p>
            <a:pPr marL="347645" indent="-347645"/>
            <a:r>
              <a:rPr lang="en-US"/>
              <a:t>Ensure high expectations and grade-level alignment, in light of the child’s circumstances.</a:t>
            </a:r>
          </a:p>
          <a:p>
            <a:pPr marL="347645" indent="-347645"/>
            <a:r>
              <a:rPr lang="en-US"/>
              <a:t>Assess whether the special education program is providing meaningful educational benefit (free appropriate public education).</a:t>
            </a:r>
          </a:p>
          <a:p>
            <a:pPr marL="347645" indent="-347645"/>
            <a:endParaRPr lang="en-US"/>
          </a:p>
          <a:p>
            <a:pPr marL="457177" indent="-457177">
              <a:buFont typeface="Arial" panose="020B0604020202020204" pitchFamily="34" charset="0"/>
              <a:buChar char="•"/>
            </a:pPr>
            <a:endParaRPr lang="en-US"/>
          </a:p>
          <a:p>
            <a:pPr marL="457177" indent="-457177">
              <a:buFont typeface="Arial" panose="020B0604020202020204" pitchFamily="34" charset="0"/>
              <a:buChar char="•"/>
            </a:pPr>
            <a:endParaRPr lang="en-US"/>
          </a:p>
        </p:txBody>
      </p:sp>
      <p:sp>
        <p:nvSpPr>
          <p:cNvPr id="2" name="Slide Number Placeholder 1">
            <a:extLst>
              <a:ext uri="{C183D7F6-B498-43B3-948B-1728B52AA6E4}">
                <adec:decorative xmlns:adec="http://schemas.microsoft.com/office/drawing/2017/decorative" val="1"/>
              </a:ext>
            </a:extLst>
          </p:cNvPr>
          <p:cNvSpPr>
            <a:spLocks noGrp="1"/>
          </p:cNvSpPr>
          <p:nvPr>
            <p:ph type="sldNum" sz="quarter" idx="14"/>
          </p:nvPr>
        </p:nvSpPr>
        <p:spPr>
          <a:xfrm>
            <a:off x="11938991" y="7688454"/>
            <a:ext cx="131092" cy="154004"/>
          </a:xfrm>
        </p:spPr>
        <p:txBody>
          <a:bodyPr/>
          <a:lstStyle/>
          <a:p>
            <a:fld id="{99A20822-4A49-4D36-86E3-300BA48D3F00}" type="slidenum">
              <a:rPr lang="en-US" smtClean="0"/>
              <a:pPr/>
              <a:t>44</a:t>
            </a:fld>
            <a:endParaRPr lang="en-US"/>
          </a:p>
        </p:txBody>
      </p:sp>
      <p:sp>
        <p:nvSpPr>
          <p:cNvPr id="7" name="Slide Number Placeholder 4">
            <a:extLst>
              <a:ext uri="{FF2B5EF4-FFF2-40B4-BE49-F238E27FC236}">
                <a16:creationId xmlns:a16="http://schemas.microsoft.com/office/drawing/2014/main" id="{0A0A7D99-80E8-43A1-992A-894D03178544}"/>
              </a:ext>
            </a:extLst>
          </p:cNvPr>
          <p:cNvSpPr txBox="1">
            <a:spLocks/>
          </p:cNvSpPr>
          <p:nvPr/>
        </p:nvSpPr>
        <p:spPr>
          <a:xfrm>
            <a:off x="11916192" y="6585203"/>
            <a:ext cx="153888" cy="153888"/>
          </a:xfrm>
          <a:prstGeom prst="rect">
            <a:avLst/>
          </a:prstGeom>
        </p:spPr>
        <p:txBody>
          <a:bodyPr vert="horz" wrap="none" lIns="0" tIns="0" rIns="0" bIns="0" rtlCol="0" anchor="b" anchorCtr="0">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Calibri"/>
                <a:cs typeface="Calibri"/>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9A20822-4A49-4D36-86E3-300BA48D3F00}" type="slidenum">
              <a:rPr lang="en-US" smtClean="0"/>
              <a:pPr/>
              <a:t>44</a:t>
            </a:fld>
            <a:endParaRPr lang="en-US"/>
          </a:p>
        </p:txBody>
      </p:sp>
    </p:spTree>
    <p:extLst>
      <p:ext uri="{BB962C8B-B14F-4D97-AF65-F5344CB8AC3E}">
        <p14:creationId xmlns:p14="http://schemas.microsoft.com/office/powerpoint/2010/main" val="2114911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565" y="524125"/>
            <a:ext cx="11338560" cy="1107996"/>
          </a:xfrm>
        </p:spPr>
        <p:txBody>
          <a:bodyPr/>
          <a:lstStyle/>
          <a:p>
            <a:r>
              <a:rPr lang="en-US"/>
              <a:t>What Are the Three Essential Elements of Measurable Annual Goals?</a:t>
            </a:r>
          </a:p>
        </p:txBody>
      </p:sp>
      <p:pic>
        <p:nvPicPr>
          <p:cNvPr id="16" name="Picture 15" descr="target behavior">
            <a:extLst>
              <a:ext uri="{FF2B5EF4-FFF2-40B4-BE49-F238E27FC236}">
                <a16:creationId xmlns:a16="http://schemas.microsoft.com/office/drawing/2014/main" id="{2EEAAFB3-811B-4AB9-9187-730C9B78D898}"/>
              </a:ext>
            </a:extLst>
          </p:cNvPr>
          <p:cNvPicPr>
            <a:picLocks noChangeAspect="1"/>
          </p:cNvPicPr>
          <p:nvPr/>
        </p:nvPicPr>
        <p:blipFill>
          <a:blip r:embed="rId3"/>
          <a:stretch>
            <a:fillRect/>
          </a:stretch>
        </p:blipFill>
        <p:spPr>
          <a:xfrm>
            <a:off x="1092291" y="2289262"/>
            <a:ext cx="1790700" cy="1781175"/>
          </a:xfrm>
          <a:prstGeom prst="rect">
            <a:avLst/>
          </a:prstGeom>
          <a:ln>
            <a:solidFill>
              <a:srgbClr val="000000"/>
            </a:solidFill>
          </a:ln>
        </p:spPr>
      </p:pic>
      <p:pic>
        <p:nvPicPr>
          <p:cNvPr id="14" name="Picture 13" descr="condition">
            <a:extLst>
              <a:ext uri="{FF2B5EF4-FFF2-40B4-BE49-F238E27FC236}">
                <a16:creationId xmlns:a16="http://schemas.microsoft.com/office/drawing/2014/main" id="{C6286021-2BA1-49E6-B110-FE179A175317}"/>
              </a:ext>
            </a:extLst>
          </p:cNvPr>
          <p:cNvPicPr>
            <a:picLocks noChangeAspect="1"/>
          </p:cNvPicPr>
          <p:nvPr/>
        </p:nvPicPr>
        <p:blipFill>
          <a:blip r:embed="rId4"/>
          <a:stretch>
            <a:fillRect/>
          </a:stretch>
        </p:blipFill>
        <p:spPr>
          <a:xfrm>
            <a:off x="3337842" y="2289261"/>
            <a:ext cx="1790700" cy="1781175"/>
          </a:xfrm>
          <a:prstGeom prst="rect">
            <a:avLst/>
          </a:prstGeom>
          <a:ln>
            <a:solidFill>
              <a:srgbClr val="000000"/>
            </a:solidFill>
          </a:ln>
        </p:spPr>
      </p:pic>
      <p:pic>
        <p:nvPicPr>
          <p:cNvPr id="18" name="Picture 17" descr="level of proficiency/timeline">
            <a:extLst>
              <a:ext uri="{FF2B5EF4-FFF2-40B4-BE49-F238E27FC236}">
                <a16:creationId xmlns:a16="http://schemas.microsoft.com/office/drawing/2014/main" id="{031CED78-E6AC-4303-B7CE-0AA20A17A966}"/>
              </a:ext>
            </a:extLst>
          </p:cNvPr>
          <p:cNvPicPr>
            <a:picLocks noChangeAspect="1"/>
          </p:cNvPicPr>
          <p:nvPr/>
        </p:nvPicPr>
        <p:blipFill>
          <a:blip r:embed="rId5"/>
          <a:stretch>
            <a:fillRect/>
          </a:stretch>
        </p:blipFill>
        <p:spPr>
          <a:xfrm>
            <a:off x="5583394" y="2289263"/>
            <a:ext cx="1823787" cy="1781175"/>
          </a:xfrm>
          <a:prstGeom prst="rect">
            <a:avLst/>
          </a:prstGeom>
          <a:ln>
            <a:solidFill>
              <a:srgbClr val="000000"/>
            </a:solidFill>
          </a:ln>
        </p:spPr>
      </p:pic>
      <p:sp>
        <p:nvSpPr>
          <p:cNvPr id="3" name="Equal 2" descr="equal sign"/>
          <p:cNvSpPr/>
          <p:nvPr/>
        </p:nvSpPr>
        <p:spPr>
          <a:xfrm>
            <a:off x="7941900" y="2718764"/>
            <a:ext cx="1082577" cy="832852"/>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solidFill>
                <a:schemeClr val="tx1"/>
              </a:solidFill>
            </a:endParaRPr>
          </a:p>
        </p:txBody>
      </p:sp>
      <p:sp>
        <p:nvSpPr>
          <p:cNvPr id="10" name="Rectangle 9"/>
          <p:cNvSpPr/>
          <p:nvPr/>
        </p:nvSpPr>
        <p:spPr>
          <a:xfrm>
            <a:off x="9294153" y="2625852"/>
            <a:ext cx="2310486" cy="1107996"/>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a:t>Measurable</a:t>
            </a:r>
          </a:p>
        </p:txBody>
      </p:sp>
      <p:sp>
        <p:nvSpPr>
          <p:cNvPr id="4" name="Slide Number Placeholder 3">
            <a:extLst>
              <a:ext uri="{FF2B5EF4-FFF2-40B4-BE49-F238E27FC236}">
                <a16:creationId xmlns:a16="http://schemas.microsoft.com/office/drawing/2014/main" id="{B6AB6F89-0F61-4CFF-B7A9-1436C90CEC88}"/>
              </a:ext>
              <a:ext uri="{C183D7F6-B498-43B3-948B-1728B52AA6E4}">
                <adec:decorative xmlns:adec="http://schemas.microsoft.com/office/drawing/2017/decorative" val="1"/>
              </a:ext>
            </a:extLst>
          </p:cNvPr>
          <p:cNvSpPr>
            <a:spLocks noGrp="1"/>
          </p:cNvSpPr>
          <p:nvPr>
            <p:ph type="sldNum" sz="quarter" idx="14"/>
          </p:nvPr>
        </p:nvSpPr>
        <p:spPr>
          <a:xfrm>
            <a:off x="11938991" y="7688454"/>
            <a:ext cx="131092" cy="154004"/>
          </a:xfrm>
        </p:spPr>
        <p:txBody>
          <a:bodyPr/>
          <a:lstStyle/>
          <a:p>
            <a:fld id="{99A20822-4A49-4D36-86E3-300BA48D3F00}" type="slidenum">
              <a:rPr lang="en-US" smtClean="0"/>
              <a:pPr/>
              <a:t>45</a:t>
            </a:fld>
            <a:endParaRPr lang="en-US"/>
          </a:p>
        </p:txBody>
      </p:sp>
      <p:sp>
        <p:nvSpPr>
          <p:cNvPr id="12" name="Slide Number Placeholder 4">
            <a:extLst>
              <a:ext uri="{FF2B5EF4-FFF2-40B4-BE49-F238E27FC236}">
                <a16:creationId xmlns:a16="http://schemas.microsoft.com/office/drawing/2014/main" id="{B28A05E8-E81B-477F-A782-28EDCEA8EC97}"/>
              </a:ext>
            </a:extLst>
          </p:cNvPr>
          <p:cNvSpPr txBox="1">
            <a:spLocks/>
          </p:cNvSpPr>
          <p:nvPr/>
        </p:nvSpPr>
        <p:spPr>
          <a:xfrm>
            <a:off x="11916192" y="6585203"/>
            <a:ext cx="153888" cy="153888"/>
          </a:xfrm>
          <a:prstGeom prst="rect">
            <a:avLst/>
          </a:prstGeom>
        </p:spPr>
        <p:txBody>
          <a:bodyPr vert="horz" wrap="none" lIns="0" tIns="0" rIns="0" bIns="0" rtlCol="0" anchor="b" anchorCtr="0">
            <a:sp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tx1"/>
                </a:solidFill>
                <a:latin typeface="+mn-lt"/>
                <a:ea typeface="Calibri"/>
                <a:cs typeface="Calibri"/>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99A20822-4A49-4D36-86E3-300BA48D3F00}" type="slidenum">
              <a:rPr lang="en-US" smtClean="0"/>
              <a:pPr/>
              <a:t>45</a:t>
            </a:fld>
            <a:endParaRPr lang="en-US"/>
          </a:p>
        </p:txBody>
      </p:sp>
    </p:spTree>
    <p:extLst>
      <p:ext uri="{BB962C8B-B14F-4D97-AF65-F5344CB8AC3E}">
        <p14:creationId xmlns:p14="http://schemas.microsoft.com/office/powerpoint/2010/main" val="41971521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D023B-B071-4C82-85E7-C266AE467DBC}"/>
              </a:ext>
            </a:extLst>
          </p:cNvPr>
          <p:cNvSpPr>
            <a:spLocks noGrp="1"/>
          </p:cNvSpPr>
          <p:nvPr>
            <p:ph type="title"/>
          </p:nvPr>
        </p:nvSpPr>
        <p:spPr/>
        <p:txBody>
          <a:bodyPr/>
          <a:lstStyle/>
          <a:p>
            <a:r>
              <a:rPr lang="en-US" sz="5400"/>
              <a:t>Did You Know? </a:t>
            </a:r>
          </a:p>
        </p:txBody>
      </p:sp>
      <p:sp>
        <p:nvSpPr>
          <p:cNvPr id="7" name="Rectangle: Rounded Corners 6">
            <a:extLst>
              <a:ext uri="{FF2B5EF4-FFF2-40B4-BE49-F238E27FC236}">
                <a16:creationId xmlns:a16="http://schemas.microsoft.com/office/drawing/2014/main" id="{E8F9AC84-7195-46AC-A807-1FFF8E257CD4}"/>
              </a:ext>
            </a:extLst>
          </p:cNvPr>
          <p:cNvSpPr/>
          <p:nvPr/>
        </p:nvSpPr>
        <p:spPr>
          <a:xfrm>
            <a:off x="1924333" y="1965278"/>
            <a:ext cx="8407022" cy="3698543"/>
          </a:xfrm>
          <a:prstGeom prst="roundRect">
            <a:avLst/>
          </a:prstGeom>
          <a:solidFill>
            <a:srgbClr val="0076B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a:t>A single goal can address multiple needs!</a:t>
            </a:r>
          </a:p>
        </p:txBody>
      </p:sp>
      <p:sp>
        <p:nvSpPr>
          <p:cNvPr id="5" name="Slide Number Placeholder 4">
            <a:extLst>
              <a:ext uri="{FF2B5EF4-FFF2-40B4-BE49-F238E27FC236}">
                <a16:creationId xmlns:a16="http://schemas.microsoft.com/office/drawing/2014/main" id="{EB74F796-5DED-45F7-B3A9-CC9083516AB8}"/>
              </a:ext>
            </a:extLst>
          </p:cNvPr>
          <p:cNvSpPr>
            <a:spLocks noGrp="1"/>
          </p:cNvSpPr>
          <p:nvPr>
            <p:ph type="sldNum" sz="quarter" idx="14"/>
          </p:nvPr>
        </p:nvSpPr>
        <p:spPr/>
        <p:txBody>
          <a:bodyPr/>
          <a:lstStyle/>
          <a:p>
            <a:fld id="{99A20822-4A49-4D36-86E3-300BA48D3F00}" type="slidenum">
              <a:rPr lang="en-US" smtClean="0"/>
              <a:pPr/>
              <a:t>46</a:t>
            </a:fld>
            <a:endParaRPr lang="en-US"/>
          </a:p>
        </p:txBody>
      </p:sp>
    </p:spTree>
    <p:extLst>
      <p:ext uri="{BB962C8B-B14F-4D97-AF65-F5344CB8AC3E}">
        <p14:creationId xmlns:p14="http://schemas.microsoft.com/office/powerpoint/2010/main" val="2281974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49D8E-30ED-4017-819B-6F5BB42508B8}"/>
              </a:ext>
            </a:extLst>
          </p:cNvPr>
          <p:cNvSpPr>
            <a:spLocks noGrp="1"/>
          </p:cNvSpPr>
          <p:nvPr>
            <p:ph type="title"/>
          </p:nvPr>
        </p:nvSpPr>
        <p:spPr/>
        <p:txBody>
          <a:bodyPr/>
          <a:lstStyle/>
          <a:p>
            <a:pPr marL="0" indent="0">
              <a:buNone/>
            </a:pPr>
            <a:r>
              <a:rPr lang="en-US" sz="4000"/>
              <a:t>What Information Do We Need to Create an </a:t>
            </a:r>
            <a:r>
              <a:rPr lang="en-US" sz="4000" b="1"/>
              <a:t>Annual </a:t>
            </a:r>
            <a:r>
              <a:rPr lang="en-US" sz="4000"/>
              <a:t>Goal? </a:t>
            </a:r>
          </a:p>
        </p:txBody>
      </p:sp>
      <p:sp>
        <p:nvSpPr>
          <p:cNvPr id="3" name="Content Placeholder 2">
            <a:extLst>
              <a:ext uri="{FF2B5EF4-FFF2-40B4-BE49-F238E27FC236}">
                <a16:creationId xmlns:a16="http://schemas.microsoft.com/office/drawing/2014/main" id="{B4B711EC-9AA2-4670-8A69-9F957B8CD07D}"/>
              </a:ext>
            </a:extLst>
          </p:cNvPr>
          <p:cNvSpPr>
            <a:spLocks noGrp="1"/>
          </p:cNvSpPr>
          <p:nvPr>
            <p:ph sz="quarter" idx="15"/>
          </p:nvPr>
        </p:nvSpPr>
        <p:spPr/>
        <p:txBody>
          <a:bodyPr>
            <a:normAutofit/>
          </a:bodyPr>
          <a:lstStyle/>
          <a:p>
            <a:r>
              <a:rPr lang="en-US" sz="3200"/>
              <a:t>What are the </a:t>
            </a:r>
            <a:r>
              <a:rPr lang="en-US" sz="3200" b="1" i="1"/>
              <a:t>primary </a:t>
            </a:r>
            <a:r>
              <a:rPr lang="en-US" sz="3200" b="1"/>
              <a:t>needs</a:t>
            </a:r>
            <a:r>
              <a:rPr lang="en-US" sz="3200"/>
              <a:t>? </a:t>
            </a:r>
          </a:p>
          <a:p>
            <a:r>
              <a:rPr lang="en-US" sz="3200"/>
              <a:t>How is each </a:t>
            </a:r>
            <a:r>
              <a:rPr lang="en-US" sz="3200" b="1"/>
              <a:t>target need </a:t>
            </a:r>
            <a:r>
              <a:rPr lang="en-US" sz="3200"/>
              <a:t>being described?</a:t>
            </a:r>
          </a:p>
          <a:p>
            <a:r>
              <a:rPr lang="en-US" sz="3200"/>
              <a:t>What are </a:t>
            </a:r>
            <a:r>
              <a:rPr lang="en-US" sz="3200" b="1"/>
              <a:t>expected target goals </a:t>
            </a:r>
            <a:r>
              <a:rPr lang="en-US" sz="3200"/>
              <a:t>for these behaviors? Unique circumstances impacting this student in achieving grade-level expectations?</a:t>
            </a:r>
          </a:p>
          <a:p>
            <a:r>
              <a:rPr lang="en-US" sz="3200"/>
              <a:t>What is the </a:t>
            </a:r>
            <a:r>
              <a:rPr lang="en-US" sz="3200" b="1"/>
              <a:t>measurable baseline </a:t>
            </a:r>
            <a:r>
              <a:rPr lang="en-US" sz="3200"/>
              <a:t>for each target goal? </a:t>
            </a:r>
          </a:p>
        </p:txBody>
      </p:sp>
      <p:sp>
        <p:nvSpPr>
          <p:cNvPr id="5" name="Slide Number Placeholder 4">
            <a:extLst>
              <a:ext uri="{FF2B5EF4-FFF2-40B4-BE49-F238E27FC236}">
                <a16:creationId xmlns:a16="http://schemas.microsoft.com/office/drawing/2014/main" id="{32AF9B79-2142-4AB9-B0FF-60F1E0D117C1}"/>
              </a:ext>
            </a:extLst>
          </p:cNvPr>
          <p:cNvSpPr>
            <a:spLocks noGrp="1"/>
          </p:cNvSpPr>
          <p:nvPr>
            <p:ph type="sldNum" sz="quarter" idx="14"/>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2942561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55480-5C02-41BA-844D-FA583E359622}"/>
              </a:ext>
            </a:extLst>
          </p:cNvPr>
          <p:cNvSpPr>
            <a:spLocks noGrp="1"/>
          </p:cNvSpPr>
          <p:nvPr>
            <p:ph type="title"/>
          </p:nvPr>
        </p:nvSpPr>
        <p:spPr/>
        <p:txBody>
          <a:bodyPr/>
          <a:lstStyle/>
          <a:p>
            <a:r>
              <a:rPr lang="en-US"/>
              <a:t>Nature of Math Need: G.H. Example</a:t>
            </a:r>
            <a:endParaRPr lang="en-US" sz="5400"/>
          </a:p>
        </p:txBody>
      </p:sp>
      <p:sp>
        <p:nvSpPr>
          <p:cNvPr id="3" name="Content Placeholder 2">
            <a:extLst>
              <a:ext uri="{FF2B5EF4-FFF2-40B4-BE49-F238E27FC236}">
                <a16:creationId xmlns:a16="http://schemas.microsoft.com/office/drawing/2014/main" id="{BA127BA1-25DB-4739-A763-73A082BEE969}"/>
              </a:ext>
            </a:extLst>
          </p:cNvPr>
          <p:cNvSpPr>
            <a:spLocks noGrp="1"/>
          </p:cNvSpPr>
          <p:nvPr>
            <p:ph sz="quarter" idx="15"/>
          </p:nvPr>
        </p:nvSpPr>
        <p:spPr>
          <a:xfrm>
            <a:off x="457200" y="1371600"/>
            <a:ext cx="11274552" cy="5015552"/>
          </a:xfrm>
        </p:spPr>
        <p:txBody>
          <a:bodyPr>
            <a:normAutofit fontScale="92500" lnSpcReduction="10000"/>
          </a:bodyPr>
          <a:lstStyle/>
          <a:p>
            <a:pPr marL="0" indent="0">
              <a:buNone/>
            </a:pPr>
            <a:r>
              <a:rPr lang="en-US" sz="2800"/>
              <a:t>On recent standardized math benchmark tests conducted in January 2022, G.H. scored at the 9th</a:t>
            </a:r>
            <a:r>
              <a:rPr lang="en-US" sz="2800" baseline="30000"/>
              <a:t> </a:t>
            </a:r>
            <a:r>
              <a:rPr lang="en-US" sz="2800"/>
              <a:t>percentile, which is well below average. </a:t>
            </a:r>
            <a:r>
              <a:rPr lang="en-US"/>
              <a:t>On three standardized measures of mixed-math fact</a:t>
            </a:r>
            <a:r>
              <a:rPr lang="en-US" sz="2800"/>
              <a:t> fluency administered on 2/7 and 2/8</a:t>
            </a:r>
            <a:r>
              <a:rPr lang="en-US"/>
              <a:t>, </a:t>
            </a:r>
            <a:r>
              <a:rPr lang="en-US" sz="2800"/>
              <a:t>G.H. </a:t>
            </a:r>
            <a:r>
              <a:rPr lang="en-US"/>
              <a:t>accurately recalled, on average, </a:t>
            </a:r>
            <a:r>
              <a:rPr lang="en-US" b="1"/>
              <a:t>18 facts compared with grade-level expectations of 75 facts in 2 minutes</a:t>
            </a:r>
            <a:r>
              <a:rPr lang="en-US"/>
              <a:t>. Specifically, G.H. recalled about three multiplication mixed facts (0–9), 15 addition facts (0–9), and 0 division and subtraction facts (0–9) in the 2 minutes. </a:t>
            </a:r>
            <a:r>
              <a:rPr lang="en-US" sz="2800"/>
              <a:t>This affects his ability to complete sixth-grade math assignments at the same rate as his peers and efficiently use mental math calculation skills to complete word problems. To complete grade-level math assignments, G.H. currently benefits from shortened assignments, peer support, and the use of a calculator. </a:t>
            </a:r>
            <a:r>
              <a:rPr lang="en-US" sz="2800" b="1"/>
              <a:t>Increasing his math fact proficiency would increase his ability to independently access and benefit </a:t>
            </a:r>
            <a:r>
              <a:rPr lang="en-US" sz="2800"/>
              <a:t>from grade-level math instruction. Review of current intervention implementation data suggests that G.H. benefits from daily direct one-on-one instruction distributed across the school day.</a:t>
            </a:r>
            <a:endParaRPr lang="en-US"/>
          </a:p>
        </p:txBody>
      </p:sp>
      <p:sp>
        <p:nvSpPr>
          <p:cNvPr id="5" name="Slide Number Placeholder 4">
            <a:extLst>
              <a:ext uri="{FF2B5EF4-FFF2-40B4-BE49-F238E27FC236}">
                <a16:creationId xmlns:a16="http://schemas.microsoft.com/office/drawing/2014/main" id="{CA8874B5-3FDB-4A9E-B1FF-F667A2C1D6C6}"/>
              </a:ext>
            </a:extLst>
          </p:cNvPr>
          <p:cNvSpPr>
            <a:spLocks noGrp="1"/>
          </p:cNvSpPr>
          <p:nvPr>
            <p:ph type="sldNum" sz="quarter" idx="14"/>
          </p:nvPr>
        </p:nvSpPr>
        <p:spPr/>
        <p:txBody>
          <a:bodyPr/>
          <a:lstStyle/>
          <a:p>
            <a:fld id="{99A20822-4A49-4D36-86E3-300BA48D3F00}" type="slidenum">
              <a:rPr lang="en-US" smtClean="0"/>
              <a:pPr/>
              <a:t>48</a:t>
            </a:fld>
            <a:endParaRPr lang="en-US"/>
          </a:p>
        </p:txBody>
      </p:sp>
    </p:spTree>
    <p:extLst>
      <p:ext uri="{BB962C8B-B14F-4D97-AF65-F5344CB8AC3E}">
        <p14:creationId xmlns:p14="http://schemas.microsoft.com/office/powerpoint/2010/main" val="3096816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B7158-0C16-4B23-A3F8-AC196490A0C9}"/>
              </a:ext>
            </a:extLst>
          </p:cNvPr>
          <p:cNvSpPr>
            <a:spLocks noGrp="1"/>
          </p:cNvSpPr>
          <p:nvPr>
            <p:ph type="title"/>
          </p:nvPr>
        </p:nvSpPr>
        <p:spPr/>
        <p:txBody>
          <a:bodyPr/>
          <a:lstStyle/>
          <a:p>
            <a:r>
              <a:rPr lang="en-US"/>
              <a:t>Example IEP Goal</a:t>
            </a:r>
          </a:p>
        </p:txBody>
      </p:sp>
      <p:sp>
        <p:nvSpPr>
          <p:cNvPr id="3" name="Content Placeholder 2">
            <a:extLst>
              <a:ext uri="{FF2B5EF4-FFF2-40B4-BE49-F238E27FC236}">
                <a16:creationId xmlns:a16="http://schemas.microsoft.com/office/drawing/2014/main" id="{AEDEF595-2021-4224-98E8-2B3420DD9D9A}"/>
              </a:ext>
            </a:extLst>
          </p:cNvPr>
          <p:cNvSpPr>
            <a:spLocks noGrp="1"/>
          </p:cNvSpPr>
          <p:nvPr>
            <p:ph sz="quarter" idx="15"/>
          </p:nvPr>
        </p:nvSpPr>
        <p:spPr/>
        <p:txBody>
          <a:bodyPr/>
          <a:lstStyle/>
          <a:p>
            <a:r>
              <a:rPr lang="en-US" b="1"/>
              <a:t>Okay: </a:t>
            </a:r>
            <a:r>
              <a:rPr lang="en-US"/>
              <a:t>When given subtraction fluency fact probes with minuends up to 18, G.H. will accurately complete 75 problems in 2 minutes on three consecutive probes. </a:t>
            </a:r>
          </a:p>
          <a:p>
            <a:r>
              <a:rPr lang="en-US" b="1"/>
              <a:t>Better:</a:t>
            </a:r>
            <a:r>
              <a:rPr lang="en-US"/>
              <a:t> When presented with mixed-fact fluency probes including subtraction, addition, division, and multiplication facts, G.H. will accurately complete 75 problems in 2 minutes on three consecutive probes. </a:t>
            </a:r>
          </a:p>
        </p:txBody>
      </p:sp>
      <p:sp>
        <p:nvSpPr>
          <p:cNvPr id="5" name="Slide Number Placeholder 4">
            <a:extLst>
              <a:ext uri="{FF2B5EF4-FFF2-40B4-BE49-F238E27FC236}">
                <a16:creationId xmlns:a16="http://schemas.microsoft.com/office/drawing/2014/main" id="{CA07803E-8AFC-4625-A488-F288070D5080}"/>
              </a:ext>
            </a:extLst>
          </p:cNvPr>
          <p:cNvSpPr>
            <a:spLocks noGrp="1"/>
          </p:cNvSpPr>
          <p:nvPr>
            <p:ph type="sldNum" sz="quarter" idx="14"/>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1470651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5BA19-A159-4B85-A9E1-0ACC3F63A2CA}"/>
              </a:ext>
            </a:extLst>
          </p:cNvPr>
          <p:cNvSpPr>
            <a:spLocks noGrp="1"/>
          </p:cNvSpPr>
          <p:nvPr>
            <p:ph type="title"/>
          </p:nvPr>
        </p:nvSpPr>
        <p:spPr/>
        <p:txBody>
          <a:bodyPr/>
          <a:lstStyle/>
          <a:p>
            <a:r>
              <a:rPr lang="en-US"/>
              <a:t>Participation Materials </a:t>
            </a:r>
          </a:p>
        </p:txBody>
      </p:sp>
      <p:sp>
        <p:nvSpPr>
          <p:cNvPr id="3" name="Content Placeholder 2">
            <a:extLst>
              <a:ext uri="{FF2B5EF4-FFF2-40B4-BE49-F238E27FC236}">
                <a16:creationId xmlns:a16="http://schemas.microsoft.com/office/drawing/2014/main" id="{6E917368-59CB-4CA4-A597-88424677F6D5}"/>
              </a:ext>
            </a:extLst>
          </p:cNvPr>
          <p:cNvSpPr>
            <a:spLocks noGrp="1"/>
          </p:cNvSpPr>
          <p:nvPr>
            <p:ph sz="quarter" idx="15"/>
          </p:nvPr>
        </p:nvSpPr>
        <p:spPr/>
        <p:txBody>
          <a:bodyPr>
            <a:normAutofit/>
          </a:bodyPr>
          <a:lstStyle/>
          <a:p>
            <a:pPr marL="0" marR="0" indent="0">
              <a:lnSpc>
                <a:spcPct val="115000"/>
              </a:lnSpc>
              <a:spcBef>
                <a:spcPts val="0"/>
              </a:spcBef>
              <a:spcAft>
                <a:spcPts val="600"/>
              </a:spcAft>
              <a:buNone/>
            </a:pPr>
            <a:r>
              <a:rPr lang="en-US" sz="2400" i="1">
                <a:solidFill>
                  <a:srgbClr val="0076BD"/>
                </a:solidFill>
                <a:effectLst/>
                <a:latin typeface="Calibri" panose="020F0502020204030204" pitchFamily="34" charset="0"/>
                <a:ea typeface="Calibri" panose="020F0502020204030204" pitchFamily="34" charset="0"/>
                <a:cs typeface="Times New Roman" panose="02020603050405020304" pitchFamily="18" charset="0"/>
              </a:rPr>
              <a:t>Materials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rPr>
              <a:t>A copy of at least one IEP (do not bring original copies)</a:t>
            </a:r>
          </a:p>
          <a:p>
            <a:pPr>
              <a:lnSpc>
                <a:spcPct val="115000"/>
              </a:lnSpc>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rPr>
              <a:t>Highlighters of three to five different colors</a:t>
            </a:r>
          </a:p>
          <a:p>
            <a:pPr marL="0" marR="0" indent="0">
              <a:lnSpc>
                <a:spcPct val="115000"/>
              </a:lnSpc>
              <a:spcBef>
                <a:spcPts val="0"/>
              </a:spcBef>
              <a:spcAft>
                <a:spcPts val="600"/>
              </a:spcAft>
              <a:buNone/>
            </a:pPr>
            <a:r>
              <a:rPr lang="en-US" sz="2400" i="1">
                <a:solidFill>
                  <a:srgbClr val="0076BD"/>
                </a:solidFill>
                <a:effectLst/>
                <a:latin typeface="Calibri" panose="020F0502020204030204" pitchFamily="34" charset="0"/>
                <a:ea typeface="Calibri" panose="020F0502020204030204" pitchFamily="34" charset="0"/>
                <a:cs typeface="Times New Roman" panose="02020603050405020304" pitchFamily="18" charset="0"/>
              </a:rPr>
              <a:t>Handouts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20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IEP Tip Sheet: PLAAFPs</a:t>
            </a:r>
            <a:endParaRPr lang="en-US" sz="20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20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IEP Tip Sheet: Measurable Annual Goals</a:t>
            </a:r>
            <a:r>
              <a:rPr lang="en-US" sz="2000" i="1">
                <a:solidFill>
                  <a:srgbClr val="0076BD"/>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spcBef>
                <a:spcPts val="0"/>
              </a:spcBef>
            </a:pPr>
            <a:r>
              <a:rPr lang="en-US" sz="2000">
                <a:effectLst/>
                <a:latin typeface="Calibri" panose="020F0502020204030204" pitchFamily="34" charset="0"/>
                <a:ea typeface="Calibri" panose="020F0502020204030204" pitchFamily="34" charset="0"/>
                <a:cs typeface="Times New Roman" panose="02020603050405020304" pitchFamily="18" charset="0"/>
                <a:hlinkClick r:id="rId5"/>
              </a:rPr>
              <a:t>IEP Tip Sheet: Overview of Services &amp; Aids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Measurable Annual Goals IEP Tip Sheet">
            <a:extLst>
              <a:ext uri="{FF2B5EF4-FFF2-40B4-BE49-F238E27FC236}">
                <a16:creationId xmlns:a16="http://schemas.microsoft.com/office/drawing/2014/main" id="{DFEA0F10-C2E5-4D95-859F-4050EF6C79D0}"/>
              </a:ext>
            </a:extLst>
          </p:cNvPr>
          <p:cNvPicPr>
            <a:picLocks noChangeAspect="1"/>
          </p:cNvPicPr>
          <p:nvPr/>
        </p:nvPicPr>
        <p:blipFill>
          <a:blip r:embed="rId6"/>
          <a:stretch>
            <a:fillRect/>
          </a:stretch>
        </p:blipFill>
        <p:spPr>
          <a:xfrm rot="21025937">
            <a:off x="6958338" y="717111"/>
            <a:ext cx="3010161" cy="4168501"/>
          </a:xfrm>
          <a:prstGeom prst="rect">
            <a:avLst/>
          </a:prstGeom>
        </p:spPr>
      </p:pic>
      <p:pic>
        <p:nvPicPr>
          <p:cNvPr id="9" name="Picture 8" descr="PLAAFP IEP Tip Sheet">
            <a:extLst>
              <a:ext uri="{FF2B5EF4-FFF2-40B4-BE49-F238E27FC236}">
                <a16:creationId xmlns:a16="http://schemas.microsoft.com/office/drawing/2014/main" id="{527ED1BB-2DEA-4C23-A1E1-7F094FF73976}"/>
              </a:ext>
            </a:extLst>
          </p:cNvPr>
          <p:cNvPicPr>
            <a:picLocks noChangeAspect="1"/>
          </p:cNvPicPr>
          <p:nvPr/>
        </p:nvPicPr>
        <p:blipFill>
          <a:blip r:embed="rId7"/>
          <a:stretch>
            <a:fillRect/>
          </a:stretch>
        </p:blipFill>
        <p:spPr>
          <a:xfrm rot="1318528">
            <a:off x="8436582" y="1707756"/>
            <a:ext cx="2950883" cy="4221244"/>
          </a:xfrm>
          <a:prstGeom prst="rect">
            <a:avLst/>
          </a:prstGeom>
        </p:spPr>
      </p:pic>
      <p:sp>
        <p:nvSpPr>
          <p:cNvPr id="5" name="Slide Number Placeholder 4">
            <a:extLst>
              <a:ext uri="{FF2B5EF4-FFF2-40B4-BE49-F238E27FC236}">
                <a16:creationId xmlns:a16="http://schemas.microsoft.com/office/drawing/2014/main" id="{1480A79E-4EC2-416C-AF26-4A031BADC4DE}"/>
              </a:ext>
            </a:extLst>
          </p:cNvPr>
          <p:cNvSpPr>
            <a:spLocks noGrp="1"/>
          </p:cNvSpPr>
          <p:nvPr>
            <p:ph type="sldNum" sz="quarter" idx="14"/>
          </p:nvPr>
        </p:nvSpPr>
        <p:spPr/>
        <p:txBody>
          <a:bodyPr/>
          <a:lstStyle/>
          <a:p>
            <a:fld id="{99A20822-4A49-4D36-86E3-300BA48D3F00}" type="slidenum">
              <a:rPr lang="en-US" smtClean="0"/>
              <a:pPr/>
              <a:t>5</a:t>
            </a:fld>
            <a:endParaRPr lang="en-US"/>
          </a:p>
        </p:txBody>
      </p:sp>
    </p:spTree>
    <p:extLst>
      <p:ext uri="{BB962C8B-B14F-4D97-AF65-F5344CB8AC3E}">
        <p14:creationId xmlns:p14="http://schemas.microsoft.com/office/powerpoint/2010/main" val="18527933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B5AC-0AE9-4C1E-8B76-B24A5A30A65A}"/>
              </a:ext>
            </a:extLst>
          </p:cNvPr>
          <p:cNvSpPr>
            <a:spLocks noGrp="1"/>
          </p:cNvSpPr>
          <p:nvPr>
            <p:ph type="title"/>
          </p:nvPr>
        </p:nvSpPr>
        <p:spPr>
          <a:xfrm>
            <a:off x="2703443" y="-304514"/>
            <a:ext cx="9214237" cy="6669600"/>
          </a:xfrm>
        </p:spPr>
        <p:txBody>
          <a:bodyPr/>
          <a:lstStyle/>
          <a:p>
            <a:pPr>
              <a:lnSpc>
                <a:spcPct val="100000"/>
              </a:lnSpc>
            </a:pPr>
            <a:r>
              <a:rPr lang="en-US" sz="3200">
                <a:solidFill>
                  <a:schemeClr val="tx2"/>
                </a:solidFill>
              </a:rPr>
              <a:t>G.H.’s progress in math also is impacted by his engagement in general education instruction. Three formal classroom observations conducted in February 2022 indicate G.H. is </a:t>
            </a:r>
            <a:r>
              <a:rPr lang="en-US" sz="3200" b="1">
                <a:solidFill>
                  <a:schemeClr val="tx2"/>
                </a:solidFill>
                <a:highlight>
                  <a:srgbClr val="00FFFF"/>
                </a:highlight>
              </a:rPr>
              <a:t>academically engaged 32% of the math class periods compared with 76% </a:t>
            </a:r>
            <a:r>
              <a:rPr lang="en-US" sz="3200">
                <a:solidFill>
                  <a:schemeClr val="tx2"/>
                </a:solidFill>
                <a:highlight>
                  <a:srgbClr val="00FFFF"/>
                </a:highlight>
              </a:rPr>
              <a:t>of the time for class peers. </a:t>
            </a:r>
            <a:r>
              <a:rPr lang="en-US" sz="3200">
                <a:solidFill>
                  <a:schemeClr val="tx2"/>
                </a:solidFill>
              </a:rPr>
              <a:t>His lower engagement results in him missing core math instruction and failing to complete 85% of the math assignments. Interviews with the student in February 2022 indicate that G.H. is feeling increasingly frustrated and overwhelmed with math. As a result, G.H. would benefit from strategies to manage his frustration and completion of math assignments, especially as they become more challenging. </a:t>
            </a:r>
            <a:endParaRPr lang="en-US" sz="3200" i="1">
              <a:solidFill>
                <a:schemeClr val="tx2"/>
              </a:solidFill>
            </a:endParaRPr>
          </a:p>
        </p:txBody>
      </p:sp>
      <p:sp>
        <p:nvSpPr>
          <p:cNvPr id="3" name="Rectangle: Rounded Corners 2">
            <a:extLst>
              <a:ext uri="{FF2B5EF4-FFF2-40B4-BE49-F238E27FC236}">
                <a16:creationId xmlns:a16="http://schemas.microsoft.com/office/drawing/2014/main" id="{EE146FEF-359B-499C-852D-97FBB1EB5CE7}"/>
              </a:ext>
            </a:extLst>
          </p:cNvPr>
          <p:cNvSpPr/>
          <p:nvPr/>
        </p:nvSpPr>
        <p:spPr>
          <a:xfrm>
            <a:off x="275808" y="457200"/>
            <a:ext cx="2169218" cy="559839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a:solidFill>
                  <a:schemeClr val="tx2"/>
                </a:solidFill>
              </a:rPr>
              <a:t>Example</a:t>
            </a:r>
          </a:p>
          <a:p>
            <a:pPr marL="342900" indent="-342900">
              <a:buAutoNum type="arabicPeriod"/>
            </a:pPr>
            <a:r>
              <a:rPr lang="en-US" sz="2800">
                <a:solidFill>
                  <a:schemeClr val="tx2"/>
                </a:solidFill>
              </a:rPr>
              <a:t>IEP Goal Need</a:t>
            </a:r>
          </a:p>
          <a:p>
            <a:pPr marL="342900" indent="-342900">
              <a:buAutoNum type="arabicPeriod"/>
            </a:pPr>
            <a:r>
              <a:rPr lang="en-US" sz="2800">
                <a:solidFill>
                  <a:schemeClr val="tx2"/>
                </a:solidFill>
              </a:rPr>
              <a:t>Target Behavior</a:t>
            </a:r>
          </a:p>
          <a:p>
            <a:pPr marL="342900" indent="-342900">
              <a:buAutoNum type="arabicPeriod"/>
            </a:pPr>
            <a:r>
              <a:rPr lang="en-US" sz="2800">
                <a:solidFill>
                  <a:schemeClr val="tx2"/>
                </a:solidFill>
              </a:rPr>
              <a:t>Target Goal</a:t>
            </a:r>
          </a:p>
          <a:p>
            <a:pPr marL="342900" indent="-342900">
              <a:buAutoNum type="arabicPeriod"/>
            </a:pPr>
            <a:r>
              <a:rPr lang="en-US" sz="2800">
                <a:solidFill>
                  <a:schemeClr val="tx2"/>
                </a:solidFill>
              </a:rPr>
              <a:t>Baseline</a:t>
            </a:r>
          </a:p>
        </p:txBody>
      </p:sp>
      <p:cxnSp>
        <p:nvCxnSpPr>
          <p:cNvPr id="6" name="Straight Arrow Connector 5">
            <a:extLst>
              <a:ext uri="{FF2B5EF4-FFF2-40B4-BE49-F238E27FC236}">
                <a16:creationId xmlns:a16="http://schemas.microsoft.com/office/drawing/2014/main" id="{6CCAB9FB-FB95-48DB-8B49-FD3FD9AD0612}"/>
              </a:ext>
              <a:ext uri="{C183D7F6-B498-43B3-948B-1728B52AA6E4}">
                <adec:decorative xmlns:adec="http://schemas.microsoft.com/office/drawing/2017/decorative" val="1"/>
              </a:ext>
            </a:extLst>
          </p:cNvPr>
          <p:cNvCxnSpPr/>
          <p:nvPr/>
        </p:nvCxnSpPr>
        <p:spPr>
          <a:xfrm flipV="1">
            <a:off x="2087217" y="1987826"/>
            <a:ext cx="4008783" cy="5764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73BA3EA-FE86-44ED-9B41-FC7B88EBFC96}"/>
              </a:ext>
              <a:ext uri="{C183D7F6-B498-43B3-948B-1728B52AA6E4}">
                <adec:decorative xmlns:adec="http://schemas.microsoft.com/office/drawing/2017/decorative" val="1"/>
              </a:ext>
            </a:extLst>
          </p:cNvPr>
          <p:cNvCxnSpPr/>
          <p:nvPr/>
        </p:nvCxnSpPr>
        <p:spPr>
          <a:xfrm flipV="1">
            <a:off x="1828800" y="2126974"/>
            <a:ext cx="4691270" cy="1302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A4AE5A-4E6C-4C7C-8448-5D02111FD667}"/>
              </a:ext>
              <a:ext uri="{C183D7F6-B498-43B3-948B-1728B52AA6E4}">
                <adec:decorative xmlns:adec="http://schemas.microsoft.com/office/drawing/2017/decorative" val="1"/>
              </a:ext>
            </a:extLst>
          </p:cNvPr>
          <p:cNvCxnSpPr/>
          <p:nvPr/>
        </p:nvCxnSpPr>
        <p:spPr>
          <a:xfrm flipV="1">
            <a:off x="1649896" y="2564296"/>
            <a:ext cx="6659217" cy="1729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7024F02-90B3-4F3A-B66E-C0EAE9F0303D}"/>
              </a:ext>
              <a:ext uri="{C183D7F6-B498-43B3-948B-1728B52AA6E4}">
                <adec:decorative xmlns:adec="http://schemas.microsoft.com/office/drawing/2017/decorative" val="1"/>
              </a:ext>
            </a:extLst>
          </p:cNvPr>
          <p:cNvCxnSpPr/>
          <p:nvPr/>
        </p:nvCxnSpPr>
        <p:spPr>
          <a:xfrm flipV="1">
            <a:off x="2087217" y="2126974"/>
            <a:ext cx="8017566" cy="276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F202B32A-2155-4312-A205-DC4D0AF5FD9F}"/>
              </a:ext>
            </a:extLst>
          </p:cNvPr>
          <p:cNvSpPr>
            <a:spLocks noGrp="1"/>
          </p:cNvSpPr>
          <p:nvPr>
            <p:ph type="sldNum" sz="quarter" idx="14"/>
          </p:nvPr>
        </p:nvSpPr>
        <p:spPr/>
        <p:txBody>
          <a:bodyPr/>
          <a:lstStyle/>
          <a:p>
            <a:fld id="{99A20822-4A49-4D36-86E3-300BA48D3F00}" type="slidenum">
              <a:rPr lang="en-US" smtClean="0"/>
              <a:pPr/>
              <a:t>50</a:t>
            </a:fld>
            <a:endParaRPr lang="en-US"/>
          </a:p>
        </p:txBody>
      </p:sp>
    </p:spTree>
    <p:extLst>
      <p:ext uri="{BB962C8B-B14F-4D97-AF65-F5344CB8AC3E}">
        <p14:creationId xmlns:p14="http://schemas.microsoft.com/office/powerpoint/2010/main" val="2897870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17807"/>
            <a:ext cx="11337925" cy="1107996"/>
          </a:xfrm>
        </p:spPr>
        <p:txBody>
          <a:bodyPr/>
          <a:lstStyle/>
          <a:p>
            <a:r>
              <a:rPr lang="en-US"/>
              <a:t>How the Four Essential Elements of a High-Quality PLAAFP Guide Goal Setting!</a:t>
            </a:r>
          </a:p>
        </p:txBody>
      </p:sp>
      <p:pic>
        <p:nvPicPr>
          <p:cNvPr id="9" name="Picture 8" descr="Cartoon of girl writing on a paper">
            <a:extLst>
              <a:ext uri="{FF2B5EF4-FFF2-40B4-BE49-F238E27FC236}">
                <a16:creationId xmlns:a16="http://schemas.microsoft.com/office/drawing/2014/main" id="{4C4DB324-33C3-4262-883F-3FC4C4C228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33308" y="1544499"/>
            <a:ext cx="2211628" cy="2715266"/>
          </a:xfrm>
          <a:prstGeom prst="rect">
            <a:avLst/>
          </a:prstGeom>
        </p:spPr>
      </p:pic>
      <p:sp>
        <p:nvSpPr>
          <p:cNvPr id="26" name="TextBox 25">
            <a:extLst>
              <a:ext uri="{FF2B5EF4-FFF2-40B4-BE49-F238E27FC236}">
                <a16:creationId xmlns:a16="http://schemas.microsoft.com/office/drawing/2014/main" id="{C02BEF21-5441-497A-855F-4E1956F0055C}"/>
              </a:ext>
            </a:extLst>
          </p:cNvPr>
          <p:cNvSpPr txBox="1"/>
          <p:nvPr/>
        </p:nvSpPr>
        <p:spPr>
          <a:xfrm>
            <a:off x="3058069" y="2571660"/>
            <a:ext cx="2555132" cy="461665"/>
          </a:xfrm>
          <a:prstGeom prst="rect">
            <a:avLst/>
          </a:prstGeom>
          <a:noFill/>
        </p:spPr>
        <p:txBody>
          <a:bodyPr wrap="square" rtlCol="0">
            <a:spAutoFit/>
          </a:bodyPr>
          <a:lstStyle/>
          <a:p>
            <a:r>
              <a:rPr lang="en-US" sz="2400" b="1"/>
              <a:t>Student Needs</a:t>
            </a:r>
          </a:p>
        </p:txBody>
      </p:sp>
      <p:pic>
        <p:nvPicPr>
          <p:cNvPr id="14" name="Picture 13" descr="Line graph with star at the starting point">
            <a:extLst>
              <a:ext uri="{FF2B5EF4-FFF2-40B4-BE49-F238E27FC236}">
                <a16:creationId xmlns:a16="http://schemas.microsoft.com/office/drawing/2014/main" id="{77AB48CA-2020-4A63-980C-D6A3E263DA5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52536" y="1439069"/>
            <a:ext cx="3364263" cy="3196051"/>
          </a:xfrm>
          <a:prstGeom prst="rect">
            <a:avLst/>
          </a:prstGeom>
        </p:spPr>
      </p:pic>
      <p:sp>
        <p:nvSpPr>
          <p:cNvPr id="23" name="TextBox 22">
            <a:extLst>
              <a:ext uri="{FF2B5EF4-FFF2-40B4-BE49-F238E27FC236}">
                <a16:creationId xmlns:a16="http://schemas.microsoft.com/office/drawing/2014/main" id="{E7DE9890-78A1-4CDC-AEAF-851E82499B39}"/>
              </a:ext>
            </a:extLst>
          </p:cNvPr>
          <p:cNvSpPr txBox="1"/>
          <p:nvPr/>
        </p:nvSpPr>
        <p:spPr>
          <a:xfrm>
            <a:off x="8489040" y="2548295"/>
            <a:ext cx="3135359" cy="461665"/>
          </a:xfrm>
          <a:prstGeom prst="rect">
            <a:avLst/>
          </a:prstGeom>
          <a:noFill/>
        </p:spPr>
        <p:txBody>
          <a:bodyPr wrap="square" rtlCol="0">
            <a:spAutoFit/>
          </a:bodyPr>
          <a:lstStyle/>
          <a:p>
            <a:r>
              <a:rPr lang="en-US" sz="2400" b="1"/>
              <a:t>Baseline Information</a:t>
            </a:r>
          </a:p>
        </p:txBody>
      </p:sp>
      <p:pic>
        <p:nvPicPr>
          <p:cNvPr id="18" name="Picture 17" descr="Chalkboard">
            <a:extLst>
              <a:ext uri="{FF2B5EF4-FFF2-40B4-BE49-F238E27FC236}">
                <a16:creationId xmlns:a16="http://schemas.microsoft.com/office/drawing/2014/main" id="{4406EEE9-9F02-49B1-8ECF-EFCBC07F98A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75808" y="3686718"/>
            <a:ext cx="3743991" cy="3314353"/>
          </a:xfrm>
          <a:prstGeom prst="rect">
            <a:avLst/>
          </a:prstGeom>
        </p:spPr>
      </p:pic>
      <p:sp>
        <p:nvSpPr>
          <p:cNvPr id="25" name="TextBox 24">
            <a:extLst>
              <a:ext uri="{FF2B5EF4-FFF2-40B4-BE49-F238E27FC236}">
                <a16:creationId xmlns:a16="http://schemas.microsoft.com/office/drawing/2014/main" id="{1E38810F-7E33-4A1C-94AA-15F26E49CCDD}"/>
              </a:ext>
            </a:extLst>
          </p:cNvPr>
          <p:cNvSpPr txBox="1"/>
          <p:nvPr/>
        </p:nvSpPr>
        <p:spPr>
          <a:xfrm>
            <a:off x="3058069" y="4473767"/>
            <a:ext cx="3460648" cy="830997"/>
          </a:xfrm>
          <a:prstGeom prst="rect">
            <a:avLst/>
          </a:prstGeom>
          <a:noFill/>
        </p:spPr>
        <p:txBody>
          <a:bodyPr wrap="square" rtlCol="0">
            <a:spAutoFit/>
          </a:bodyPr>
          <a:lstStyle/>
          <a:p>
            <a:r>
              <a:rPr lang="en-US" sz="2400" b="1"/>
              <a:t>Effect on Progress in General Education</a:t>
            </a:r>
          </a:p>
        </p:txBody>
      </p:sp>
      <p:pic>
        <p:nvPicPr>
          <p:cNvPr id="20" name="Picture 19" descr="Mountain">
            <a:extLst>
              <a:ext uri="{FF2B5EF4-FFF2-40B4-BE49-F238E27FC236}">
                <a16:creationId xmlns:a16="http://schemas.microsoft.com/office/drawing/2014/main" id="{AC161AA3-5A01-4F99-9460-656CC23456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58129" y="3461756"/>
            <a:ext cx="3907705" cy="2863770"/>
          </a:xfrm>
          <a:prstGeom prst="rect">
            <a:avLst/>
          </a:prstGeom>
        </p:spPr>
      </p:pic>
      <p:sp>
        <p:nvSpPr>
          <p:cNvPr id="22" name="TextBox 21">
            <a:extLst>
              <a:ext uri="{FF2B5EF4-FFF2-40B4-BE49-F238E27FC236}">
                <a16:creationId xmlns:a16="http://schemas.microsoft.com/office/drawing/2014/main" id="{8BC43156-541D-4F9F-8169-137F2F606D25}"/>
              </a:ext>
              <a:ext uri="{C183D7F6-B498-43B3-948B-1728B52AA6E4}">
                <adec:decorative xmlns:adec="http://schemas.microsoft.com/office/drawing/2017/decorative" val="1"/>
              </a:ext>
            </a:extLst>
          </p:cNvPr>
          <p:cNvSpPr txBox="1"/>
          <p:nvPr/>
        </p:nvSpPr>
        <p:spPr>
          <a:xfrm>
            <a:off x="3540868" y="2074166"/>
            <a:ext cx="2555132" cy="1107996"/>
          </a:xfrm>
          <a:prstGeom prst="rect">
            <a:avLst/>
          </a:prstGeom>
          <a:noFill/>
        </p:spPr>
        <p:txBody>
          <a:bodyPr wrap="square" rtlCol="0">
            <a:spAutoFit/>
          </a:bodyPr>
          <a:lstStyle/>
          <a:p>
            <a:endParaRPr lang="en-US"/>
          </a:p>
        </p:txBody>
      </p:sp>
      <p:sp>
        <p:nvSpPr>
          <p:cNvPr id="24" name="TextBox 23">
            <a:extLst>
              <a:ext uri="{FF2B5EF4-FFF2-40B4-BE49-F238E27FC236}">
                <a16:creationId xmlns:a16="http://schemas.microsoft.com/office/drawing/2014/main" id="{AD91788D-AA27-49AF-A5D2-E00CFE909477}"/>
              </a:ext>
            </a:extLst>
          </p:cNvPr>
          <p:cNvSpPr txBox="1"/>
          <p:nvPr/>
        </p:nvSpPr>
        <p:spPr>
          <a:xfrm>
            <a:off x="8489040" y="4473767"/>
            <a:ext cx="2914456" cy="830997"/>
          </a:xfrm>
          <a:prstGeom prst="rect">
            <a:avLst/>
          </a:prstGeom>
          <a:noFill/>
        </p:spPr>
        <p:txBody>
          <a:bodyPr wrap="square" rtlCol="0">
            <a:spAutoFit/>
          </a:bodyPr>
          <a:lstStyle/>
          <a:p>
            <a:r>
              <a:rPr lang="en-US" sz="2400" b="1"/>
              <a:t>Connection to Goals and/or Services</a:t>
            </a:r>
          </a:p>
        </p:txBody>
      </p:sp>
      <p:sp>
        <p:nvSpPr>
          <p:cNvPr id="6" name="Text Placeholder 7">
            <a:extLst>
              <a:ext uri="{FF2B5EF4-FFF2-40B4-BE49-F238E27FC236}">
                <a16:creationId xmlns:a16="http://schemas.microsoft.com/office/drawing/2014/main" id="{9F5C6E60-71F6-4AEE-A497-D2E9650EDA56}"/>
              </a:ext>
            </a:extLst>
          </p:cNvPr>
          <p:cNvSpPr>
            <a:spLocks noGrp="1"/>
          </p:cNvSpPr>
          <p:nvPr>
            <p:ph type="body" sz="quarter" idx="16"/>
          </p:nvPr>
        </p:nvSpPr>
        <p:spPr>
          <a:xfrm>
            <a:off x="457200" y="6135688"/>
            <a:ext cx="11337925" cy="192087"/>
          </a:xfrm>
        </p:spPr>
        <p:txBody>
          <a:bodyPr/>
          <a:lstStyle/>
          <a:p>
            <a:pPr lvl="0"/>
            <a:r>
              <a:rPr lang="en-US"/>
              <a:t>This content was adapted with permission from the IRIS Center module titled </a:t>
            </a:r>
            <a:r>
              <a:rPr lang="en-US" i="1"/>
              <a:t>IEPs: Developing High-Quality Individualized Education Programs. High-Quality PLAAFP Statements </a:t>
            </a:r>
            <a:r>
              <a:rPr lang="en-US"/>
              <a:t>(p. 6).</a:t>
            </a:r>
          </a:p>
        </p:txBody>
      </p:sp>
      <p:sp>
        <p:nvSpPr>
          <p:cNvPr id="2" name="Slide Number Placeholder 1"/>
          <p:cNvSpPr>
            <a:spLocks noGrp="1"/>
          </p:cNvSpPr>
          <p:nvPr>
            <p:ph type="sldNum" sz="quarter" idx="12"/>
          </p:nvPr>
        </p:nvSpPr>
        <p:spPr/>
        <p:txBody>
          <a:bodyPr/>
          <a:lstStyle/>
          <a:p>
            <a:fld id="{99A20822-4A49-4D36-86E3-300BA48D3F00}" type="slidenum">
              <a:rPr lang="en-US" smtClean="0"/>
              <a:pPr/>
              <a:t>51</a:t>
            </a:fld>
            <a:endParaRPr lang="en-US"/>
          </a:p>
        </p:txBody>
      </p:sp>
    </p:spTree>
    <p:extLst>
      <p:ext uri="{BB962C8B-B14F-4D97-AF65-F5344CB8AC3E}">
        <p14:creationId xmlns:p14="http://schemas.microsoft.com/office/powerpoint/2010/main" val="2863240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20B76-198E-4E6B-B2EA-C4F8871CF0A2}"/>
              </a:ext>
            </a:extLst>
          </p:cNvPr>
          <p:cNvSpPr>
            <a:spLocks noGrp="1"/>
          </p:cNvSpPr>
          <p:nvPr>
            <p:ph type="title"/>
          </p:nvPr>
        </p:nvSpPr>
        <p:spPr/>
        <p:txBody>
          <a:bodyPr/>
          <a:lstStyle/>
          <a:p>
            <a:r>
              <a:rPr lang="en-US" dirty="0"/>
              <a:t>Breakout Activity 2</a:t>
            </a:r>
          </a:p>
        </p:txBody>
      </p:sp>
      <p:graphicFrame>
        <p:nvGraphicFramePr>
          <p:cNvPr id="6" name="Content Placeholder 4" descr="Activity (3-5 minutes individually)&#10;1. Using the same highlighted needs, identify the corresponding goal. &#10;&#10;Discuss (5 minutes as a small group)&#10;1. To what extent do your goals address the primary needs of the student? ">
            <a:extLst>
              <a:ext uri="{FF2B5EF4-FFF2-40B4-BE49-F238E27FC236}">
                <a16:creationId xmlns:a16="http://schemas.microsoft.com/office/drawing/2014/main" id="{45E513AC-33BE-4924-B6BC-2DE8D5578614}"/>
              </a:ext>
            </a:extLst>
          </p:cNvPr>
          <p:cNvGraphicFramePr>
            <a:graphicFrameLocks/>
          </p:cNvGraphicFramePr>
          <p:nvPr>
            <p:extLst>
              <p:ext uri="{D42A27DB-BD31-4B8C-83A1-F6EECF244321}">
                <p14:modId xmlns:p14="http://schemas.microsoft.com/office/powerpoint/2010/main" val="1984834782"/>
              </p:ext>
            </p:extLst>
          </p:nvPr>
        </p:nvGraphicFramePr>
        <p:xfrm>
          <a:off x="720437" y="1107995"/>
          <a:ext cx="8229600" cy="5219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61CD6E80-59A2-4651-A333-B30CA7A2447A}"/>
              </a:ext>
            </a:extLst>
          </p:cNvPr>
          <p:cNvSpPr/>
          <p:nvPr/>
        </p:nvSpPr>
        <p:spPr>
          <a:xfrm>
            <a:off x="9552441" y="1765069"/>
            <a:ext cx="2363751" cy="29177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What do you need? </a:t>
            </a:r>
          </a:p>
          <a:p>
            <a:r>
              <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Copy of an IEP (not an original) and highlighter markers.</a:t>
            </a:r>
            <a:endParaRPr lang="en-US" sz="2400" i="1">
              <a:solidFill>
                <a:schemeClr val="tx1"/>
              </a:solidFill>
            </a:endParaRPr>
          </a:p>
        </p:txBody>
      </p:sp>
      <p:sp>
        <p:nvSpPr>
          <p:cNvPr id="5" name="Slide Number Placeholder 4">
            <a:extLst>
              <a:ext uri="{FF2B5EF4-FFF2-40B4-BE49-F238E27FC236}">
                <a16:creationId xmlns:a16="http://schemas.microsoft.com/office/drawing/2014/main" id="{A240D0A7-FF96-4392-9112-84FC6D75DF82}"/>
              </a:ext>
            </a:extLst>
          </p:cNvPr>
          <p:cNvSpPr>
            <a:spLocks noGrp="1"/>
          </p:cNvSpPr>
          <p:nvPr>
            <p:ph type="sldNum" sz="quarter" idx="14"/>
          </p:nvPr>
        </p:nvSpPr>
        <p:spPr/>
        <p:txBody>
          <a:bodyPr/>
          <a:lstStyle/>
          <a:p>
            <a:fld id="{99A20822-4A49-4D36-86E3-300BA48D3F00}" type="slidenum">
              <a:rPr lang="en-US" smtClean="0"/>
              <a:pPr/>
              <a:t>52</a:t>
            </a:fld>
            <a:endParaRPr lang="en-US"/>
          </a:p>
        </p:txBody>
      </p:sp>
    </p:spTree>
    <p:extLst>
      <p:ext uri="{BB962C8B-B14F-4D97-AF65-F5344CB8AC3E}">
        <p14:creationId xmlns:p14="http://schemas.microsoft.com/office/powerpoint/2010/main" val="3430191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0C6D0-C9CB-47ED-AAE5-0B90C76DAF32}"/>
              </a:ext>
            </a:extLst>
          </p:cNvPr>
          <p:cNvSpPr>
            <a:spLocks noGrp="1"/>
          </p:cNvSpPr>
          <p:nvPr>
            <p:ph type="title"/>
          </p:nvPr>
        </p:nvSpPr>
        <p:spPr/>
        <p:txBody>
          <a:bodyPr/>
          <a:lstStyle/>
          <a:p>
            <a:r>
              <a:rPr lang="en-US"/>
              <a:t>Standards-Based IEP Goal Writing? </a:t>
            </a:r>
          </a:p>
        </p:txBody>
      </p:sp>
      <p:sp>
        <p:nvSpPr>
          <p:cNvPr id="3" name="Content Placeholder 2">
            <a:extLst>
              <a:ext uri="{FF2B5EF4-FFF2-40B4-BE49-F238E27FC236}">
                <a16:creationId xmlns:a16="http://schemas.microsoft.com/office/drawing/2014/main" id="{C7F84013-DB44-451F-B7ED-3F10F90743E8}"/>
              </a:ext>
            </a:extLst>
          </p:cNvPr>
          <p:cNvSpPr>
            <a:spLocks noGrp="1"/>
          </p:cNvSpPr>
          <p:nvPr>
            <p:ph sz="quarter" idx="14"/>
          </p:nvPr>
        </p:nvSpPr>
        <p:spPr/>
        <p:txBody>
          <a:bodyPr/>
          <a:lstStyle/>
          <a:p>
            <a:pPr marL="457200" indent="-457200">
              <a:buFont typeface="Arial" panose="020B0604020202020204" pitchFamily="34" charset="0"/>
              <a:buChar char="•"/>
            </a:pPr>
            <a:r>
              <a:rPr lang="en-US"/>
              <a:t>“We expect annual IEP goals </a:t>
            </a:r>
            <a:r>
              <a:rPr lang="en-US" b="1"/>
              <a:t>to be aligned with </a:t>
            </a:r>
            <a:r>
              <a:rPr lang="en-US"/>
              <a:t>State academic content standards for the grade in which a child is enrolled” (OSEP, 2015, p. 4 [emphasis added]). </a:t>
            </a:r>
          </a:p>
          <a:p>
            <a:pPr marL="457200" indent="-457200">
              <a:buFont typeface="Arial" panose="020B0604020202020204" pitchFamily="34" charset="0"/>
              <a:buChar char="•"/>
            </a:pPr>
            <a:r>
              <a:rPr lang="en-US"/>
              <a:t>For students significantly below grade-level expectations, “the annual goals need not necessarily result in the child’s reaching grade-level within the year covered by the IEP, but the goals should </a:t>
            </a:r>
            <a:r>
              <a:rPr lang="en-US" b="1"/>
              <a:t>be sufficiently ambitious to help close the gap</a:t>
            </a:r>
            <a:r>
              <a:rPr lang="en-US"/>
              <a:t>” (OSEP, 2015, p. 5 [emphasis added])</a:t>
            </a:r>
          </a:p>
          <a:p>
            <a:pPr marL="457200" indent="-457200">
              <a:buFont typeface="Arial" panose="020B0604020202020204" pitchFamily="34" charset="0"/>
              <a:buChar char="•"/>
            </a:pPr>
            <a:r>
              <a:rPr lang="en-US"/>
              <a:t>Goals should not duplicate the standard all students are expected to achieve. </a:t>
            </a:r>
          </a:p>
        </p:txBody>
      </p:sp>
      <p:sp>
        <p:nvSpPr>
          <p:cNvPr id="4" name="Text Placeholder 3">
            <a:extLst>
              <a:ext uri="{FF2B5EF4-FFF2-40B4-BE49-F238E27FC236}">
                <a16:creationId xmlns:a16="http://schemas.microsoft.com/office/drawing/2014/main" id="{DAD67539-2D40-49F4-AAAC-D10E70A1946E}"/>
              </a:ext>
            </a:extLst>
          </p:cNvPr>
          <p:cNvSpPr>
            <a:spLocks noGrp="1"/>
          </p:cNvSpPr>
          <p:nvPr>
            <p:ph type="body" sz="quarter" idx="16"/>
          </p:nvPr>
        </p:nvSpPr>
        <p:spPr/>
        <p:txBody>
          <a:bodyPr/>
          <a:lstStyle/>
          <a:p>
            <a:r>
              <a:rPr lang="en-US"/>
              <a:t>Source: </a:t>
            </a:r>
            <a:r>
              <a:rPr lang="en-US" sz="1000">
                <a:latin typeface="Calibri" panose="020F0502020204030204" pitchFamily="34" charset="0"/>
                <a:ea typeface="Calibri" panose="020F0502020204030204" pitchFamily="34" charset="0"/>
                <a:cs typeface="Times New Roman" panose="02020603050405020304" pitchFamily="18" charset="0"/>
              </a:rPr>
              <a:t>Office of Special Education and Rehabilitative Services. (2015). </a:t>
            </a:r>
            <a:endParaRPr lang="en-US"/>
          </a:p>
        </p:txBody>
      </p:sp>
      <p:sp>
        <p:nvSpPr>
          <p:cNvPr id="5" name="Slide Number Placeholder 4">
            <a:extLst>
              <a:ext uri="{FF2B5EF4-FFF2-40B4-BE49-F238E27FC236}">
                <a16:creationId xmlns:a16="http://schemas.microsoft.com/office/drawing/2014/main" id="{A64CB57D-F75B-4884-9B00-9AB323206BAC}"/>
              </a:ext>
            </a:extLst>
          </p:cNvPr>
          <p:cNvSpPr>
            <a:spLocks noGrp="1"/>
          </p:cNvSpPr>
          <p:nvPr>
            <p:ph type="sldNum" sz="quarter" idx="12"/>
          </p:nvPr>
        </p:nvSpPr>
        <p:spPr/>
        <p:txBody>
          <a:bodyPr/>
          <a:lstStyle/>
          <a:p>
            <a:fld id="{99A20822-4A49-4D36-86E3-300BA48D3F00}" type="slidenum">
              <a:rPr lang="en-US" smtClean="0"/>
              <a:t>53</a:t>
            </a:fld>
            <a:endParaRPr lang="en-US"/>
          </a:p>
        </p:txBody>
      </p:sp>
    </p:spTree>
    <p:extLst>
      <p:ext uri="{BB962C8B-B14F-4D97-AF65-F5344CB8AC3E}">
        <p14:creationId xmlns:p14="http://schemas.microsoft.com/office/powerpoint/2010/main" val="415865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610E-D73C-483C-AC09-3529933005ED}"/>
              </a:ext>
            </a:extLst>
          </p:cNvPr>
          <p:cNvSpPr>
            <a:spLocks noGrp="1"/>
          </p:cNvSpPr>
          <p:nvPr>
            <p:ph type="title"/>
          </p:nvPr>
        </p:nvSpPr>
        <p:spPr/>
        <p:txBody>
          <a:bodyPr/>
          <a:lstStyle/>
          <a:p>
            <a:r>
              <a:rPr lang="en-US"/>
              <a:t>How Much Progress Is Enough Progress? </a:t>
            </a:r>
          </a:p>
        </p:txBody>
      </p:sp>
      <p:sp>
        <p:nvSpPr>
          <p:cNvPr id="6" name="TextBox 5">
            <a:extLst>
              <a:ext uri="{FF2B5EF4-FFF2-40B4-BE49-F238E27FC236}">
                <a16:creationId xmlns:a16="http://schemas.microsoft.com/office/drawing/2014/main" id="{8442B1C7-ACB2-4EAA-8F4A-6779F9211F7A}"/>
              </a:ext>
            </a:extLst>
          </p:cNvPr>
          <p:cNvSpPr txBox="1"/>
          <p:nvPr/>
        </p:nvSpPr>
        <p:spPr>
          <a:xfrm>
            <a:off x="1503374" y="2590792"/>
            <a:ext cx="9172225" cy="2554545"/>
          </a:xfrm>
          <a:prstGeom prst="rect">
            <a:avLst/>
          </a:prstGeom>
          <a:noFill/>
        </p:spPr>
        <p:txBody>
          <a:bodyPr wrap="square" rtlCol="0">
            <a:spAutoFit/>
          </a:bodyPr>
          <a:lstStyle/>
          <a:p>
            <a:r>
              <a:rPr lang="en-US" sz="3200" dirty="0">
                <a:latin typeface="+mj-lt"/>
              </a:rPr>
              <a:t>“To meet its substantive obligation under the IDEA, a school must offer an IEP that is reasonably calculated </a:t>
            </a:r>
            <a:br>
              <a:rPr lang="en-US" sz="3200" dirty="0">
                <a:latin typeface="+mj-lt"/>
              </a:rPr>
            </a:br>
            <a:r>
              <a:rPr lang="en-US" sz="3200" dirty="0">
                <a:latin typeface="+mj-lt"/>
              </a:rPr>
              <a:t>to enable a child to make progress appropriate in light </a:t>
            </a:r>
            <a:br>
              <a:rPr lang="en-US" sz="3200" dirty="0">
                <a:latin typeface="+mj-lt"/>
              </a:rPr>
            </a:br>
            <a:r>
              <a:rPr lang="en-US" sz="3200" dirty="0">
                <a:latin typeface="+mj-lt"/>
              </a:rPr>
              <a:t>of the child’s circumstances” (</a:t>
            </a:r>
            <a:r>
              <a:rPr lang="en-US" altLang="en-US" sz="3200" i="1" dirty="0" err="1">
                <a:latin typeface="+mn-lt"/>
              </a:rPr>
              <a:t>Endrew</a:t>
            </a:r>
            <a:r>
              <a:rPr lang="en-US" altLang="en-US" sz="3200" i="1" dirty="0">
                <a:latin typeface="+mn-lt"/>
              </a:rPr>
              <a:t> F., v. Douglas County School District RE-1, </a:t>
            </a:r>
            <a:r>
              <a:rPr lang="en-US" sz="3200" dirty="0">
                <a:latin typeface="+mn-lt"/>
              </a:rPr>
              <a:t>2017, </a:t>
            </a:r>
            <a:r>
              <a:rPr lang="en-US" sz="3200" dirty="0">
                <a:latin typeface="+mj-lt"/>
              </a:rPr>
              <a:t>p. 16).</a:t>
            </a:r>
          </a:p>
        </p:txBody>
      </p:sp>
      <p:sp>
        <p:nvSpPr>
          <p:cNvPr id="10" name="Rectangle 9">
            <a:extLst>
              <a:ext uri="{FF2B5EF4-FFF2-40B4-BE49-F238E27FC236}">
                <a16:creationId xmlns:a16="http://schemas.microsoft.com/office/drawing/2014/main" id="{8D76CA02-D432-4FE3-930F-4084319B459B}"/>
              </a:ext>
              <a:ext uri="{C183D7F6-B498-43B3-948B-1728B52AA6E4}">
                <adec:decorative xmlns:adec="http://schemas.microsoft.com/office/drawing/2017/decorative" val="1"/>
              </a:ext>
            </a:extLst>
          </p:cNvPr>
          <p:cNvSpPr/>
          <p:nvPr/>
        </p:nvSpPr>
        <p:spPr>
          <a:xfrm>
            <a:off x="1366891" y="2346295"/>
            <a:ext cx="9458219" cy="3008025"/>
          </a:xfrm>
          <a:prstGeom prst="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5" name="Slide Number Placeholder 4">
            <a:extLst>
              <a:ext uri="{FF2B5EF4-FFF2-40B4-BE49-F238E27FC236}">
                <a16:creationId xmlns:a16="http://schemas.microsoft.com/office/drawing/2014/main" id="{CC7017C4-1954-44E1-8574-0F536366479D}"/>
              </a:ext>
            </a:extLst>
          </p:cNvPr>
          <p:cNvSpPr>
            <a:spLocks noGrp="1"/>
          </p:cNvSpPr>
          <p:nvPr>
            <p:ph type="sldNum" sz="quarter" idx="12"/>
          </p:nvPr>
        </p:nvSpPr>
        <p:spPr/>
        <p:txBody>
          <a:bodyPr/>
          <a:lstStyle/>
          <a:p>
            <a:fld id="{99A20822-4A49-4D36-86E3-300BA48D3F00}" type="slidenum">
              <a:rPr lang="en-US" smtClean="0"/>
              <a:t>54</a:t>
            </a:fld>
            <a:endParaRPr lang="en-US"/>
          </a:p>
        </p:txBody>
      </p:sp>
    </p:spTree>
    <p:extLst>
      <p:ext uri="{BB962C8B-B14F-4D97-AF65-F5344CB8AC3E}">
        <p14:creationId xmlns:p14="http://schemas.microsoft.com/office/powerpoint/2010/main" val="23952427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7AFCE-82C0-42FE-9D36-8A85E1D6EAF1}"/>
              </a:ext>
            </a:extLst>
          </p:cNvPr>
          <p:cNvSpPr>
            <a:spLocks noGrp="1"/>
          </p:cNvSpPr>
          <p:nvPr>
            <p:ph type="title"/>
          </p:nvPr>
        </p:nvSpPr>
        <p:spPr>
          <a:xfrm>
            <a:off x="2113280" y="0"/>
            <a:ext cx="9682480" cy="1107996"/>
          </a:xfrm>
        </p:spPr>
        <p:txBody>
          <a:bodyPr anchor="b">
            <a:normAutofit/>
          </a:bodyPr>
          <a:lstStyle/>
          <a:p>
            <a:r>
              <a:rPr lang="en-US"/>
              <a:t>Caution: Unambitious Goals</a:t>
            </a:r>
          </a:p>
        </p:txBody>
      </p:sp>
      <p:pic>
        <p:nvPicPr>
          <p:cNvPr id="4" name="Picture 5" descr="Caution sign">
            <a:extLst>
              <a:ext uri="{FF2B5EF4-FFF2-40B4-BE49-F238E27FC236}">
                <a16:creationId xmlns:a16="http://schemas.microsoft.com/office/drawing/2014/main" id="{04D01C5E-59BD-4E31-A252-45CDE404BF53}"/>
              </a:ext>
            </a:extLst>
          </p:cNvPr>
          <p:cNvPicPr>
            <a:picLocks noChangeAspect="1"/>
          </p:cNvPicPr>
          <p:nvPr/>
        </p:nvPicPr>
        <p:blipFill rotWithShape="1">
          <a:blip r:embed="rId3"/>
          <a:srcRect r="35365" b="-1"/>
          <a:stretch/>
        </p:blipFill>
        <p:spPr>
          <a:xfrm>
            <a:off x="457200" y="259368"/>
            <a:ext cx="1155305" cy="100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22E23730-EA58-4A83-9DEE-F7C5C06A091E}"/>
              </a:ext>
            </a:extLst>
          </p:cNvPr>
          <p:cNvSpPr>
            <a:spLocks noGrp="1"/>
          </p:cNvSpPr>
          <p:nvPr>
            <p:ph sz="quarter" idx="15"/>
          </p:nvPr>
        </p:nvSpPr>
        <p:spPr>
          <a:xfrm>
            <a:off x="457200" y="1371600"/>
            <a:ext cx="11274552" cy="4826000"/>
          </a:xfrm>
        </p:spPr>
        <p:txBody>
          <a:bodyPr vert="horz" lIns="0" tIns="0" rIns="0" bIns="0" rtlCol="0" anchor="t">
            <a:normAutofit/>
          </a:bodyPr>
          <a:lstStyle/>
          <a:p>
            <a:r>
              <a:rPr lang="en-US">
                <a:ea typeface="+mn-lt"/>
                <a:cs typeface="+mn-lt"/>
              </a:rPr>
              <a:t>“The IEP prepared on May 1, 1985, did not provide Shannon with a free appropriate public education as required by the EHA [Education of the Handicapped Act]. Even if all of the goals of the document had been met, Shannon would continue to fall behind her classmates at an alarming rate. The stated progress of only four months in her reading and math skills over an entire school year ensured the program’s inadequacy from its inception” </a:t>
            </a:r>
            <a:r>
              <a:rPr lang="en-US" altLang="ja-JP">
                <a:ea typeface="+mn-lt"/>
                <a:cs typeface="+mn-lt"/>
              </a:rPr>
              <a:t>(</a:t>
            </a:r>
            <a:r>
              <a:rPr lang="en-US" altLang="en-US" i="1">
                <a:ea typeface="+mn-lt"/>
                <a:cs typeface="+mn-lt"/>
              </a:rPr>
              <a:t>Carter v. Florence County Four</a:t>
            </a:r>
            <a:r>
              <a:rPr lang="en-US" altLang="en-US" i="1"/>
              <a:t>, </a:t>
            </a:r>
            <a:r>
              <a:rPr lang="en-US" altLang="en-US"/>
              <a:t>District Court Opinion</a:t>
            </a:r>
            <a:r>
              <a:rPr lang="en-US" altLang="en-US" i="1"/>
              <a:t>, </a:t>
            </a:r>
            <a:r>
              <a:rPr lang="en-US" altLang="en-US"/>
              <a:t>17 EHLR 452, 1991, p. 5).</a:t>
            </a:r>
            <a:endParaRPr lang="en-US"/>
          </a:p>
          <a:p>
            <a:r>
              <a:rPr lang="en-US" altLang="en-US"/>
              <a:t>“The essential function of an IEP is to set out a plan for pursuing academic and functional advancement” (</a:t>
            </a:r>
            <a:r>
              <a:rPr lang="en-US" altLang="en-US" i="1"/>
              <a:t>Endrew F. v. Douglas County School District RE-1</a:t>
            </a:r>
            <a:r>
              <a:rPr lang="en-US" altLang="en-US"/>
              <a:t>, 2017, p. 11).</a:t>
            </a:r>
          </a:p>
        </p:txBody>
      </p:sp>
      <p:sp>
        <p:nvSpPr>
          <p:cNvPr id="5" name="Slide Number Placeholder 4">
            <a:extLst>
              <a:ext uri="{FF2B5EF4-FFF2-40B4-BE49-F238E27FC236}">
                <a16:creationId xmlns:a16="http://schemas.microsoft.com/office/drawing/2014/main" id="{085F2973-9C7F-4948-9B64-085F8139CC48}"/>
              </a:ext>
            </a:extLst>
          </p:cNvPr>
          <p:cNvSpPr>
            <a:spLocks noGrp="1"/>
          </p:cNvSpPr>
          <p:nvPr>
            <p:ph type="sldNum" sz="quarter" idx="14"/>
          </p:nvPr>
        </p:nvSpPr>
        <p:spPr/>
        <p:txBody>
          <a:bodyPr wrap="none" anchor="b">
            <a:normAutofit/>
          </a:bodyPr>
          <a:lstStyle/>
          <a:p>
            <a:pPr>
              <a:spcAft>
                <a:spcPts val="600"/>
              </a:spcAft>
            </a:pPr>
            <a:fld id="{99A20822-4A49-4D36-86E3-300BA48D3F00}" type="slidenum">
              <a:rPr lang="en-US" smtClean="0"/>
              <a:pPr>
                <a:spcAft>
                  <a:spcPts val="600"/>
                </a:spcAft>
              </a:pPr>
              <a:t>55</a:t>
            </a:fld>
            <a:endParaRPr lang="en-US"/>
          </a:p>
        </p:txBody>
      </p:sp>
    </p:spTree>
    <p:extLst>
      <p:ext uri="{BB962C8B-B14F-4D97-AF65-F5344CB8AC3E}">
        <p14:creationId xmlns:p14="http://schemas.microsoft.com/office/powerpoint/2010/main" val="3511165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1579B-A516-4465-9FE9-A929D546843A}"/>
              </a:ext>
            </a:extLst>
          </p:cNvPr>
          <p:cNvSpPr>
            <a:spLocks noGrp="1"/>
          </p:cNvSpPr>
          <p:nvPr>
            <p:ph type="title"/>
          </p:nvPr>
        </p:nvSpPr>
        <p:spPr>
          <a:xfrm>
            <a:off x="1869440" y="0"/>
            <a:ext cx="9926320" cy="1107996"/>
          </a:xfrm>
        </p:spPr>
        <p:txBody>
          <a:bodyPr/>
          <a:lstStyle/>
          <a:p>
            <a:r>
              <a:rPr lang="en-US" dirty="0"/>
              <a:t>Caution: Goals That Are Not Measurable</a:t>
            </a:r>
          </a:p>
        </p:txBody>
      </p:sp>
      <p:pic>
        <p:nvPicPr>
          <p:cNvPr id="4" name="Picture 5" descr="Caution">
            <a:extLst>
              <a:ext uri="{FF2B5EF4-FFF2-40B4-BE49-F238E27FC236}">
                <a16:creationId xmlns:a16="http://schemas.microsoft.com/office/drawing/2014/main" id="{83E0BE56-5F0B-46E0-948E-1B348A472332}"/>
              </a:ext>
            </a:extLst>
          </p:cNvPr>
          <p:cNvPicPr>
            <a:picLocks noChangeAspect="1"/>
          </p:cNvPicPr>
          <p:nvPr/>
        </p:nvPicPr>
        <p:blipFill rotWithShape="1">
          <a:blip r:embed="rId3"/>
          <a:srcRect r="35365" b="-1"/>
          <a:stretch/>
        </p:blipFill>
        <p:spPr>
          <a:xfrm>
            <a:off x="399691" y="216236"/>
            <a:ext cx="1155305" cy="100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1D20E9D9-E863-4F97-B0F9-783C31F3DCD8}"/>
              </a:ext>
            </a:extLst>
          </p:cNvPr>
          <p:cNvSpPr>
            <a:spLocks noGrp="1"/>
          </p:cNvSpPr>
          <p:nvPr>
            <p:ph sz="quarter" idx="15"/>
          </p:nvPr>
        </p:nvSpPr>
        <p:spPr/>
        <p:txBody>
          <a:bodyPr vert="horz" lIns="0" tIns="0" rIns="0" bIns="0" rtlCol="0" anchor="t">
            <a:normAutofit/>
          </a:bodyPr>
          <a:lstStyle/>
          <a:p>
            <a:pPr marL="0" indent="0">
              <a:buNone/>
            </a:pPr>
            <a:r>
              <a:rPr lang="ja-JP" altLang="en-US">
                <a:cs typeface="Times New Roman"/>
              </a:rPr>
              <a:t>“</a:t>
            </a:r>
            <a:r>
              <a:rPr lang="en-US" altLang="ja-JP">
                <a:cs typeface="Times New Roman"/>
              </a:rPr>
              <a:t>The student’s annual goals and objectives in each IEP simply do not contain objective criteria which permit measurement of Student’s progress. . . . A goal of ‘increasing’ reading comprehension skills or ‘improving decoding skills’ is not a measurable goal . . . . Even if [present levels of performance] were clearly stated, an open-ended statement that the student will ‘improve’ does not meet the requirement . . . for a ‘measurable’ goal</a:t>
            </a:r>
            <a:r>
              <a:rPr lang="ja-JP" altLang="en-US">
                <a:cs typeface="Times New Roman"/>
              </a:rPr>
              <a:t>”</a:t>
            </a:r>
            <a:r>
              <a:rPr lang="en-US" altLang="ja-JP">
                <a:cs typeface="Times New Roman"/>
              </a:rPr>
              <a:t> (</a:t>
            </a:r>
            <a:r>
              <a:rPr lang="en-US" altLang="en-US" i="1">
                <a:cs typeface="Times New Roman"/>
              </a:rPr>
              <a:t>Rio Rancho Public Schools,</a:t>
            </a:r>
            <a:r>
              <a:rPr lang="en-US" altLang="en-US">
                <a:cs typeface="Times New Roman"/>
              </a:rPr>
              <a:t> 2003, p. 563).</a:t>
            </a:r>
          </a:p>
          <a:p>
            <a:pPr marL="0" indent="0">
              <a:buNone/>
            </a:pPr>
            <a:endParaRPr lang="en-US"/>
          </a:p>
        </p:txBody>
      </p:sp>
      <p:sp>
        <p:nvSpPr>
          <p:cNvPr id="7" name="Rectangle 6">
            <a:extLst>
              <a:ext uri="{FF2B5EF4-FFF2-40B4-BE49-F238E27FC236}">
                <a16:creationId xmlns:a16="http://schemas.microsoft.com/office/drawing/2014/main" id="{54658F16-2849-4034-971D-4EB537944E91}"/>
              </a:ext>
            </a:extLst>
          </p:cNvPr>
          <p:cNvSpPr/>
          <p:nvPr/>
        </p:nvSpPr>
        <p:spPr>
          <a:xfrm>
            <a:off x="399691" y="4908076"/>
            <a:ext cx="11157045" cy="1156648"/>
          </a:xfrm>
          <a:prstGeom prst="rect">
            <a:avLst/>
          </a:prstGeom>
          <a:solidFill>
            <a:srgbClr val="0076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en-US" sz="3200" b="1">
                <a:solidFill>
                  <a:schemeClr val="bg1"/>
                </a:solidFill>
                <a:ea typeface="ＭＳ Ｐゴシック"/>
              </a:rPr>
              <a:t>Measurable goals should pass the stranger test (different evaluators can agree if the goal has been achieved.)</a:t>
            </a:r>
          </a:p>
        </p:txBody>
      </p:sp>
      <p:sp>
        <p:nvSpPr>
          <p:cNvPr id="5" name="Slide Number Placeholder 4">
            <a:extLst>
              <a:ext uri="{FF2B5EF4-FFF2-40B4-BE49-F238E27FC236}">
                <a16:creationId xmlns:a16="http://schemas.microsoft.com/office/drawing/2014/main" id="{C6532719-6588-4D3E-8CB2-91FDF5AFC983}"/>
              </a:ext>
            </a:extLst>
          </p:cNvPr>
          <p:cNvSpPr>
            <a:spLocks noGrp="1"/>
          </p:cNvSpPr>
          <p:nvPr>
            <p:ph type="sldNum" sz="quarter" idx="14"/>
          </p:nvPr>
        </p:nvSpPr>
        <p:spPr/>
        <p:txBody>
          <a:bodyPr/>
          <a:lstStyle/>
          <a:p>
            <a:fld id="{99A20822-4A49-4D36-86E3-300BA48D3F00}" type="slidenum">
              <a:rPr lang="en-US" smtClean="0"/>
              <a:pPr/>
              <a:t>56</a:t>
            </a:fld>
            <a:endParaRPr lang="en-US"/>
          </a:p>
        </p:txBody>
      </p:sp>
    </p:spTree>
    <p:extLst>
      <p:ext uri="{BB962C8B-B14F-4D97-AF65-F5344CB8AC3E}">
        <p14:creationId xmlns:p14="http://schemas.microsoft.com/office/powerpoint/2010/main" val="24653087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E5A6-C354-4EEB-A16F-05F506A67FA8}"/>
              </a:ext>
            </a:extLst>
          </p:cNvPr>
          <p:cNvSpPr>
            <a:spLocks noGrp="1"/>
          </p:cNvSpPr>
          <p:nvPr>
            <p:ph type="title"/>
          </p:nvPr>
        </p:nvSpPr>
        <p:spPr>
          <a:xfrm>
            <a:off x="1869742" y="0"/>
            <a:ext cx="9926017" cy="1107996"/>
          </a:xfrm>
        </p:spPr>
        <p:txBody>
          <a:bodyPr/>
          <a:lstStyle/>
          <a:p>
            <a:r>
              <a:rPr lang="en-US" dirty="0"/>
              <a:t>Caution: Goals That Are Not Measurable </a:t>
            </a:r>
            <a:r>
              <a:rPr lang="en-US" dirty="0">
                <a:solidFill>
                  <a:schemeClr val="bg1"/>
                </a:solidFill>
              </a:rPr>
              <a:t>2</a:t>
            </a:r>
          </a:p>
        </p:txBody>
      </p:sp>
      <p:pic>
        <p:nvPicPr>
          <p:cNvPr id="6" name="Picture 5" descr="Caution sign">
            <a:extLst>
              <a:ext uri="{FF2B5EF4-FFF2-40B4-BE49-F238E27FC236}">
                <a16:creationId xmlns:a16="http://schemas.microsoft.com/office/drawing/2014/main" id="{318EFB37-B186-4E3F-858E-FB8B04BD07CF}"/>
              </a:ext>
            </a:extLst>
          </p:cNvPr>
          <p:cNvPicPr>
            <a:picLocks noChangeAspect="1"/>
          </p:cNvPicPr>
          <p:nvPr/>
        </p:nvPicPr>
        <p:blipFill rotWithShape="1">
          <a:blip r:embed="rId3"/>
          <a:srcRect r="35365" b="-1"/>
          <a:stretch/>
        </p:blipFill>
        <p:spPr>
          <a:xfrm>
            <a:off x="457200" y="259368"/>
            <a:ext cx="1155305" cy="100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B871C9C9-6D15-4838-818A-874EF4820AD7}"/>
              </a:ext>
            </a:extLst>
          </p:cNvPr>
          <p:cNvSpPr>
            <a:spLocks noGrp="1"/>
          </p:cNvSpPr>
          <p:nvPr>
            <p:ph sz="half" idx="1"/>
          </p:nvPr>
        </p:nvSpPr>
        <p:spPr>
          <a:xfrm>
            <a:off x="457200" y="1716842"/>
            <a:ext cx="5568696" cy="4409638"/>
          </a:xfrm>
        </p:spPr>
        <p:txBody>
          <a:bodyPr/>
          <a:lstStyle/>
          <a:p>
            <a:pPr marL="0" indent="0">
              <a:buNone/>
            </a:pPr>
            <a:r>
              <a:rPr lang="en-US"/>
              <a:t>A goal that called for a student to “develop writing skills by monitoring usage of rubrics provided in class” was not measurable nor was it verifiable (</a:t>
            </a:r>
            <a:r>
              <a:rPr lang="en-US" i="1"/>
              <a:t>Northville Public Schools</a:t>
            </a:r>
            <a:r>
              <a:rPr lang="en-US"/>
              <a:t>, SEA MI 2015) </a:t>
            </a:r>
          </a:p>
          <a:p>
            <a:endParaRPr lang="en-US"/>
          </a:p>
        </p:txBody>
      </p:sp>
      <p:sp>
        <p:nvSpPr>
          <p:cNvPr id="4" name="Rectangle 3">
            <a:extLst>
              <a:ext uri="{FF2B5EF4-FFF2-40B4-BE49-F238E27FC236}">
                <a16:creationId xmlns:a16="http://schemas.microsoft.com/office/drawing/2014/main" id="{BE363EA2-877A-4573-AD2C-A93A25738500}"/>
              </a:ext>
            </a:extLst>
          </p:cNvPr>
          <p:cNvSpPr/>
          <p:nvPr/>
        </p:nvSpPr>
        <p:spPr>
          <a:xfrm>
            <a:off x="6642100" y="1716842"/>
            <a:ext cx="4829592" cy="3810000"/>
          </a:xfrm>
          <a:prstGeom prst="rect">
            <a:avLst/>
          </a:prstGeom>
          <a:solidFill>
            <a:srgbClr val="0076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514350" indent="-514350">
              <a:buClr>
                <a:schemeClr val="bg1"/>
              </a:buClr>
              <a:buFont typeface="Arial" panose="020B0604020202020204" pitchFamily="34" charset="0"/>
              <a:buChar char="•"/>
            </a:pPr>
            <a:r>
              <a:rPr lang="en-US" sz="3200" b="1">
                <a:solidFill>
                  <a:schemeClr val="bg1"/>
                </a:solidFill>
                <a:ea typeface="ＭＳ Ｐゴシック"/>
              </a:rPr>
              <a:t>Carefully consider the words you use in goals and make sure they can be measured.</a:t>
            </a:r>
          </a:p>
          <a:p>
            <a:pPr marL="514350" indent="-514350">
              <a:buClr>
                <a:schemeClr val="bg1"/>
              </a:buClr>
              <a:buFont typeface="Arial" panose="020B0604020202020204" pitchFamily="34" charset="0"/>
              <a:buChar char="•"/>
            </a:pPr>
            <a:r>
              <a:rPr lang="en-US" sz="3200" b="1">
                <a:solidFill>
                  <a:schemeClr val="bg1"/>
                </a:solidFill>
                <a:ea typeface="ＭＳ Ｐゴシック"/>
              </a:rPr>
              <a:t>If you can’t graph it, it is not measurable.</a:t>
            </a:r>
          </a:p>
        </p:txBody>
      </p:sp>
      <p:sp>
        <p:nvSpPr>
          <p:cNvPr id="5" name="Slide Number Placeholder 4">
            <a:extLst>
              <a:ext uri="{FF2B5EF4-FFF2-40B4-BE49-F238E27FC236}">
                <a16:creationId xmlns:a16="http://schemas.microsoft.com/office/drawing/2014/main" id="{A15C8A5A-6DE2-44D9-96EC-A438CF211142}"/>
              </a:ext>
            </a:extLst>
          </p:cNvPr>
          <p:cNvSpPr>
            <a:spLocks noGrp="1"/>
          </p:cNvSpPr>
          <p:nvPr>
            <p:ph type="sldNum" sz="quarter" idx="12"/>
          </p:nvPr>
        </p:nvSpPr>
        <p:spPr/>
        <p:txBody>
          <a:bodyPr/>
          <a:lstStyle/>
          <a:p>
            <a:fld id="{99A20822-4A49-4D36-86E3-300BA48D3F00}" type="slidenum">
              <a:rPr lang="en-US" smtClean="0"/>
              <a:pPr/>
              <a:t>57</a:t>
            </a:fld>
            <a:endParaRPr lang="en-US"/>
          </a:p>
        </p:txBody>
      </p:sp>
    </p:spTree>
    <p:extLst>
      <p:ext uri="{BB962C8B-B14F-4D97-AF65-F5344CB8AC3E}">
        <p14:creationId xmlns:p14="http://schemas.microsoft.com/office/powerpoint/2010/main" val="7752102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E5A6-C354-4EEB-A16F-05F506A67FA8}"/>
              </a:ext>
            </a:extLst>
          </p:cNvPr>
          <p:cNvSpPr>
            <a:spLocks noGrp="1"/>
          </p:cNvSpPr>
          <p:nvPr>
            <p:ph type="title"/>
          </p:nvPr>
        </p:nvSpPr>
        <p:spPr>
          <a:xfrm>
            <a:off x="1978925" y="0"/>
            <a:ext cx="9816834" cy="1107996"/>
          </a:xfrm>
        </p:spPr>
        <p:txBody>
          <a:bodyPr/>
          <a:lstStyle/>
          <a:p>
            <a:r>
              <a:rPr lang="en-US" dirty="0"/>
              <a:t>Caution: Goals That Are Not Measurable </a:t>
            </a:r>
            <a:r>
              <a:rPr lang="en-US" dirty="0">
                <a:solidFill>
                  <a:schemeClr val="bg1"/>
                </a:solidFill>
              </a:rPr>
              <a:t>3</a:t>
            </a:r>
          </a:p>
        </p:txBody>
      </p:sp>
      <p:pic>
        <p:nvPicPr>
          <p:cNvPr id="6" name="Picture 5" descr="Caution sign">
            <a:extLst>
              <a:ext uri="{FF2B5EF4-FFF2-40B4-BE49-F238E27FC236}">
                <a16:creationId xmlns:a16="http://schemas.microsoft.com/office/drawing/2014/main" id="{318EFB37-B186-4E3F-858E-FB8B04BD07CF}"/>
              </a:ext>
            </a:extLst>
          </p:cNvPr>
          <p:cNvPicPr>
            <a:picLocks noChangeAspect="1"/>
          </p:cNvPicPr>
          <p:nvPr/>
        </p:nvPicPr>
        <p:blipFill rotWithShape="1">
          <a:blip r:embed="rId3"/>
          <a:srcRect r="35365" b="-1"/>
          <a:stretch/>
        </p:blipFill>
        <p:spPr>
          <a:xfrm>
            <a:off x="457200" y="259368"/>
            <a:ext cx="1155305" cy="1005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B871C9C9-6D15-4838-818A-874EF4820AD7}"/>
              </a:ext>
            </a:extLst>
          </p:cNvPr>
          <p:cNvSpPr>
            <a:spLocks noGrp="1"/>
          </p:cNvSpPr>
          <p:nvPr>
            <p:ph sz="quarter" idx="15"/>
          </p:nvPr>
        </p:nvSpPr>
        <p:spPr>
          <a:xfrm>
            <a:off x="457200" y="1686025"/>
            <a:ext cx="11338560" cy="4440454"/>
          </a:xfrm>
        </p:spPr>
        <p:txBody>
          <a:bodyPr/>
          <a:lstStyle/>
          <a:p>
            <a:pPr marL="0" lvl="0" indent="0">
              <a:lnSpc>
                <a:spcPct val="100000"/>
              </a:lnSpc>
              <a:buNone/>
            </a:pPr>
            <a:r>
              <a:rPr lang="en-US"/>
              <a:t>“Annual goals that contain [a] percentage of accuracy are not helpful where the IEP fails to define a starting point, an ending point, or the curriculum in which student will achieve 80 to 85% accuracy” (</a:t>
            </a:r>
            <a:r>
              <a:rPr lang="en-US" i="1"/>
              <a:t>Rio Rancho Public Schools</a:t>
            </a:r>
            <a:r>
              <a:rPr lang="en-US"/>
              <a:t>, 2003, p. 563). </a:t>
            </a:r>
          </a:p>
          <a:p>
            <a:endParaRPr lang="en-US"/>
          </a:p>
        </p:txBody>
      </p:sp>
      <p:sp>
        <p:nvSpPr>
          <p:cNvPr id="10" name="Rectangle 9">
            <a:extLst>
              <a:ext uri="{FF2B5EF4-FFF2-40B4-BE49-F238E27FC236}">
                <a16:creationId xmlns:a16="http://schemas.microsoft.com/office/drawing/2014/main" id="{FE4A7282-975D-4EA3-AE98-4E22BB6EB2E3}"/>
              </a:ext>
            </a:extLst>
          </p:cNvPr>
          <p:cNvSpPr/>
          <p:nvPr/>
        </p:nvSpPr>
        <p:spPr>
          <a:xfrm>
            <a:off x="457200" y="4558352"/>
            <a:ext cx="11157045" cy="1156648"/>
          </a:xfrm>
          <a:prstGeom prst="rect">
            <a:avLst/>
          </a:prstGeom>
          <a:solidFill>
            <a:srgbClr val="0076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4000" b="1"/>
              <a:t>Percentages, by themselves, are meaningless!</a:t>
            </a:r>
            <a:endParaRPr lang="en-US" sz="4000"/>
          </a:p>
        </p:txBody>
      </p:sp>
      <p:sp>
        <p:nvSpPr>
          <p:cNvPr id="5" name="Slide Number Placeholder 4">
            <a:extLst>
              <a:ext uri="{FF2B5EF4-FFF2-40B4-BE49-F238E27FC236}">
                <a16:creationId xmlns:a16="http://schemas.microsoft.com/office/drawing/2014/main" id="{A15C8A5A-6DE2-44D9-96EC-A438CF211142}"/>
              </a:ext>
            </a:extLst>
          </p:cNvPr>
          <p:cNvSpPr>
            <a:spLocks noGrp="1"/>
          </p:cNvSpPr>
          <p:nvPr>
            <p:ph type="sldNum" sz="quarter" idx="14"/>
          </p:nvPr>
        </p:nvSpPr>
        <p:spPr/>
        <p:txBody>
          <a:bodyPr/>
          <a:lstStyle/>
          <a:p>
            <a:fld id="{99A20822-4A49-4D36-86E3-300BA48D3F00}" type="slidenum">
              <a:rPr lang="en-US" smtClean="0"/>
              <a:pPr/>
              <a:t>58</a:t>
            </a:fld>
            <a:endParaRPr lang="en-US"/>
          </a:p>
        </p:txBody>
      </p:sp>
    </p:spTree>
    <p:extLst>
      <p:ext uri="{BB962C8B-B14F-4D97-AF65-F5344CB8AC3E}">
        <p14:creationId xmlns:p14="http://schemas.microsoft.com/office/powerpoint/2010/main" val="3707936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E881-0277-454B-BD3D-C88042068E5D}"/>
              </a:ext>
            </a:extLst>
          </p:cNvPr>
          <p:cNvSpPr>
            <a:spLocks noGrp="1"/>
          </p:cNvSpPr>
          <p:nvPr>
            <p:ph type="title"/>
          </p:nvPr>
        </p:nvSpPr>
        <p:spPr/>
        <p:txBody>
          <a:bodyPr/>
          <a:lstStyle/>
          <a:p>
            <a:r>
              <a:rPr lang="en-US"/>
              <a:t>Where Can I Learn More? </a:t>
            </a:r>
          </a:p>
        </p:txBody>
      </p:sp>
      <p:pic>
        <p:nvPicPr>
          <p:cNvPr id="6" name="Picture 5" descr="Measurable Annual Goals IEP Tip Sheet">
            <a:extLst>
              <a:ext uri="{FF2B5EF4-FFF2-40B4-BE49-F238E27FC236}">
                <a16:creationId xmlns:a16="http://schemas.microsoft.com/office/drawing/2014/main" id="{51EBFBAA-AB7A-41D3-B06B-710D0388D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93" y="1280160"/>
            <a:ext cx="3443982" cy="4892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8" descr="Strategies for setting high quality academic individualized education program goals">
            <a:extLst>
              <a:ext uri="{FF2B5EF4-FFF2-40B4-BE49-F238E27FC236}">
                <a16:creationId xmlns:a16="http://schemas.microsoft.com/office/drawing/2014/main" id="{4B2E8D09-B7E4-4A3D-A260-8A60A1F2CD05}"/>
              </a:ext>
            </a:extLst>
          </p:cNvPr>
          <p:cNvPicPr>
            <a:picLocks noChangeAspect="1"/>
          </p:cNvPicPr>
          <p:nvPr/>
        </p:nvPicPr>
        <p:blipFill>
          <a:blip r:embed="rId4"/>
          <a:stretch>
            <a:fillRect/>
          </a:stretch>
        </p:blipFill>
        <p:spPr>
          <a:xfrm rot="20959122">
            <a:off x="4598703" y="1280160"/>
            <a:ext cx="3385338" cy="4393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10" descr="Strategies for setting data-driven behavioral individualized education program goals">
            <a:extLst>
              <a:ext uri="{FF2B5EF4-FFF2-40B4-BE49-F238E27FC236}">
                <a16:creationId xmlns:a16="http://schemas.microsoft.com/office/drawing/2014/main" id="{F59A9E7C-1473-454A-8428-49EAA632363C}"/>
              </a:ext>
            </a:extLst>
          </p:cNvPr>
          <p:cNvPicPr>
            <a:picLocks noChangeAspect="1"/>
          </p:cNvPicPr>
          <p:nvPr/>
        </p:nvPicPr>
        <p:blipFill>
          <a:blip r:embed="rId5"/>
          <a:stretch>
            <a:fillRect/>
          </a:stretch>
        </p:blipFill>
        <p:spPr>
          <a:xfrm rot="879585">
            <a:off x="7688918" y="1409245"/>
            <a:ext cx="3397613" cy="4405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lide Number Placeholder 4">
            <a:extLst>
              <a:ext uri="{FF2B5EF4-FFF2-40B4-BE49-F238E27FC236}">
                <a16:creationId xmlns:a16="http://schemas.microsoft.com/office/drawing/2014/main" id="{405497F3-742E-4044-8B13-1ACAAE13954C}"/>
              </a:ext>
            </a:extLst>
          </p:cNvPr>
          <p:cNvSpPr>
            <a:spLocks noGrp="1"/>
          </p:cNvSpPr>
          <p:nvPr>
            <p:ph type="sldNum" sz="quarter" idx="14"/>
          </p:nvPr>
        </p:nvSpPr>
        <p:spPr/>
        <p:txBody>
          <a:bodyPr/>
          <a:lstStyle/>
          <a:p>
            <a:fld id="{99A20822-4A49-4D36-86E3-300BA48D3F00}" type="slidenum">
              <a:rPr lang="en-US" smtClean="0"/>
              <a:pPr/>
              <a:t>59</a:t>
            </a:fld>
            <a:endParaRPr lang="en-US"/>
          </a:p>
        </p:txBody>
      </p:sp>
    </p:spTree>
    <p:extLst>
      <p:ext uri="{BB962C8B-B14F-4D97-AF65-F5344CB8AC3E}">
        <p14:creationId xmlns:p14="http://schemas.microsoft.com/office/powerpoint/2010/main" val="2797863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0FE820-04EE-487D-8C48-4AECE9FD84E5}"/>
              </a:ext>
            </a:extLst>
          </p:cNvPr>
          <p:cNvSpPr>
            <a:spLocks noGrp="1"/>
          </p:cNvSpPr>
          <p:nvPr>
            <p:ph type="title"/>
          </p:nvPr>
        </p:nvSpPr>
        <p:spPr/>
        <p:txBody>
          <a:bodyPr/>
          <a:lstStyle/>
          <a:p>
            <a:r>
              <a:rPr lang="en-US"/>
              <a:t>Session Agenda</a:t>
            </a:r>
          </a:p>
        </p:txBody>
      </p:sp>
      <p:sp>
        <p:nvSpPr>
          <p:cNvPr id="7" name="Text Placeholder 6">
            <a:extLst>
              <a:ext uri="{FF2B5EF4-FFF2-40B4-BE49-F238E27FC236}">
                <a16:creationId xmlns:a16="http://schemas.microsoft.com/office/drawing/2014/main" id="{F91E657B-D3C5-4DEB-B708-5A3C6C693354}"/>
              </a:ext>
            </a:extLst>
          </p:cNvPr>
          <p:cNvSpPr>
            <a:spLocks noGrp="1"/>
          </p:cNvSpPr>
          <p:nvPr>
            <p:ph type="body" sz="quarter" idx="10"/>
          </p:nvPr>
        </p:nvSpPr>
        <p:spPr/>
        <p:txBody>
          <a:bodyPr/>
          <a:lstStyle/>
          <a:p>
            <a:r>
              <a:rPr lang="en-US"/>
              <a:t>Role of PLAAFP Statement and Ensuring Internal Consistency</a:t>
            </a:r>
          </a:p>
          <a:p>
            <a:r>
              <a:rPr lang="en-US"/>
              <a:t>PLAAFP Development in Action</a:t>
            </a:r>
          </a:p>
          <a:p>
            <a:r>
              <a:rPr lang="en-US"/>
              <a:t>Break (2:00)</a:t>
            </a:r>
          </a:p>
          <a:p>
            <a:r>
              <a:rPr lang="en-US"/>
              <a:t>Using the PLAAFP to Develop Services and Aids and Measurable Annual Goals</a:t>
            </a:r>
          </a:p>
          <a:p>
            <a:r>
              <a:rPr lang="en-US"/>
              <a:t>Wrap-Up and Next Steps</a:t>
            </a:r>
          </a:p>
        </p:txBody>
      </p:sp>
      <p:sp>
        <p:nvSpPr>
          <p:cNvPr id="5" name="Slide Number Placeholder 4">
            <a:extLst>
              <a:ext uri="{FF2B5EF4-FFF2-40B4-BE49-F238E27FC236}">
                <a16:creationId xmlns:a16="http://schemas.microsoft.com/office/drawing/2014/main" id="{2ED306E9-3420-459B-9E7A-9139A4873C77}"/>
              </a:ext>
            </a:extLst>
          </p:cNvPr>
          <p:cNvSpPr>
            <a:spLocks noGrp="1"/>
          </p:cNvSpPr>
          <p:nvPr>
            <p:ph type="sldNum" sz="quarter" idx="12"/>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517071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A16-4802-4940-B5F8-BAEA37A42510}"/>
              </a:ext>
            </a:extLst>
          </p:cNvPr>
          <p:cNvSpPr>
            <a:spLocks noGrp="1"/>
          </p:cNvSpPr>
          <p:nvPr>
            <p:ph type="title"/>
          </p:nvPr>
        </p:nvSpPr>
        <p:spPr/>
        <p:txBody>
          <a:bodyPr/>
          <a:lstStyle/>
          <a:p>
            <a:r>
              <a:rPr lang="en-US"/>
              <a:t>Most Importantly, Keep Your Annual IEP Goals FAIR</a:t>
            </a:r>
          </a:p>
        </p:txBody>
      </p:sp>
      <p:graphicFrame>
        <p:nvGraphicFramePr>
          <p:cNvPr id="5" name="Table 5">
            <a:extLst>
              <a:ext uri="{FF2B5EF4-FFF2-40B4-BE49-F238E27FC236}">
                <a16:creationId xmlns:a16="http://schemas.microsoft.com/office/drawing/2014/main" id="{D6879442-A757-4D9F-86FE-FA3893A1A5B5}"/>
              </a:ext>
            </a:extLst>
          </p:cNvPr>
          <p:cNvGraphicFramePr>
            <a:graphicFrameLocks noGrp="1"/>
          </p:cNvGraphicFramePr>
          <p:nvPr>
            <p:ph idx="1"/>
            <p:extLst>
              <p:ext uri="{D42A27DB-BD31-4B8C-83A1-F6EECF244321}">
                <p14:modId xmlns:p14="http://schemas.microsoft.com/office/powerpoint/2010/main" val="498697000"/>
              </p:ext>
            </p:extLst>
          </p:nvPr>
        </p:nvGraphicFramePr>
        <p:xfrm>
          <a:off x="682388" y="1460310"/>
          <a:ext cx="11113372" cy="4389120"/>
        </p:xfrm>
        <a:graphic>
          <a:graphicData uri="http://schemas.openxmlformats.org/drawingml/2006/table">
            <a:tbl>
              <a:tblPr firstRow="1" bandRow="1"/>
              <a:tblGrid>
                <a:gridCol w="2850450">
                  <a:extLst>
                    <a:ext uri="{9D8B030D-6E8A-4147-A177-3AD203B41FA5}">
                      <a16:colId xmlns:a16="http://schemas.microsoft.com/office/drawing/2014/main" val="1989232805"/>
                    </a:ext>
                  </a:extLst>
                </a:gridCol>
                <a:gridCol w="8262922">
                  <a:extLst>
                    <a:ext uri="{9D8B030D-6E8A-4147-A177-3AD203B41FA5}">
                      <a16:colId xmlns:a16="http://schemas.microsoft.com/office/drawing/2014/main" val="1822695905"/>
                    </a:ext>
                  </a:extLst>
                </a:gridCol>
              </a:tblGrid>
              <a:tr h="1545556">
                <a:tc>
                  <a:txBody>
                    <a:bodyPr/>
                    <a:lstStyle/>
                    <a:p>
                      <a:r>
                        <a:rPr lang="en-US" sz="4400" b="1"/>
                        <a:t>F</a:t>
                      </a:r>
                      <a:r>
                        <a:rPr lang="en-US" sz="4400"/>
                        <a:t>easible</a:t>
                      </a:r>
                    </a:p>
                  </a:txBody>
                  <a:tcPr/>
                </a:tc>
                <a:tc>
                  <a:txBody>
                    <a:bodyPr/>
                    <a:lstStyle/>
                    <a:p>
                      <a:pPr marL="285750" indent="-285750">
                        <a:buFont typeface="Arial" panose="020B0604020202020204" pitchFamily="34" charset="0"/>
                        <a:buChar char="•"/>
                      </a:pPr>
                      <a:r>
                        <a:rPr lang="en-US" sz="2400"/>
                        <a:t>Is the goal appropriately ambitious given the student’s unique circumstances?</a:t>
                      </a:r>
                    </a:p>
                    <a:p>
                      <a:pPr marL="285750" indent="-285750">
                        <a:buFont typeface="Arial" panose="020B0604020202020204" pitchFamily="34" charset="0"/>
                        <a:buChar char="•"/>
                      </a:pPr>
                      <a:r>
                        <a:rPr lang="en-US" sz="2400"/>
                        <a:t>Can the goal realistically be achieved during the school year and reflected in the IEP?</a:t>
                      </a:r>
                    </a:p>
                  </a:txBody>
                  <a:tcPr/>
                </a:tc>
                <a:extLst>
                  <a:ext uri="{0D108BD9-81ED-4DB2-BD59-A6C34878D82A}">
                    <a16:rowId xmlns:a16="http://schemas.microsoft.com/office/drawing/2014/main" val="91945160"/>
                  </a:ext>
                </a:extLst>
              </a:tr>
              <a:tr h="818236">
                <a:tc>
                  <a:txBody>
                    <a:bodyPr/>
                    <a:lstStyle/>
                    <a:p>
                      <a:r>
                        <a:rPr lang="en-US" sz="4400" b="1"/>
                        <a:t>A</a:t>
                      </a:r>
                      <a:r>
                        <a:rPr lang="en-US" sz="4400"/>
                        <a:t>cceptable</a:t>
                      </a:r>
                    </a:p>
                  </a:txBody>
                  <a:tcPr/>
                </a:tc>
                <a:tc>
                  <a:txBody>
                    <a:bodyPr/>
                    <a:lstStyle/>
                    <a:p>
                      <a:pPr marL="285750" indent="-285750">
                        <a:buFont typeface="Arial" panose="020B0604020202020204" pitchFamily="34" charset="0"/>
                        <a:buChar char="•"/>
                      </a:pPr>
                      <a:r>
                        <a:rPr lang="en-US" sz="2400"/>
                        <a:t>Is the goal acceptable to the student, family, and educators on the IEP team? </a:t>
                      </a:r>
                    </a:p>
                  </a:txBody>
                  <a:tcPr/>
                </a:tc>
                <a:extLst>
                  <a:ext uri="{0D108BD9-81ED-4DB2-BD59-A6C34878D82A}">
                    <a16:rowId xmlns:a16="http://schemas.microsoft.com/office/drawing/2014/main" val="1906321354"/>
                  </a:ext>
                </a:extLst>
              </a:tr>
              <a:tr h="1181722">
                <a:tc>
                  <a:txBody>
                    <a:bodyPr/>
                    <a:lstStyle/>
                    <a:p>
                      <a:r>
                        <a:rPr lang="en-US" sz="4400" b="1"/>
                        <a:t>I</a:t>
                      </a:r>
                      <a:r>
                        <a:rPr lang="en-US" sz="4400"/>
                        <a:t>mpactful</a:t>
                      </a:r>
                    </a:p>
                  </a:txBody>
                  <a:tcPr/>
                </a:tc>
                <a:tc>
                  <a:txBody>
                    <a:bodyPr/>
                    <a:lstStyle/>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t>Will achieving the goal positively impact the student access and benefit from the general curriculum and other educational outcomes?</a:t>
                      </a:r>
                    </a:p>
                  </a:txBody>
                  <a:tcPr/>
                </a:tc>
                <a:extLst>
                  <a:ext uri="{0D108BD9-81ED-4DB2-BD59-A6C34878D82A}">
                    <a16:rowId xmlns:a16="http://schemas.microsoft.com/office/drawing/2014/main" val="468351648"/>
                  </a:ext>
                </a:extLst>
              </a:tr>
              <a:tr h="818236">
                <a:tc>
                  <a:txBody>
                    <a:bodyPr/>
                    <a:lstStyle/>
                    <a:p>
                      <a:r>
                        <a:rPr lang="en-US" sz="4400" b="1"/>
                        <a:t>R</a:t>
                      </a:r>
                      <a:r>
                        <a:rPr lang="en-US" sz="4400"/>
                        <a:t>elevant</a:t>
                      </a:r>
                    </a:p>
                  </a:txBody>
                  <a:tcPr/>
                </a:tc>
                <a:tc>
                  <a:txBody>
                    <a:bodyPr/>
                    <a:lstStyle/>
                    <a:p>
                      <a:pPr marL="285750" indent="-285750">
                        <a:buFont typeface="Arial" panose="020B0604020202020204" pitchFamily="34" charset="0"/>
                        <a:buChar char="•"/>
                      </a:pPr>
                      <a:r>
                        <a:rPr lang="en-US" sz="2400"/>
                        <a:t>Does the goal connect to a meaningful outcome for the student and his or her family? </a:t>
                      </a:r>
                    </a:p>
                  </a:txBody>
                  <a:tcPr/>
                </a:tc>
                <a:extLst>
                  <a:ext uri="{0D108BD9-81ED-4DB2-BD59-A6C34878D82A}">
                    <a16:rowId xmlns:a16="http://schemas.microsoft.com/office/drawing/2014/main" val="3177638146"/>
                  </a:ext>
                </a:extLst>
              </a:tr>
            </a:tbl>
          </a:graphicData>
        </a:graphic>
      </p:graphicFrame>
      <p:sp>
        <p:nvSpPr>
          <p:cNvPr id="4" name="Slide Number Placeholder 3">
            <a:extLst>
              <a:ext uri="{FF2B5EF4-FFF2-40B4-BE49-F238E27FC236}">
                <a16:creationId xmlns:a16="http://schemas.microsoft.com/office/drawing/2014/main" id="{7723EC6B-6CB0-4184-ACEB-0AD709CA22D9}"/>
              </a:ext>
            </a:extLst>
          </p:cNvPr>
          <p:cNvSpPr>
            <a:spLocks noGrp="1"/>
          </p:cNvSpPr>
          <p:nvPr>
            <p:ph type="sldNum" sz="quarter" idx="12"/>
          </p:nvPr>
        </p:nvSpPr>
        <p:spPr/>
        <p:txBody>
          <a:bodyPr/>
          <a:lstStyle/>
          <a:p>
            <a:fld id="{48F63A3B-78C7-47BE-AE5E-E10140E04643}" type="slidenum">
              <a:rPr lang="en-US" smtClean="0"/>
              <a:t>60</a:t>
            </a:fld>
            <a:endParaRPr lang="en-US"/>
          </a:p>
        </p:txBody>
      </p:sp>
    </p:spTree>
    <p:extLst>
      <p:ext uri="{BB962C8B-B14F-4D97-AF65-F5344CB8AC3E}">
        <p14:creationId xmlns:p14="http://schemas.microsoft.com/office/powerpoint/2010/main" val="39852492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898482-071F-4623-A975-B96FBDDC4761}"/>
              </a:ext>
            </a:extLst>
          </p:cNvPr>
          <p:cNvSpPr>
            <a:spLocks noGrp="1"/>
          </p:cNvSpPr>
          <p:nvPr>
            <p:ph type="ctrTitle"/>
          </p:nvPr>
        </p:nvSpPr>
        <p:spPr/>
        <p:txBody>
          <a:bodyPr/>
          <a:lstStyle/>
          <a:p>
            <a:r>
              <a:rPr lang="en-US"/>
              <a:t>Closing and Next Steps</a:t>
            </a:r>
          </a:p>
        </p:txBody>
      </p:sp>
      <p:sp>
        <p:nvSpPr>
          <p:cNvPr id="4" name="Slide Number Placeholder 3">
            <a:extLst>
              <a:ext uri="{FF2B5EF4-FFF2-40B4-BE49-F238E27FC236}">
                <a16:creationId xmlns:a16="http://schemas.microsoft.com/office/drawing/2014/main" id="{A1C39B2E-3605-4DDB-9769-AFBEC77ADBDB}"/>
              </a:ext>
            </a:extLst>
          </p:cNvPr>
          <p:cNvSpPr>
            <a:spLocks noGrp="1"/>
          </p:cNvSpPr>
          <p:nvPr>
            <p:ph type="sldNum" sz="quarter" idx="11"/>
          </p:nvPr>
        </p:nvSpPr>
        <p:spPr/>
        <p:txBody>
          <a:bodyPr/>
          <a:lstStyle/>
          <a:p>
            <a:fld id="{99A20822-4A49-4D36-86E3-300BA48D3F00}" type="slidenum">
              <a:rPr lang="en-US" smtClean="0"/>
              <a:pPr/>
              <a:t>61</a:t>
            </a:fld>
            <a:endParaRPr lang="en-US"/>
          </a:p>
        </p:txBody>
      </p:sp>
    </p:spTree>
    <p:extLst>
      <p:ext uri="{BB962C8B-B14F-4D97-AF65-F5344CB8AC3E}">
        <p14:creationId xmlns:p14="http://schemas.microsoft.com/office/powerpoint/2010/main" val="2487346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Remember! The Power of Teams to Develop High-Quality PLAAFP Statements</a:t>
            </a:r>
          </a:p>
        </p:txBody>
      </p:sp>
      <p:pic>
        <p:nvPicPr>
          <p:cNvPr id="5" name="Picture 4" descr="A group of people sitting around a table">
            <a:extLst>
              <a:ext uri="{FF2B5EF4-FFF2-40B4-BE49-F238E27FC236}">
                <a16:creationId xmlns:a16="http://schemas.microsoft.com/office/drawing/2014/main" id="{E583CF22-FDA8-47A9-B898-0B31240E4A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99" y="1333772"/>
            <a:ext cx="7142627" cy="4762228"/>
          </a:xfrm>
          <a:prstGeom prst="rect">
            <a:avLst/>
          </a:prstGeom>
        </p:spPr>
      </p:pic>
      <p:sp>
        <p:nvSpPr>
          <p:cNvPr id="6" name="Rectangle 5">
            <a:extLst>
              <a:ext uri="{FF2B5EF4-FFF2-40B4-BE49-F238E27FC236}">
                <a16:creationId xmlns:a16="http://schemas.microsoft.com/office/drawing/2014/main" id="{98AAB773-8061-4E81-97E8-C8C0FEC8232E}"/>
              </a:ext>
            </a:extLst>
          </p:cNvPr>
          <p:cNvSpPr/>
          <p:nvPr/>
        </p:nvSpPr>
        <p:spPr>
          <a:xfrm>
            <a:off x="8310887" y="1768218"/>
            <a:ext cx="2968487" cy="4141694"/>
          </a:xfrm>
          <a:prstGeom prst="rect">
            <a:avLst/>
          </a:prstGeom>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a:t>Tip for PROGRESS!</a:t>
            </a:r>
          </a:p>
          <a:p>
            <a:pPr algn="ctr"/>
            <a:r>
              <a:rPr lang="en-US" sz="2400"/>
              <a:t>Collect and summarize data for the development of the PLAAFP statement prior to the IEP meeting to help facilitate more robust discussion. </a:t>
            </a:r>
          </a:p>
        </p:txBody>
      </p:sp>
      <p:sp>
        <p:nvSpPr>
          <p:cNvPr id="2" name="Slide Number Placeholder 1"/>
          <p:cNvSpPr>
            <a:spLocks noGrp="1"/>
          </p:cNvSpPr>
          <p:nvPr>
            <p:ph type="sldNum" sz="quarter" idx="12"/>
          </p:nvPr>
        </p:nvSpPr>
        <p:spPr/>
        <p:txBody>
          <a:bodyPr/>
          <a:lstStyle/>
          <a:p>
            <a:fld id="{99A20822-4A49-4D36-86E3-300BA48D3F00}" type="slidenum">
              <a:rPr lang="en-US" smtClean="0"/>
              <a:pPr/>
              <a:t>62</a:t>
            </a:fld>
            <a:endParaRPr lang="en-US"/>
          </a:p>
        </p:txBody>
      </p:sp>
    </p:spTree>
    <p:extLst>
      <p:ext uri="{BB962C8B-B14F-4D97-AF65-F5344CB8AC3E}">
        <p14:creationId xmlns:p14="http://schemas.microsoft.com/office/powerpoint/2010/main" val="1758591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939D7F-71EE-4CFC-826E-3BD2DBA5B0F1}"/>
              </a:ext>
            </a:extLst>
          </p:cNvPr>
          <p:cNvSpPr>
            <a:spLocks noGrp="1"/>
          </p:cNvSpPr>
          <p:nvPr>
            <p:ph type="title"/>
          </p:nvPr>
        </p:nvSpPr>
        <p:spPr/>
        <p:txBody>
          <a:bodyPr/>
          <a:lstStyle/>
          <a:p>
            <a:r>
              <a:rPr lang="en-US"/>
              <a:t>What Is on Your Mind? </a:t>
            </a:r>
          </a:p>
        </p:txBody>
      </p:sp>
      <p:pic>
        <p:nvPicPr>
          <p:cNvPr id="11" name="Content Placeholder 10" descr="Thought with solid fill">
            <a:extLst>
              <a:ext uri="{FF2B5EF4-FFF2-40B4-BE49-F238E27FC236}">
                <a16:creationId xmlns:a16="http://schemas.microsoft.com/office/drawing/2014/main" id="{2BA20C2A-1FBE-4503-8409-E87963276134}"/>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3807912" y="1393144"/>
            <a:ext cx="4296427" cy="4296427"/>
          </a:xfrm>
        </p:spPr>
      </p:pic>
      <p:sp>
        <p:nvSpPr>
          <p:cNvPr id="4" name="Slide Number Placeholder 3">
            <a:extLst>
              <a:ext uri="{FF2B5EF4-FFF2-40B4-BE49-F238E27FC236}">
                <a16:creationId xmlns:a16="http://schemas.microsoft.com/office/drawing/2014/main" id="{98860F2B-DCFE-43A5-9E00-5564FA1281CF}"/>
              </a:ext>
            </a:extLst>
          </p:cNvPr>
          <p:cNvSpPr>
            <a:spLocks noGrp="1"/>
          </p:cNvSpPr>
          <p:nvPr>
            <p:ph type="sldNum" sz="quarter" idx="14"/>
          </p:nvPr>
        </p:nvSpPr>
        <p:spPr/>
        <p:txBody>
          <a:bodyPr/>
          <a:lstStyle/>
          <a:p>
            <a:fld id="{99A20822-4A49-4D36-86E3-300BA48D3F00}" type="slidenum">
              <a:rPr lang="en-US" smtClean="0"/>
              <a:pPr/>
              <a:t>63</a:t>
            </a:fld>
            <a:endParaRPr lang="en-US"/>
          </a:p>
        </p:txBody>
      </p:sp>
    </p:spTree>
    <p:extLst>
      <p:ext uri="{BB962C8B-B14F-4D97-AF65-F5344CB8AC3E}">
        <p14:creationId xmlns:p14="http://schemas.microsoft.com/office/powerpoint/2010/main" val="3724119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393A-7749-4B92-9674-C0E498DE62E8}"/>
              </a:ext>
            </a:extLst>
          </p:cNvPr>
          <p:cNvSpPr>
            <a:spLocks noGrp="1"/>
          </p:cNvSpPr>
          <p:nvPr>
            <p:ph type="title"/>
          </p:nvPr>
        </p:nvSpPr>
        <p:spPr/>
        <p:txBody>
          <a:bodyPr/>
          <a:lstStyle/>
          <a:p>
            <a:r>
              <a:rPr lang="en-US"/>
              <a:t>Interested in Going Deeper? PROGRESS Center Self-Paced Training Modules </a:t>
            </a:r>
          </a:p>
        </p:txBody>
      </p:sp>
      <p:pic>
        <p:nvPicPr>
          <p:cNvPr id="9" name="Picture 8" descr="image of the IDEA and the IEP: From Compliance to PROGRESS self-paced module  on the PROGRESS website">
            <a:extLst>
              <a:ext uri="{FF2B5EF4-FFF2-40B4-BE49-F238E27FC236}">
                <a16:creationId xmlns:a16="http://schemas.microsoft.com/office/drawing/2014/main" id="{D2B74D38-B8CB-4E61-A1F5-523DFBCBB752}"/>
              </a:ext>
            </a:extLst>
          </p:cNvPr>
          <p:cNvPicPr>
            <a:picLocks noChangeAspect="1"/>
          </p:cNvPicPr>
          <p:nvPr/>
        </p:nvPicPr>
        <p:blipFill>
          <a:blip r:embed="rId3"/>
          <a:stretch>
            <a:fillRect/>
          </a:stretch>
        </p:blipFill>
        <p:spPr>
          <a:xfrm>
            <a:off x="697564" y="1159230"/>
            <a:ext cx="2871529" cy="4554475"/>
          </a:xfrm>
          <a:prstGeom prst="rect">
            <a:avLst/>
          </a:prstGeom>
        </p:spPr>
      </p:pic>
      <p:pic>
        <p:nvPicPr>
          <p:cNvPr id="7" name="Content Placeholder 6" descr="image of  The What and Why of Measurable Annual Goals, Path to PROGRES Developing and Implementing High-Quality Educational Programs, and the What and Why of Present Levels of Academic Achievement and Functional Performance (PLAAFP) self-paced modules on the PROGRESS website">
            <a:extLst>
              <a:ext uri="{FF2B5EF4-FFF2-40B4-BE49-F238E27FC236}">
                <a16:creationId xmlns:a16="http://schemas.microsoft.com/office/drawing/2014/main" id="{48364A51-01B6-4493-8E93-B81A7A942E70}"/>
              </a:ext>
            </a:extLst>
          </p:cNvPr>
          <p:cNvPicPr>
            <a:picLocks noGrp="1" noChangeAspect="1"/>
          </p:cNvPicPr>
          <p:nvPr>
            <p:ph sz="quarter" idx="15"/>
          </p:nvPr>
        </p:nvPicPr>
        <p:blipFill>
          <a:blip r:embed="rId4"/>
          <a:stretch>
            <a:fillRect/>
          </a:stretch>
        </p:blipFill>
        <p:spPr>
          <a:xfrm>
            <a:off x="3569093" y="1198523"/>
            <a:ext cx="8226032" cy="4846638"/>
          </a:xfrm>
        </p:spPr>
      </p:pic>
      <p:sp>
        <p:nvSpPr>
          <p:cNvPr id="5" name="Slide Number Placeholder 4">
            <a:extLst>
              <a:ext uri="{FF2B5EF4-FFF2-40B4-BE49-F238E27FC236}">
                <a16:creationId xmlns:a16="http://schemas.microsoft.com/office/drawing/2014/main" id="{95CA22C0-CC38-4596-A6B0-913BA4CA0949}"/>
              </a:ext>
            </a:extLst>
          </p:cNvPr>
          <p:cNvSpPr>
            <a:spLocks noGrp="1"/>
          </p:cNvSpPr>
          <p:nvPr>
            <p:ph type="sldNum" sz="quarter" idx="14"/>
          </p:nvPr>
        </p:nvSpPr>
        <p:spPr/>
        <p:txBody>
          <a:bodyPr/>
          <a:lstStyle/>
          <a:p>
            <a:fld id="{99A20822-4A49-4D36-86E3-300BA48D3F00}" type="slidenum">
              <a:rPr lang="en-US" smtClean="0"/>
              <a:pPr/>
              <a:t>64</a:t>
            </a:fld>
            <a:endParaRPr lang="en-US"/>
          </a:p>
        </p:txBody>
      </p:sp>
    </p:spTree>
    <p:extLst>
      <p:ext uri="{BB962C8B-B14F-4D97-AF65-F5344CB8AC3E}">
        <p14:creationId xmlns:p14="http://schemas.microsoft.com/office/powerpoint/2010/main" val="3776561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9FEF-41E0-460D-99ED-3E8E0FC882E6}"/>
              </a:ext>
            </a:extLst>
          </p:cNvPr>
          <p:cNvSpPr>
            <a:spLocks noGrp="1"/>
          </p:cNvSpPr>
          <p:nvPr>
            <p:ph type="title"/>
          </p:nvPr>
        </p:nvSpPr>
        <p:spPr/>
        <p:txBody>
          <a:bodyPr/>
          <a:lstStyle/>
          <a:p>
            <a:r>
              <a:rPr lang="en-US"/>
              <a:t>PROGRESS Resources to Support the Development of High-Quality Educational Programming</a:t>
            </a:r>
          </a:p>
        </p:txBody>
      </p:sp>
      <p:pic>
        <p:nvPicPr>
          <p:cNvPr id="4" name="Picture 3" descr="Website accordions showing Present levels of Academic Achievement and Functional Performance (PLAAFP), Measurable Annual Goals, Monitoring Plans, Specially Designed Instruction, Supplementary Aids and Services, Related Services, and Program Modifications &amp; Supports, Other Required Components, Additional Considerations, and IEP Teams with sample of IEP Tip Sheets &#10;">
            <a:extLst>
              <a:ext uri="{FF2B5EF4-FFF2-40B4-BE49-F238E27FC236}">
                <a16:creationId xmlns:a16="http://schemas.microsoft.com/office/drawing/2014/main" id="{76AD1208-3213-403C-BE6B-FDB7DC15B688}"/>
              </a:ext>
            </a:extLst>
          </p:cNvPr>
          <p:cNvPicPr>
            <a:picLocks noChangeAspect="1"/>
          </p:cNvPicPr>
          <p:nvPr/>
        </p:nvPicPr>
        <p:blipFill>
          <a:blip r:embed="rId3"/>
          <a:stretch>
            <a:fillRect/>
          </a:stretch>
        </p:blipFill>
        <p:spPr>
          <a:xfrm>
            <a:off x="1277007" y="1403014"/>
            <a:ext cx="9655176" cy="5013551"/>
          </a:xfrm>
          <a:prstGeom prst="rect">
            <a:avLst/>
          </a:prstGeom>
        </p:spPr>
      </p:pic>
      <p:sp>
        <p:nvSpPr>
          <p:cNvPr id="6" name="Slide Number Placeholder 5">
            <a:extLst>
              <a:ext uri="{FF2B5EF4-FFF2-40B4-BE49-F238E27FC236}">
                <a16:creationId xmlns:a16="http://schemas.microsoft.com/office/drawing/2014/main" id="{B52D5FC5-10B4-47BB-ACB7-249D416A55B4}"/>
              </a:ext>
            </a:extLst>
          </p:cNvPr>
          <p:cNvSpPr>
            <a:spLocks noGrp="1"/>
          </p:cNvSpPr>
          <p:nvPr>
            <p:ph type="sldNum" sz="quarter" idx="12"/>
          </p:nvPr>
        </p:nvSpPr>
        <p:spPr/>
        <p:txBody>
          <a:bodyPr/>
          <a:lstStyle/>
          <a:p>
            <a:fld id="{BABF4E83-61DB-418F-A99F-17BC9BB58EF6}" type="slidenum">
              <a:rPr lang="en-US" smtClean="0"/>
              <a:t>65</a:t>
            </a:fld>
            <a:endParaRPr lang="en-US"/>
          </a:p>
        </p:txBody>
      </p:sp>
    </p:spTree>
    <p:extLst>
      <p:ext uri="{BB962C8B-B14F-4D97-AF65-F5344CB8AC3E}">
        <p14:creationId xmlns:p14="http://schemas.microsoft.com/office/powerpoint/2010/main" val="13942602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EB063E-3A17-4105-9E30-9CD184CC43B7}"/>
              </a:ext>
            </a:extLst>
          </p:cNvPr>
          <p:cNvSpPr>
            <a:spLocks noGrp="1"/>
          </p:cNvSpPr>
          <p:nvPr>
            <p:ph type="title"/>
          </p:nvPr>
        </p:nvSpPr>
        <p:spPr/>
        <p:txBody>
          <a:bodyPr/>
          <a:lstStyle/>
          <a:p>
            <a:r>
              <a:rPr lang="en-US">
                <a:latin typeface="Calibri" panose="020F0502020204030204" pitchFamily="34" charset="0"/>
                <a:ea typeface="Calibri" panose="020F0502020204030204" pitchFamily="34" charset="0"/>
                <a:cs typeface="Times New Roman" panose="02020603050405020304" pitchFamily="18" charset="0"/>
              </a:rPr>
              <a:t>Suggested Next Steps</a:t>
            </a:r>
            <a:endParaRPr lang="en-US"/>
          </a:p>
        </p:txBody>
      </p:sp>
      <p:sp>
        <p:nvSpPr>
          <p:cNvPr id="6" name="Content Placeholder 5">
            <a:extLst>
              <a:ext uri="{FF2B5EF4-FFF2-40B4-BE49-F238E27FC236}">
                <a16:creationId xmlns:a16="http://schemas.microsoft.com/office/drawing/2014/main" id="{6AFF10FB-BCA6-4766-8D1C-E778F89648C7}"/>
              </a:ext>
            </a:extLst>
          </p:cNvPr>
          <p:cNvSpPr>
            <a:spLocks noGrp="1"/>
          </p:cNvSpPr>
          <p:nvPr>
            <p:ph sz="quarter" idx="15"/>
          </p:nvPr>
        </p:nvSpPr>
        <p:spPr/>
        <p:txBody>
          <a:bodyPr/>
          <a:lstStyle/>
          <a:p>
            <a:pP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Complete </a:t>
            </a:r>
            <a:r>
              <a:rPr lang="en-US" sz="2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IDEA and the IEP: From Compliance to PROGRESS</a:t>
            </a:r>
            <a:r>
              <a:rPr lang="en-US" sz="2800">
                <a:effectLst/>
                <a:latin typeface="Calibri" panose="020F0502020204030204" pitchFamily="34" charset="0"/>
                <a:ea typeface="Calibri" panose="020F0502020204030204" pitchFamily="34" charset="0"/>
                <a:cs typeface="Times New Roman" panose="02020603050405020304" pitchFamily="18" charset="0"/>
              </a:rPr>
              <a:t> module (if needed).</a:t>
            </a:r>
          </a:p>
          <a:p>
            <a:r>
              <a:rPr lang="en-US" sz="2800">
                <a:effectLst/>
                <a:latin typeface="Calibri" panose="020F0502020204030204" pitchFamily="34" charset="0"/>
                <a:ea typeface="Calibri" panose="020F0502020204030204" pitchFamily="34" charset="0"/>
                <a:cs typeface="Times New Roman" panose="02020603050405020304" pitchFamily="18" charset="0"/>
              </a:rPr>
              <a:t>Complete </a:t>
            </a:r>
            <a:r>
              <a:rPr lang="en-US" sz="2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The What and Why of Present Levels of Academic Achievement and Functional Performance (PLAAFP)</a:t>
            </a:r>
            <a:r>
              <a:rPr lang="en-US" sz="2800">
                <a:effectLst/>
                <a:latin typeface="Calibri" panose="020F0502020204030204" pitchFamily="34" charset="0"/>
                <a:ea typeface="Calibri" panose="020F0502020204030204" pitchFamily="34" charset="0"/>
                <a:cs typeface="Times New Roman" panose="02020603050405020304" pitchFamily="18" charset="0"/>
              </a:rPr>
              <a:t> module.</a:t>
            </a:r>
          </a:p>
          <a:p>
            <a:r>
              <a:rPr lang="en-US">
                <a:latin typeface="Calibri" panose="020F0502020204030204" pitchFamily="34" charset="0"/>
                <a:cs typeface="Times New Roman" panose="02020603050405020304" pitchFamily="18" charset="0"/>
              </a:rPr>
              <a:t>Evaluate the internal consistency of at least two or three additional IEPs.</a:t>
            </a:r>
            <a:endParaRPr lang="en-US"/>
          </a:p>
        </p:txBody>
      </p:sp>
      <p:sp>
        <p:nvSpPr>
          <p:cNvPr id="4" name="Slide Number Placeholder 3">
            <a:extLst>
              <a:ext uri="{FF2B5EF4-FFF2-40B4-BE49-F238E27FC236}">
                <a16:creationId xmlns:a16="http://schemas.microsoft.com/office/drawing/2014/main" id="{A1C39B2E-3605-4DDB-9769-AFBEC77ADBDB}"/>
              </a:ext>
            </a:extLst>
          </p:cNvPr>
          <p:cNvSpPr>
            <a:spLocks noGrp="1"/>
          </p:cNvSpPr>
          <p:nvPr>
            <p:ph type="sldNum" sz="quarter" idx="14"/>
          </p:nvPr>
        </p:nvSpPr>
        <p:spPr/>
        <p:txBody>
          <a:bodyPr/>
          <a:lstStyle/>
          <a:p>
            <a:fld id="{99A20822-4A49-4D36-86E3-300BA48D3F00}" type="slidenum">
              <a:rPr lang="en-US" smtClean="0"/>
              <a:pPr/>
              <a:t>66</a:t>
            </a:fld>
            <a:endParaRPr lang="en-US"/>
          </a:p>
        </p:txBody>
      </p:sp>
    </p:spTree>
    <p:extLst>
      <p:ext uri="{BB962C8B-B14F-4D97-AF65-F5344CB8AC3E}">
        <p14:creationId xmlns:p14="http://schemas.microsoft.com/office/powerpoint/2010/main" val="1677699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a:t>Staying Connected With the </a:t>
            </a:r>
            <a:br>
              <a:rPr lang="en-US"/>
            </a:br>
            <a:r>
              <a:rPr lang="en-US"/>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830401"/>
            <a:ext cx="3613410" cy="1928081"/>
          </a:xfrm>
        </p:spPr>
        <p:txBody>
          <a:bodyPr/>
          <a:lstStyle/>
          <a:p>
            <a:pPr marL="0" indent="0">
              <a:buNone/>
            </a:pPr>
            <a:r>
              <a:rPr lang="en-US"/>
              <a:t>Connect to us on </a:t>
            </a:r>
            <a:r>
              <a:rPr lang="en-US">
                <a:hlinkClick r:id="rId3"/>
              </a:rPr>
              <a:t>Facebook</a:t>
            </a:r>
            <a:r>
              <a:rPr lang="en-US"/>
              <a:t> and </a:t>
            </a:r>
            <a:r>
              <a:rPr lang="en-US">
                <a:hlinkClick r:id="rId4"/>
              </a:rPr>
              <a:t>Twitter</a:t>
            </a:r>
            <a:r>
              <a:rPr lang="en-US" sz="2800" b="1"/>
              <a:t> @k12progress</a:t>
            </a:r>
            <a:endParaRPr lang="en-US" b="1"/>
          </a:p>
        </p:txBody>
      </p:sp>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5"/>
          <a:srcRect t="29165"/>
          <a:stretch/>
        </p:blipFill>
        <p:spPr>
          <a:xfrm>
            <a:off x="3906216" y="1830401"/>
            <a:ext cx="5427035" cy="1928081"/>
          </a:xfrm>
          <a:prstGeom prst="rect">
            <a:avLst/>
          </a:prstGeom>
          <a:ln>
            <a:solidFill>
              <a:schemeClr val="bg1">
                <a:lumMod val="75000"/>
              </a:schemeClr>
            </a:solidFill>
          </a:ln>
        </p:spPr>
      </p:pic>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6"/>
          <a:stretch>
            <a:fillRect/>
          </a:stretch>
        </p:blipFill>
        <p:spPr>
          <a:xfrm>
            <a:off x="7224513" y="258380"/>
            <a:ext cx="4691680" cy="2804134"/>
          </a:xfrm>
          <a:prstGeom prst="rect">
            <a:avLst/>
          </a:prstGeom>
          <a:ln>
            <a:solidFill>
              <a:schemeClr val="bg1">
                <a:lumMod val="75000"/>
              </a:schemeClr>
            </a:solidFill>
          </a:ln>
        </p:spPr>
      </p:pic>
      <p:pic>
        <p:nvPicPr>
          <p:cNvPr id="21" name="Picture 20" descr="Image of the sign up for the newsletter from the PROGRESS homepage showing join our mailing list to get the latest updates, a space for first name, last name, and email and a button to join. ">
            <a:extLst>
              <a:ext uri="{FF2B5EF4-FFF2-40B4-BE49-F238E27FC236}">
                <a16:creationId xmlns:a16="http://schemas.microsoft.com/office/drawing/2014/main" id="{9A5E0E34-9AD5-4DDA-B9CE-E2750D7D62C7}"/>
              </a:ext>
            </a:extLst>
          </p:cNvPr>
          <p:cNvPicPr>
            <a:picLocks noChangeAspect="1"/>
          </p:cNvPicPr>
          <p:nvPr/>
        </p:nvPicPr>
        <p:blipFill>
          <a:blip r:embed="rId7"/>
          <a:stretch>
            <a:fillRect/>
          </a:stretch>
        </p:blipFill>
        <p:spPr>
          <a:xfrm>
            <a:off x="380256" y="3988702"/>
            <a:ext cx="11612880" cy="1424581"/>
          </a:xfrm>
          <a:prstGeom prst="rect">
            <a:avLst/>
          </a:prstGeom>
        </p:spPr>
      </p:pic>
      <p:sp>
        <p:nvSpPr>
          <p:cNvPr id="22" name="Rectangle: Rounded Corners 21">
            <a:extLst>
              <a:ext uri="{FF2B5EF4-FFF2-40B4-BE49-F238E27FC236}">
                <a16:creationId xmlns:a16="http://schemas.microsoft.com/office/drawing/2014/main" id="{699B9A1C-52D2-49E5-BFE7-2BAEF53CAF07}"/>
              </a:ext>
            </a:extLst>
          </p:cNvPr>
          <p:cNvSpPr/>
          <p:nvPr/>
        </p:nvSpPr>
        <p:spPr>
          <a:xfrm>
            <a:off x="1093694" y="5565851"/>
            <a:ext cx="10004611" cy="49003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bri"/>
                <a:ea typeface="+mn-ea"/>
                <a:cs typeface="+mn-cs"/>
                <a:hlinkClick r:id="rId8"/>
              </a:rPr>
              <a:t>https://promotingprogress.org/news/connect-progress-center</a:t>
            </a:r>
            <a:r>
              <a:rPr kumimoji="0" lang="en-US" sz="2000" b="0" i="0" u="none" strike="noStrike" kern="1200" cap="none" spc="0" normalizeH="0" baseline="0" noProof="0">
                <a:ln>
                  <a:noFill/>
                </a:ln>
                <a:solidFill>
                  <a:srgbClr val="FFFFFF"/>
                </a:solidFill>
                <a:effectLst/>
                <a:uLnTx/>
                <a:uFillTx/>
                <a:latin typeface="Calibri"/>
                <a:ea typeface="+mn-ea"/>
                <a:cs typeface="+mn-cs"/>
              </a:rPr>
              <a:t> </a:t>
            </a:r>
          </a:p>
        </p:txBody>
      </p:sp>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357832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A0B1-E4FA-446E-B3F6-3BD3901068E4}"/>
              </a:ext>
            </a:extLst>
          </p:cNvPr>
          <p:cNvSpPr>
            <a:spLocks noGrp="1"/>
          </p:cNvSpPr>
          <p:nvPr>
            <p:ph type="title"/>
          </p:nvPr>
        </p:nvSpPr>
        <p:spPr/>
        <p:txBody>
          <a:bodyPr/>
          <a:lstStyle/>
          <a:p>
            <a:r>
              <a:rPr lang="en-US"/>
              <a:t>Reminder: Event Schedule for Tomorrow</a:t>
            </a:r>
          </a:p>
        </p:txBody>
      </p:sp>
      <p:graphicFrame>
        <p:nvGraphicFramePr>
          <p:cNvPr id="10" name="Table 7">
            <a:extLst>
              <a:ext uri="{FF2B5EF4-FFF2-40B4-BE49-F238E27FC236}">
                <a16:creationId xmlns:a16="http://schemas.microsoft.com/office/drawing/2014/main" id="{F7F27E15-CAC9-4FF5-A02B-84053D229FCF}"/>
              </a:ext>
            </a:extLst>
          </p:cNvPr>
          <p:cNvGraphicFramePr>
            <a:graphicFrameLocks/>
          </p:cNvGraphicFramePr>
          <p:nvPr>
            <p:extLst>
              <p:ext uri="{D42A27DB-BD31-4B8C-83A1-F6EECF244321}">
                <p14:modId xmlns:p14="http://schemas.microsoft.com/office/powerpoint/2010/main" val="3282866134"/>
              </p:ext>
            </p:extLst>
          </p:nvPr>
        </p:nvGraphicFramePr>
        <p:xfrm>
          <a:off x="350376" y="1320800"/>
          <a:ext cx="11337925" cy="4622800"/>
        </p:xfrm>
        <a:graphic>
          <a:graphicData uri="http://schemas.openxmlformats.org/drawingml/2006/table">
            <a:tbl>
              <a:tblPr firstRow="1" bandRow="1">
                <a:tableStyleId>{B301B821-A1FF-4177-AEE7-76D212191A09}</a:tableStyleId>
              </a:tblPr>
              <a:tblGrid>
                <a:gridCol w="2646824">
                  <a:extLst>
                    <a:ext uri="{9D8B030D-6E8A-4147-A177-3AD203B41FA5}">
                      <a16:colId xmlns:a16="http://schemas.microsoft.com/office/drawing/2014/main" val="714148905"/>
                    </a:ext>
                  </a:extLst>
                </a:gridCol>
                <a:gridCol w="8691101">
                  <a:extLst>
                    <a:ext uri="{9D8B030D-6E8A-4147-A177-3AD203B41FA5}">
                      <a16:colId xmlns:a16="http://schemas.microsoft.com/office/drawing/2014/main" val="2570670339"/>
                    </a:ext>
                  </a:extLst>
                </a:gridCol>
              </a:tblGrid>
              <a:tr h="462280">
                <a:tc>
                  <a:txBody>
                    <a:bodyPr/>
                    <a:lstStyle/>
                    <a:p>
                      <a:r>
                        <a:rPr lang="en-US" sz="2400" b="1"/>
                        <a:t>Time (ET)</a:t>
                      </a:r>
                    </a:p>
                  </a:txBody>
                  <a:tcPr/>
                </a:tc>
                <a:tc>
                  <a:txBody>
                    <a:bodyPr/>
                    <a:lstStyle/>
                    <a:p>
                      <a:r>
                        <a:rPr lang="en-US" sz="2400" b="1"/>
                        <a:t>Session</a:t>
                      </a:r>
                    </a:p>
                  </a:txBody>
                  <a:tcPr/>
                </a:tc>
                <a:extLst>
                  <a:ext uri="{0D108BD9-81ED-4DB2-BD59-A6C34878D82A}">
                    <a16:rowId xmlns:a16="http://schemas.microsoft.com/office/drawing/2014/main" val="231036689"/>
                  </a:ext>
                </a:extLst>
              </a:tr>
              <a:tr h="462280">
                <a:tc>
                  <a:txBody>
                    <a:bodyPr/>
                    <a:lstStyle/>
                    <a:p>
                      <a:r>
                        <a:rPr lang="en-US" sz="2000"/>
                        <a:t>10:15–10:45 a.m.</a:t>
                      </a:r>
                    </a:p>
                  </a:txBody>
                  <a:tcPr/>
                </a:tc>
                <a:tc>
                  <a:txBody>
                    <a:bodyPr/>
                    <a:lstStyle/>
                    <a:p>
                      <a:r>
                        <a:rPr lang="en-US" sz="2400"/>
                        <a:t>Optional Networking Discussion</a:t>
                      </a:r>
                    </a:p>
                  </a:txBody>
                  <a:tcPr/>
                </a:tc>
                <a:extLst>
                  <a:ext uri="{0D108BD9-81ED-4DB2-BD59-A6C34878D82A}">
                    <a16:rowId xmlns:a16="http://schemas.microsoft.com/office/drawing/2014/main" val="2287307182"/>
                  </a:ext>
                </a:extLst>
              </a:tr>
              <a:tr h="462280">
                <a:tc>
                  <a:txBody>
                    <a:bodyPr/>
                    <a:lstStyle/>
                    <a:p>
                      <a:r>
                        <a:rPr lang="en-US" sz="2000"/>
                        <a:t>10:45–11:00 a.m.</a:t>
                      </a:r>
                    </a:p>
                  </a:txBody>
                  <a:tcPr/>
                </a:tc>
                <a:tc>
                  <a:txBody>
                    <a:bodyPr/>
                    <a:lstStyle/>
                    <a:p>
                      <a:r>
                        <a:rPr lang="en-US" sz="2400"/>
                        <a:t>BREAK</a:t>
                      </a:r>
                    </a:p>
                  </a:txBody>
                  <a:tcPr/>
                </a:tc>
                <a:extLst>
                  <a:ext uri="{0D108BD9-81ED-4DB2-BD59-A6C34878D82A}">
                    <a16:rowId xmlns:a16="http://schemas.microsoft.com/office/drawing/2014/main" val="2379669417"/>
                  </a:ext>
                </a:extLst>
              </a:tr>
              <a:tr h="462280">
                <a:tc>
                  <a:txBody>
                    <a:bodyPr/>
                    <a:lstStyle/>
                    <a:p>
                      <a:r>
                        <a:rPr lang="en-US" sz="2000"/>
                        <a:t>11:00 a.m.–12:00 p.m.</a:t>
                      </a:r>
                    </a:p>
                  </a:txBody>
                  <a:tcPr/>
                </a:tc>
                <a:tc>
                  <a:txBody>
                    <a:bodyPr/>
                    <a:lstStyle/>
                    <a:p>
                      <a:r>
                        <a:rPr lang="en-US" sz="2400"/>
                        <a:t>General Session: Panel Discussion </a:t>
                      </a:r>
                    </a:p>
                  </a:txBody>
                  <a:tcPr/>
                </a:tc>
                <a:extLst>
                  <a:ext uri="{0D108BD9-81ED-4DB2-BD59-A6C34878D82A}">
                    <a16:rowId xmlns:a16="http://schemas.microsoft.com/office/drawing/2014/main" val="2528009837"/>
                  </a:ext>
                </a:extLst>
              </a:tr>
              <a:tr h="462280">
                <a:tc>
                  <a:txBody>
                    <a:bodyPr/>
                    <a:lstStyle/>
                    <a:p>
                      <a:r>
                        <a:rPr lang="en-US" sz="2000"/>
                        <a:t>12:00–12:40 p.m.</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a:t>BREAK</a:t>
                      </a:r>
                    </a:p>
                  </a:txBody>
                  <a:tcPr/>
                </a:tc>
                <a:extLst>
                  <a:ext uri="{0D108BD9-81ED-4DB2-BD59-A6C34878D82A}">
                    <a16:rowId xmlns:a16="http://schemas.microsoft.com/office/drawing/2014/main" val="2222861747"/>
                  </a:ext>
                </a:extLst>
              </a:tr>
              <a:tr h="462280">
                <a:tc>
                  <a:txBody>
                    <a:bodyPr/>
                    <a:lstStyle/>
                    <a:p>
                      <a:r>
                        <a:rPr lang="en-US" sz="2000"/>
                        <a:t>12:40–1:40 p.m.</a:t>
                      </a:r>
                    </a:p>
                  </a:txBody>
                  <a:tcPr/>
                </a:tc>
                <a:tc>
                  <a:txBody>
                    <a:bodyPr/>
                    <a:lstStyle/>
                    <a:p>
                      <a:r>
                        <a:rPr lang="en-US" sz="2400"/>
                        <a:t>Concurrent Sessions</a:t>
                      </a:r>
                    </a:p>
                  </a:txBody>
                  <a:tcPr/>
                </a:tc>
                <a:extLst>
                  <a:ext uri="{0D108BD9-81ED-4DB2-BD59-A6C34878D82A}">
                    <a16:rowId xmlns:a16="http://schemas.microsoft.com/office/drawing/2014/main" val="2183391497"/>
                  </a:ext>
                </a:extLst>
              </a:tr>
              <a:tr h="462280">
                <a:tc>
                  <a:txBody>
                    <a:bodyPr/>
                    <a:lstStyle/>
                    <a:p>
                      <a:r>
                        <a:rPr lang="en-US" sz="2000"/>
                        <a:t>1:40–2:00 p.m.</a:t>
                      </a:r>
                    </a:p>
                  </a:txBody>
                  <a:tcPr/>
                </a:tc>
                <a:tc>
                  <a:txBody>
                    <a:bodyPr/>
                    <a:lstStyle/>
                    <a:p>
                      <a:r>
                        <a:rPr lang="en-US" sz="2400"/>
                        <a:t>BREAK</a:t>
                      </a:r>
                    </a:p>
                  </a:txBody>
                  <a:tcPr/>
                </a:tc>
                <a:extLst>
                  <a:ext uri="{0D108BD9-81ED-4DB2-BD59-A6C34878D82A}">
                    <a16:rowId xmlns:a16="http://schemas.microsoft.com/office/drawing/2014/main" val="4124297011"/>
                  </a:ext>
                </a:extLst>
              </a:tr>
              <a:tr h="462280">
                <a:tc>
                  <a:txBody>
                    <a:bodyPr/>
                    <a:lstStyle/>
                    <a:p>
                      <a:r>
                        <a:rPr lang="en-US" sz="2000"/>
                        <a:t>2:00–3:00 p.m.</a:t>
                      </a:r>
                    </a:p>
                  </a:txBody>
                  <a:tcPr/>
                </a:tc>
                <a:tc>
                  <a:txBody>
                    <a:bodyPr/>
                    <a:lstStyle/>
                    <a:p>
                      <a:r>
                        <a:rPr lang="en-US" sz="2400"/>
                        <a:t>Concurrent Sessions</a:t>
                      </a:r>
                    </a:p>
                  </a:txBody>
                  <a:tcPr/>
                </a:tc>
                <a:extLst>
                  <a:ext uri="{0D108BD9-81ED-4DB2-BD59-A6C34878D82A}">
                    <a16:rowId xmlns:a16="http://schemas.microsoft.com/office/drawing/2014/main" val="1935780562"/>
                  </a:ext>
                </a:extLst>
              </a:tr>
              <a:tr h="462280">
                <a:tc>
                  <a:txBody>
                    <a:bodyPr/>
                    <a:lstStyle/>
                    <a:p>
                      <a:r>
                        <a:rPr lang="en-US" sz="2000"/>
                        <a:t>3:00–3:20 p.m. </a:t>
                      </a:r>
                    </a:p>
                  </a:txBody>
                  <a:tcPr/>
                </a:tc>
                <a:tc>
                  <a:txBody>
                    <a:bodyPr/>
                    <a:lstStyle/>
                    <a:p>
                      <a:r>
                        <a:rPr lang="en-US" sz="2400"/>
                        <a:t>BREAK</a:t>
                      </a:r>
                    </a:p>
                  </a:txBody>
                  <a:tcPr/>
                </a:tc>
                <a:extLst>
                  <a:ext uri="{0D108BD9-81ED-4DB2-BD59-A6C34878D82A}">
                    <a16:rowId xmlns:a16="http://schemas.microsoft.com/office/drawing/2014/main" val="1106694168"/>
                  </a:ext>
                </a:extLst>
              </a:tr>
              <a:tr h="462280">
                <a:tc>
                  <a:txBody>
                    <a:bodyPr/>
                    <a:lstStyle/>
                    <a:p>
                      <a:r>
                        <a:rPr lang="en-US" sz="2000"/>
                        <a:t>3:20–4:00 p.m.</a:t>
                      </a:r>
                    </a:p>
                  </a:txBody>
                  <a:tcPr/>
                </a:tc>
                <a:tc>
                  <a:txBody>
                    <a:bodyPr/>
                    <a:lstStyle/>
                    <a:p>
                      <a:r>
                        <a:rPr lang="en-US" sz="2400"/>
                        <a:t>Closing Session</a:t>
                      </a:r>
                    </a:p>
                  </a:txBody>
                  <a:tcPr/>
                </a:tc>
                <a:extLst>
                  <a:ext uri="{0D108BD9-81ED-4DB2-BD59-A6C34878D82A}">
                    <a16:rowId xmlns:a16="http://schemas.microsoft.com/office/drawing/2014/main" val="2376875684"/>
                  </a:ext>
                </a:extLst>
              </a:tr>
            </a:tbl>
          </a:graphicData>
        </a:graphic>
      </p:graphicFrame>
      <p:sp>
        <p:nvSpPr>
          <p:cNvPr id="11" name="Explosion: 14 Points 10">
            <a:extLst>
              <a:ext uri="{FF2B5EF4-FFF2-40B4-BE49-F238E27FC236}">
                <a16:creationId xmlns:a16="http://schemas.microsoft.com/office/drawing/2014/main" id="{CA107B7A-C68B-4907-93DF-5CDFC5037FED}"/>
              </a:ext>
            </a:extLst>
          </p:cNvPr>
          <p:cNvSpPr/>
          <p:nvPr/>
        </p:nvSpPr>
        <p:spPr>
          <a:xfrm>
            <a:off x="5363894" y="1648396"/>
            <a:ext cx="8046720" cy="4297680"/>
          </a:xfrm>
          <a:prstGeom prst="irregularSeal2">
            <a:avLst/>
          </a:prstGeom>
          <a:solidFill>
            <a:srgbClr val="0076B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bg1"/>
                </a:solidFill>
              </a:rPr>
              <a:t>Reminder!</a:t>
            </a:r>
            <a:r>
              <a:rPr lang="en-US" sz="2000">
                <a:solidFill>
                  <a:schemeClr val="bg1"/>
                </a:solidFill>
              </a:rPr>
              <a:t> You must register for each session independently. Haven’t registered for a session you would like to attend? Don’t worry, there is still time. </a:t>
            </a:r>
          </a:p>
        </p:txBody>
      </p:sp>
      <p:sp>
        <p:nvSpPr>
          <p:cNvPr id="6" name="Slide Number Placeholder 5">
            <a:extLst>
              <a:ext uri="{FF2B5EF4-FFF2-40B4-BE49-F238E27FC236}">
                <a16:creationId xmlns:a16="http://schemas.microsoft.com/office/drawing/2014/main" id="{C4F0BEB1-8020-49F2-A12F-142DB57B2438}"/>
              </a:ext>
            </a:extLst>
          </p:cNvPr>
          <p:cNvSpPr>
            <a:spLocks noGrp="1"/>
          </p:cNvSpPr>
          <p:nvPr>
            <p:ph type="sldNum" sz="quarter" idx="12"/>
          </p:nvPr>
        </p:nvSpPr>
        <p:spPr/>
        <p:txBody>
          <a:bodyPr/>
          <a:lstStyle/>
          <a:p>
            <a:fld id="{BABF4E83-61DB-418F-A99F-17BC9BB58EF6}" type="slidenum">
              <a:rPr lang="en-US" smtClean="0"/>
              <a:t>68</a:t>
            </a:fld>
            <a:endParaRPr lang="en-US"/>
          </a:p>
        </p:txBody>
      </p:sp>
    </p:spTree>
    <p:extLst>
      <p:ext uri="{BB962C8B-B14F-4D97-AF65-F5344CB8AC3E}">
        <p14:creationId xmlns:p14="http://schemas.microsoft.com/office/powerpoint/2010/main" val="2174914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20D5-B999-47F3-83B6-CD2E620A3EDB}"/>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ECD04868-65D7-4A4A-81BF-DCBE0FBDDA30}"/>
              </a:ext>
            </a:extLst>
          </p:cNvPr>
          <p:cNvSpPr>
            <a:spLocks noGrp="1"/>
          </p:cNvSpPr>
          <p:nvPr>
            <p:ph type="body" sz="quarter" idx="13"/>
          </p:nvPr>
        </p:nvSpPr>
        <p:spPr/>
        <p:txBody>
          <a:bodyPr vert="horz" lIns="0" tIns="0" rIns="0" bIns="0" rtlCol="0" anchor="t">
            <a:noAutofit/>
          </a:bodyPr>
          <a:lstStyle/>
          <a:p>
            <a:pPr marL="457200"/>
            <a:r>
              <a:rPr lang="en-US" sz="2000" dirty="0"/>
              <a:t>Assistance to states for the education of children with disabilities and preschool grants for children with disabilities; Final Rule. </a:t>
            </a:r>
            <a:r>
              <a:rPr lang="en-US" dirty="0"/>
              <a:t>71 F.R. 46539–46845 (to be codified at 34 C.F.R. Parts 300 and 301). </a:t>
            </a:r>
            <a:r>
              <a:rPr lang="en-US" dirty="0">
                <a:hlinkClick r:id="rId2"/>
              </a:rPr>
              <a:t>https://www.govinfo.gov/content/pkg/FR-2006-08-14/html/06-6656.htm </a:t>
            </a:r>
            <a:endParaRPr lang="en-US" sz="2000" dirty="0"/>
          </a:p>
          <a:p>
            <a:pPr marL="457200"/>
            <a:r>
              <a:rPr lang="en-US" altLang="en-US" i="1" dirty="0">
                <a:ea typeface="+mn-lt"/>
                <a:cs typeface="+mn-lt"/>
              </a:rPr>
              <a:t>Carter v. Florence County Four</a:t>
            </a:r>
            <a:r>
              <a:rPr lang="en-US" altLang="en-US" i="1" dirty="0"/>
              <a:t>, </a:t>
            </a:r>
            <a:r>
              <a:rPr lang="en-US" altLang="en-US" dirty="0"/>
              <a:t>District Court Opinion</a:t>
            </a:r>
            <a:r>
              <a:rPr lang="en-US" altLang="en-US" i="1" dirty="0"/>
              <a:t>, </a:t>
            </a:r>
            <a:r>
              <a:rPr lang="en-US" altLang="en-US" dirty="0"/>
              <a:t>17 EHLR 452 (1991). </a:t>
            </a:r>
            <a:r>
              <a:rPr lang="en-US" altLang="en-US" dirty="0">
                <a:hlinkClick r:id="rId3"/>
              </a:rPr>
              <a:t>https://www.wrightslaw.com/law/caselaw/case_carter_usdist_sc.htm</a:t>
            </a:r>
            <a:endParaRPr lang="en-US" sz="2000" dirty="0"/>
          </a:p>
          <a:p>
            <a:pPr marL="457200"/>
            <a:r>
              <a:rPr lang="en-US" sz="2000" dirty="0" err="1"/>
              <a:t>Eells</a:t>
            </a:r>
            <a:r>
              <a:rPr lang="en-US" dirty="0"/>
              <a:t>, R.</a:t>
            </a:r>
            <a:r>
              <a:rPr lang="en-US" sz="2000" dirty="0"/>
              <a:t> (2011).</a:t>
            </a:r>
            <a:r>
              <a:rPr lang="en-US" dirty="0"/>
              <a:t> </a:t>
            </a:r>
            <a:r>
              <a:rPr lang="en-US" i="1" dirty="0"/>
              <a:t>Meta-analysis of the relationship between collective efficacy and student achievement. Unpublished doctoral dissertation</a:t>
            </a:r>
            <a:r>
              <a:rPr lang="en-US" dirty="0"/>
              <a:t>. Loyola University of Chicago. </a:t>
            </a:r>
            <a:r>
              <a:rPr lang="en-US" dirty="0">
                <a:hlinkClick r:id="rId4"/>
              </a:rPr>
              <a:t>https://ecommons.luc.edu/cgi/viewcontent.cgi?article=1132&amp;context=luc_diss</a:t>
            </a:r>
            <a:r>
              <a:rPr lang="en-US" dirty="0"/>
              <a:t> </a:t>
            </a:r>
          </a:p>
          <a:p>
            <a:pPr marL="457200"/>
            <a:r>
              <a:rPr lang="en-US" altLang="en-US" i="1" dirty="0" err="1"/>
              <a:t>Endrew</a:t>
            </a:r>
            <a:r>
              <a:rPr lang="en-US" altLang="en-US" i="1" dirty="0"/>
              <a:t> F., v. Douglas County School District RE-1</a:t>
            </a:r>
            <a:r>
              <a:rPr lang="en-US" altLang="en-US" dirty="0"/>
              <a:t>, 580 U.S. ___ (2017). </a:t>
            </a:r>
            <a:r>
              <a:rPr lang="en-US" altLang="en-US" dirty="0">
                <a:hlinkClick r:id="rId5"/>
              </a:rPr>
              <a:t>https://www.supremecourt.gov/opinions/16pdf/15-827_0pm1.pdf</a:t>
            </a:r>
            <a:endParaRPr lang="en-US" altLang="en-US" dirty="0"/>
          </a:p>
          <a:p>
            <a:pPr marL="457200"/>
            <a:r>
              <a:rPr lang="en-US" b="0" i="0" u="none" strike="noStrike" dirty="0">
                <a:solidFill>
                  <a:srgbClr val="59565A"/>
                </a:solidFill>
                <a:effectLst/>
                <a:latin typeface="Calibri" panose="020F0502020204030204" pitchFamily="34" charset="0"/>
              </a:rPr>
              <a:t>Hattie, J. (2018). Hattie Ranking: 252 Influences And Effect Sizes Related To Student Achievement </a:t>
            </a:r>
            <a:r>
              <a:rPr lang="en-US" b="0" i="0" u="sng" strike="noStrike" dirty="0">
                <a:solidFill>
                  <a:srgbClr val="0000FF"/>
                </a:solidFill>
                <a:effectLst/>
                <a:latin typeface="Calibri" panose="020F0502020204030204" pitchFamily="34" charset="0"/>
                <a:hlinkClick r:id="rId6"/>
              </a:rPr>
              <a:t>https://visible-learning.org/hattie-ranking-influences-effect-sizes-learning-achievement/   </a:t>
            </a:r>
            <a:endParaRPr lang="en-US" sz="2000" dirty="0"/>
          </a:p>
        </p:txBody>
      </p:sp>
      <p:sp>
        <p:nvSpPr>
          <p:cNvPr id="4" name="Slide Number Placeholder 3">
            <a:extLst>
              <a:ext uri="{FF2B5EF4-FFF2-40B4-BE49-F238E27FC236}">
                <a16:creationId xmlns:a16="http://schemas.microsoft.com/office/drawing/2014/main" id="{D90E534D-61E9-4EBC-9613-BFB4A8DC6F43}"/>
              </a:ext>
            </a:extLst>
          </p:cNvPr>
          <p:cNvSpPr>
            <a:spLocks noGrp="1"/>
          </p:cNvSpPr>
          <p:nvPr>
            <p:ph type="sldNum" sz="quarter" idx="15"/>
          </p:nvPr>
        </p:nvSpPr>
        <p:spPr/>
        <p:txBody>
          <a:bodyPr/>
          <a:lstStyle/>
          <a:p>
            <a:fld id="{99A20822-4A49-4D36-86E3-300BA48D3F00}" type="slidenum">
              <a:rPr lang="en-US" smtClean="0"/>
              <a:pPr/>
              <a:t>69</a:t>
            </a:fld>
            <a:endParaRPr lang="en-US"/>
          </a:p>
        </p:txBody>
      </p:sp>
    </p:spTree>
    <p:extLst>
      <p:ext uri="{BB962C8B-B14F-4D97-AF65-F5344CB8AC3E}">
        <p14:creationId xmlns:p14="http://schemas.microsoft.com/office/powerpoint/2010/main" val="1058208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8920-BABB-46E2-AD9E-578BD5D7F7E6}"/>
              </a:ext>
            </a:extLst>
          </p:cNvPr>
          <p:cNvSpPr>
            <a:spLocks noGrp="1"/>
          </p:cNvSpPr>
          <p:nvPr>
            <p:ph type="title"/>
          </p:nvPr>
        </p:nvSpPr>
        <p:spPr/>
        <p:txBody>
          <a:bodyPr>
            <a:normAutofit/>
          </a:bodyPr>
          <a:lstStyle/>
          <a:p>
            <a:r>
              <a:rPr lang="en-US" sz="3600"/>
              <a:t>Collective Teacher Efficacy</a:t>
            </a:r>
          </a:p>
        </p:txBody>
      </p:sp>
      <p:sp>
        <p:nvSpPr>
          <p:cNvPr id="15" name="Content Placeholder 14">
            <a:extLst>
              <a:ext uri="{FF2B5EF4-FFF2-40B4-BE49-F238E27FC236}">
                <a16:creationId xmlns:a16="http://schemas.microsoft.com/office/drawing/2014/main" id="{46F96E17-54D4-4189-87AF-CA6C38FB25AA}"/>
              </a:ext>
            </a:extLst>
          </p:cNvPr>
          <p:cNvSpPr>
            <a:spLocks noGrp="1"/>
          </p:cNvSpPr>
          <p:nvPr>
            <p:ph sz="quarter" idx="15"/>
          </p:nvPr>
        </p:nvSpPr>
        <p:spPr/>
        <p:txBody>
          <a:bodyPr>
            <a:normAutofit/>
          </a:bodyPr>
          <a:lstStyle/>
          <a:p>
            <a:r>
              <a:rPr lang="en-US">
                <a:solidFill>
                  <a:srgbClr val="555555"/>
                </a:solidFill>
                <a:latin typeface="inherit"/>
              </a:rPr>
              <a:t>The collective belief of educators in their ability to positively affect students, including students with disabilities.</a:t>
            </a:r>
            <a:endParaRPr lang="en-US"/>
          </a:p>
          <a:p>
            <a:r>
              <a:rPr lang="en-US"/>
              <a:t>It is built on</a:t>
            </a:r>
            <a:r>
              <a:rPr lang="en-US" sz="2400" b="1"/>
              <a:t> </a:t>
            </a:r>
            <a:r>
              <a:rPr lang="en-US" sz="3600" b="1">
                <a:solidFill>
                  <a:srgbClr val="003462"/>
                </a:solidFill>
              </a:rPr>
              <a:t>evidence</a:t>
            </a:r>
            <a:r>
              <a:rPr lang="en-US" sz="2400" b="1"/>
              <a:t> </a:t>
            </a:r>
            <a:r>
              <a:rPr lang="en-US"/>
              <a:t>of impact. </a:t>
            </a:r>
            <a:endParaRPr lang="en-US" sz="3600"/>
          </a:p>
        </p:txBody>
      </p:sp>
      <p:sp>
        <p:nvSpPr>
          <p:cNvPr id="4" name="Rectangle: Rounded Corners 3">
            <a:extLst>
              <a:ext uri="{FF2B5EF4-FFF2-40B4-BE49-F238E27FC236}">
                <a16:creationId xmlns:a16="http://schemas.microsoft.com/office/drawing/2014/main" id="{DC2558D1-B52B-4691-BE91-C2B8711FA409}"/>
              </a:ext>
            </a:extLst>
          </p:cNvPr>
          <p:cNvSpPr/>
          <p:nvPr/>
        </p:nvSpPr>
        <p:spPr>
          <a:xfrm>
            <a:off x="1752379" y="3665851"/>
            <a:ext cx="2308795" cy="2024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Collective belief </a:t>
            </a:r>
            <a:r>
              <a:rPr lang="en-US" sz="2400"/>
              <a:t>that you can make a difference.</a:t>
            </a:r>
          </a:p>
        </p:txBody>
      </p:sp>
      <p:sp>
        <p:nvSpPr>
          <p:cNvPr id="6" name="TextBox 5">
            <a:extLst>
              <a:ext uri="{FF2B5EF4-FFF2-40B4-BE49-F238E27FC236}">
                <a16:creationId xmlns:a16="http://schemas.microsoft.com/office/drawing/2014/main" id="{792D3215-60AE-414E-B7B3-054F9D2C98BC}"/>
              </a:ext>
            </a:extLst>
          </p:cNvPr>
          <p:cNvSpPr txBox="1"/>
          <p:nvPr/>
        </p:nvSpPr>
        <p:spPr>
          <a:xfrm>
            <a:off x="4422648" y="4408249"/>
            <a:ext cx="685800" cy="646331"/>
          </a:xfrm>
          <a:prstGeom prst="rect">
            <a:avLst/>
          </a:prstGeom>
          <a:noFill/>
        </p:spPr>
        <p:txBody>
          <a:bodyPr wrap="square" rtlCol="0">
            <a:spAutoFit/>
          </a:bodyPr>
          <a:lstStyle/>
          <a:p>
            <a:pPr algn="ctr"/>
            <a:r>
              <a:rPr lang="en-US" sz="3600">
                <a:sym typeface="Symbol" panose="05050102010706020507" pitchFamily="18" charset="2"/>
              </a:rPr>
              <a:t></a:t>
            </a:r>
            <a:endParaRPr lang="en-US" sz="3600"/>
          </a:p>
        </p:txBody>
      </p:sp>
      <p:sp>
        <p:nvSpPr>
          <p:cNvPr id="5" name="Rectangle: Rounded Corners 4">
            <a:extLst>
              <a:ext uri="{FF2B5EF4-FFF2-40B4-BE49-F238E27FC236}">
                <a16:creationId xmlns:a16="http://schemas.microsoft.com/office/drawing/2014/main" id="{9F2553B6-8F4B-49BD-A41A-58D378B31C67}"/>
              </a:ext>
            </a:extLst>
          </p:cNvPr>
          <p:cNvSpPr/>
          <p:nvPr/>
        </p:nvSpPr>
        <p:spPr>
          <a:xfrm>
            <a:off x="5219079" y="3656577"/>
            <a:ext cx="2174297" cy="2024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Evidence you are</a:t>
            </a:r>
            <a:r>
              <a:rPr lang="en-US" sz="2400"/>
              <a:t> making a difference.</a:t>
            </a:r>
          </a:p>
        </p:txBody>
      </p:sp>
      <p:sp>
        <p:nvSpPr>
          <p:cNvPr id="7" name="TextBox 6">
            <a:extLst>
              <a:ext uri="{FF2B5EF4-FFF2-40B4-BE49-F238E27FC236}">
                <a16:creationId xmlns:a16="http://schemas.microsoft.com/office/drawing/2014/main" id="{D4067300-2617-4B48-BB86-EBC1DD001A94}"/>
              </a:ext>
            </a:extLst>
          </p:cNvPr>
          <p:cNvSpPr txBox="1"/>
          <p:nvPr/>
        </p:nvSpPr>
        <p:spPr>
          <a:xfrm>
            <a:off x="7632917" y="4358937"/>
            <a:ext cx="685800" cy="854080"/>
          </a:xfrm>
          <a:prstGeom prst="rect">
            <a:avLst/>
          </a:prstGeom>
          <a:noFill/>
        </p:spPr>
        <p:txBody>
          <a:bodyPr wrap="square" rtlCol="0">
            <a:spAutoFit/>
          </a:bodyPr>
          <a:lstStyle/>
          <a:p>
            <a:r>
              <a:rPr lang="en-US" sz="4950"/>
              <a:t>=</a:t>
            </a:r>
          </a:p>
        </p:txBody>
      </p:sp>
      <p:sp>
        <p:nvSpPr>
          <p:cNvPr id="11" name="Rectangle: Rounded Corners 10">
            <a:extLst>
              <a:ext uri="{FF2B5EF4-FFF2-40B4-BE49-F238E27FC236}">
                <a16:creationId xmlns:a16="http://schemas.microsoft.com/office/drawing/2014/main" id="{21D705B5-8D92-481B-8ACB-3A5F020E4E0B}"/>
              </a:ext>
            </a:extLst>
          </p:cNvPr>
          <p:cNvSpPr/>
          <p:nvPr/>
        </p:nvSpPr>
        <p:spPr>
          <a:xfrm>
            <a:off x="8486776" y="3656576"/>
            <a:ext cx="2174297" cy="202474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500"/>
          </a:p>
          <a:p>
            <a:pPr algn="ctr"/>
            <a:endParaRPr lang="en-US" sz="1500"/>
          </a:p>
          <a:p>
            <a:pPr algn="ctr"/>
            <a:endParaRPr lang="en-US" sz="1500"/>
          </a:p>
          <a:p>
            <a:pPr algn="ctr"/>
            <a:endParaRPr lang="en-US" sz="1500"/>
          </a:p>
          <a:p>
            <a:pPr algn="ctr"/>
            <a:endParaRPr lang="en-US" sz="1500"/>
          </a:p>
          <a:p>
            <a:pPr algn="ctr"/>
            <a:endParaRPr lang="en-US" sz="1500"/>
          </a:p>
          <a:p>
            <a:pPr algn="ctr"/>
            <a:endParaRPr lang="en-US" sz="1500"/>
          </a:p>
          <a:p>
            <a:pPr algn="ctr"/>
            <a:r>
              <a:rPr lang="en-US" sz="2100" b="1"/>
              <a:t>ES = 1.57* </a:t>
            </a:r>
          </a:p>
          <a:p>
            <a:pPr algn="ctr"/>
            <a:endParaRPr lang="en-US" sz="1500"/>
          </a:p>
        </p:txBody>
      </p:sp>
      <p:pic>
        <p:nvPicPr>
          <p:cNvPr id="5122" name="Picture 2" descr="Image result for icon of progress on line graph">
            <a:extLst>
              <a:ext uri="{FF2B5EF4-FFF2-40B4-BE49-F238E27FC236}">
                <a16:creationId xmlns:a16="http://schemas.microsoft.com/office/drawing/2014/main" id="{DE81E52C-1BA0-450B-ABDC-208ED72931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36458" y="3693874"/>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5">
            <a:extLst>
              <a:ext uri="{FF2B5EF4-FFF2-40B4-BE49-F238E27FC236}">
                <a16:creationId xmlns:a16="http://schemas.microsoft.com/office/drawing/2014/main" id="{49AA1BBD-4C38-4FEB-8B9E-864F4EBB700E}"/>
              </a:ext>
            </a:extLst>
          </p:cNvPr>
          <p:cNvSpPr>
            <a:spLocks noGrp="1"/>
          </p:cNvSpPr>
          <p:nvPr>
            <p:ph type="body" sz="quarter" idx="16"/>
          </p:nvPr>
        </p:nvSpPr>
        <p:spPr>
          <a:xfrm>
            <a:off x="457200" y="6121227"/>
            <a:ext cx="11337925" cy="192087"/>
          </a:xfrm>
        </p:spPr>
        <p:txBody>
          <a:bodyPr/>
          <a:lstStyle/>
          <a:p>
            <a:r>
              <a:rPr lang="en-US" i="1"/>
              <a:t>Note. </a:t>
            </a:r>
            <a:r>
              <a:rPr lang="en-US"/>
              <a:t>ES = effect size. Based on work of </a:t>
            </a:r>
            <a:r>
              <a:rPr lang="en-US" sz="1000"/>
              <a:t>Eells (2011) and Hattie (</a:t>
            </a:r>
            <a:r>
              <a:rPr lang="en-US"/>
              <a:t>2018</a:t>
            </a:r>
            <a:r>
              <a:rPr lang="en-US" sz="1000"/>
              <a:t>).</a:t>
            </a:r>
            <a:r>
              <a:rPr lang="en-US"/>
              <a:t> </a:t>
            </a:r>
            <a:endParaRPr lang="en-US" sz="1000"/>
          </a:p>
        </p:txBody>
      </p:sp>
      <p:sp>
        <p:nvSpPr>
          <p:cNvPr id="3" name="Slide Number Placeholder 2">
            <a:extLst>
              <a:ext uri="{FF2B5EF4-FFF2-40B4-BE49-F238E27FC236}">
                <a16:creationId xmlns:a16="http://schemas.microsoft.com/office/drawing/2014/main" id="{C2082C2E-B2A6-4038-A6C1-07831EE20CF1}"/>
              </a:ext>
            </a:extLst>
          </p:cNvPr>
          <p:cNvSpPr>
            <a:spLocks noGrp="1"/>
          </p:cNvSpPr>
          <p:nvPr>
            <p:ph type="sldNum" sz="quarter" idx="14"/>
          </p:nvPr>
        </p:nvSpPr>
        <p:spPr bwMode="gray">
          <a:xfrm>
            <a:off x="11954664" y="6600592"/>
            <a:ext cx="115416" cy="138499"/>
          </a:xfrm>
          <a:prstGeom prst="rect">
            <a:avLst/>
          </a:prstGeom>
          <a:noFill/>
        </p:spPr>
        <p:txBody>
          <a:bodyPr wrap="none" lIns="0" tIns="0" rIns="0" bIns="0" anchor="b" anchorCtr="0">
            <a:spAutoFit/>
          </a:bodyPr>
          <a:lstStyle>
            <a:defPPr>
              <a:defRPr lang="en-US"/>
            </a:defPPr>
            <a:lvl1pPr marL="0" algn="l" defTabSz="914400" rtl="0" eaLnBrk="1" latinLnBrk="0" hangingPunct="1">
              <a:defRPr lang="en-US" sz="900" kern="1200" smtClean="0">
                <a:solidFill>
                  <a:schemeClr val="bg2">
                    <a:lumMod val="75000"/>
                  </a:schemeClr>
                </a:solidFill>
                <a:latin typeface="+mn-lt"/>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3477EC8-074D-41C4-94AE-E9EA7CEEA348}" type="slidenum">
              <a:rPr lang="en-US" smtClean="0">
                <a:solidFill>
                  <a:schemeClr val="tx1"/>
                </a:solidFill>
              </a:rPr>
              <a:pPr algn="r"/>
              <a:t>7</a:t>
            </a:fld>
            <a:endParaRPr lang="en-US">
              <a:solidFill>
                <a:schemeClr val="tx1"/>
              </a:solidFill>
            </a:endParaRPr>
          </a:p>
        </p:txBody>
      </p:sp>
    </p:spTree>
    <p:extLst>
      <p:ext uri="{BB962C8B-B14F-4D97-AF65-F5344CB8AC3E}">
        <p14:creationId xmlns:p14="http://schemas.microsoft.com/office/powerpoint/2010/main" val="28620961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9DC5-BFBB-4721-B4A3-57ED93EB82FE}"/>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88EC8CD9-94B0-42F1-9016-8131F9F81F87}"/>
              </a:ext>
            </a:extLst>
          </p:cNvPr>
          <p:cNvSpPr>
            <a:spLocks noGrp="1"/>
          </p:cNvSpPr>
          <p:nvPr>
            <p:ph type="body" sz="quarter" idx="13"/>
          </p:nvPr>
        </p:nvSpPr>
        <p:spPr/>
        <p:txBody>
          <a:bodyPr vert="horz" lIns="0" tIns="0" rIns="0" bIns="0" rtlCol="0" anchor="t">
            <a:noAutofit/>
          </a:bodyPr>
          <a:lstStyle/>
          <a:p>
            <a:pPr marL="457200"/>
            <a:r>
              <a:rPr lang="en-US" dirty="0"/>
              <a:t>Individuals with Disabilities Education Act of 2004, Pub. L. No. 101-476, 104 Stat. 1142, Part 300 (2018). </a:t>
            </a:r>
            <a:r>
              <a:rPr lang="en-US" dirty="0">
                <a:hlinkClick r:id="rId2"/>
              </a:rPr>
              <a:t>https://sites.ed.gov/idea/regs/b</a:t>
            </a:r>
            <a:r>
              <a:rPr lang="en-US" dirty="0"/>
              <a:t> </a:t>
            </a:r>
          </a:p>
          <a:p>
            <a:pPr marL="457200"/>
            <a:r>
              <a:rPr lang="en-US" dirty="0"/>
              <a:t>IRIS Center (2019). </a:t>
            </a:r>
            <a:r>
              <a:rPr lang="en-US" i="1" dirty="0"/>
              <a:t>IEPs: Developing high-quality individualized education programs: High-quality PLAAFP statements</a:t>
            </a:r>
            <a:r>
              <a:rPr lang="en-US" dirty="0"/>
              <a:t>. </a:t>
            </a:r>
            <a:r>
              <a:rPr lang="en-US" dirty="0">
                <a:hlinkClick r:id="rId3"/>
              </a:rPr>
              <a:t>https://iris.peabody.vanderbilt.edu/module/iep01/</a:t>
            </a:r>
            <a:endParaRPr lang="en-US" dirty="0"/>
          </a:p>
          <a:p>
            <a:pPr marL="457200"/>
            <a:r>
              <a:rPr lang="en-US" b="0" i="0" dirty="0">
                <a:solidFill>
                  <a:srgbClr val="59565A"/>
                </a:solidFill>
                <a:effectLst/>
                <a:latin typeface="Calibri" panose="020F0502020204030204" pitchFamily="34" charset="0"/>
              </a:rPr>
              <a:t>Letter to New, 211 IDELR 464 (OSEP 1987)</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a:r>
              <a:rPr lang="en-US" i="1" dirty="0"/>
              <a:t>Northville Public Schools</a:t>
            </a:r>
            <a:r>
              <a:rPr lang="en-US" dirty="0"/>
              <a:t>, 65 IDELR 281, (SEA MI 2015).</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457200"/>
            <a:r>
              <a:rPr lang="en-US" sz="2000" dirty="0">
                <a:latin typeface="Calibri" panose="020F0502020204030204" pitchFamily="34" charset="0"/>
                <a:ea typeface="Calibri" panose="020F0502020204030204" pitchFamily="34" charset="0"/>
                <a:cs typeface="Times New Roman" panose="02020603050405020304" pitchFamily="18" charset="0"/>
              </a:rPr>
              <a:t>Office of Special Education and Rehabilitative Services. (2015). </a:t>
            </a:r>
            <a:r>
              <a:rPr lang="en-US" sz="2000" i="1" dirty="0">
                <a:latin typeface="Calibri" panose="020F0502020204030204" pitchFamily="34" charset="0"/>
                <a:ea typeface="Calibri" panose="020F0502020204030204" pitchFamily="34" charset="0"/>
                <a:cs typeface="Times New Roman" panose="02020603050405020304" pitchFamily="18" charset="0"/>
              </a:rPr>
              <a:t>OSERS policy guidance on free appropriate public education. </a:t>
            </a:r>
            <a:r>
              <a:rPr lang="en-US" sz="2000" dirty="0">
                <a:latin typeface="Calibri" panose="020F0502020204030204" pitchFamily="34" charset="0"/>
                <a:ea typeface="Calibri" panose="020F0502020204030204" pitchFamily="34" charset="0"/>
                <a:cs typeface="Times New Roman" panose="02020603050405020304" pitchFamily="18" charset="0"/>
                <a:hlinkClick r:id="rId4"/>
              </a:rPr>
              <a:t>https://sites.ed.gov/idea/files/policy_speced_guid_idea_memosdcltrs_guidance-on-fape-11-17-2015.pdf</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en-US" b="0" i="1" u="none" strike="noStrike" dirty="0">
                <a:solidFill>
                  <a:srgbClr val="59565A"/>
                </a:solidFill>
                <a:effectLst/>
                <a:latin typeface="Calibri" panose="020F0502020204030204" pitchFamily="34" charset="0"/>
              </a:rPr>
              <a:t>Rio Rancho Public Schools, </a:t>
            </a:r>
            <a:r>
              <a:rPr lang="en-US" b="0" i="0" u="none" strike="noStrike" dirty="0">
                <a:solidFill>
                  <a:srgbClr val="59565A"/>
                </a:solidFill>
                <a:effectLst/>
                <a:latin typeface="Calibri" panose="020F0502020204030204" pitchFamily="34" charset="0"/>
              </a:rPr>
              <a:t>40 IDELR 140, (SEA NM, 2003)</a:t>
            </a:r>
            <a:r>
              <a:rPr lang="en-US" b="0" i="0" dirty="0">
                <a:solidFill>
                  <a:srgbClr val="59565A"/>
                </a:solidFill>
                <a:effectLst/>
                <a:latin typeface="Calibri" panose="020F0502020204030204" pitchFamily="34" charset="0"/>
              </a:rPr>
              <a:t>​</a:t>
            </a:r>
            <a:endParaRPr lang="en-US" b="0" i="0" dirty="0">
              <a:solidFill>
                <a:srgbClr val="59565A"/>
              </a:solidFill>
              <a:effectLst/>
              <a:latin typeface="Segoe UI" panose="020B0502040204020203" pitchFamily="34" charset="0"/>
            </a:endParaRPr>
          </a:p>
          <a:p>
            <a:pPr algn="l" rtl="0" fontAlgn="base"/>
            <a:r>
              <a:rPr lang="en-US" b="0" i="0" u="none" strike="noStrike" dirty="0">
                <a:solidFill>
                  <a:srgbClr val="59565A"/>
                </a:solidFill>
                <a:effectLst/>
                <a:latin typeface="Calibri" panose="020F0502020204030204" pitchFamily="34" charset="0"/>
              </a:rPr>
              <a:t>U.S. Department of Education, Code of Federal Regulations, 1999, Appendix C, Question 36.</a:t>
            </a:r>
            <a:endParaRPr lang="en-US" b="0" i="0" dirty="0">
              <a:solidFill>
                <a:srgbClr val="59565A"/>
              </a:solidFill>
              <a:effectLst/>
              <a:latin typeface="Segoe UI" panose="020B0502040204020203" pitchFamily="34" charset="0"/>
            </a:endParaRPr>
          </a:p>
          <a:p>
            <a:pPr marL="457200"/>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60DA970-D031-4E77-BD07-F8BA9D5F9DAB}"/>
              </a:ext>
            </a:extLst>
          </p:cNvPr>
          <p:cNvSpPr>
            <a:spLocks noGrp="1"/>
          </p:cNvSpPr>
          <p:nvPr>
            <p:ph type="sldNum" sz="quarter" idx="15"/>
          </p:nvPr>
        </p:nvSpPr>
        <p:spPr/>
        <p:txBody>
          <a:bodyPr/>
          <a:lstStyle/>
          <a:p>
            <a:fld id="{99A20822-4A49-4D36-86E3-300BA48D3F00}" type="slidenum">
              <a:rPr lang="en-US" smtClean="0"/>
              <a:pPr/>
              <a:t>70</a:t>
            </a:fld>
            <a:endParaRPr lang="en-US"/>
          </a:p>
        </p:txBody>
      </p:sp>
    </p:spTree>
    <p:extLst>
      <p:ext uri="{BB962C8B-B14F-4D97-AF65-F5344CB8AC3E}">
        <p14:creationId xmlns:p14="http://schemas.microsoft.com/office/powerpoint/2010/main" val="1759311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pPr marL="0" indent="0">
              <a:buNone/>
            </a:pPr>
            <a:endParaRPr lang="en-US"/>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71</a:t>
            </a:fld>
            <a:endParaRPr lang="en-US"/>
          </a:p>
        </p:txBody>
      </p:sp>
    </p:spTree>
    <p:extLst>
      <p:ext uri="{BB962C8B-B14F-4D97-AF65-F5344CB8AC3E}">
        <p14:creationId xmlns:p14="http://schemas.microsoft.com/office/powerpoint/2010/main" val="37933352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ADF2E4A-7C52-4592-88CB-D61D1A525D55}"/>
              </a:ext>
            </a:extLst>
          </p:cNvPr>
          <p:cNvSpPr>
            <a:spLocks noGrp="1"/>
          </p:cNvSpPr>
          <p:nvPr>
            <p:ph type="ctrTitle"/>
          </p:nvPr>
        </p:nvSpPr>
        <p:spPr/>
        <p:txBody>
          <a:bodyPr/>
          <a:lstStyle/>
          <a:p>
            <a:r>
              <a:rPr lang="en-US"/>
              <a:t>PROGRESS Center</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pPr lvl="0"/>
            <a:r>
              <a:rPr lang="en-US"/>
              <a:t>progresscenter@air.org</a:t>
            </a:r>
          </a:p>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Tree>
    <p:extLst>
      <p:ext uri="{BB962C8B-B14F-4D97-AF65-F5344CB8AC3E}">
        <p14:creationId xmlns:p14="http://schemas.microsoft.com/office/powerpoint/2010/main" val="1594604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457200" y="177522"/>
            <a:ext cx="11338560" cy="1107996"/>
          </a:xfrm>
        </p:spPr>
        <p:txBody>
          <a:bodyPr/>
          <a:lstStyle/>
          <a:p>
            <a:pPr eaLnBrk="1" hangingPunct="1"/>
            <a:r>
              <a:rPr lang="en-US" altLang="en-US"/>
              <a:t>Where Do We Start? Collective Efficacy Starts With the </a:t>
            </a:r>
            <a:r>
              <a:rPr lang="en-US" altLang="en-US" b="1">
                <a:solidFill>
                  <a:srgbClr val="008000"/>
                </a:solidFill>
              </a:rPr>
              <a:t>Right</a:t>
            </a:r>
            <a:r>
              <a:rPr lang="en-US" altLang="en-US" sz="4800"/>
              <a:t> </a:t>
            </a:r>
            <a:r>
              <a:rPr lang="en-US" altLang="en-US"/>
              <a:t>Questions!</a:t>
            </a:r>
          </a:p>
        </p:txBody>
      </p:sp>
      <p:sp>
        <p:nvSpPr>
          <p:cNvPr id="48130" name="Content Placeholder 2"/>
          <p:cNvSpPr>
            <a:spLocks noGrp="1"/>
          </p:cNvSpPr>
          <p:nvPr>
            <p:ph sz="half" idx="1"/>
          </p:nvPr>
        </p:nvSpPr>
        <p:spPr>
          <a:xfrm>
            <a:off x="457199" y="1280160"/>
            <a:ext cx="6810499" cy="4846320"/>
          </a:xfrm>
        </p:spPr>
        <p:txBody>
          <a:bodyPr anchor="ctr">
            <a:normAutofit/>
          </a:bodyPr>
          <a:lstStyle/>
          <a:p>
            <a:r>
              <a:rPr lang="en-US" altLang="en-US"/>
              <a:t>What do we want for our </a:t>
            </a:r>
            <a:r>
              <a:rPr lang="en-US" altLang="en-US" b="1"/>
              <a:t>students</a:t>
            </a:r>
            <a:r>
              <a:rPr lang="en-US" altLang="en-US"/>
              <a:t> and families?</a:t>
            </a:r>
          </a:p>
          <a:p>
            <a:r>
              <a:rPr lang="en-US" altLang="en-US"/>
              <a:t>What is the </a:t>
            </a:r>
            <a:r>
              <a:rPr lang="en-US" altLang="en-US" b="1"/>
              <a:t>current reality </a:t>
            </a:r>
            <a:r>
              <a:rPr lang="en-US" altLang="en-US"/>
              <a:t>and who are the players?</a:t>
            </a:r>
          </a:p>
          <a:p>
            <a:r>
              <a:rPr lang="en-US" altLang="en-US"/>
              <a:t>What do our </a:t>
            </a:r>
            <a:r>
              <a:rPr lang="en-US" altLang="en-US" b="1"/>
              <a:t>students </a:t>
            </a:r>
            <a:r>
              <a:rPr lang="en-US" altLang="en-US"/>
              <a:t>and families </a:t>
            </a:r>
            <a:r>
              <a:rPr lang="en-US" altLang="en-US" b="1"/>
              <a:t>need</a:t>
            </a:r>
            <a:r>
              <a:rPr lang="en-US" altLang="en-US"/>
              <a:t> to be successful?</a:t>
            </a:r>
          </a:p>
          <a:p>
            <a:r>
              <a:rPr lang="en-US" altLang="en-US"/>
              <a:t>How can we maximize our resources to support students and families?</a:t>
            </a:r>
          </a:p>
        </p:txBody>
      </p:sp>
      <p:pic>
        <p:nvPicPr>
          <p:cNvPr id="2052" name="Picture 4" descr="Green check mark ">
            <a:extLst>
              <a:ext uri="{FF2B5EF4-FFF2-40B4-BE49-F238E27FC236}">
                <a16:creationId xmlns:a16="http://schemas.microsoft.com/office/drawing/2014/main" id="{058F23C9-8EEB-480E-840B-BE6D7AA34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8115" y="1751664"/>
            <a:ext cx="2864284" cy="28642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AC50665-30BA-447D-9940-72A8D56C9D3D}"/>
              </a:ext>
            </a:extLst>
          </p:cNvPr>
          <p:cNvSpPr/>
          <p:nvPr/>
        </p:nvSpPr>
        <p:spPr>
          <a:xfrm>
            <a:off x="7894321" y="4615948"/>
            <a:ext cx="3867620" cy="151053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800">
                <a:solidFill>
                  <a:schemeClr val="tx2"/>
                </a:solidFill>
              </a:rPr>
              <a:t>The present levels of academic achievement and functional performance statement, or PLAAFP statement, outlines the answers!</a:t>
            </a:r>
          </a:p>
        </p:txBody>
      </p:sp>
      <p:sp>
        <p:nvSpPr>
          <p:cNvPr id="2" name="Slide Number Placeholder 1">
            <a:extLst>
              <a:ext uri="{FF2B5EF4-FFF2-40B4-BE49-F238E27FC236}">
                <a16:creationId xmlns:a16="http://schemas.microsoft.com/office/drawing/2014/main" id="{93F2BFEB-A188-49A1-9B38-6BEB1273128C}"/>
              </a:ext>
            </a:extLst>
          </p:cNvPr>
          <p:cNvSpPr>
            <a:spLocks noGrp="1"/>
          </p:cNvSpPr>
          <p:nvPr>
            <p:ph type="sldNum" sz="quarter" idx="12"/>
          </p:nvPr>
        </p:nvSpPr>
        <p:spPr/>
        <p:txBody>
          <a:bodyPr/>
          <a:lstStyle/>
          <a:p>
            <a:fld id="{BABF4E83-61DB-418F-A99F-17BC9BB58EF6}" type="slidenum">
              <a:rPr lang="en-US" smtClean="0"/>
              <a:t>8</a:t>
            </a:fld>
            <a:endParaRPr lang="en-US"/>
          </a:p>
        </p:txBody>
      </p:sp>
    </p:spTree>
    <p:extLst>
      <p:ext uri="{BB962C8B-B14F-4D97-AF65-F5344CB8AC3E}">
        <p14:creationId xmlns:p14="http://schemas.microsoft.com/office/powerpoint/2010/main" val="995915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EDBD9-5E20-4777-BF6C-45E52FE1BD73}"/>
              </a:ext>
            </a:extLst>
          </p:cNvPr>
          <p:cNvSpPr>
            <a:spLocks noGrp="1"/>
          </p:cNvSpPr>
          <p:nvPr>
            <p:ph type="title"/>
          </p:nvPr>
        </p:nvSpPr>
        <p:spPr>
          <a:xfrm>
            <a:off x="1953491" y="2210669"/>
            <a:ext cx="8069282" cy="1894736"/>
          </a:xfrm>
        </p:spPr>
        <p:txBody>
          <a:bodyPr/>
          <a:lstStyle/>
          <a:p>
            <a:pPr algn="ctr"/>
            <a:r>
              <a:rPr lang="en-US" sz="4400"/>
              <a:t>Are your teams asking the right questions for our students? </a:t>
            </a:r>
            <a:br>
              <a:rPr lang="en-US" sz="4400"/>
            </a:br>
            <a:br>
              <a:rPr lang="en-US" sz="4400"/>
            </a:br>
            <a:r>
              <a:rPr lang="en-US" sz="4400"/>
              <a:t>Let’s find out!</a:t>
            </a:r>
          </a:p>
        </p:txBody>
      </p:sp>
      <p:sp>
        <p:nvSpPr>
          <p:cNvPr id="4" name="Slide Number Placeholder 3">
            <a:extLst>
              <a:ext uri="{FF2B5EF4-FFF2-40B4-BE49-F238E27FC236}">
                <a16:creationId xmlns:a16="http://schemas.microsoft.com/office/drawing/2014/main" id="{2440A74F-3D7C-4866-B183-33F5FF252595}"/>
              </a:ext>
            </a:extLst>
          </p:cNvPr>
          <p:cNvSpPr>
            <a:spLocks noGrp="1"/>
          </p:cNvSpPr>
          <p:nvPr>
            <p:ph type="sldNum" sz="quarter" idx="12"/>
          </p:nvPr>
        </p:nvSpPr>
        <p:spPr/>
        <p:txBody>
          <a:bodyPr/>
          <a:lstStyle/>
          <a:p>
            <a:pPr algn="r"/>
            <a:fld id="{F3477EC8-074D-41C4-94AE-E9EA7CEEA348}" type="slidenum">
              <a:rPr lang="en-US" smtClean="0"/>
              <a:pPr algn="r"/>
              <a:t>9</a:t>
            </a:fld>
            <a:endParaRPr lang="en-US"/>
          </a:p>
        </p:txBody>
      </p:sp>
    </p:spTree>
    <p:extLst>
      <p:ext uri="{BB962C8B-B14F-4D97-AF65-F5344CB8AC3E}">
        <p14:creationId xmlns:p14="http://schemas.microsoft.com/office/powerpoint/2010/main" val="1996995903"/>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220.potx" id="{CD1E54CE-61A5-4275-8A25-8427ADC47DF8}" vid="{ED8F488A-21F0-4125-BC2C-7DD29FBE46C0}"/>
    </a:ext>
  </a:extLst>
</a:theme>
</file>

<file path=ppt/theme/theme4.xml><?xml version="1.0" encoding="utf-8"?>
<a:theme xmlns:a="http://schemas.openxmlformats.org/drawingml/2006/main" name="3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5.xml><?xml version="1.0" encoding="utf-8"?>
<a:theme xmlns:a="http://schemas.openxmlformats.org/drawingml/2006/main" name="4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a50c3af-328d-4c26-9632-e6dd7a90b192">
      <UserInfo>
        <DisplayName>Prater, Steven</DisplayName>
        <AccountId>68</AccountId>
        <AccountType/>
      </UserInfo>
      <UserInfo>
        <DisplayName>Bailey, Tessie</DisplayName>
        <AccountId>16</AccountId>
        <AccountType/>
      </UserInfo>
      <UserInfo>
        <DisplayName>Peterson, Amy</DisplayName>
        <AccountId>14</AccountId>
        <AccountType/>
      </UserInfo>
    </SharedWithUsers>
    <lcf76f155ced4ddcb4097134ff3c332f xmlns="9a29b55a-3458-43b1-b5f5-8a06b1b83431">
      <Terms xmlns="http://schemas.microsoft.com/office/infopath/2007/PartnerControls"/>
    </lcf76f155ced4ddcb4097134ff3c332f>
    <TaxCatchAll xmlns="4a50c3af-328d-4c26-9632-e6dd7a90b19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6" ma:contentTypeDescription="Create a new document." ma:contentTypeScope="" ma:versionID="0879604a2caf4d776bf2b78a599994dd">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c64a5d52b02fd1b30c660cf0b6f6c639"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38248F-9E2A-47FF-A193-B004F77801BC}">
  <ds:schemaRefs>
    <ds:schemaRef ds:uri="http://schemas.microsoft.com/sharepoint/v3/contenttype/forms"/>
  </ds:schemaRefs>
</ds:datastoreItem>
</file>

<file path=customXml/itemProps2.xml><?xml version="1.0" encoding="utf-8"?>
<ds:datastoreItem xmlns:ds="http://schemas.openxmlformats.org/officeDocument/2006/customXml" ds:itemID="{38D7ADFB-732C-4ABA-9EAF-32E0CEF94393}">
  <ds:schemaRefs>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http://purl.org/dc/elements/1.1/"/>
    <ds:schemaRef ds:uri="http://purl.org/dc/dcmitype/"/>
    <ds:schemaRef ds:uri="http://schemas.microsoft.com/office/2006/metadata/properties"/>
    <ds:schemaRef ds:uri="4a50c3af-328d-4c26-9632-e6dd7a90b192"/>
    <ds:schemaRef ds:uri="9a29b55a-3458-43b1-b5f5-8a06b1b83431"/>
  </ds:schemaRefs>
</ds:datastoreItem>
</file>

<file path=customXml/itemProps3.xml><?xml version="1.0" encoding="utf-8"?>
<ds:datastoreItem xmlns:ds="http://schemas.openxmlformats.org/officeDocument/2006/customXml" ds:itemID="{65296EFD-8E50-4756-818C-3927A05D9047}">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94</TotalTime>
  <Words>6202</Words>
  <Application>Microsoft Office PowerPoint</Application>
  <PresentationFormat>Widescreen</PresentationFormat>
  <Paragraphs>570</Paragraphs>
  <Slides>72</Slides>
  <Notes>65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72</vt:i4>
      </vt:variant>
    </vt:vector>
  </HeadingPairs>
  <TitlesOfParts>
    <vt:vector size="85" baseType="lpstr">
      <vt:lpstr>Times New Roman</vt:lpstr>
      <vt:lpstr>Gill Sans MT</vt:lpstr>
      <vt:lpstr>inherit</vt:lpstr>
      <vt:lpstr>Calibri</vt:lpstr>
      <vt:lpstr>Wingdings</vt:lpstr>
      <vt:lpstr>Arial Narrow</vt:lpstr>
      <vt:lpstr>Arial</vt:lpstr>
      <vt:lpstr>Segoe UI</vt:lpstr>
      <vt:lpstr>PROGRESS Center</vt:lpstr>
      <vt:lpstr>1_PROGRESS Center</vt:lpstr>
      <vt:lpstr>2_PROGRESS Center</vt:lpstr>
      <vt:lpstr>3_PROGRESS Center</vt:lpstr>
      <vt:lpstr>4_PROGRESS Center</vt:lpstr>
      <vt:lpstr> Making Connections! Ensuring the Parts of the IEP Work Together to Promote Progress</vt:lpstr>
      <vt:lpstr>Meet the Team </vt:lpstr>
      <vt:lpstr>Welcome</vt:lpstr>
      <vt:lpstr>Session Objectives</vt:lpstr>
      <vt:lpstr>Participation Materials </vt:lpstr>
      <vt:lpstr>Session Agenda</vt:lpstr>
      <vt:lpstr>Collective Teacher Efficacy</vt:lpstr>
      <vt:lpstr>Where Do We Start? Collective Efficacy Starts With the Right Questions!</vt:lpstr>
      <vt:lpstr>Are your teams asking the right questions for our students?   Let’s find out!</vt:lpstr>
      <vt:lpstr>Role of PLAAFP Statement and Ensuring Internal Consistency</vt:lpstr>
      <vt:lpstr>Per the IDEA, How Many Requirements Does an IEP Have?</vt:lpstr>
      <vt:lpstr>Program Development: Procedural</vt:lpstr>
      <vt:lpstr>IEPs: Same Essential Ingredients but Individualized Based on Student Need</vt:lpstr>
      <vt:lpstr>Breakout Activity</vt:lpstr>
      <vt:lpstr>What Does the U.S. Department of Education Say? </vt:lpstr>
      <vt:lpstr>In Other Words</vt:lpstr>
      <vt:lpstr>What Does the U.S. Department of Education Say? 2 </vt:lpstr>
      <vt:lpstr>Successful development and implementation of special education depends on the quality of the PLAAFP statement!</vt:lpstr>
      <vt:lpstr>PLAAFP Development in Action</vt:lpstr>
      <vt:lpstr>What Is the Big Deal About the PLAAFP Statement? </vt:lpstr>
      <vt:lpstr>What Does IDEA Say About the PLAAFP Statement?</vt:lpstr>
      <vt:lpstr>What Is Meant by Present Levels of Academic Achievement?</vt:lpstr>
      <vt:lpstr>What Is Meant by Present Levels of Functional Performance?</vt:lpstr>
      <vt:lpstr>What If a Student Doesn’t Require Functional Annual Goals?</vt:lpstr>
      <vt:lpstr>What Are the Four Essential Elements of a High-Quality PLAAFP?</vt:lpstr>
      <vt:lpstr>Applying the Four Questions for IEP Development and Implementation</vt:lpstr>
      <vt:lpstr>Sample PLAAFP Structure With Key Ingredients</vt:lpstr>
      <vt:lpstr>Identifying Circumstances That Impact Access From Special and General Education</vt:lpstr>
      <vt:lpstr>Nature of Mathematics Need: Example </vt:lpstr>
      <vt:lpstr>Example Continued</vt:lpstr>
      <vt:lpstr>Guiding Questions: Connection to Goals and Services</vt:lpstr>
      <vt:lpstr>Tips for Developing PLAAFP Statements</vt:lpstr>
      <vt:lpstr>Tips for Developing PLAAFP Statements 2</vt:lpstr>
      <vt:lpstr>The Power of Teams to Develop High-Quality PLAAFP Statements</vt:lpstr>
      <vt:lpstr>Using the PLAAFP to Design Services and Aids and Measurable Annual Goals</vt:lpstr>
      <vt:lpstr>Connecting the PLAAFP Statement to Goals, Statement of Special Education, and Aids and Services</vt:lpstr>
      <vt:lpstr>What Does IDEA Say About the Statement of Services and Aids?</vt:lpstr>
      <vt:lpstr>What Does IDEA Say About the Statement of Services and Aids? 2</vt:lpstr>
      <vt:lpstr>When Developing the Statement, Teams Must Consider the Following </vt:lpstr>
      <vt:lpstr>To Learn More About the Statement of Services and Aids</vt:lpstr>
      <vt:lpstr>Pause and Reflect</vt:lpstr>
      <vt:lpstr>Tips for Choosing and Implementing Services and Aids</vt:lpstr>
      <vt:lpstr>What Does IDEA Say About Goals?</vt:lpstr>
      <vt:lpstr>Why Are Measurable Annual Goals Important? </vt:lpstr>
      <vt:lpstr>What Are the Three Essential Elements of Measurable Annual Goals?</vt:lpstr>
      <vt:lpstr>Did You Know? </vt:lpstr>
      <vt:lpstr>What Information Do We Need to Create an Annual Goal? </vt:lpstr>
      <vt:lpstr>Nature of Math Need: G.H. Example</vt:lpstr>
      <vt:lpstr>Example IEP Goal</vt:lpstr>
      <vt:lpstr>G.H.’s progress in math also is impacted by his engagement in general education instruction. Three formal classroom observations conducted in February 2022 indicate G.H. is academically engaged 32% of the math class periods compared with 76% of the time for class peers. His lower engagement results in him missing core math instruction and failing to complete 85% of the math assignments. Interviews with the student in February 2022 indicate that G.H. is feeling increasingly frustrated and overwhelmed with math. As a result, G.H. would benefit from strategies to manage his frustration and completion of math assignments, especially as they become more challenging. </vt:lpstr>
      <vt:lpstr>How the Four Essential Elements of a High-Quality PLAAFP Guide Goal Setting!</vt:lpstr>
      <vt:lpstr>Breakout Activity 2</vt:lpstr>
      <vt:lpstr>Standards-Based IEP Goal Writing? </vt:lpstr>
      <vt:lpstr>How Much Progress Is Enough Progress? </vt:lpstr>
      <vt:lpstr>Caution: Unambitious Goals</vt:lpstr>
      <vt:lpstr>Caution: Goals That Are Not Measurable</vt:lpstr>
      <vt:lpstr>Caution: Goals That Are Not Measurable 2</vt:lpstr>
      <vt:lpstr>Caution: Goals That Are Not Measurable 3</vt:lpstr>
      <vt:lpstr>Where Can I Learn More? </vt:lpstr>
      <vt:lpstr>Most Importantly, Keep Your Annual IEP Goals FAIR</vt:lpstr>
      <vt:lpstr>Closing and Next Steps</vt:lpstr>
      <vt:lpstr>Remember! The Power of Teams to Develop High-Quality PLAAFP Statements</vt:lpstr>
      <vt:lpstr>What Is on Your Mind? </vt:lpstr>
      <vt:lpstr>Interested in Going Deeper? PROGRESS Center Self-Paced Training Modules </vt:lpstr>
      <vt:lpstr>PROGRESS Resources to Support the Development of High-Quality Educational Programming</vt:lpstr>
      <vt:lpstr>Suggested Next Steps</vt:lpstr>
      <vt:lpstr>Staying Connected With the  PROGRESS Center</vt:lpstr>
      <vt:lpstr>Reminder: Event Schedule for Tomorrow</vt:lpstr>
      <vt:lpstr>References</vt:lpstr>
      <vt:lpstr>References</vt:lpstr>
      <vt:lpstr>Disclaimer</vt:lpstr>
      <vt:lpstr>PROGRESS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Discussion, Reflection and Moving Forward</dc:title>
  <dc:creator>Kaylan Connally</dc:creator>
  <cp:lastModifiedBy>Peterson, Amy</cp:lastModifiedBy>
  <cp:revision>13</cp:revision>
  <dcterms:modified xsi:type="dcterms:W3CDTF">2022-08-01T13:37:38Z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0x0101007873C9C38D4CE64E9D6A3BDA6AD05B18</vt:lpwstr>
  </property>
  <property fmtid="{D5CDD505-2E9C-101B-9397-08002B2CF9AE}" pid="3" name="MediaServiceImageTags">
    <vt:lpwstr/>
  </property>
</Properties>
</file>