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60" r:id="rId5"/>
    <p:sldMasterId id="2147483738" r:id="rId6"/>
    <p:sldMasterId id="2147483755" r:id="rId7"/>
  </p:sldMasterIdLst>
  <p:notesMasterIdLst>
    <p:notesMasterId r:id="rId35"/>
  </p:notesMasterIdLst>
  <p:sldIdLst>
    <p:sldId id="4430" r:id="rId8"/>
    <p:sldId id="431" r:id="rId9"/>
    <p:sldId id="476" r:id="rId10"/>
    <p:sldId id="4394" r:id="rId11"/>
    <p:sldId id="1902" r:id="rId12"/>
    <p:sldId id="4421" r:id="rId13"/>
    <p:sldId id="4422" r:id="rId14"/>
    <p:sldId id="1837" r:id="rId15"/>
    <p:sldId id="4401" r:id="rId16"/>
    <p:sldId id="4402" r:id="rId17"/>
    <p:sldId id="4403" r:id="rId18"/>
    <p:sldId id="1909" r:id="rId19"/>
    <p:sldId id="4423" r:id="rId20"/>
    <p:sldId id="4280" r:id="rId21"/>
    <p:sldId id="4399" r:id="rId22"/>
    <p:sldId id="4405" r:id="rId23"/>
    <p:sldId id="4425" r:id="rId24"/>
    <p:sldId id="4426" r:id="rId25"/>
    <p:sldId id="4428" r:id="rId26"/>
    <p:sldId id="4427" r:id="rId27"/>
    <p:sldId id="4429" r:id="rId28"/>
    <p:sldId id="4414" r:id="rId29"/>
    <p:sldId id="1844" r:id="rId30"/>
    <p:sldId id="4412" r:id="rId31"/>
    <p:sldId id="423" r:id="rId32"/>
    <p:sldId id="4413" r:id="rId33"/>
    <p:sldId id="41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388029-2B20-F5FB-4124-4ABF9417DF0E}" name="Peterson, Amy" initials="PA" userId="S::ampeterson@air.org::8c14dd6b-6031-4383-8241-8af97fa7035b" providerId="AD"/>
  <p188:author id="{57E9545A-7986-9D17-6395-0977E9FA728F}" name="Hirt, Stacy" initials="HS" userId="S::shirt@air.org::bc1144a5-e0eb-4ce6-a476-1b85ec550409" providerId="AD"/>
  <p188:author id="{59E6A973-FE4E-8FDC-6FC6-F7EE8BE4CEF0}" name="Marken, Alexandra" initials="AM" userId="S::amarken@air.org::bcef9c5e-2830-4396-8782-3785634af4dc" providerId="AD"/>
  <p188:author id="{71BDA477-4368-6A82-8093-F61225D70F6D}" name="Bailey, Tessie" initials="BT" userId="S::tbailey@air.org::8fad8b4d-791e-4caa-89ed-605e4c91cf05" providerId="AD"/>
  <p188:author id="{D97132B3-B130-2E25-7C53-E8F6E66CA56F}" name="Prater, Steven" initials="PS" userId="S::sprater@air.org::c333024e-c5a7-4fab-b3e2-b6d567d675ea" providerId="AD"/>
  <p188:author id="{452D3FBC-06F7-B4FE-810D-D96A41C77B20}" name="Jackson, Stephanie" initials="JS" userId="S::sjackson@air.org::41507284-d238-4789-82df-dc9a05d8958c" providerId="AD"/>
  <p188:author id="{DEFE9CFC-CC69-9A6F-0592-8917DE288470}" name="Kincaid, Aleksis" initials="KA" userId="S::akincaid@air.org::0538e875-8245-4123-bd38-66211df8bd9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204AFB-BF1D-4A1E-A74A-15B607D14AEA}" v="2" dt="2023-08-01T12:13:07.7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712" autoAdjust="0"/>
  </p:normalViewPr>
  <p:slideViewPr>
    <p:cSldViewPr snapToGrid="0">
      <p:cViewPr varScale="1">
        <p:scale>
          <a:sx n="59" d="100"/>
          <a:sy n="59" d="100"/>
        </p:scale>
        <p:origin x="868" y="6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s>
</file>

<file path=ppt/diagrams/_rels/data2.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image" Target="../media/image35.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image" Target="../media/image3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C9BFCD-7EE5-8040-8A6F-174BE811567D}"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7BB60D5A-965E-AD47-9319-BA9DB691CE31}">
      <dgm:prSet phldrT="[Text]"/>
      <dgm:spPr/>
      <dgm:t>
        <a:bodyPr/>
        <a:lstStyle/>
        <a:p>
          <a:r>
            <a:rPr lang="en-US"/>
            <a:t>Name</a:t>
          </a:r>
        </a:p>
      </dgm:t>
    </dgm:pt>
    <dgm:pt modelId="{BFD551E2-97A0-454A-A6AE-B7C6CE14C9C3}" type="parTrans" cxnId="{87C62958-4BF6-B94A-B92D-8F5DBBF0C302}">
      <dgm:prSet/>
      <dgm:spPr/>
      <dgm:t>
        <a:bodyPr/>
        <a:lstStyle/>
        <a:p>
          <a:endParaRPr lang="en-US"/>
        </a:p>
      </dgm:t>
    </dgm:pt>
    <dgm:pt modelId="{B35644CF-7414-0D4C-82DC-51F7C47A8260}" type="sibTrans" cxnId="{87C62958-4BF6-B94A-B92D-8F5DBBF0C302}">
      <dgm:prSet/>
      <dgm:spPr/>
      <dgm:t>
        <a:bodyPr/>
        <a:lstStyle/>
        <a:p>
          <a:endParaRPr lang="en-US"/>
        </a:p>
      </dgm:t>
    </dgm:pt>
    <dgm:pt modelId="{5CF0A5E8-B9BC-7B48-BCFD-FF6CFFA231B5}">
      <dgm:prSet phldrT="[Text]"/>
      <dgm:spPr/>
      <dgm:t>
        <a:bodyPr/>
        <a:lstStyle/>
        <a:p>
          <a:r>
            <a:rPr lang="en-US"/>
            <a:t>Role</a:t>
          </a:r>
        </a:p>
      </dgm:t>
    </dgm:pt>
    <dgm:pt modelId="{68846C89-3F21-8F46-94EE-B006540043B5}" type="parTrans" cxnId="{C8D71DA9-6B5A-1D4B-A293-00F643497496}">
      <dgm:prSet/>
      <dgm:spPr/>
      <dgm:t>
        <a:bodyPr/>
        <a:lstStyle/>
        <a:p>
          <a:endParaRPr lang="en-US"/>
        </a:p>
      </dgm:t>
    </dgm:pt>
    <dgm:pt modelId="{96C422C6-1E81-B243-9BB7-D33A3C0D0ADE}" type="sibTrans" cxnId="{C8D71DA9-6B5A-1D4B-A293-00F643497496}">
      <dgm:prSet/>
      <dgm:spPr/>
      <dgm:t>
        <a:bodyPr/>
        <a:lstStyle/>
        <a:p>
          <a:endParaRPr lang="en-US"/>
        </a:p>
      </dgm:t>
    </dgm:pt>
    <dgm:pt modelId="{D2C9DD22-0B01-F24F-A3FA-3F9CF9600F72}">
      <dgm:prSet phldrT="[Text]"/>
      <dgm:spPr/>
      <dgm:t>
        <a:bodyPr/>
        <a:lstStyle/>
        <a:p>
          <a:r>
            <a:rPr lang="en-US"/>
            <a:t>Where you are from</a:t>
          </a:r>
        </a:p>
      </dgm:t>
    </dgm:pt>
    <dgm:pt modelId="{21344E6D-F2BB-1D48-9CE0-28ED033188D0}" type="parTrans" cxnId="{BE35455D-B585-B24F-9060-80BE1F9E66F3}">
      <dgm:prSet/>
      <dgm:spPr/>
      <dgm:t>
        <a:bodyPr/>
        <a:lstStyle/>
        <a:p>
          <a:endParaRPr lang="en-US"/>
        </a:p>
      </dgm:t>
    </dgm:pt>
    <dgm:pt modelId="{77C36B8B-1F7E-D048-A912-C9648E4F2DEB}" type="sibTrans" cxnId="{BE35455D-B585-B24F-9060-80BE1F9E66F3}">
      <dgm:prSet/>
      <dgm:spPr/>
      <dgm:t>
        <a:bodyPr/>
        <a:lstStyle/>
        <a:p>
          <a:endParaRPr lang="en-US"/>
        </a:p>
      </dgm:t>
    </dgm:pt>
    <dgm:pt modelId="{D7E2F038-C319-DD46-8C19-2AF80BBBBF7C}" type="pres">
      <dgm:prSet presAssocID="{60C9BFCD-7EE5-8040-8A6F-174BE811567D}" presName="linear" presStyleCnt="0">
        <dgm:presLayoutVars>
          <dgm:dir/>
          <dgm:animLvl val="lvl"/>
          <dgm:resizeHandles val="exact"/>
        </dgm:presLayoutVars>
      </dgm:prSet>
      <dgm:spPr/>
    </dgm:pt>
    <dgm:pt modelId="{76525438-B4F8-7B4C-A1E6-C73E9E3835D7}" type="pres">
      <dgm:prSet presAssocID="{7BB60D5A-965E-AD47-9319-BA9DB691CE31}" presName="parentLin" presStyleCnt="0"/>
      <dgm:spPr/>
    </dgm:pt>
    <dgm:pt modelId="{07E90BB2-BEBA-3944-8E08-DB8F54950B96}" type="pres">
      <dgm:prSet presAssocID="{7BB60D5A-965E-AD47-9319-BA9DB691CE31}" presName="parentLeftMargin" presStyleLbl="node1" presStyleIdx="0" presStyleCnt="3"/>
      <dgm:spPr/>
    </dgm:pt>
    <dgm:pt modelId="{39DE0744-F054-B84E-AC16-30F57EC1C13F}" type="pres">
      <dgm:prSet presAssocID="{7BB60D5A-965E-AD47-9319-BA9DB691CE31}" presName="parentText" presStyleLbl="node1" presStyleIdx="0" presStyleCnt="3">
        <dgm:presLayoutVars>
          <dgm:chMax val="0"/>
          <dgm:bulletEnabled val="1"/>
        </dgm:presLayoutVars>
      </dgm:prSet>
      <dgm:spPr/>
    </dgm:pt>
    <dgm:pt modelId="{A3D0C867-E386-F240-AA12-C5C20CF9BC71}" type="pres">
      <dgm:prSet presAssocID="{7BB60D5A-965E-AD47-9319-BA9DB691CE31}" presName="negativeSpace" presStyleCnt="0"/>
      <dgm:spPr/>
    </dgm:pt>
    <dgm:pt modelId="{38A5154A-9CA2-0D45-A75D-6AAD545DC3AC}" type="pres">
      <dgm:prSet presAssocID="{7BB60D5A-965E-AD47-9319-BA9DB691CE31}" presName="childText" presStyleLbl="conFgAcc1" presStyleIdx="0" presStyleCnt="3">
        <dgm:presLayoutVars>
          <dgm:bulletEnabled val="1"/>
        </dgm:presLayoutVars>
      </dgm:prSet>
      <dgm:spPr/>
    </dgm:pt>
    <dgm:pt modelId="{A075DFDD-C3EE-3A4B-96B2-98E5625CFB71}" type="pres">
      <dgm:prSet presAssocID="{B35644CF-7414-0D4C-82DC-51F7C47A8260}" presName="spaceBetweenRectangles" presStyleCnt="0"/>
      <dgm:spPr/>
    </dgm:pt>
    <dgm:pt modelId="{672D353C-2C60-4D44-8852-4CC2D6038A6E}" type="pres">
      <dgm:prSet presAssocID="{5CF0A5E8-B9BC-7B48-BCFD-FF6CFFA231B5}" presName="parentLin" presStyleCnt="0"/>
      <dgm:spPr/>
    </dgm:pt>
    <dgm:pt modelId="{553A21EA-9087-9841-8A71-33BE0B4EE4E8}" type="pres">
      <dgm:prSet presAssocID="{5CF0A5E8-B9BC-7B48-BCFD-FF6CFFA231B5}" presName="parentLeftMargin" presStyleLbl="node1" presStyleIdx="0" presStyleCnt="3"/>
      <dgm:spPr/>
    </dgm:pt>
    <dgm:pt modelId="{44FED21D-E30E-7D42-A5E2-2D157CC4ED46}" type="pres">
      <dgm:prSet presAssocID="{5CF0A5E8-B9BC-7B48-BCFD-FF6CFFA231B5}" presName="parentText" presStyleLbl="node1" presStyleIdx="1" presStyleCnt="3">
        <dgm:presLayoutVars>
          <dgm:chMax val="0"/>
          <dgm:bulletEnabled val="1"/>
        </dgm:presLayoutVars>
      </dgm:prSet>
      <dgm:spPr/>
    </dgm:pt>
    <dgm:pt modelId="{C0610B43-9C81-0B4A-ABE5-B7616C420D65}" type="pres">
      <dgm:prSet presAssocID="{5CF0A5E8-B9BC-7B48-BCFD-FF6CFFA231B5}" presName="negativeSpace" presStyleCnt="0"/>
      <dgm:spPr/>
    </dgm:pt>
    <dgm:pt modelId="{6446D678-E231-4847-84B7-248F1FCA47E0}" type="pres">
      <dgm:prSet presAssocID="{5CF0A5E8-B9BC-7B48-BCFD-FF6CFFA231B5}" presName="childText" presStyleLbl="conFgAcc1" presStyleIdx="1" presStyleCnt="3">
        <dgm:presLayoutVars>
          <dgm:bulletEnabled val="1"/>
        </dgm:presLayoutVars>
      </dgm:prSet>
      <dgm:spPr/>
    </dgm:pt>
    <dgm:pt modelId="{CE63B5F8-D43D-1048-9413-05E38B5A75AE}" type="pres">
      <dgm:prSet presAssocID="{96C422C6-1E81-B243-9BB7-D33A3C0D0ADE}" presName="spaceBetweenRectangles" presStyleCnt="0"/>
      <dgm:spPr/>
    </dgm:pt>
    <dgm:pt modelId="{A53490BD-9DCC-794A-B428-F2C0667C7A1B}" type="pres">
      <dgm:prSet presAssocID="{D2C9DD22-0B01-F24F-A3FA-3F9CF9600F72}" presName="parentLin" presStyleCnt="0"/>
      <dgm:spPr/>
    </dgm:pt>
    <dgm:pt modelId="{590E008A-DE07-194E-80F0-B3A810DF0FE2}" type="pres">
      <dgm:prSet presAssocID="{D2C9DD22-0B01-F24F-A3FA-3F9CF9600F72}" presName="parentLeftMargin" presStyleLbl="node1" presStyleIdx="1" presStyleCnt="3"/>
      <dgm:spPr/>
    </dgm:pt>
    <dgm:pt modelId="{094A2BEC-7879-6449-B3FC-75D22F41BAE5}" type="pres">
      <dgm:prSet presAssocID="{D2C9DD22-0B01-F24F-A3FA-3F9CF9600F72}" presName="parentText" presStyleLbl="node1" presStyleIdx="2" presStyleCnt="3">
        <dgm:presLayoutVars>
          <dgm:chMax val="0"/>
          <dgm:bulletEnabled val="1"/>
        </dgm:presLayoutVars>
      </dgm:prSet>
      <dgm:spPr/>
    </dgm:pt>
    <dgm:pt modelId="{A0AD217E-EB36-3047-8E3F-AD1EB6E9298F}" type="pres">
      <dgm:prSet presAssocID="{D2C9DD22-0B01-F24F-A3FA-3F9CF9600F72}" presName="negativeSpace" presStyleCnt="0"/>
      <dgm:spPr/>
    </dgm:pt>
    <dgm:pt modelId="{CB84205D-D82A-C54E-9099-A9D721F708D8}" type="pres">
      <dgm:prSet presAssocID="{D2C9DD22-0B01-F24F-A3FA-3F9CF9600F72}" presName="childText" presStyleLbl="conFgAcc1" presStyleIdx="2" presStyleCnt="3">
        <dgm:presLayoutVars>
          <dgm:bulletEnabled val="1"/>
        </dgm:presLayoutVars>
      </dgm:prSet>
      <dgm:spPr/>
    </dgm:pt>
  </dgm:ptLst>
  <dgm:cxnLst>
    <dgm:cxn modelId="{3ABC091F-F1A2-F84E-9B8C-4A18DE0A5851}" type="presOf" srcId="{60C9BFCD-7EE5-8040-8A6F-174BE811567D}" destId="{D7E2F038-C319-DD46-8C19-2AF80BBBBF7C}" srcOrd="0" destOrd="0" presId="urn:microsoft.com/office/officeart/2005/8/layout/list1"/>
    <dgm:cxn modelId="{BE35455D-B585-B24F-9060-80BE1F9E66F3}" srcId="{60C9BFCD-7EE5-8040-8A6F-174BE811567D}" destId="{D2C9DD22-0B01-F24F-A3FA-3F9CF9600F72}" srcOrd="2" destOrd="0" parTransId="{21344E6D-F2BB-1D48-9CE0-28ED033188D0}" sibTransId="{77C36B8B-1F7E-D048-A912-C9648E4F2DEB}"/>
    <dgm:cxn modelId="{E335345F-11EE-9A40-9B2D-9EAA75F7A0F7}" type="presOf" srcId="{5CF0A5E8-B9BC-7B48-BCFD-FF6CFFA231B5}" destId="{553A21EA-9087-9841-8A71-33BE0B4EE4E8}" srcOrd="0" destOrd="0" presId="urn:microsoft.com/office/officeart/2005/8/layout/list1"/>
    <dgm:cxn modelId="{86C6044F-6F0A-5447-94AB-BC49322DDB16}" type="presOf" srcId="{D2C9DD22-0B01-F24F-A3FA-3F9CF9600F72}" destId="{590E008A-DE07-194E-80F0-B3A810DF0FE2}" srcOrd="0" destOrd="0" presId="urn:microsoft.com/office/officeart/2005/8/layout/list1"/>
    <dgm:cxn modelId="{87C62958-4BF6-B94A-B92D-8F5DBBF0C302}" srcId="{60C9BFCD-7EE5-8040-8A6F-174BE811567D}" destId="{7BB60D5A-965E-AD47-9319-BA9DB691CE31}" srcOrd="0" destOrd="0" parTransId="{BFD551E2-97A0-454A-A6AE-B7C6CE14C9C3}" sibTransId="{B35644CF-7414-0D4C-82DC-51F7C47A8260}"/>
    <dgm:cxn modelId="{21489E8A-9A55-0D40-AD89-17940C6F0418}" type="presOf" srcId="{7BB60D5A-965E-AD47-9319-BA9DB691CE31}" destId="{07E90BB2-BEBA-3944-8E08-DB8F54950B96}" srcOrd="0" destOrd="0" presId="urn:microsoft.com/office/officeart/2005/8/layout/list1"/>
    <dgm:cxn modelId="{C8D71DA9-6B5A-1D4B-A293-00F643497496}" srcId="{60C9BFCD-7EE5-8040-8A6F-174BE811567D}" destId="{5CF0A5E8-B9BC-7B48-BCFD-FF6CFFA231B5}" srcOrd="1" destOrd="0" parTransId="{68846C89-3F21-8F46-94EE-B006540043B5}" sibTransId="{96C422C6-1E81-B243-9BB7-D33A3C0D0ADE}"/>
    <dgm:cxn modelId="{F70655B1-C6EB-224D-A0C7-B643A9E88BA9}" type="presOf" srcId="{D2C9DD22-0B01-F24F-A3FA-3F9CF9600F72}" destId="{094A2BEC-7879-6449-B3FC-75D22F41BAE5}" srcOrd="1" destOrd="0" presId="urn:microsoft.com/office/officeart/2005/8/layout/list1"/>
    <dgm:cxn modelId="{FD7ED9C7-F027-BE47-B103-23A9CCFB962C}" type="presOf" srcId="{7BB60D5A-965E-AD47-9319-BA9DB691CE31}" destId="{39DE0744-F054-B84E-AC16-30F57EC1C13F}" srcOrd="1" destOrd="0" presId="urn:microsoft.com/office/officeart/2005/8/layout/list1"/>
    <dgm:cxn modelId="{8754EDC9-38C8-BC4F-8F06-BD2E24E72199}" type="presOf" srcId="{5CF0A5E8-B9BC-7B48-BCFD-FF6CFFA231B5}" destId="{44FED21D-E30E-7D42-A5E2-2D157CC4ED46}" srcOrd="1" destOrd="0" presId="urn:microsoft.com/office/officeart/2005/8/layout/list1"/>
    <dgm:cxn modelId="{F8A72EBC-9BF6-A947-BD3F-F6C27F0166C0}" type="presParOf" srcId="{D7E2F038-C319-DD46-8C19-2AF80BBBBF7C}" destId="{76525438-B4F8-7B4C-A1E6-C73E9E3835D7}" srcOrd="0" destOrd="0" presId="urn:microsoft.com/office/officeart/2005/8/layout/list1"/>
    <dgm:cxn modelId="{8009FC6C-D7A7-0B4E-9F20-1318D6B31393}" type="presParOf" srcId="{76525438-B4F8-7B4C-A1E6-C73E9E3835D7}" destId="{07E90BB2-BEBA-3944-8E08-DB8F54950B96}" srcOrd="0" destOrd="0" presId="urn:microsoft.com/office/officeart/2005/8/layout/list1"/>
    <dgm:cxn modelId="{62B01F11-7A5C-6146-9606-D3B09F6F795D}" type="presParOf" srcId="{76525438-B4F8-7B4C-A1E6-C73E9E3835D7}" destId="{39DE0744-F054-B84E-AC16-30F57EC1C13F}" srcOrd="1" destOrd="0" presId="urn:microsoft.com/office/officeart/2005/8/layout/list1"/>
    <dgm:cxn modelId="{9153F324-DBE8-5F4A-8140-A46F2A7945B5}" type="presParOf" srcId="{D7E2F038-C319-DD46-8C19-2AF80BBBBF7C}" destId="{A3D0C867-E386-F240-AA12-C5C20CF9BC71}" srcOrd="1" destOrd="0" presId="urn:microsoft.com/office/officeart/2005/8/layout/list1"/>
    <dgm:cxn modelId="{9491B60C-A6AE-5C45-8EE3-3E91B76806C6}" type="presParOf" srcId="{D7E2F038-C319-DD46-8C19-2AF80BBBBF7C}" destId="{38A5154A-9CA2-0D45-A75D-6AAD545DC3AC}" srcOrd="2" destOrd="0" presId="urn:microsoft.com/office/officeart/2005/8/layout/list1"/>
    <dgm:cxn modelId="{1752D25F-3EC1-9149-991C-B884797330A8}" type="presParOf" srcId="{D7E2F038-C319-DD46-8C19-2AF80BBBBF7C}" destId="{A075DFDD-C3EE-3A4B-96B2-98E5625CFB71}" srcOrd="3" destOrd="0" presId="urn:microsoft.com/office/officeart/2005/8/layout/list1"/>
    <dgm:cxn modelId="{47AE9ECE-89D7-004B-8DED-DD02F8A7C6C3}" type="presParOf" srcId="{D7E2F038-C319-DD46-8C19-2AF80BBBBF7C}" destId="{672D353C-2C60-4D44-8852-4CC2D6038A6E}" srcOrd="4" destOrd="0" presId="urn:microsoft.com/office/officeart/2005/8/layout/list1"/>
    <dgm:cxn modelId="{9E26DEAD-41B2-2B49-8933-DA4927624FAE}" type="presParOf" srcId="{672D353C-2C60-4D44-8852-4CC2D6038A6E}" destId="{553A21EA-9087-9841-8A71-33BE0B4EE4E8}" srcOrd="0" destOrd="0" presId="urn:microsoft.com/office/officeart/2005/8/layout/list1"/>
    <dgm:cxn modelId="{5BB1D6BD-B8FD-5343-96C5-8246C9067F80}" type="presParOf" srcId="{672D353C-2C60-4D44-8852-4CC2D6038A6E}" destId="{44FED21D-E30E-7D42-A5E2-2D157CC4ED46}" srcOrd="1" destOrd="0" presId="urn:microsoft.com/office/officeart/2005/8/layout/list1"/>
    <dgm:cxn modelId="{4FE6BA6E-C301-3F49-AC57-4D68497D306C}" type="presParOf" srcId="{D7E2F038-C319-DD46-8C19-2AF80BBBBF7C}" destId="{C0610B43-9C81-0B4A-ABE5-B7616C420D65}" srcOrd="5" destOrd="0" presId="urn:microsoft.com/office/officeart/2005/8/layout/list1"/>
    <dgm:cxn modelId="{C8E28AE7-00BE-DE45-8E20-7AFBA839F093}" type="presParOf" srcId="{D7E2F038-C319-DD46-8C19-2AF80BBBBF7C}" destId="{6446D678-E231-4847-84B7-248F1FCA47E0}" srcOrd="6" destOrd="0" presId="urn:microsoft.com/office/officeart/2005/8/layout/list1"/>
    <dgm:cxn modelId="{096ADF0A-A166-D04C-85EE-85BDBC924FC6}" type="presParOf" srcId="{D7E2F038-C319-DD46-8C19-2AF80BBBBF7C}" destId="{CE63B5F8-D43D-1048-9413-05E38B5A75AE}" srcOrd="7" destOrd="0" presId="urn:microsoft.com/office/officeart/2005/8/layout/list1"/>
    <dgm:cxn modelId="{DD6DB352-302F-8A43-A5A1-60304088AE00}" type="presParOf" srcId="{D7E2F038-C319-DD46-8C19-2AF80BBBBF7C}" destId="{A53490BD-9DCC-794A-B428-F2C0667C7A1B}" srcOrd="8" destOrd="0" presId="urn:microsoft.com/office/officeart/2005/8/layout/list1"/>
    <dgm:cxn modelId="{FF1AC306-B4CF-4947-A679-4A468C17D337}" type="presParOf" srcId="{A53490BD-9DCC-794A-B428-F2C0667C7A1B}" destId="{590E008A-DE07-194E-80F0-B3A810DF0FE2}" srcOrd="0" destOrd="0" presId="urn:microsoft.com/office/officeart/2005/8/layout/list1"/>
    <dgm:cxn modelId="{A6F32A43-9145-C64B-B8D4-EA9249222D0F}" type="presParOf" srcId="{A53490BD-9DCC-794A-B428-F2C0667C7A1B}" destId="{094A2BEC-7879-6449-B3FC-75D22F41BAE5}" srcOrd="1" destOrd="0" presId="urn:microsoft.com/office/officeart/2005/8/layout/list1"/>
    <dgm:cxn modelId="{226D6730-E2EF-FB41-AD4E-232CC8460666}" type="presParOf" srcId="{D7E2F038-C319-DD46-8C19-2AF80BBBBF7C}" destId="{A0AD217E-EB36-3047-8E3F-AD1EB6E9298F}" srcOrd="9" destOrd="0" presId="urn:microsoft.com/office/officeart/2005/8/layout/list1"/>
    <dgm:cxn modelId="{A2BBFAB6-9F3C-B542-8434-7688859B1F9E}" type="presParOf" srcId="{D7E2F038-C319-DD46-8C19-2AF80BBBBF7C}" destId="{CB84205D-D82A-C54E-9099-A9D721F708D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9BC034-B111-497C-AF16-8218866BD32D}" type="doc">
      <dgm:prSet loTypeId="urn:microsoft.com/office/officeart/2005/8/layout/bList2" loCatId="list" qsTypeId="urn:microsoft.com/office/officeart/2005/8/quickstyle/simple1" qsCatId="simple" csTypeId="urn:microsoft.com/office/officeart/2005/8/colors/accent1_2" csCatId="accent1" phldr="1"/>
      <dgm:spPr/>
    </dgm:pt>
    <dgm:pt modelId="{DD1C3947-7794-48A4-AE0A-0D18CAF7F437}">
      <dgm:prSet phldrT="[Text]"/>
      <dgm:spPr/>
      <dgm:t>
        <a:bodyPr/>
        <a:lstStyle/>
        <a:p>
          <a:r>
            <a:rPr lang="en-US"/>
            <a:t>Professional Learning</a:t>
          </a:r>
        </a:p>
      </dgm:t>
    </dgm:pt>
    <dgm:pt modelId="{8AC2E107-3E0D-405C-AE86-AD1786DBFF85}" type="parTrans" cxnId="{2990A503-CD70-478E-8DB7-BBEC785A795B}">
      <dgm:prSet/>
      <dgm:spPr/>
      <dgm:t>
        <a:bodyPr/>
        <a:lstStyle/>
        <a:p>
          <a:endParaRPr lang="en-US"/>
        </a:p>
      </dgm:t>
    </dgm:pt>
    <dgm:pt modelId="{7CF40231-FA17-4056-84B7-91AA1D3ABA31}" type="sibTrans" cxnId="{2990A503-CD70-478E-8DB7-BBEC785A795B}">
      <dgm:prSet/>
      <dgm:spPr/>
      <dgm:t>
        <a:bodyPr/>
        <a:lstStyle/>
        <a:p>
          <a:endParaRPr lang="en-US"/>
        </a:p>
      </dgm:t>
    </dgm:pt>
    <dgm:pt modelId="{497A36F4-D6A5-4501-8CD1-1623A242BF5A}">
      <dgm:prSet/>
      <dgm:spPr/>
      <dgm:t>
        <a:bodyPr/>
        <a:lstStyle/>
        <a:p>
          <a:r>
            <a:rPr lang="en-US" b="1" dirty="0"/>
            <a:t>47%</a:t>
          </a:r>
          <a:r>
            <a:rPr lang="en-US" dirty="0"/>
            <a:t> percent of focus group participants shared that they did not agree that special educators and related service staff receive ongoing, high quality professional development and training on topics related to students with disabilities </a:t>
          </a:r>
        </a:p>
      </dgm:t>
    </dgm:pt>
    <dgm:pt modelId="{53CB6445-A7D6-4957-BDD2-7399AE16F8ED}" type="parTrans" cxnId="{8FEFA8FB-072D-4236-B03E-65508094FBB9}">
      <dgm:prSet/>
      <dgm:spPr/>
      <dgm:t>
        <a:bodyPr/>
        <a:lstStyle/>
        <a:p>
          <a:endParaRPr lang="en-US"/>
        </a:p>
      </dgm:t>
    </dgm:pt>
    <dgm:pt modelId="{4DB38643-7BA7-4869-BC34-6195501A76D8}" type="sibTrans" cxnId="{8FEFA8FB-072D-4236-B03E-65508094FBB9}">
      <dgm:prSet/>
      <dgm:spPr/>
      <dgm:t>
        <a:bodyPr/>
        <a:lstStyle/>
        <a:p>
          <a:endParaRPr lang="en-US"/>
        </a:p>
      </dgm:t>
    </dgm:pt>
    <dgm:pt modelId="{DF79ED0F-C0C9-4FA0-828D-654FF9EF0EE1}" type="pres">
      <dgm:prSet presAssocID="{999BC034-B111-497C-AF16-8218866BD32D}" presName="diagram" presStyleCnt="0">
        <dgm:presLayoutVars>
          <dgm:dir/>
          <dgm:animLvl val="lvl"/>
          <dgm:resizeHandles val="exact"/>
        </dgm:presLayoutVars>
      </dgm:prSet>
      <dgm:spPr/>
    </dgm:pt>
    <dgm:pt modelId="{77187C0A-E483-417E-8CA5-498A1664A771}" type="pres">
      <dgm:prSet presAssocID="{DD1C3947-7794-48A4-AE0A-0D18CAF7F437}" presName="compNode" presStyleCnt="0"/>
      <dgm:spPr/>
    </dgm:pt>
    <dgm:pt modelId="{70468897-E0B0-495A-BB3A-402968EC59DE}" type="pres">
      <dgm:prSet presAssocID="{DD1C3947-7794-48A4-AE0A-0D18CAF7F437}" presName="childRect" presStyleLbl="bgAcc1" presStyleIdx="0" presStyleCnt="1">
        <dgm:presLayoutVars>
          <dgm:bulletEnabled val="1"/>
        </dgm:presLayoutVars>
      </dgm:prSet>
      <dgm:spPr/>
    </dgm:pt>
    <dgm:pt modelId="{E269D235-76BB-4928-86BF-F672929454FF}" type="pres">
      <dgm:prSet presAssocID="{DD1C3947-7794-48A4-AE0A-0D18CAF7F437}" presName="parentText" presStyleLbl="node1" presStyleIdx="0" presStyleCnt="0">
        <dgm:presLayoutVars>
          <dgm:chMax val="0"/>
          <dgm:bulletEnabled val="1"/>
        </dgm:presLayoutVars>
      </dgm:prSet>
      <dgm:spPr/>
    </dgm:pt>
    <dgm:pt modelId="{097368D6-F724-4690-BCD9-323772F9AB57}" type="pres">
      <dgm:prSet presAssocID="{DD1C3947-7794-48A4-AE0A-0D18CAF7F437}" presName="parentRect" presStyleLbl="alignNode1" presStyleIdx="0" presStyleCnt="1"/>
      <dgm:spPr/>
    </dgm:pt>
    <dgm:pt modelId="{545E5BED-97D8-452A-AD0E-CA195B5E788C}" type="pres">
      <dgm:prSet presAssocID="{DD1C3947-7794-48A4-AE0A-0D18CAF7F437}" presName="adorn" presStyleLbl="fgAccFollow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eacher with solid fill"/>
        </a:ext>
      </dgm:extLst>
    </dgm:pt>
  </dgm:ptLst>
  <dgm:cxnLst>
    <dgm:cxn modelId="{2990A503-CD70-478E-8DB7-BBEC785A795B}" srcId="{999BC034-B111-497C-AF16-8218866BD32D}" destId="{DD1C3947-7794-48A4-AE0A-0D18CAF7F437}" srcOrd="0" destOrd="0" parTransId="{8AC2E107-3E0D-405C-AE86-AD1786DBFF85}" sibTransId="{7CF40231-FA17-4056-84B7-91AA1D3ABA31}"/>
    <dgm:cxn modelId="{01C3010F-341A-4771-A504-992FAFAF9641}" type="presOf" srcId="{999BC034-B111-497C-AF16-8218866BD32D}" destId="{DF79ED0F-C0C9-4FA0-828D-654FF9EF0EE1}" srcOrd="0" destOrd="0" presId="urn:microsoft.com/office/officeart/2005/8/layout/bList2"/>
    <dgm:cxn modelId="{A59E1E29-237C-402F-8283-9F704D789A52}" type="presOf" srcId="{DD1C3947-7794-48A4-AE0A-0D18CAF7F437}" destId="{E269D235-76BB-4928-86BF-F672929454FF}" srcOrd="0" destOrd="0" presId="urn:microsoft.com/office/officeart/2005/8/layout/bList2"/>
    <dgm:cxn modelId="{1F5D22CC-C1EA-47B5-AA7A-17705B05D121}" type="presOf" srcId="{497A36F4-D6A5-4501-8CD1-1623A242BF5A}" destId="{70468897-E0B0-495A-BB3A-402968EC59DE}" srcOrd="0" destOrd="0" presId="urn:microsoft.com/office/officeart/2005/8/layout/bList2"/>
    <dgm:cxn modelId="{E91E27DB-2292-4120-907A-ACBEB47EDA79}" type="presOf" srcId="{DD1C3947-7794-48A4-AE0A-0D18CAF7F437}" destId="{097368D6-F724-4690-BCD9-323772F9AB57}" srcOrd="1" destOrd="0" presId="urn:microsoft.com/office/officeart/2005/8/layout/bList2"/>
    <dgm:cxn modelId="{8FEFA8FB-072D-4236-B03E-65508094FBB9}" srcId="{DD1C3947-7794-48A4-AE0A-0D18CAF7F437}" destId="{497A36F4-D6A5-4501-8CD1-1623A242BF5A}" srcOrd="0" destOrd="0" parTransId="{53CB6445-A7D6-4957-BDD2-7399AE16F8ED}" sibTransId="{4DB38643-7BA7-4869-BC34-6195501A76D8}"/>
    <dgm:cxn modelId="{79B3F3F1-B30D-4774-ABCA-1549B7FF9D5E}" type="presParOf" srcId="{DF79ED0F-C0C9-4FA0-828D-654FF9EF0EE1}" destId="{77187C0A-E483-417E-8CA5-498A1664A771}" srcOrd="0" destOrd="0" presId="urn:microsoft.com/office/officeart/2005/8/layout/bList2"/>
    <dgm:cxn modelId="{2E782997-5860-49EF-88C6-C6ED0F88D67F}" type="presParOf" srcId="{77187C0A-E483-417E-8CA5-498A1664A771}" destId="{70468897-E0B0-495A-BB3A-402968EC59DE}" srcOrd="0" destOrd="0" presId="urn:microsoft.com/office/officeart/2005/8/layout/bList2"/>
    <dgm:cxn modelId="{7C7759E0-6F65-44CC-A57A-A0BD65A1A66E}" type="presParOf" srcId="{77187C0A-E483-417E-8CA5-498A1664A771}" destId="{E269D235-76BB-4928-86BF-F672929454FF}" srcOrd="1" destOrd="0" presId="urn:microsoft.com/office/officeart/2005/8/layout/bList2"/>
    <dgm:cxn modelId="{55D0AF56-ECAB-4AA3-BEDF-1D70C3BABB22}" type="presParOf" srcId="{77187C0A-E483-417E-8CA5-498A1664A771}" destId="{097368D6-F724-4690-BCD9-323772F9AB57}" srcOrd="2" destOrd="0" presId="urn:microsoft.com/office/officeart/2005/8/layout/bList2"/>
    <dgm:cxn modelId="{4F32B92F-3F53-4BC6-9894-ECC8186FDA52}" type="presParOf" srcId="{77187C0A-E483-417E-8CA5-498A1664A771}" destId="{545E5BED-97D8-452A-AD0E-CA195B5E788C}"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B5C211-4198-44FA-8CA4-F8AEA9F7B9C7}"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E939FED0-E796-4F6F-BE11-095281C5545D}">
      <dgm:prSet phldrT="[Text]" custT="1"/>
      <dgm:spPr/>
      <dgm:t>
        <a:bodyPr/>
        <a:lstStyle/>
        <a:p>
          <a:r>
            <a:rPr lang="en-US" sz="2400" b="1" dirty="0"/>
            <a:t> Strategies for Analyzing PROGRESS Center IEP Tip Sheets</a:t>
          </a:r>
        </a:p>
      </dgm:t>
    </dgm:pt>
    <dgm:pt modelId="{47D1A08F-76C8-4CFD-BA1D-7FA903C637A2}" type="parTrans" cxnId="{27CEA5D5-8AEF-4F13-B244-A33F7AF75C83}">
      <dgm:prSet/>
      <dgm:spPr/>
      <dgm:t>
        <a:bodyPr/>
        <a:lstStyle/>
        <a:p>
          <a:endParaRPr lang="en-US"/>
        </a:p>
      </dgm:t>
    </dgm:pt>
    <dgm:pt modelId="{47C96792-0853-4B99-B7BF-548CA2F62C3E}" type="sibTrans" cxnId="{27CEA5D5-8AEF-4F13-B244-A33F7AF75C83}">
      <dgm:prSet/>
      <dgm:spPr/>
      <dgm:t>
        <a:bodyPr/>
        <a:lstStyle/>
        <a:p>
          <a:endParaRPr lang="en-US"/>
        </a:p>
      </dgm:t>
    </dgm:pt>
    <dgm:pt modelId="{7949E7D3-83D3-4FD0-939A-EB928EC082FB}">
      <dgm:prSet phldrT="[Text]" custT="1"/>
      <dgm:spPr/>
      <dgm:t>
        <a:bodyPr/>
        <a:lstStyle/>
        <a:p>
          <a:r>
            <a:rPr lang="en-US" sz="2000" b="1" dirty="0"/>
            <a:t>Purpose: </a:t>
          </a:r>
          <a:r>
            <a:rPr lang="en-US" sz="2000" dirty="0"/>
            <a:t>Understand IDEA requirements for IEP components</a:t>
          </a:r>
          <a:endParaRPr lang="en-US" sz="2000" b="1" dirty="0"/>
        </a:p>
      </dgm:t>
    </dgm:pt>
    <dgm:pt modelId="{E00A6700-D03C-49C3-9A5D-F9789481DBFD}" type="parTrans" cxnId="{F0F00AEB-DC32-41C5-8168-977276CB4A54}">
      <dgm:prSet/>
      <dgm:spPr/>
      <dgm:t>
        <a:bodyPr/>
        <a:lstStyle/>
        <a:p>
          <a:endParaRPr lang="en-US"/>
        </a:p>
      </dgm:t>
    </dgm:pt>
    <dgm:pt modelId="{E8FE7BEB-8409-492A-BEA7-4BF487500EF0}" type="sibTrans" cxnId="{F0F00AEB-DC32-41C5-8168-977276CB4A54}">
      <dgm:prSet/>
      <dgm:spPr/>
      <dgm:t>
        <a:bodyPr/>
        <a:lstStyle/>
        <a:p>
          <a:endParaRPr lang="en-US"/>
        </a:p>
      </dgm:t>
    </dgm:pt>
    <dgm:pt modelId="{7ABF0849-A940-494E-A8E5-CD00F372ABA5}">
      <dgm:prSet phldrT="[Text]" custT="1"/>
      <dgm:spPr/>
      <dgm:t>
        <a:bodyPr/>
        <a:lstStyle/>
        <a:p>
          <a:r>
            <a:rPr lang="en-US" sz="2400" b="1" dirty="0">
              <a:latin typeface="Calibri"/>
            </a:rPr>
            <a:t>Getting</a:t>
          </a:r>
          <a:r>
            <a:rPr lang="en-US" sz="2400" b="1" dirty="0"/>
            <a:t> to Know Your IEP</a:t>
          </a:r>
        </a:p>
      </dgm:t>
    </dgm:pt>
    <dgm:pt modelId="{06CCDF22-4389-4047-BA79-BAA0AE3B0809}" type="parTrans" cxnId="{C528971A-32AD-45C8-9F96-3A5819A7098F}">
      <dgm:prSet/>
      <dgm:spPr/>
      <dgm:t>
        <a:bodyPr/>
        <a:lstStyle/>
        <a:p>
          <a:endParaRPr lang="en-US"/>
        </a:p>
      </dgm:t>
    </dgm:pt>
    <dgm:pt modelId="{FAD259C8-2444-4F27-949F-1A3AC4B9F9C0}" type="sibTrans" cxnId="{C528971A-32AD-45C8-9F96-3A5819A7098F}">
      <dgm:prSet/>
      <dgm:spPr/>
      <dgm:t>
        <a:bodyPr/>
        <a:lstStyle/>
        <a:p>
          <a:endParaRPr lang="en-US"/>
        </a:p>
      </dgm:t>
    </dgm:pt>
    <dgm:pt modelId="{13E14BFB-4A87-4DF1-9C9D-2C8CCF67083D}">
      <dgm:prSet phldrT="[Text]" custT="1"/>
      <dgm:spPr/>
      <dgm:t>
        <a:bodyPr/>
        <a:lstStyle/>
        <a:p>
          <a:r>
            <a:rPr lang="en-US" sz="2000" b="1" dirty="0"/>
            <a:t>Purpose: </a:t>
          </a:r>
          <a:r>
            <a:rPr lang="en-US" sz="2000" b="0" dirty="0"/>
            <a:t>U</a:t>
          </a:r>
          <a:r>
            <a:rPr lang="en-US" sz="2000" dirty="0"/>
            <a:t>nderstand where the required components of an IEP appear in your local IEP document</a:t>
          </a:r>
        </a:p>
      </dgm:t>
    </dgm:pt>
    <dgm:pt modelId="{92975825-12FF-479E-945F-17735E3E9F16}" type="parTrans" cxnId="{4A223CB3-F29B-4479-B67B-6A745E93D8E2}">
      <dgm:prSet/>
      <dgm:spPr/>
      <dgm:t>
        <a:bodyPr/>
        <a:lstStyle/>
        <a:p>
          <a:endParaRPr lang="en-US"/>
        </a:p>
      </dgm:t>
    </dgm:pt>
    <dgm:pt modelId="{0CD501D4-5DD0-4DB4-823E-9A855BC4128E}" type="sibTrans" cxnId="{4A223CB3-F29B-4479-B67B-6A745E93D8E2}">
      <dgm:prSet/>
      <dgm:spPr/>
      <dgm:t>
        <a:bodyPr/>
        <a:lstStyle/>
        <a:p>
          <a:endParaRPr lang="en-US"/>
        </a:p>
      </dgm:t>
    </dgm:pt>
    <dgm:pt modelId="{9867032D-15D9-4693-88D9-6D62BB368D8A}">
      <dgm:prSet phldrT="[Text]" custT="1"/>
      <dgm:spPr/>
      <dgm:t>
        <a:bodyPr/>
        <a:lstStyle/>
        <a:p>
          <a:r>
            <a:rPr lang="en-US" sz="2400" b="1" dirty="0"/>
            <a:t>Looking for Connections: Ensuring the Parts of the IEP Work Together</a:t>
          </a:r>
        </a:p>
      </dgm:t>
    </dgm:pt>
    <dgm:pt modelId="{C8CD57BB-95B9-4C28-9AAA-04D99108C996}" type="parTrans" cxnId="{5D6C4BB2-4E0A-487E-BD48-BCA93011A1B0}">
      <dgm:prSet/>
      <dgm:spPr/>
      <dgm:t>
        <a:bodyPr/>
        <a:lstStyle/>
        <a:p>
          <a:endParaRPr lang="en-US"/>
        </a:p>
      </dgm:t>
    </dgm:pt>
    <dgm:pt modelId="{D42724FC-06DC-4778-914F-DFA543F9B9AC}" type="sibTrans" cxnId="{5D6C4BB2-4E0A-487E-BD48-BCA93011A1B0}">
      <dgm:prSet/>
      <dgm:spPr/>
      <dgm:t>
        <a:bodyPr/>
        <a:lstStyle/>
        <a:p>
          <a:endParaRPr lang="en-US"/>
        </a:p>
      </dgm:t>
    </dgm:pt>
    <dgm:pt modelId="{42B3956B-8364-4CCD-A5BD-A09AE576832F}">
      <dgm:prSet phldrT="[Text]" custT="1"/>
      <dgm:spPr/>
      <dgm:t>
        <a:bodyPr/>
        <a:lstStyle/>
        <a:p>
          <a:r>
            <a:rPr lang="en-US" sz="2000" b="1" dirty="0"/>
            <a:t>Purpose: </a:t>
          </a:r>
          <a:r>
            <a:rPr lang="en-US" sz="2000" dirty="0"/>
            <a:t>Understand the extent to which the IEP is reasonably calculated to promote progress by focusing on how the parts of the IEP work together to address identified needs</a:t>
          </a:r>
        </a:p>
      </dgm:t>
    </dgm:pt>
    <dgm:pt modelId="{2A9D93EF-BD94-4B91-A8BE-1A13FCEFF326}" type="parTrans" cxnId="{419E0E5C-70D1-45BF-ADA1-A6184AD77521}">
      <dgm:prSet/>
      <dgm:spPr/>
      <dgm:t>
        <a:bodyPr/>
        <a:lstStyle/>
        <a:p>
          <a:endParaRPr lang="en-US"/>
        </a:p>
      </dgm:t>
    </dgm:pt>
    <dgm:pt modelId="{A0B56FFC-9CF0-47D6-818D-33AE165B31BE}" type="sibTrans" cxnId="{419E0E5C-70D1-45BF-ADA1-A6184AD77521}">
      <dgm:prSet/>
      <dgm:spPr/>
      <dgm:t>
        <a:bodyPr/>
        <a:lstStyle/>
        <a:p>
          <a:endParaRPr lang="en-US"/>
        </a:p>
      </dgm:t>
    </dgm:pt>
    <dgm:pt modelId="{1D3AC8DC-9CD8-4B23-ADA9-AFD73B77909E}" type="pres">
      <dgm:prSet presAssocID="{E6B5C211-4198-44FA-8CA4-F8AEA9F7B9C7}" presName="linear" presStyleCnt="0">
        <dgm:presLayoutVars>
          <dgm:dir/>
          <dgm:resizeHandles val="exact"/>
        </dgm:presLayoutVars>
      </dgm:prSet>
      <dgm:spPr/>
    </dgm:pt>
    <dgm:pt modelId="{D416A7AC-777C-4100-915B-17179AD5D21A}" type="pres">
      <dgm:prSet presAssocID="{E939FED0-E796-4F6F-BE11-095281C5545D}" presName="comp" presStyleCnt="0"/>
      <dgm:spPr/>
    </dgm:pt>
    <dgm:pt modelId="{D09CCCE7-6617-4982-8FD7-0B3B35553812}" type="pres">
      <dgm:prSet presAssocID="{E939FED0-E796-4F6F-BE11-095281C5545D}" presName="box" presStyleLbl="node1" presStyleIdx="0" presStyleCnt="3"/>
      <dgm:spPr/>
    </dgm:pt>
    <dgm:pt modelId="{A951DEFC-D4EF-4450-9654-3D4312554A61}" type="pres">
      <dgm:prSet presAssocID="{E939FED0-E796-4F6F-BE11-095281C5545D}" presName="img" presStyleLbl="fgImgPlace1" presStyleIdx="0" presStyleCnt="3"/>
      <dgm:spPr>
        <a:blipFill>
          <a:blip xmlns:r="http://schemas.openxmlformats.org/officeDocument/2006/relationships" r:embed="rId1"/>
          <a:srcRect/>
          <a:stretch>
            <a:fillRect l="-2000" r="-2000"/>
          </a:stretch>
        </a:blipFill>
      </dgm:spPr>
    </dgm:pt>
    <dgm:pt modelId="{9579B525-FD5C-4D14-81AB-10D263BAFEAE}" type="pres">
      <dgm:prSet presAssocID="{E939FED0-E796-4F6F-BE11-095281C5545D}" presName="text" presStyleLbl="node1" presStyleIdx="0" presStyleCnt="3">
        <dgm:presLayoutVars>
          <dgm:bulletEnabled val="1"/>
        </dgm:presLayoutVars>
      </dgm:prSet>
      <dgm:spPr/>
    </dgm:pt>
    <dgm:pt modelId="{91A5507A-5A4F-4F42-8E73-61C2F8F3B442}" type="pres">
      <dgm:prSet presAssocID="{47C96792-0853-4B99-B7BF-548CA2F62C3E}" presName="spacer" presStyleCnt="0"/>
      <dgm:spPr/>
    </dgm:pt>
    <dgm:pt modelId="{52693242-96D3-4E46-B8D8-6651F6178F0A}" type="pres">
      <dgm:prSet presAssocID="{7ABF0849-A940-494E-A8E5-CD00F372ABA5}" presName="comp" presStyleCnt="0"/>
      <dgm:spPr/>
    </dgm:pt>
    <dgm:pt modelId="{B34A3BF9-94DB-40FB-9FE9-D28E7884CB73}" type="pres">
      <dgm:prSet presAssocID="{7ABF0849-A940-494E-A8E5-CD00F372ABA5}" presName="box" presStyleLbl="node1" presStyleIdx="1" presStyleCnt="3"/>
      <dgm:spPr/>
    </dgm:pt>
    <dgm:pt modelId="{9096AA26-AA3E-44C2-88E6-37B63D6BB49E}" type="pres">
      <dgm:prSet presAssocID="{7ABF0849-A940-494E-A8E5-CD00F372ABA5}"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dgm:spPr>
    </dgm:pt>
    <dgm:pt modelId="{24EC922C-F27F-434E-A60C-6E37A312F771}" type="pres">
      <dgm:prSet presAssocID="{7ABF0849-A940-494E-A8E5-CD00F372ABA5}" presName="text" presStyleLbl="node1" presStyleIdx="1" presStyleCnt="3">
        <dgm:presLayoutVars>
          <dgm:bulletEnabled val="1"/>
        </dgm:presLayoutVars>
      </dgm:prSet>
      <dgm:spPr/>
    </dgm:pt>
    <dgm:pt modelId="{D966CD27-A4B5-43F8-8396-AFC4D2A420D9}" type="pres">
      <dgm:prSet presAssocID="{FAD259C8-2444-4F27-949F-1A3AC4B9F9C0}" presName="spacer" presStyleCnt="0"/>
      <dgm:spPr/>
    </dgm:pt>
    <dgm:pt modelId="{A3074107-57F7-4A61-825A-6F10E4D583D3}" type="pres">
      <dgm:prSet presAssocID="{9867032D-15D9-4693-88D9-6D62BB368D8A}" presName="comp" presStyleCnt="0"/>
      <dgm:spPr/>
    </dgm:pt>
    <dgm:pt modelId="{61088CA8-3F3A-49D6-BE64-521A2D3CA28A}" type="pres">
      <dgm:prSet presAssocID="{9867032D-15D9-4693-88D9-6D62BB368D8A}" presName="box" presStyleLbl="node1" presStyleIdx="2" presStyleCnt="3"/>
      <dgm:spPr/>
    </dgm:pt>
    <dgm:pt modelId="{9DDEBDB8-E09B-48B0-A667-027E37E70821}" type="pres">
      <dgm:prSet presAssocID="{9867032D-15D9-4693-88D9-6D62BB368D8A}" presName="img" presStyleLbl="fgImgPlace1" presStyleIdx="2" presStyleCnt="3"/>
      <dgm:spPr>
        <a:blipFill>
          <a:blip xmlns:r="http://schemas.openxmlformats.org/officeDocument/2006/relationships" r:embed="rId3"/>
          <a:srcRect/>
          <a:stretch>
            <a:fillRect l="-19000" r="-19000"/>
          </a:stretch>
        </a:blipFill>
      </dgm:spPr>
    </dgm:pt>
    <dgm:pt modelId="{FEAA7244-1D34-4E6A-997A-E07C819320CE}" type="pres">
      <dgm:prSet presAssocID="{9867032D-15D9-4693-88D9-6D62BB368D8A}" presName="text" presStyleLbl="node1" presStyleIdx="2" presStyleCnt="3">
        <dgm:presLayoutVars>
          <dgm:bulletEnabled val="1"/>
        </dgm:presLayoutVars>
      </dgm:prSet>
      <dgm:spPr/>
    </dgm:pt>
  </dgm:ptLst>
  <dgm:cxnLst>
    <dgm:cxn modelId="{C528971A-32AD-45C8-9F96-3A5819A7098F}" srcId="{E6B5C211-4198-44FA-8CA4-F8AEA9F7B9C7}" destId="{7ABF0849-A940-494E-A8E5-CD00F372ABA5}" srcOrd="1" destOrd="0" parTransId="{06CCDF22-4389-4047-BA79-BAA0AE3B0809}" sibTransId="{FAD259C8-2444-4F27-949F-1A3AC4B9F9C0}"/>
    <dgm:cxn modelId="{02532D2D-6BBB-49CD-AB9D-02BD768AFE9B}" type="presOf" srcId="{7ABF0849-A940-494E-A8E5-CD00F372ABA5}" destId="{B34A3BF9-94DB-40FB-9FE9-D28E7884CB73}" srcOrd="0" destOrd="0" presId="urn:microsoft.com/office/officeart/2005/8/layout/vList4"/>
    <dgm:cxn modelId="{8B245330-0935-4771-977F-5E3DD3AA26CC}" type="presOf" srcId="{7949E7D3-83D3-4FD0-939A-EB928EC082FB}" destId="{D09CCCE7-6617-4982-8FD7-0B3B35553812}" srcOrd="0" destOrd="1" presId="urn:microsoft.com/office/officeart/2005/8/layout/vList4"/>
    <dgm:cxn modelId="{419E0E5C-70D1-45BF-ADA1-A6184AD77521}" srcId="{9867032D-15D9-4693-88D9-6D62BB368D8A}" destId="{42B3956B-8364-4CCD-A5BD-A09AE576832F}" srcOrd="0" destOrd="0" parTransId="{2A9D93EF-BD94-4B91-A8BE-1A13FCEFF326}" sibTransId="{A0B56FFC-9CF0-47D6-818D-33AE165B31BE}"/>
    <dgm:cxn modelId="{BAC42F45-C6DA-41AD-8612-0DCF64953729}" type="presOf" srcId="{7ABF0849-A940-494E-A8E5-CD00F372ABA5}" destId="{24EC922C-F27F-434E-A60C-6E37A312F771}" srcOrd="1" destOrd="0" presId="urn:microsoft.com/office/officeart/2005/8/layout/vList4"/>
    <dgm:cxn modelId="{4F625A77-70E9-415F-9126-7BF890AFAC26}" type="presOf" srcId="{E939FED0-E796-4F6F-BE11-095281C5545D}" destId="{D09CCCE7-6617-4982-8FD7-0B3B35553812}" srcOrd="0" destOrd="0" presId="urn:microsoft.com/office/officeart/2005/8/layout/vList4"/>
    <dgm:cxn modelId="{37C8087A-C174-4E35-86B6-885C92A96232}" type="presOf" srcId="{13E14BFB-4A87-4DF1-9C9D-2C8CCF67083D}" destId="{B34A3BF9-94DB-40FB-9FE9-D28E7884CB73}" srcOrd="0" destOrd="1" presId="urn:microsoft.com/office/officeart/2005/8/layout/vList4"/>
    <dgm:cxn modelId="{DB6D645A-3262-4566-A91B-285F4490E632}" type="presOf" srcId="{9867032D-15D9-4693-88D9-6D62BB368D8A}" destId="{FEAA7244-1D34-4E6A-997A-E07C819320CE}" srcOrd="1" destOrd="0" presId="urn:microsoft.com/office/officeart/2005/8/layout/vList4"/>
    <dgm:cxn modelId="{120E088E-CB92-4385-81BF-813933E8AC6D}" type="presOf" srcId="{E6B5C211-4198-44FA-8CA4-F8AEA9F7B9C7}" destId="{1D3AC8DC-9CD8-4B23-ADA9-AFD73B77909E}" srcOrd="0" destOrd="0" presId="urn:microsoft.com/office/officeart/2005/8/layout/vList4"/>
    <dgm:cxn modelId="{6DD73D95-68C3-4EA2-AB41-D0BA6783B8D9}" type="presOf" srcId="{13E14BFB-4A87-4DF1-9C9D-2C8CCF67083D}" destId="{24EC922C-F27F-434E-A60C-6E37A312F771}" srcOrd="1" destOrd="1" presId="urn:microsoft.com/office/officeart/2005/8/layout/vList4"/>
    <dgm:cxn modelId="{B1E76795-C862-4C11-90AC-32F98C1B7833}" type="presOf" srcId="{7949E7D3-83D3-4FD0-939A-EB928EC082FB}" destId="{9579B525-FD5C-4D14-81AB-10D263BAFEAE}" srcOrd="1" destOrd="1" presId="urn:microsoft.com/office/officeart/2005/8/layout/vList4"/>
    <dgm:cxn modelId="{922666A8-7C95-4D2F-AE41-E4E4EAE6463B}" type="presOf" srcId="{42B3956B-8364-4CCD-A5BD-A09AE576832F}" destId="{FEAA7244-1D34-4E6A-997A-E07C819320CE}" srcOrd="1" destOrd="1" presId="urn:microsoft.com/office/officeart/2005/8/layout/vList4"/>
    <dgm:cxn modelId="{462FF0A8-857B-49B5-A013-C09D8437A825}" type="presOf" srcId="{42B3956B-8364-4CCD-A5BD-A09AE576832F}" destId="{61088CA8-3F3A-49D6-BE64-521A2D3CA28A}" srcOrd="0" destOrd="1" presId="urn:microsoft.com/office/officeart/2005/8/layout/vList4"/>
    <dgm:cxn modelId="{5D6C4BB2-4E0A-487E-BD48-BCA93011A1B0}" srcId="{E6B5C211-4198-44FA-8CA4-F8AEA9F7B9C7}" destId="{9867032D-15D9-4693-88D9-6D62BB368D8A}" srcOrd="2" destOrd="0" parTransId="{C8CD57BB-95B9-4C28-9AAA-04D99108C996}" sibTransId="{D42724FC-06DC-4778-914F-DFA543F9B9AC}"/>
    <dgm:cxn modelId="{4A223CB3-F29B-4479-B67B-6A745E93D8E2}" srcId="{7ABF0849-A940-494E-A8E5-CD00F372ABA5}" destId="{13E14BFB-4A87-4DF1-9C9D-2C8CCF67083D}" srcOrd="0" destOrd="0" parTransId="{92975825-12FF-479E-945F-17735E3E9F16}" sibTransId="{0CD501D4-5DD0-4DB4-823E-9A855BC4128E}"/>
    <dgm:cxn modelId="{F5F1A7C0-755E-4049-8706-C1C4FCB4340F}" type="presOf" srcId="{9867032D-15D9-4693-88D9-6D62BB368D8A}" destId="{61088CA8-3F3A-49D6-BE64-521A2D3CA28A}" srcOrd="0" destOrd="0" presId="urn:microsoft.com/office/officeart/2005/8/layout/vList4"/>
    <dgm:cxn modelId="{27CEA5D5-8AEF-4F13-B244-A33F7AF75C83}" srcId="{E6B5C211-4198-44FA-8CA4-F8AEA9F7B9C7}" destId="{E939FED0-E796-4F6F-BE11-095281C5545D}" srcOrd="0" destOrd="0" parTransId="{47D1A08F-76C8-4CFD-BA1D-7FA903C637A2}" sibTransId="{47C96792-0853-4B99-B7BF-548CA2F62C3E}"/>
    <dgm:cxn modelId="{F0F00AEB-DC32-41C5-8168-977276CB4A54}" srcId="{E939FED0-E796-4F6F-BE11-095281C5545D}" destId="{7949E7D3-83D3-4FD0-939A-EB928EC082FB}" srcOrd="0" destOrd="0" parTransId="{E00A6700-D03C-49C3-9A5D-F9789481DBFD}" sibTransId="{E8FE7BEB-8409-492A-BEA7-4BF487500EF0}"/>
    <dgm:cxn modelId="{7CDBF0F9-40F0-483A-A580-C964D8A60C15}" type="presOf" srcId="{E939FED0-E796-4F6F-BE11-095281C5545D}" destId="{9579B525-FD5C-4D14-81AB-10D263BAFEAE}" srcOrd="1" destOrd="0" presId="urn:microsoft.com/office/officeart/2005/8/layout/vList4"/>
    <dgm:cxn modelId="{0B74CB7A-C484-4D96-8BBE-30EDE701ACB9}" type="presParOf" srcId="{1D3AC8DC-9CD8-4B23-ADA9-AFD73B77909E}" destId="{D416A7AC-777C-4100-915B-17179AD5D21A}" srcOrd="0" destOrd="0" presId="urn:microsoft.com/office/officeart/2005/8/layout/vList4"/>
    <dgm:cxn modelId="{585D6638-D98B-447C-9736-1B22F6E90979}" type="presParOf" srcId="{D416A7AC-777C-4100-915B-17179AD5D21A}" destId="{D09CCCE7-6617-4982-8FD7-0B3B35553812}" srcOrd="0" destOrd="0" presId="urn:microsoft.com/office/officeart/2005/8/layout/vList4"/>
    <dgm:cxn modelId="{7FA86D4D-0250-404B-A134-17A258A8D3E5}" type="presParOf" srcId="{D416A7AC-777C-4100-915B-17179AD5D21A}" destId="{A951DEFC-D4EF-4450-9654-3D4312554A61}" srcOrd="1" destOrd="0" presId="urn:microsoft.com/office/officeart/2005/8/layout/vList4"/>
    <dgm:cxn modelId="{80641E32-DD24-4044-BDA0-86AAAF671C69}" type="presParOf" srcId="{D416A7AC-777C-4100-915B-17179AD5D21A}" destId="{9579B525-FD5C-4D14-81AB-10D263BAFEAE}" srcOrd="2" destOrd="0" presId="urn:microsoft.com/office/officeart/2005/8/layout/vList4"/>
    <dgm:cxn modelId="{A33CD715-554D-4F7B-B0AE-035D4100CC19}" type="presParOf" srcId="{1D3AC8DC-9CD8-4B23-ADA9-AFD73B77909E}" destId="{91A5507A-5A4F-4F42-8E73-61C2F8F3B442}" srcOrd="1" destOrd="0" presId="urn:microsoft.com/office/officeart/2005/8/layout/vList4"/>
    <dgm:cxn modelId="{83890F4B-D8A2-4675-BD38-C1530A57DA9B}" type="presParOf" srcId="{1D3AC8DC-9CD8-4B23-ADA9-AFD73B77909E}" destId="{52693242-96D3-4E46-B8D8-6651F6178F0A}" srcOrd="2" destOrd="0" presId="urn:microsoft.com/office/officeart/2005/8/layout/vList4"/>
    <dgm:cxn modelId="{0EF4377B-6137-4C98-B893-FB9E604368BD}" type="presParOf" srcId="{52693242-96D3-4E46-B8D8-6651F6178F0A}" destId="{B34A3BF9-94DB-40FB-9FE9-D28E7884CB73}" srcOrd="0" destOrd="0" presId="urn:microsoft.com/office/officeart/2005/8/layout/vList4"/>
    <dgm:cxn modelId="{BDD43E79-8696-4588-B499-3AE783C8E26F}" type="presParOf" srcId="{52693242-96D3-4E46-B8D8-6651F6178F0A}" destId="{9096AA26-AA3E-44C2-88E6-37B63D6BB49E}" srcOrd="1" destOrd="0" presId="urn:microsoft.com/office/officeart/2005/8/layout/vList4"/>
    <dgm:cxn modelId="{13DC4CD4-F05B-4CAE-9B6F-411D6BA16564}" type="presParOf" srcId="{52693242-96D3-4E46-B8D8-6651F6178F0A}" destId="{24EC922C-F27F-434E-A60C-6E37A312F771}" srcOrd="2" destOrd="0" presId="urn:microsoft.com/office/officeart/2005/8/layout/vList4"/>
    <dgm:cxn modelId="{59DD059A-407B-4EF7-B3EB-809CAD01FF59}" type="presParOf" srcId="{1D3AC8DC-9CD8-4B23-ADA9-AFD73B77909E}" destId="{D966CD27-A4B5-43F8-8396-AFC4D2A420D9}" srcOrd="3" destOrd="0" presId="urn:microsoft.com/office/officeart/2005/8/layout/vList4"/>
    <dgm:cxn modelId="{2B90ABF1-AC02-4C82-918C-6583A1D93874}" type="presParOf" srcId="{1D3AC8DC-9CD8-4B23-ADA9-AFD73B77909E}" destId="{A3074107-57F7-4A61-825A-6F10E4D583D3}" srcOrd="4" destOrd="0" presId="urn:microsoft.com/office/officeart/2005/8/layout/vList4"/>
    <dgm:cxn modelId="{9B0FEBF1-FB25-4BC8-970F-7CE3FA489CAA}" type="presParOf" srcId="{A3074107-57F7-4A61-825A-6F10E4D583D3}" destId="{61088CA8-3F3A-49D6-BE64-521A2D3CA28A}" srcOrd="0" destOrd="0" presId="urn:microsoft.com/office/officeart/2005/8/layout/vList4"/>
    <dgm:cxn modelId="{2E0FF7C0-D702-493E-AA96-1CCD28F8AA79}" type="presParOf" srcId="{A3074107-57F7-4A61-825A-6F10E4D583D3}" destId="{9DDEBDB8-E09B-48B0-A667-027E37E70821}" srcOrd="1" destOrd="0" presId="urn:microsoft.com/office/officeart/2005/8/layout/vList4"/>
    <dgm:cxn modelId="{8961A21C-BB46-4DC2-864B-AB7CD1B38B23}" type="presParOf" srcId="{A3074107-57F7-4A61-825A-6F10E4D583D3}" destId="{FEAA7244-1D34-4E6A-997A-E07C819320CE}"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5154A-9CA2-0D45-A75D-6AAD545DC3AC}">
      <dsp:nvSpPr>
        <dsp:cNvPr id="0" name=""/>
        <dsp:cNvSpPr/>
      </dsp:nvSpPr>
      <dsp:spPr>
        <a:xfrm>
          <a:off x="0" y="743359"/>
          <a:ext cx="4604774"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DE0744-F054-B84E-AC16-30F57EC1C13F}">
      <dsp:nvSpPr>
        <dsp:cNvPr id="0" name=""/>
        <dsp:cNvSpPr/>
      </dsp:nvSpPr>
      <dsp:spPr>
        <a:xfrm>
          <a:off x="230238" y="344839"/>
          <a:ext cx="3223341" cy="797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835" tIns="0" rIns="121835" bIns="0" numCol="1" spcCol="1270" anchor="ctr" anchorCtr="0">
          <a:noAutofit/>
        </a:bodyPr>
        <a:lstStyle/>
        <a:p>
          <a:pPr marL="0" lvl="0" indent="0" algn="l" defTabSz="1200150">
            <a:lnSpc>
              <a:spcPct val="90000"/>
            </a:lnSpc>
            <a:spcBef>
              <a:spcPct val="0"/>
            </a:spcBef>
            <a:spcAft>
              <a:spcPct val="35000"/>
            </a:spcAft>
            <a:buNone/>
          </a:pPr>
          <a:r>
            <a:rPr lang="en-US" sz="2700" kern="1200"/>
            <a:t>Name</a:t>
          </a:r>
        </a:p>
      </dsp:txBody>
      <dsp:txXfrm>
        <a:off x="269146" y="383747"/>
        <a:ext cx="3145525" cy="719224"/>
      </dsp:txXfrm>
    </dsp:sp>
    <dsp:sp modelId="{6446D678-E231-4847-84B7-248F1FCA47E0}">
      <dsp:nvSpPr>
        <dsp:cNvPr id="0" name=""/>
        <dsp:cNvSpPr/>
      </dsp:nvSpPr>
      <dsp:spPr>
        <a:xfrm>
          <a:off x="0" y="1968079"/>
          <a:ext cx="4604774"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FED21D-E30E-7D42-A5E2-2D157CC4ED46}">
      <dsp:nvSpPr>
        <dsp:cNvPr id="0" name=""/>
        <dsp:cNvSpPr/>
      </dsp:nvSpPr>
      <dsp:spPr>
        <a:xfrm>
          <a:off x="230238" y="1569559"/>
          <a:ext cx="3223341" cy="797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835" tIns="0" rIns="121835" bIns="0" numCol="1" spcCol="1270" anchor="ctr" anchorCtr="0">
          <a:noAutofit/>
        </a:bodyPr>
        <a:lstStyle/>
        <a:p>
          <a:pPr marL="0" lvl="0" indent="0" algn="l" defTabSz="1200150">
            <a:lnSpc>
              <a:spcPct val="90000"/>
            </a:lnSpc>
            <a:spcBef>
              <a:spcPct val="0"/>
            </a:spcBef>
            <a:spcAft>
              <a:spcPct val="35000"/>
            </a:spcAft>
            <a:buNone/>
          </a:pPr>
          <a:r>
            <a:rPr lang="en-US" sz="2700" kern="1200"/>
            <a:t>Role</a:t>
          </a:r>
        </a:p>
      </dsp:txBody>
      <dsp:txXfrm>
        <a:off x="269146" y="1608467"/>
        <a:ext cx="3145525" cy="719224"/>
      </dsp:txXfrm>
    </dsp:sp>
    <dsp:sp modelId="{CB84205D-D82A-C54E-9099-A9D721F708D8}">
      <dsp:nvSpPr>
        <dsp:cNvPr id="0" name=""/>
        <dsp:cNvSpPr/>
      </dsp:nvSpPr>
      <dsp:spPr>
        <a:xfrm>
          <a:off x="0" y="3192799"/>
          <a:ext cx="4604774"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4A2BEC-7879-6449-B3FC-75D22F41BAE5}">
      <dsp:nvSpPr>
        <dsp:cNvPr id="0" name=""/>
        <dsp:cNvSpPr/>
      </dsp:nvSpPr>
      <dsp:spPr>
        <a:xfrm>
          <a:off x="230238" y="2794279"/>
          <a:ext cx="3223341" cy="797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835" tIns="0" rIns="121835" bIns="0" numCol="1" spcCol="1270" anchor="ctr" anchorCtr="0">
          <a:noAutofit/>
        </a:bodyPr>
        <a:lstStyle/>
        <a:p>
          <a:pPr marL="0" lvl="0" indent="0" algn="l" defTabSz="1200150">
            <a:lnSpc>
              <a:spcPct val="90000"/>
            </a:lnSpc>
            <a:spcBef>
              <a:spcPct val="0"/>
            </a:spcBef>
            <a:spcAft>
              <a:spcPct val="35000"/>
            </a:spcAft>
            <a:buNone/>
          </a:pPr>
          <a:r>
            <a:rPr lang="en-US" sz="2700" kern="1200"/>
            <a:t>Where you are from</a:t>
          </a:r>
        </a:p>
      </dsp:txBody>
      <dsp:txXfrm>
        <a:off x="269146" y="2833187"/>
        <a:ext cx="3145525" cy="719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68897-E0B0-495A-BB3A-402968EC59DE}">
      <dsp:nvSpPr>
        <dsp:cNvPr id="0" name=""/>
        <dsp:cNvSpPr/>
      </dsp:nvSpPr>
      <dsp:spPr>
        <a:xfrm>
          <a:off x="500496" y="2301"/>
          <a:ext cx="4219768" cy="3149967"/>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87630" rIns="29210" bIns="29210" numCol="1" spcCol="1270" anchor="t" anchorCtr="0">
          <a:noAutofit/>
        </a:bodyPr>
        <a:lstStyle/>
        <a:p>
          <a:pPr marL="228600" lvl="1" indent="-228600" algn="l" defTabSz="1022350">
            <a:lnSpc>
              <a:spcPct val="90000"/>
            </a:lnSpc>
            <a:spcBef>
              <a:spcPct val="0"/>
            </a:spcBef>
            <a:spcAft>
              <a:spcPct val="15000"/>
            </a:spcAft>
            <a:buChar char="•"/>
          </a:pPr>
          <a:r>
            <a:rPr lang="en-US" sz="2300" b="1" kern="1200" dirty="0"/>
            <a:t>47%</a:t>
          </a:r>
          <a:r>
            <a:rPr lang="en-US" sz="2300" kern="1200" dirty="0"/>
            <a:t> percent of focus group participants shared that they did not agree that special educators and related service staff receive ongoing, high quality professional development and training on topics related to students with disabilities </a:t>
          </a:r>
        </a:p>
      </dsp:txBody>
      <dsp:txXfrm>
        <a:off x="574304" y="76109"/>
        <a:ext cx="4072152" cy="3076159"/>
      </dsp:txXfrm>
    </dsp:sp>
    <dsp:sp modelId="{097368D6-F724-4690-BCD9-323772F9AB57}">
      <dsp:nvSpPr>
        <dsp:cNvPr id="0" name=""/>
        <dsp:cNvSpPr/>
      </dsp:nvSpPr>
      <dsp:spPr>
        <a:xfrm>
          <a:off x="500496" y="3152269"/>
          <a:ext cx="4219768" cy="135448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0" rIns="54610" bIns="0" numCol="1" spcCol="1270" anchor="ctr" anchorCtr="0">
          <a:noAutofit/>
        </a:bodyPr>
        <a:lstStyle/>
        <a:p>
          <a:pPr marL="0" lvl="0" indent="0" algn="l" defTabSz="1911350">
            <a:lnSpc>
              <a:spcPct val="90000"/>
            </a:lnSpc>
            <a:spcBef>
              <a:spcPct val="0"/>
            </a:spcBef>
            <a:spcAft>
              <a:spcPct val="35000"/>
            </a:spcAft>
            <a:buNone/>
          </a:pPr>
          <a:r>
            <a:rPr lang="en-US" sz="4300" kern="1200"/>
            <a:t>Professional Learning</a:t>
          </a:r>
        </a:p>
      </dsp:txBody>
      <dsp:txXfrm>
        <a:off x="500496" y="3152269"/>
        <a:ext cx="2971667" cy="1354486"/>
      </dsp:txXfrm>
    </dsp:sp>
    <dsp:sp modelId="{545E5BED-97D8-452A-AD0E-CA195B5E788C}">
      <dsp:nvSpPr>
        <dsp:cNvPr id="0" name=""/>
        <dsp:cNvSpPr/>
      </dsp:nvSpPr>
      <dsp:spPr>
        <a:xfrm>
          <a:off x="3591534" y="3367417"/>
          <a:ext cx="1476918" cy="147691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CCCE7-6617-4982-8FD7-0B3B35553812}">
      <dsp:nvSpPr>
        <dsp:cNvPr id="0" name=""/>
        <dsp:cNvSpPr/>
      </dsp:nvSpPr>
      <dsp:spPr>
        <a:xfrm>
          <a:off x="0" y="0"/>
          <a:ext cx="11337925" cy="15145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 Strategies for Analyzing PROGRESS Center IEP Tip Sheets</a:t>
          </a:r>
        </a:p>
        <a:p>
          <a:pPr marL="228600" lvl="1" indent="-228600" algn="l" defTabSz="889000">
            <a:lnSpc>
              <a:spcPct val="90000"/>
            </a:lnSpc>
            <a:spcBef>
              <a:spcPct val="0"/>
            </a:spcBef>
            <a:spcAft>
              <a:spcPct val="15000"/>
            </a:spcAft>
            <a:buChar char="•"/>
          </a:pPr>
          <a:r>
            <a:rPr lang="en-US" sz="2000" b="1" kern="1200" dirty="0"/>
            <a:t>Purpose: </a:t>
          </a:r>
          <a:r>
            <a:rPr lang="en-US" sz="2000" kern="1200" dirty="0"/>
            <a:t>Understand IDEA requirements for IEP components</a:t>
          </a:r>
          <a:endParaRPr lang="en-US" sz="2000" b="1" kern="1200" dirty="0"/>
        </a:p>
      </dsp:txBody>
      <dsp:txXfrm>
        <a:off x="2419042" y="0"/>
        <a:ext cx="8918882" cy="1514574"/>
      </dsp:txXfrm>
    </dsp:sp>
    <dsp:sp modelId="{A951DEFC-D4EF-4450-9654-3D4312554A61}">
      <dsp:nvSpPr>
        <dsp:cNvPr id="0" name=""/>
        <dsp:cNvSpPr/>
      </dsp:nvSpPr>
      <dsp:spPr>
        <a:xfrm>
          <a:off x="151457" y="151457"/>
          <a:ext cx="2267585" cy="1211659"/>
        </a:xfrm>
        <a:prstGeom prst="roundRect">
          <a:avLst>
            <a:gd name="adj" fmla="val 10000"/>
          </a:avLst>
        </a:prstGeom>
        <a:blipFill>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4A3BF9-94DB-40FB-9FE9-D28E7884CB73}">
      <dsp:nvSpPr>
        <dsp:cNvPr id="0" name=""/>
        <dsp:cNvSpPr/>
      </dsp:nvSpPr>
      <dsp:spPr>
        <a:xfrm>
          <a:off x="0" y="1666031"/>
          <a:ext cx="11337925" cy="15145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Calibri"/>
            </a:rPr>
            <a:t>Getting</a:t>
          </a:r>
          <a:r>
            <a:rPr lang="en-US" sz="2400" b="1" kern="1200" dirty="0"/>
            <a:t> to Know Your IEP</a:t>
          </a:r>
        </a:p>
        <a:p>
          <a:pPr marL="228600" lvl="1" indent="-228600" algn="l" defTabSz="889000">
            <a:lnSpc>
              <a:spcPct val="90000"/>
            </a:lnSpc>
            <a:spcBef>
              <a:spcPct val="0"/>
            </a:spcBef>
            <a:spcAft>
              <a:spcPct val="15000"/>
            </a:spcAft>
            <a:buChar char="•"/>
          </a:pPr>
          <a:r>
            <a:rPr lang="en-US" sz="2000" b="1" kern="1200" dirty="0"/>
            <a:t>Purpose: </a:t>
          </a:r>
          <a:r>
            <a:rPr lang="en-US" sz="2000" b="0" kern="1200" dirty="0"/>
            <a:t>U</a:t>
          </a:r>
          <a:r>
            <a:rPr lang="en-US" sz="2000" kern="1200" dirty="0"/>
            <a:t>nderstand where the required components of an IEP appear in your local IEP document</a:t>
          </a:r>
        </a:p>
      </dsp:txBody>
      <dsp:txXfrm>
        <a:off x="2419042" y="1666031"/>
        <a:ext cx="8918882" cy="1514574"/>
      </dsp:txXfrm>
    </dsp:sp>
    <dsp:sp modelId="{9096AA26-AA3E-44C2-88E6-37B63D6BB49E}">
      <dsp:nvSpPr>
        <dsp:cNvPr id="0" name=""/>
        <dsp:cNvSpPr/>
      </dsp:nvSpPr>
      <dsp:spPr>
        <a:xfrm>
          <a:off x="151457" y="1817489"/>
          <a:ext cx="2267585" cy="121165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088CA8-3F3A-49D6-BE64-521A2D3CA28A}">
      <dsp:nvSpPr>
        <dsp:cNvPr id="0" name=""/>
        <dsp:cNvSpPr/>
      </dsp:nvSpPr>
      <dsp:spPr>
        <a:xfrm>
          <a:off x="0" y="3332063"/>
          <a:ext cx="11337925" cy="15145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Looking for Connections: Ensuring the Parts of the IEP Work Together</a:t>
          </a:r>
        </a:p>
        <a:p>
          <a:pPr marL="228600" lvl="1" indent="-228600" algn="l" defTabSz="889000">
            <a:lnSpc>
              <a:spcPct val="90000"/>
            </a:lnSpc>
            <a:spcBef>
              <a:spcPct val="0"/>
            </a:spcBef>
            <a:spcAft>
              <a:spcPct val="15000"/>
            </a:spcAft>
            <a:buChar char="•"/>
          </a:pPr>
          <a:r>
            <a:rPr lang="en-US" sz="2000" b="1" kern="1200" dirty="0"/>
            <a:t>Purpose: </a:t>
          </a:r>
          <a:r>
            <a:rPr lang="en-US" sz="2000" kern="1200" dirty="0"/>
            <a:t>Understand the extent to which the IEP is reasonably calculated to promote progress by focusing on how the parts of the IEP work together to address identified needs</a:t>
          </a:r>
        </a:p>
      </dsp:txBody>
      <dsp:txXfrm>
        <a:off x="2419042" y="3332063"/>
        <a:ext cx="8918882" cy="1514574"/>
      </dsp:txXfrm>
    </dsp:sp>
    <dsp:sp modelId="{9DDEBDB8-E09B-48B0-A667-027E37E70821}">
      <dsp:nvSpPr>
        <dsp:cNvPr id="0" name=""/>
        <dsp:cNvSpPr/>
      </dsp:nvSpPr>
      <dsp:spPr>
        <a:xfrm>
          <a:off x="151457" y="3483521"/>
          <a:ext cx="2267585" cy="1211659"/>
        </a:xfrm>
        <a:prstGeom prst="roundRect">
          <a:avLst>
            <a:gd name="adj" fmla="val 10000"/>
          </a:avLst>
        </a:prstGeom>
        <a:blipFill>
          <a:blip xmlns:r="http://schemas.openxmlformats.org/officeDocument/2006/relationships" r:embed="rId3"/>
          <a:srcRect/>
          <a:stretch>
            <a:fillRect l="-19000" r="-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A645B1-6684-4FCD-9FF1-D54A08FC9AA0}" type="datetimeFigureOut">
              <a:rPr lang="en-US" smtClean="0"/>
              <a:t>8/1/2023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D4CA9-E62B-4C95-9FD4-B7DA7C0C238A}" type="slidenum">
              <a:rPr lang="en-US" smtClean="0"/>
              <a:t>‹#›</a:t>
            </a:fld>
            <a:endParaRPr lang="en-US"/>
          </a:p>
        </p:txBody>
      </p:sp>
    </p:spTree>
    <p:extLst>
      <p:ext uri="{BB962C8B-B14F-4D97-AF65-F5344CB8AC3E}">
        <p14:creationId xmlns:p14="http://schemas.microsoft.com/office/powerpoint/2010/main" val="1582923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romotingprogress.org/resources/iep-tip-sheet-serie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0D4CA9-E62B-4C95-9FD4-B7DA7C0C238A}" type="slidenum">
              <a:rPr lang="en-US" smtClean="0"/>
              <a:t>1</a:t>
            </a:fld>
            <a:endParaRPr lang="en-US"/>
          </a:p>
        </p:txBody>
      </p:sp>
    </p:spTree>
    <p:extLst>
      <p:ext uri="{BB962C8B-B14F-4D97-AF65-F5344CB8AC3E}">
        <p14:creationId xmlns:p14="http://schemas.microsoft.com/office/powerpoint/2010/main" val="4132833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vert="horz" lIns="98652" tIns="49327" rIns="98652" bIns="49327" rtlCol="0"/>
          <a:lstStyle/>
          <a:p>
            <a:r>
              <a:rPr lang="en-US">
                <a:cs typeface="Calibri"/>
              </a:rPr>
              <a:t>HIDE SLIDE</a:t>
            </a:r>
          </a:p>
          <a:p>
            <a:r>
              <a:rPr lang="en-US">
                <a:cs typeface="Calibri"/>
              </a:rPr>
              <a:t>https://jamboard.google.com/d/1JpZcHkjvRqKWHkNFUeO-QPAemtUiKe2h7sC90Gw2M18/edit?usp=sharing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effectLst/>
                <a:latin typeface="Segoe UI" panose="020B0502040204020203" pitchFamily="34" charset="0"/>
              </a:rPr>
              <a:t>Have panelists introduce themselves and why they are in the panel. Will probe as needed for the different resources (e.g., tip sheets, modules, stories from the classrooms). Will also meet with the panelists ahead of time to discuss so we know more about what resources they are using, how, etc. </a:t>
            </a:r>
            <a:endParaRPr lang="en-US" sz="1200" i="1">
              <a:effectLst/>
              <a:latin typeface="Arial" panose="020B0604020202020204" pitchFamily="34" charset="0"/>
            </a:endParaRPr>
          </a:p>
          <a:p>
            <a:endParaRPr lang="en-US">
              <a:cs typeface="Calibri"/>
            </a:endParaRP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72277" y="9036539"/>
            <a:ext cx="78548" cy="231784"/>
          </a:xfrm>
        </p:spPr>
        <p:txBody>
          <a:bodyPr/>
          <a:lstStyle/>
          <a:p>
            <a:fld id="{79F9670F-B05C-4E29-9927-D8558D7BA470}" type="slidenum">
              <a:rPr lang="en-US" smtClean="0"/>
              <a:pPr/>
              <a:t>11</a:t>
            </a:fld>
            <a:endParaRPr lang="en-US"/>
          </a:p>
        </p:txBody>
      </p:sp>
    </p:spTree>
    <p:extLst>
      <p:ext uri="{BB962C8B-B14F-4D97-AF65-F5344CB8AC3E}">
        <p14:creationId xmlns:p14="http://schemas.microsoft.com/office/powerpoint/2010/main" val="1699735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Navigating to the LMS to access learning modules and archived webinars</a:t>
            </a:r>
          </a:p>
          <a:p>
            <a:endParaRPr lang="en-US"/>
          </a:p>
          <a:p>
            <a:r>
              <a:rPr lang="en-US"/>
              <a:t>You heard the panelists talk about the learning modules, so we’re going to take a minute to show you how to access them.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12</a:t>
            </a:fld>
            <a:endParaRPr lang="en-US"/>
          </a:p>
        </p:txBody>
      </p:sp>
    </p:spTree>
    <p:extLst>
      <p:ext uri="{BB962C8B-B14F-4D97-AF65-F5344CB8AC3E}">
        <p14:creationId xmlns:p14="http://schemas.microsoft.com/office/powerpoint/2010/main" val="3326363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vert="horz" lIns="98652" tIns="49327" rIns="98652" bIns="49327" rtlCol="0"/>
          <a:lstStyle/>
          <a:p>
            <a:r>
              <a:rPr lang="en-US">
                <a:cs typeface="Calibri"/>
              </a:rPr>
              <a:t>https://courses-studentprogress.org/login/index.php </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72277" y="9036539"/>
            <a:ext cx="78548" cy="231784"/>
          </a:xfrm>
        </p:spPr>
        <p:txBody>
          <a:bodyPr/>
          <a:lstStyle/>
          <a:p>
            <a:fld id="{79F9670F-B05C-4E29-9927-D8558D7BA470}" type="slidenum">
              <a:rPr lang="en-US" smtClean="0"/>
              <a:pPr/>
              <a:t>14</a:t>
            </a:fld>
            <a:endParaRPr lang="en-US"/>
          </a:p>
        </p:txBody>
      </p:sp>
    </p:spTree>
    <p:extLst>
      <p:ext uri="{BB962C8B-B14F-4D97-AF65-F5344CB8AC3E}">
        <p14:creationId xmlns:p14="http://schemas.microsoft.com/office/powerpoint/2010/main" val="294064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vert="horz" lIns="98652" tIns="49327" rIns="98652" bIns="49327" rtlCol="0"/>
          <a:lstStyle/>
          <a:p>
            <a:r>
              <a:rPr lang="en-US">
                <a:cs typeface="Calibri"/>
              </a:rPr>
              <a:t>https://courses-studentprogress.org/login/index.php </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72277" y="9036539"/>
            <a:ext cx="78548" cy="231784"/>
          </a:xfrm>
        </p:spPr>
        <p:txBody>
          <a:bodyPr/>
          <a:lstStyle/>
          <a:p>
            <a:fld id="{79F9670F-B05C-4E29-9927-D8558D7BA470}" type="slidenum">
              <a:rPr lang="en-US" smtClean="0"/>
              <a:pPr/>
              <a:t>15</a:t>
            </a:fld>
            <a:endParaRPr lang="en-US"/>
          </a:p>
        </p:txBody>
      </p:sp>
    </p:spTree>
    <p:extLst>
      <p:ext uri="{BB962C8B-B14F-4D97-AF65-F5344CB8AC3E}">
        <p14:creationId xmlns:p14="http://schemas.microsoft.com/office/powerpoint/2010/main" val="337222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a:t>
            </a:r>
          </a:p>
          <a:p>
            <a:endParaRPr lang="en-US"/>
          </a:p>
          <a:p>
            <a:r>
              <a:rPr lang="en-US"/>
              <a:t>We are excited to preview some new practice-based professional learning activities that will be available soon from PROGRESS! These activities were created from what we learned from working with our partner sites and conducting the focus groups that Stacy mentioned earlier. In particular, the importance of not assuming that people know this information- regardless of how long they have been in the field- and the need for multiple exposures over time.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16</a:t>
            </a:fld>
            <a:endParaRPr lang="en-US"/>
          </a:p>
        </p:txBody>
      </p:sp>
    </p:spTree>
    <p:extLst>
      <p:ext uri="{BB962C8B-B14F-4D97-AF65-F5344CB8AC3E}">
        <p14:creationId xmlns:p14="http://schemas.microsoft.com/office/powerpoint/2010/main" val="1496322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activity will include a facilitator guide and participant handouts. The facilitators guide that outlines the activity and provides tips for facilitating the activity and options for adjusting based on audience need and available time. The facilitators guide include suggested timing for each step of the activity and the materials needed for facilitating the activity </a:t>
            </a:r>
          </a:p>
          <a:p>
            <a:endParaRPr lang="en-US"/>
          </a:p>
          <a:p>
            <a:r>
              <a:rPr lang="en-US"/>
              <a:t>Let’s look at one activity in more depth</a:t>
            </a:r>
          </a:p>
        </p:txBody>
      </p:sp>
      <p:sp>
        <p:nvSpPr>
          <p:cNvPr id="4" name="Slide Number Placeholder 3"/>
          <p:cNvSpPr>
            <a:spLocks noGrp="1"/>
          </p:cNvSpPr>
          <p:nvPr>
            <p:ph type="sldNum" sz="quarter" idx="5"/>
          </p:nvPr>
        </p:nvSpPr>
        <p:spPr/>
        <p:txBody>
          <a:bodyPr/>
          <a:lstStyle/>
          <a:p>
            <a:fld id="{D10D4CA9-E62B-4C95-9FD4-B7DA7C0C238A}" type="slidenum">
              <a:rPr lang="en-US" smtClean="0"/>
              <a:t>17</a:t>
            </a:fld>
            <a:endParaRPr lang="en-US"/>
          </a:p>
        </p:txBody>
      </p:sp>
    </p:spTree>
    <p:extLst>
      <p:ext uri="{BB962C8B-B14F-4D97-AF65-F5344CB8AC3E}">
        <p14:creationId xmlns:p14="http://schemas.microsoft.com/office/powerpoint/2010/main" val="1470883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a:solidFill>
                  <a:srgbClr val="008080"/>
                </a:solidFill>
                <a:effectLst/>
                <a:latin typeface="Calibri" panose="020F0502020204030204" pitchFamily="34" charset="0"/>
                <a:ea typeface="Times New Roman" panose="02020603050405020304" pitchFamily="18" charset="0"/>
                <a:cs typeface="Times New Roman" panose="02020603050405020304" pitchFamily="18" charset="0"/>
              </a:rPr>
              <a:t>Select </a:t>
            </a:r>
            <a:r>
              <a:rPr lang="en-US" sz="1800">
                <a:effectLst/>
                <a:latin typeface="Calibri" panose="020F0502020204030204" pitchFamily="34" charset="0"/>
                <a:ea typeface="Times New Roman" panose="02020603050405020304" pitchFamily="18" charset="0"/>
                <a:cs typeface="Times New Roman" panose="02020603050405020304" pitchFamily="18" charset="0"/>
              </a:rPr>
              <a:t>a </a:t>
            </a:r>
            <a:r>
              <a:rPr lang="en-US" sz="1800" u="sng">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a:rPr>
              <a:t>Tip Sheet</a:t>
            </a:r>
            <a:r>
              <a:rPr lang="en-US" sz="1800">
                <a:effectLst/>
                <a:latin typeface="Calibri" panose="020F0502020204030204" pitchFamily="34" charset="0"/>
                <a:ea typeface="Times New Roman" panose="02020603050405020304" pitchFamily="18" charset="0"/>
                <a:cs typeface="Times New Roman" panose="02020603050405020304" pitchFamily="18" charset="0"/>
              </a:rPr>
              <a:t> to focus on. </a:t>
            </a:r>
            <a:r>
              <a:rPr lang="en-US" sz="1800" u="sng">
                <a:solidFill>
                  <a:srgbClr val="008080"/>
                </a:solidFill>
                <a:effectLst/>
                <a:latin typeface="Calibri" panose="020F0502020204030204" pitchFamily="34" charset="0"/>
                <a:ea typeface="Times New Roman" panose="02020603050405020304" pitchFamily="18" charset="0"/>
                <a:cs typeface="Times New Roman" panose="02020603050405020304" pitchFamily="18" charset="0"/>
              </a:rPr>
              <a:t>This activity can be facilitated with any of the IEP Tip Sheets from the PROGRESS Center. It can be especially helpful for reviewing the Overview of Statement of Services and Aids.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10D4CA9-E62B-4C95-9FD4-B7DA7C0C238A}" type="slidenum">
              <a:rPr lang="en-US" smtClean="0"/>
              <a:t>19</a:t>
            </a:fld>
            <a:endParaRPr lang="en-US"/>
          </a:p>
        </p:txBody>
      </p:sp>
    </p:spTree>
    <p:extLst>
      <p:ext uri="{BB962C8B-B14F-4D97-AF65-F5344CB8AC3E}">
        <p14:creationId xmlns:p14="http://schemas.microsoft.com/office/powerpoint/2010/main" val="3037656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want to be sure that you have access to a wealth of resources from each of these Centers – [talk through the resources]</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23</a:t>
            </a:fld>
            <a:endParaRPr lang="en-US"/>
          </a:p>
        </p:txBody>
      </p:sp>
    </p:spTree>
    <p:extLst>
      <p:ext uri="{BB962C8B-B14F-4D97-AF65-F5344CB8AC3E}">
        <p14:creationId xmlns:p14="http://schemas.microsoft.com/office/powerpoint/2010/main" val="883537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If you want to stay up to date, sign up for out newsletter on our home page or follow up on Twitter and Facebook.</a:t>
            </a:r>
          </a:p>
          <a:p>
            <a:endParaRPr lang="en-US"/>
          </a:p>
          <a:p>
            <a:endParaRPr lang="en-US"/>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335098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Program poll</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770017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vert="horz" lIns="98652" tIns="49327" rIns="98652" bIns="49327" rtlCol="0"/>
          <a:lstStyle/>
          <a:p>
            <a:r>
              <a:rPr lang="en-US"/>
              <a:t>Please add your name, your role, and where you are from so that we can get to know our audience today. </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72277" y="9036539"/>
            <a:ext cx="78548" cy="231784"/>
          </a:xfrm>
        </p:spPr>
        <p:txBody>
          <a:bodyPr/>
          <a:lstStyle/>
          <a:p>
            <a:fld id="{79F9670F-B05C-4E29-9927-D8558D7BA470}" type="slidenum">
              <a:rPr lang="en-US" smtClean="0"/>
              <a:pPr/>
              <a:t>2</a:t>
            </a:fld>
            <a:endParaRPr lang="en-US"/>
          </a:p>
        </p:txBody>
      </p:sp>
    </p:spTree>
    <p:extLst>
      <p:ext uri="{BB962C8B-B14F-4D97-AF65-F5344CB8AC3E}">
        <p14:creationId xmlns:p14="http://schemas.microsoft.com/office/powerpoint/2010/main" val="45004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083482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a:xfrm>
            <a:off x="3433004" y="9036542"/>
            <a:ext cx="157094" cy="231784"/>
          </a:xfrm>
        </p:spPr>
        <p:txBody>
          <a:bodyPr/>
          <a:lstStyle/>
          <a:p>
            <a:fld id="{B54DC83E-89B8-4806-9A94-7D2BAA520DC6}" type="slidenum">
              <a:rPr lang="en-US" smtClean="0"/>
              <a:pPr/>
              <a:t>3</a:t>
            </a:fld>
            <a:endParaRPr lang="en-US"/>
          </a:p>
        </p:txBody>
      </p:sp>
      <p:sp>
        <p:nvSpPr>
          <p:cNvPr id="5" name="Date Placeholder 4">
            <a:extLst>
              <a:ext uri="{FF2B5EF4-FFF2-40B4-BE49-F238E27FC236}">
                <a16:creationId xmlns:a16="http://schemas.microsoft.com/office/drawing/2014/main" id="{297AA666-9A73-4A21-B8DD-BC426C85A7BC}"/>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80F497E6-DE3A-4005-8C5D-07942F1DE8AF}"/>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025787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Mention how to use </a:t>
            </a:r>
            <a:r>
              <a:rPr lang="en-US" err="1"/>
              <a:t>Jamboard</a:t>
            </a:r>
            <a:r>
              <a:rPr lang="en-US"/>
              <a:t>: </a:t>
            </a:r>
            <a:r>
              <a:rPr lang="en-US">
                <a:cs typeface="Calibri"/>
              </a:rPr>
              <a:t>https://jamboard.google.com/d/1JpZcHkjvRqKWHkNFUeO-QPAemtUiKe2h7sC90Gw2M18/edit?usp=sharing </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43884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Marken</a:t>
            </a:r>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5</a:t>
            </a:fld>
            <a:endParaRPr lang="en-US"/>
          </a:p>
        </p:txBody>
      </p:sp>
      <p:sp>
        <p:nvSpPr>
          <p:cNvPr id="5" name="Date Placeholder 4">
            <a:extLst>
              <a:ext uri="{FF2B5EF4-FFF2-40B4-BE49-F238E27FC236}">
                <a16:creationId xmlns:a16="http://schemas.microsoft.com/office/drawing/2014/main" id="{8E0083B1-24A1-4D92-BDC1-46BCD106EE30}"/>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AF38520-5C35-4C7D-B4E6-E423DAE0A3A0}"/>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468011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t>PROGRESS conducted focus groups with 66 participants representing special educators, general educators, administrators, and related service providers. These participants represented 13 grade levels and covered the Midwest, Northeast, Southeast, Southwest, and West</a:t>
            </a:r>
          </a:p>
          <a:p>
            <a:pPr lvl="0"/>
            <a:endParaRPr lang="en-US"/>
          </a:p>
          <a:p>
            <a:r>
              <a:rPr lang="en-US"/>
              <a:t>One of the questions asked participants about how they felt about professional learning. Responses were mixed with 47% sharing that they </a:t>
            </a:r>
            <a:r>
              <a:rPr lang="en-US" i="1"/>
              <a:t>did not </a:t>
            </a:r>
            <a:r>
              <a:rPr lang="en-US"/>
              <a:t>agree or strongly agree that special educators and related service staff received ongoing, high-quality PD focus on students with disabilities. Specifically, participants shared…quotes</a:t>
            </a:r>
          </a:p>
        </p:txBody>
      </p:sp>
      <p:sp>
        <p:nvSpPr>
          <p:cNvPr id="4" name="Slide Number Placeholder 3"/>
          <p:cNvSpPr>
            <a:spLocks noGrp="1"/>
          </p:cNvSpPr>
          <p:nvPr>
            <p:ph type="sldNum" sz="quarter" idx="5"/>
          </p:nvPr>
        </p:nvSpPr>
        <p:spPr/>
        <p:txBody>
          <a:bodyPr/>
          <a:lstStyle/>
          <a:p>
            <a:fld id="{D10D4CA9-E62B-4C95-9FD4-B7DA7C0C238A}" type="slidenum">
              <a:rPr lang="en-US" smtClean="0"/>
              <a:t>6</a:t>
            </a:fld>
            <a:endParaRPr lang="en-US"/>
          </a:p>
        </p:txBody>
      </p:sp>
    </p:spTree>
    <p:extLst>
      <p:ext uri="{BB962C8B-B14F-4D97-AF65-F5344CB8AC3E}">
        <p14:creationId xmlns:p14="http://schemas.microsoft.com/office/powerpoint/2010/main" val="2359313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a:solidFill>
                  <a:srgbClr val="333333"/>
                </a:solidFill>
                <a:effectLst/>
                <a:latin typeface="franklin-gothic-urw"/>
              </a:rPr>
              <a:t>The PROGRESS Center has a wealth of freely available resources intended to support educators, local leaders, faculty and professional development providers and families to develop and implement high-quality educational programming for students with disabilities. </a:t>
            </a:r>
          </a:p>
          <a:p>
            <a:pPr marL="171450" indent="-171450">
              <a:buFont typeface="Arial" panose="020B0604020202020204" pitchFamily="34" charset="0"/>
              <a:buChar char="•"/>
            </a:pPr>
            <a:r>
              <a:rPr lang="en-US" b="0" i="0">
                <a:solidFill>
                  <a:srgbClr val="333333"/>
                </a:solidFill>
                <a:effectLst/>
                <a:latin typeface="franklin-gothic-urw"/>
              </a:rPr>
              <a:t>All of the resources can be found on the PROGRESS Center website at promotingprogress.org. </a:t>
            </a:r>
          </a:p>
          <a:p>
            <a:pPr marL="171450" indent="-171450">
              <a:buFont typeface="Arial" panose="020B0604020202020204" pitchFamily="34" charset="0"/>
              <a:buChar char="•"/>
            </a:pPr>
            <a:r>
              <a:rPr lang="en-US" b="0" i="0">
                <a:solidFill>
                  <a:srgbClr val="333333"/>
                </a:solidFill>
                <a:effectLst/>
                <a:latin typeface="franklin-gothic-urw"/>
              </a:rPr>
              <a:t>These resources include a series of IEP Tip Sheets aligned with the key components of the IEP</a:t>
            </a:r>
          </a:p>
          <a:p>
            <a:pPr marL="171450" indent="-171450">
              <a:buFont typeface="Arial" panose="020B0604020202020204" pitchFamily="34" charset="0"/>
              <a:buChar char="•"/>
            </a:pPr>
            <a:r>
              <a:rPr lang="en-US" b="0" i="0">
                <a:solidFill>
                  <a:srgbClr val="333333"/>
                </a:solidFill>
                <a:effectLst/>
                <a:latin typeface="franklin-gothic-urw"/>
              </a:rPr>
              <a:t>New tip sheets for parents to help them understand the components of the IEP and members of the IEP team</a:t>
            </a:r>
          </a:p>
          <a:p>
            <a:pPr marL="171450" indent="-171450">
              <a:buFont typeface="Arial" panose="020B0604020202020204" pitchFamily="34" charset="0"/>
              <a:buChar char="•"/>
            </a:pPr>
            <a:r>
              <a:rPr lang="en-US" b="0" i="0">
                <a:solidFill>
                  <a:srgbClr val="333333"/>
                </a:solidFill>
                <a:effectLst/>
                <a:latin typeface="franklin-gothic-urw"/>
              </a:rPr>
              <a:t>Instructional practice briefs aligned with evidence-based high-leverage practices</a:t>
            </a:r>
          </a:p>
          <a:p>
            <a:pPr marL="171450" indent="-171450">
              <a:buFont typeface="Arial" panose="020B0604020202020204" pitchFamily="34" charset="0"/>
              <a:buChar char="•"/>
            </a:pPr>
            <a:r>
              <a:rPr lang="en-US" b="0" i="0">
                <a:solidFill>
                  <a:srgbClr val="333333"/>
                </a:solidFill>
                <a:effectLst/>
                <a:latin typeface="franklin-gothic-urw"/>
              </a:rPr>
              <a:t>A review of state education agency guidance on special education</a:t>
            </a:r>
          </a:p>
          <a:p>
            <a:pPr marL="171450" indent="-171450">
              <a:buFont typeface="Arial" panose="020B0604020202020204" pitchFamily="34" charset="0"/>
              <a:buChar char="•"/>
            </a:pPr>
            <a:r>
              <a:rPr lang="en-US" b="0" i="0">
                <a:solidFill>
                  <a:srgbClr val="333333"/>
                </a:solidFill>
                <a:effectLst/>
                <a:latin typeface="franklin-gothic-urw"/>
              </a:rPr>
              <a:t>Stories from the classroom videos and discussion guides</a:t>
            </a:r>
          </a:p>
          <a:p>
            <a:pPr marL="171450" indent="-171450">
              <a:buFont typeface="Arial" panose="020B0604020202020204" pitchFamily="34" charset="0"/>
              <a:buChar char="•"/>
            </a:pPr>
            <a:r>
              <a:rPr lang="en-US" b="0" i="0">
                <a:solidFill>
                  <a:srgbClr val="333333"/>
                </a:solidFill>
                <a:effectLst/>
                <a:latin typeface="franklin-gothic-urw"/>
              </a:rPr>
              <a:t>Self-paced courses that include self-paced learning modules, related resources, and a certificate of completion (available after completing the self-paced learning module). </a:t>
            </a:r>
          </a:p>
          <a:p>
            <a:pPr marL="171450" indent="-171450">
              <a:buFont typeface="Arial" panose="020B0604020202020204" pitchFamily="34" charset="0"/>
              <a:buChar char="•"/>
            </a:pPr>
            <a:r>
              <a:rPr lang="en-US" b="0" i="0">
                <a:solidFill>
                  <a:srgbClr val="333333"/>
                </a:solidFill>
                <a:effectLst/>
                <a:latin typeface="franklin-gothic-urw"/>
              </a:rPr>
              <a:t>Modules focus on the IEP and IEP components, special education law, and a new series aligned with the instructional briefs. Additional courses are coming out regularly.</a:t>
            </a: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3609596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vert="horz" lIns="98652" tIns="49327" rIns="98652" bIns="49327" rtlCol="0"/>
          <a:lstStyle/>
          <a:p>
            <a:r>
              <a:rPr lang="en-US">
                <a:cs typeface="Calibri"/>
              </a:rPr>
              <a:t>https://jamboard.google.com/d/1JpZcHkjvRqKWHkNFUeO-QPAemtUiKe2h7sC90Gw2M18/edit?usp=sharing </a:t>
            </a:r>
          </a:p>
          <a:p>
            <a:endParaRPr lang="en-US">
              <a:cs typeface="Calibri"/>
            </a:endParaRPr>
          </a:p>
          <a:p>
            <a:r>
              <a:rPr lang="en-US" sz="1800">
                <a:effectLst/>
                <a:latin typeface="Segoe UI" panose="020B0502040204020203" pitchFamily="34" charset="0"/>
              </a:rPr>
              <a:t>As you listen to our panel of presenters sharing about how they have used some of these PROGRESS resources within preservice and </a:t>
            </a:r>
            <a:r>
              <a:rPr lang="en-US" sz="1800" err="1">
                <a:effectLst/>
                <a:latin typeface="Segoe UI" panose="020B0502040204020203" pitchFamily="34" charset="0"/>
              </a:rPr>
              <a:t>inservice</a:t>
            </a:r>
            <a:r>
              <a:rPr lang="en-US" sz="1800">
                <a:effectLst/>
                <a:latin typeface="Segoe UI" panose="020B0502040204020203" pitchFamily="34" charset="0"/>
              </a:rPr>
              <a:t> preparation, share how you have or might consider using these resources. </a:t>
            </a:r>
            <a:endParaRPr lang="en-US">
              <a:cs typeface="Calibri"/>
            </a:endParaRP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72277" y="9036539"/>
            <a:ext cx="78548" cy="231784"/>
          </a:xfrm>
        </p:spPr>
        <p:txBody>
          <a:bodyPr/>
          <a:lstStyle/>
          <a:p>
            <a:fld id="{79F9670F-B05C-4E29-9927-D8558D7BA470}" type="slidenum">
              <a:rPr lang="en-US" smtClean="0"/>
              <a:pPr/>
              <a:t>9</a:t>
            </a:fld>
            <a:endParaRPr lang="en-US"/>
          </a:p>
        </p:txBody>
      </p:sp>
    </p:spTree>
    <p:extLst>
      <p:ext uri="{BB962C8B-B14F-4D97-AF65-F5344CB8AC3E}">
        <p14:creationId xmlns:p14="http://schemas.microsoft.com/office/powerpoint/2010/main" val="3818978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We are excited to have a panel today including Vicki </a:t>
            </a:r>
            <a:r>
              <a:rPr lang="en-US" sz="1800" err="1">
                <a:effectLst/>
                <a:latin typeface="Segoe UI" panose="020B0502040204020203" pitchFamily="34" charset="0"/>
              </a:rPr>
              <a:t>Mingin</a:t>
            </a:r>
            <a:r>
              <a:rPr lang="en-US" sz="1800">
                <a:effectLst/>
                <a:latin typeface="Segoe UI" panose="020B0502040204020203" pitchFamily="34" charset="0"/>
              </a:rPr>
              <a:t>, Sara Jorgenson and Steven Prater. They are going to share about their experiences preparing </a:t>
            </a:r>
            <a:r>
              <a:rPr lang="en-US" sz="1800" err="1">
                <a:effectLst/>
                <a:latin typeface="Segoe UI" panose="020B0502040204020203" pitchFamily="34" charset="0"/>
              </a:rPr>
              <a:t>inservice</a:t>
            </a:r>
            <a:r>
              <a:rPr lang="en-US" sz="1800">
                <a:effectLst/>
                <a:latin typeface="Segoe UI" panose="020B0502040204020203" pitchFamily="34" charset="0"/>
              </a:rPr>
              <a:t> and preservice educators and how they have used the different PROGRESS resources within their efforts. Please share any questions you have for the presenters in the chat and don't remember to use the </a:t>
            </a:r>
            <a:r>
              <a:rPr lang="en-US" sz="1800" err="1">
                <a:effectLst/>
                <a:latin typeface="Segoe UI" panose="020B0502040204020203" pitchFamily="34" charset="0"/>
              </a:rPr>
              <a:t>Jamboard</a:t>
            </a:r>
            <a:r>
              <a:rPr lang="en-US" sz="1800">
                <a:effectLst/>
                <a:latin typeface="Segoe UI" panose="020B0502040204020203" pitchFamily="34" charset="0"/>
              </a:rPr>
              <a:t> to share your reflections and reactions. </a:t>
            </a:r>
          </a:p>
          <a:p>
            <a:endParaRPr lang="en-US" sz="1800">
              <a:effectLst/>
              <a:latin typeface="Segoe UI" panose="020B0502040204020203" pitchFamily="34" charset="0"/>
            </a:endParaRPr>
          </a:p>
          <a:p>
            <a:r>
              <a:rPr lang="en-US" sz="1800" i="1">
                <a:effectLst/>
                <a:latin typeface="Segoe UI" panose="020B0502040204020203" pitchFamily="34" charset="0"/>
              </a:rPr>
              <a:t>Have panelists introduce themselves on the next slide.  </a:t>
            </a:r>
            <a:endParaRPr lang="en-US" sz="1800" i="1">
              <a:effectLst/>
              <a:latin typeface="Arial" panose="020B0604020202020204" pitchFamily="34" charset="0"/>
            </a:endParaRPr>
          </a:p>
        </p:txBody>
      </p:sp>
      <p:sp>
        <p:nvSpPr>
          <p:cNvPr id="4" name="Slide Number Placeholder 3"/>
          <p:cNvSpPr>
            <a:spLocks noGrp="1"/>
          </p:cNvSpPr>
          <p:nvPr>
            <p:ph type="sldNum" sz="quarter" idx="10"/>
          </p:nvPr>
        </p:nvSpPr>
        <p:spPr>
          <a:xfrm>
            <a:off x="3433004" y="9036542"/>
            <a:ext cx="157094" cy="231784"/>
          </a:xfrm>
        </p:spPr>
        <p:txBody>
          <a:bodyPr/>
          <a:lstStyle/>
          <a:p>
            <a:fld id="{B54DC83E-89B8-4806-9A94-7D2BAA520DC6}" type="slidenum">
              <a:rPr lang="en-US" smtClean="0"/>
              <a:pPr/>
              <a:t>10</a:t>
            </a:fld>
            <a:endParaRPr lang="en-US"/>
          </a:p>
        </p:txBody>
      </p:sp>
      <p:sp>
        <p:nvSpPr>
          <p:cNvPr id="5" name="Date Placeholder 4">
            <a:extLst>
              <a:ext uri="{FF2B5EF4-FFF2-40B4-BE49-F238E27FC236}">
                <a16:creationId xmlns:a16="http://schemas.microsoft.com/office/drawing/2014/main" id="{297AA666-9A73-4A21-B8DD-BC426C85A7BC}"/>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80F497E6-DE3A-4005-8C5D-07942F1DE8AF}"/>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8506498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12.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56919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530417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862980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47953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4229631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634060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p:txBody>
      </p:sp>
      <p:pic>
        <p:nvPicPr>
          <p:cNvPr id="21" name="Picture 20" descr="Logo of American Institutes for Research">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24114" y="5496468"/>
            <a:ext cx="1656679" cy="640080"/>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163625536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4165600" y="6599994"/>
            <a:ext cx="3860800" cy="105606"/>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18D9C5-E644-414B-97B6-66097F7A7F26}" type="slidenum">
              <a:rPr lang="en-US"/>
              <a:pPr>
                <a:defRPr/>
              </a:pPr>
              <a:t>‹#›</a:t>
            </a:fld>
            <a:endParaRPr lang="en-US"/>
          </a:p>
        </p:txBody>
      </p:sp>
    </p:spTree>
    <p:extLst>
      <p:ext uri="{BB962C8B-B14F-4D97-AF65-F5344CB8AC3E}">
        <p14:creationId xmlns:p14="http://schemas.microsoft.com/office/powerpoint/2010/main" val="143524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9605B-4D00-46DD-ADA2-1047E5B460F2}"/>
              </a:ext>
            </a:extLst>
          </p:cNvPr>
          <p:cNvSpPr>
            <a:spLocks noGrp="1"/>
          </p:cNvSpPr>
          <p:nvPr>
            <p:ph type="title" hasCustomPrompt="1"/>
          </p:nvPr>
        </p:nvSpPr>
        <p:spPr/>
        <p:txBody>
          <a:bodyPr/>
          <a:lstStyle>
            <a:lvl1pPr>
              <a:defRPr/>
            </a:lvl1pPr>
          </a:lstStyle>
          <a:p>
            <a:r>
              <a:rPr lang="en-US"/>
              <a:t>Click to add content</a:t>
            </a:r>
          </a:p>
        </p:txBody>
      </p:sp>
      <p:sp>
        <p:nvSpPr>
          <p:cNvPr id="4" name="Content Placeholder 3">
            <a:extLst>
              <a:ext uri="{FF2B5EF4-FFF2-40B4-BE49-F238E27FC236}">
                <a16:creationId xmlns:a16="http://schemas.microsoft.com/office/drawing/2014/main" id="{65490BBB-2CC5-48B9-9999-0BB6B0D46E3A}"/>
              </a:ext>
            </a:extLst>
          </p:cNvPr>
          <p:cNvSpPr>
            <a:spLocks noGrp="1"/>
          </p:cNvSpPr>
          <p:nvPr>
            <p:ph sz="quarter" idx="10"/>
          </p:nvPr>
        </p:nvSpPr>
        <p:spPr>
          <a:xfrm>
            <a:off x="825500" y="1968500"/>
            <a:ext cx="10515600" cy="3992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F537DA38-6D33-4C9E-80DA-5E8903CD474F}"/>
              </a:ext>
            </a:extLst>
          </p:cNvPr>
          <p:cNvPicPr>
            <a:picLocks noChangeAspect="1"/>
          </p:cNvPicPr>
          <p:nvPr userDrawn="1"/>
        </p:nvPicPr>
        <p:blipFill rotWithShape="1">
          <a:blip r:embed="rId2"/>
          <a:srcRect r="4456"/>
          <a:stretch/>
        </p:blipFill>
        <p:spPr>
          <a:xfrm>
            <a:off x="1" y="0"/>
            <a:ext cx="667638" cy="6858000"/>
          </a:xfrm>
          <a:prstGeom prst="rect">
            <a:avLst/>
          </a:prstGeom>
        </p:spPr>
      </p:pic>
      <p:pic>
        <p:nvPicPr>
          <p:cNvPr id="6" name="Picture 5">
            <a:extLst>
              <a:ext uri="{FF2B5EF4-FFF2-40B4-BE49-F238E27FC236}">
                <a16:creationId xmlns:a16="http://schemas.microsoft.com/office/drawing/2014/main" id="{DF4FE665-B5EE-4EEB-B3C3-3FFF9C6AC0B3}"/>
              </a:ext>
            </a:extLst>
          </p:cNvPr>
          <p:cNvPicPr>
            <a:picLocks noChangeAspect="1"/>
          </p:cNvPicPr>
          <p:nvPr userDrawn="1"/>
        </p:nvPicPr>
        <p:blipFill>
          <a:blip r:embed="rId3"/>
          <a:stretch>
            <a:fillRect/>
          </a:stretch>
        </p:blipFill>
        <p:spPr>
          <a:xfrm>
            <a:off x="10083970" y="5961295"/>
            <a:ext cx="1310904" cy="718360"/>
          </a:xfrm>
          <a:prstGeom prst="rect">
            <a:avLst/>
          </a:prstGeom>
        </p:spPr>
      </p:pic>
      <p:grpSp>
        <p:nvGrpSpPr>
          <p:cNvPr id="7" name="Group 6">
            <a:extLst>
              <a:ext uri="{FF2B5EF4-FFF2-40B4-BE49-F238E27FC236}">
                <a16:creationId xmlns:a16="http://schemas.microsoft.com/office/drawing/2014/main" id="{3FEBCDAD-CEEF-4C86-81D0-10AE629A3487}"/>
              </a:ext>
            </a:extLst>
          </p:cNvPr>
          <p:cNvGrpSpPr/>
          <p:nvPr userDrawn="1"/>
        </p:nvGrpSpPr>
        <p:grpSpPr>
          <a:xfrm>
            <a:off x="667639" y="6313581"/>
            <a:ext cx="8518401" cy="45719"/>
            <a:chOff x="667640" y="6313581"/>
            <a:chExt cx="7276742" cy="45719"/>
          </a:xfrm>
        </p:grpSpPr>
        <p:sp>
          <p:nvSpPr>
            <p:cNvPr id="8" name="Rectangle 7">
              <a:extLst>
                <a:ext uri="{FF2B5EF4-FFF2-40B4-BE49-F238E27FC236}">
                  <a16:creationId xmlns:a16="http://schemas.microsoft.com/office/drawing/2014/main" id="{73695716-2B25-43DC-AB44-A4A2FF467A8F}"/>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4299D2E-C772-423B-B774-F3F0A717107B}"/>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2963AAB-BA21-49D1-84CA-5970FB4F28CD}"/>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A774175-D9FC-4DBA-85EF-8D1B4C031DC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73AF849D-5535-4D1D-B549-CBD23056629E}"/>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Tree>
    <p:extLst>
      <p:ext uri="{BB962C8B-B14F-4D97-AF65-F5344CB8AC3E}">
        <p14:creationId xmlns:p14="http://schemas.microsoft.com/office/powerpoint/2010/main" val="3840192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795289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t="2878" r="9515" b="7788"/>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658342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90414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80643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656519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16317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680841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84574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215286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27357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658558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89386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28082191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999900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342413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5009685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p:txBody>
      </p:sp>
      <p:pic>
        <p:nvPicPr>
          <p:cNvPr id="21" name="Picture 20" descr="Logo of American Institutes for Research">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8824114" y="5496468"/>
            <a:ext cx="1656679" cy="640080"/>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1979471570"/>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p:txBody>
      </p:sp>
      <p:pic>
        <p:nvPicPr>
          <p:cNvPr id="21" name="Picture 20" descr="Logo of American Institutes for Research">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8824114" y="5496468"/>
            <a:ext cx="1656679" cy="640080"/>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1979471570"/>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p:txBody>
      </p:sp>
      <p:pic>
        <p:nvPicPr>
          <p:cNvPr id="21" name="Picture 20" descr="Logo of American Institutes for Research">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8824114" y="5496468"/>
            <a:ext cx="1656679" cy="640080"/>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1979471570"/>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130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3259468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2175410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42471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2620647"/>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582586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Bulleted Text">
    <p:spTree>
      <p:nvGrpSpPr>
        <p:cNvPr id="1" name=""/>
        <p:cNvGrpSpPr/>
        <p:nvPr/>
      </p:nvGrpSpPr>
      <p:grpSpPr>
        <a:xfrm>
          <a:off x="0" y="0"/>
          <a:ext cx="0" cy="0"/>
          <a:chOff x="0" y="0"/>
          <a:chExt cx="0" cy="0"/>
        </a:xfrm>
      </p:grpSpPr>
      <p:cxnSp>
        <p:nvCxnSpPr>
          <p:cNvPr id="37"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931778"/>
            <a:ext cx="10966449" cy="443198"/>
          </a:xfrm>
        </p:spPr>
        <p:txBody>
          <a:bodyPr>
            <a:spAutoFit/>
          </a:bodyPr>
          <a:lstStyle>
            <a:lvl1pPr>
              <a:defRPr sz="3200"/>
            </a:lvl1pPr>
          </a:lstStyle>
          <a:p>
            <a:r>
              <a:rPr lang="en-US"/>
              <a:t>Click to edit Master title style</a:t>
            </a:r>
          </a:p>
        </p:txBody>
      </p:sp>
      <p:sp>
        <p:nvSpPr>
          <p:cNvPr id="3" name="Content"/>
          <p:cNvSpPr>
            <a:spLocks noGrp="1"/>
          </p:cNvSpPr>
          <p:nvPr>
            <p:ph idx="1"/>
          </p:nvPr>
        </p:nvSpPr>
        <p:spPr bwMode="gray">
          <a:xfrm>
            <a:off x="916702" y="1607853"/>
            <a:ext cx="10966265" cy="4726300"/>
          </a:xfrm>
        </p:spPr>
        <p:txBody>
          <a:bodyPr/>
          <a:lstStyle>
            <a:lvl1pPr marL="233363" indent="-233363">
              <a:buFont typeface="Arial" panose="020B0604020202020204" pitchFamily="34" charset="0"/>
              <a:buChar char="•"/>
              <a:defRPr>
                <a:solidFill>
                  <a:schemeClr val="tx2"/>
                </a:solidFill>
                <a:latin typeface="+mn-lt"/>
                <a:cs typeface="Franklin Gothic Book" pitchFamily="34" charset="0"/>
              </a:defRPr>
            </a:lvl1pPr>
            <a:lvl2pPr>
              <a:defRPr sz="1800">
                <a:solidFill>
                  <a:schemeClr val="tx2"/>
                </a:solidFill>
                <a:latin typeface="+mn-lt"/>
                <a:cs typeface="Franklin Gothic Book" pitchFamily="34" charset="0"/>
              </a:defRPr>
            </a:lvl2pPr>
            <a:lvl3pPr>
              <a:defRPr sz="1400" baseline="0">
                <a:solidFill>
                  <a:schemeClr val="tx2"/>
                </a:solidFill>
                <a:latin typeface="+mn-lt"/>
                <a:cs typeface="Franklin Gothic Book" pitchFamily="34" charset="0"/>
              </a:defRPr>
            </a:lvl3pPr>
            <a:lvl4pPr marL="915988" indent="-228600">
              <a:defRPr sz="1400" baseline="0">
                <a:solidFill>
                  <a:schemeClr val="tx2"/>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14204456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Agenda Layout</a:t>
            </a:r>
          </a:p>
        </p:txBody>
      </p:sp>
      <p:sp>
        <p:nvSpPr>
          <p:cNvPr id="24" name="Text Placeholder"/>
          <p:cNvSpPr>
            <a:spLocks noGrp="1"/>
          </p:cNvSpPr>
          <p:nvPr userDrawn="1">
            <p:ph type="body" sz="quarter" idx="10" hasCustomPrompt="1"/>
          </p:nvPr>
        </p:nvSpPr>
        <p:spPr>
          <a:xfrm>
            <a:off x="457200" y="1280160"/>
            <a:ext cx="11338560" cy="4846320"/>
          </a:xfrm>
        </p:spPr>
        <p:txBody>
          <a:bodyPr tIns="0" anchor="t" anchorCtr="0">
            <a:normAutofit/>
          </a:bodyPr>
          <a:lstStyle>
            <a:lvl1pPr marL="457200" indent="-457200">
              <a:lnSpc>
                <a:spcPct val="100000"/>
              </a:lnSpc>
              <a:spcBef>
                <a:spcPts val="3000"/>
              </a:spcBef>
              <a:buClr>
                <a:schemeClr val="tx1"/>
              </a:buClr>
              <a:buFont typeface="+mj-lt"/>
              <a:buAutoNum type="arabicPeriod"/>
              <a:defRPr sz="2800" baseline="0"/>
            </a:lvl1pPr>
            <a:lvl2pPr marL="914400" indent="-457200">
              <a:lnSpc>
                <a:spcPct val="100000"/>
              </a:lnSpc>
              <a:spcBef>
                <a:spcPts val="1200"/>
              </a:spcBef>
              <a:buClr>
                <a:schemeClr val="tx1"/>
              </a:buClr>
              <a:buFont typeface="+mj-lt"/>
              <a:buAutoNum type="alphaLcPeriod"/>
              <a:defRPr sz="2800"/>
            </a:lvl2pPr>
            <a:lvl3pPr marL="1371600" indent="-457200">
              <a:lnSpc>
                <a:spcPct val="100000"/>
              </a:lnSpc>
              <a:spcBef>
                <a:spcPts val="1200"/>
              </a:spcBef>
              <a:buClr>
                <a:schemeClr val="tx1"/>
              </a:buClr>
              <a:buFont typeface="+mj-lt"/>
              <a:buAutoNum type="romanLcPeriod"/>
              <a:defRPr sz="2800"/>
            </a:lvl3pPr>
            <a:lvl4pPr marL="1828800" indent="-457200">
              <a:lnSpc>
                <a:spcPct val="100000"/>
              </a:lnSpc>
              <a:spcBef>
                <a:spcPts val="1200"/>
              </a:spcBef>
              <a:buClr>
                <a:schemeClr val="tx1"/>
              </a:buClr>
              <a:buSzPct val="100000"/>
              <a:buFont typeface="+mj-lt"/>
              <a:buAutoNum type="arabicParenR"/>
              <a:defRPr sz="2800" baseline="0"/>
            </a:lvl4pPr>
            <a:lvl5pPr marL="2286000" indent="-457200">
              <a:lnSpc>
                <a:spcPct val="100000"/>
              </a:lnSpc>
              <a:spcBef>
                <a:spcPts val="1200"/>
              </a:spcBef>
              <a:buClr>
                <a:schemeClr val="tx1"/>
              </a:buClr>
              <a:buFont typeface="+mj-lt"/>
              <a:buAutoNum type="alphaLcParenR"/>
              <a:defRPr sz="2800"/>
            </a:lvl5pPr>
          </a:lstStyle>
          <a:p>
            <a:pPr lvl="0"/>
            <a:r>
              <a:rPr lang="en-US"/>
              <a:t>Click to insert agenda items.</a:t>
            </a:r>
          </a:p>
          <a:p>
            <a:pPr lvl="1"/>
            <a:r>
              <a:rPr lang="en-US"/>
              <a:t>Second level</a:t>
            </a:r>
          </a:p>
          <a:p>
            <a:pPr lvl="2"/>
            <a:r>
              <a:rPr lang="en-US"/>
              <a:t>Third level</a:t>
            </a:r>
          </a:p>
          <a:p>
            <a:pPr lvl="3"/>
            <a:r>
              <a:rPr lang="en-US"/>
              <a:t>Fourth level</a:t>
            </a:r>
          </a:p>
          <a:p>
            <a:pPr lvl="4"/>
            <a:r>
              <a:rPr lang="en-US"/>
              <a:t>Fifth level</a:t>
            </a:r>
          </a:p>
          <a:p>
            <a:pPr lvl="0"/>
            <a:r>
              <a:rPr lang="en-US"/>
              <a:t>Second agenda item</a:t>
            </a:r>
          </a:p>
          <a:p>
            <a:pPr lvl="0"/>
            <a:r>
              <a:rPr lang="en-US"/>
              <a:t>Third agenda item</a:t>
            </a:r>
          </a:p>
        </p:txBody>
      </p:sp>
      <p:sp>
        <p:nvSpPr>
          <p:cNvPr id="9" name="Slide Number"/>
          <p:cNvSpPr>
            <a:spLocks noGrp="1"/>
          </p:cNvSpPr>
          <p:nvPr>
            <p:ph type="sldNum" sz="quarter" idx="12"/>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16067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6583428"/>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806439"/>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6565190"/>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163172"/>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6808414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84574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162184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2152866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273574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6585585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893864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999900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3424138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5009685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1979471570"/>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066670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4165600" y="6599994"/>
            <a:ext cx="3860800" cy="105607"/>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18D9C5-E644-414B-97B6-66097F7A7F26}" type="slidenum">
              <a:rPr lang="en-US"/>
              <a:pPr>
                <a:defRPr/>
              </a:pPr>
              <a:t>‹#›</a:t>
            </a:fld>
            <a:endParaRPr lang="en-US"/>
          </a:p>
        </p:txBody>
      </p:sp>
    </p:spTree>
    <p:extLst>
      <p:ext uri="{BB962C8B-B14F-4D97-AF65-F5344CB8AC3E}">
        <p14:creationId xmlns:p14="http://schemas.microsoft.com/office/powerpoint/2010/main" val="1886951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9599099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996696"/>
          </a:xfrm>
        </p:spPr>
        <p:txBody>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143000"/>
            <a:ext cx="5568696" cy="4846320"/>
          </a:xfrm>
        </p:spPr>
        <p:txBody>
          <a:bodyPr/>
          <a:lstStyle>
            <a:lvl1pPr>
              <a:defRPr/>
            </a:lvl1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143000"/>
            <a:ext cx="5568696" cy="4846320"/>
          </a:xfrm>
        </p:spPr>
        <p:txBody>
          <a:bodyPr/>
          <a:lstStyle>
            <a:lvl1pPr>
              <a:defRPr/>
            </a:lvl1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
        <p:nvSpPr>
          <p:cNvPr id="8" name="Source Placeholder"/>
          <p:cNvSpPr>
            <a:spLocks noGrp="1"/>
          </p:cNvSpPr>
          <p:nvPr>
            <p:ph type="body" sz="quarter" idx="13" hasCustomPrompt="1"/>
          </p:nvPr>
        </p:nvSpPr>
        <p:spPr>
          <a:xfrm>
            <a:off x="457200" y="6135624"/>
            <a:ext cx="11338560"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Tree>
    <p:extLst>
      <p:ext uri="{BB962C8B-B14F-4D97-AF65-F5344CB8AC3E}">
        <p14:creationId xmlns:p14="http://schemas.microsoft.com/office/powerpoint/2010/main" val="40781821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Bulleted Text">
    <p:spTree>
      <p:nvGrpSpPr>
        <p:cNvPr id="1" name=""/>
        <p:cNvGrpSpPr/>
        <p:nvPr/>
      </p:nvGrpSpPr>
      <p:grpSpPr>
        <a:xfrm>
          <a:off x="0" y="0"/>
          <a:ext cx="0" cy="0"/>
          <a:chOff x="0" y="0"/>
          <a:chExt cx="0" cy="0"/>
        </a:xfrm>
      </p:grpSpPr>
      <p:cxnSp>
        <p:nvCxnSpPr>
          <p:cNvPr id="37"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931778"/>
            <a:ext cx="10966449" cy="443198"/>
          </a:xfrm>
        </p:spPr>
        <p:txBody>
          <a:bodyPr>
            <a:spAutoFit/>
          </a:bodyPr>
          <a:lstStyle>
            <a:lvl1pPr>
              <a:defRPr sz="3200"/>
            </a:lvl1pPr>
          </a:lstStyle>
          <a:p>
            <a:r>
              <a:rPr lang="en-US"/>
              <a:t>Click to edit Master title style</a:t>
            </a:r>
          </a:p>
        </p:txBody>
      </p:sp>
      <p:sp>
        <p:nvSpPr>
          <p:cNvPr id="3" name="Content"/>
          <p:cNvSpPr>
            <a:spLocks noGrp="1"/>
          </p:cNvSpPr>
          <p:nvPr>
            <p:ph idx="1"/>
          </p:nvPr>
        </p:nvSpPr>
        <p:spPr bwMode="gray">
          <a:xfrm>
            <a:off x="916702" y="1607853"/>
            <a:ext cx="10966265" cy="4726300"/>
          </a:xfrm>
        </p:spPr>
        <p:txBody>
          <a:bodyPr/>
          <a:lstStyle>
            <a:lvl1pPr marL="233363" indent="-233363">
              <a:buFont typeface="Arial" panose="020B0604020202020204" pitchFamily="34" charset="0"/>
              <a:buChar char="•"/>
              <a:defRPr>
                <a:solidFill>
                  <a:schemeClr val="tx2"/>
                </a:solidFill>
                <a:latin typeface="+mn-lt"/>
                <a:cs typeface="Franklin Gothic Book" pitchFamily="34" charset="0"/>
              </a:defRPr>
            </a:lvl1pPr>
            <a:lvl2pPr>
              <a:defRPr sz="1800">
                <a:solidFill>
                  <a:schemeClr val="tx2"/>
                </a:solidFill>
                <a:latin typeface="+mn-lt"/>
                <a:cs typeface="Franklin Gothic Book" pitchFamily="34" charset="0"/>
              </a:defRPr>
            </a:lvl2pPr>
            <a:lvl3pPr>
              <a:defRPr sz="1400" baseline="0">
                <a:solidFill>
                  <a:schemeClr val="tx2"/>
                </a:solidFill>
                <a:latin typeface="+mn-lt"/>
                <a:cs typeface="Franklin Gothic Book" pitchFamily="34" charset="0"/>
              </a:defRPr>
            </a:lvl3pPr>
            <a:lvl4pPr marL="915988" indent="-228600">
              <a:defRPr sz="1400" baseline="0">
                <a:solidFill>
                  <a:schemeClr val="tx2"/>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435077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0936384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0144736"/>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450822"/>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Agenda Layout</a:t>
            </a:r>
          </a:p>
        </p:txBody>
      </p:sp>
      <p:sp>
        <p:nvSpPr>
          <p:cNvPr id="24" name="Text Placeholder"/>
          <p:cNvSpPr>
            <a:spLocks noGrp="1"/>
          </p:cNvSpPr>
          <p:nvPr userDrawn="1">
            <p:ph type="body" sz="quarter" idx="10" hasCustomPrompt="1"/>
          </p:nvPr>
        </p:nvSpPr>
        <p:spPr>
          <a:xfrm>
            <a:off x="457200" y="1280160"/>
            <a:ext cx="11338560" cy="4846320"/>
          </a:xfrm>
        </p:spPr>
        <p:txBody>
          <a:bodyPr tIns="0" anchor="t" anchorCtr="0">
            <a:normAutofit/>
          </a:bodyPr>
          <a:lstStyle>
            <a:lvl1pPr marL="457200" indent="-457200">
              <a:lnSpc>
                <a:spcPct val="100000"/>
              </a:lnSpc>
              <a:spcBef>
                <a:spcPts val="3000"/>
              </a:spcBef>
              <a:buClr>
                <a:schemeClr val="tx1"/>
              </a:buClr>
              <a:buFont typeface="+mj-lt"/>
              <a:buAutoNum type="arabicPeriod"/>
              <a:defRPr sz="2800" baseline="0"/>
            </a:lvl1pPr>
            <a:lvl2pPr marL="914400" indent="-457200">
              <a:lnSpc>
                <a:spcPct val="100000"/>
              </a:lnSpc>
              <a:spcBef>
                <a:spcPts val="1200"/>
              </a:spcBef>
              <a:buClr>
                <a:schemeClr val="tx1"/>
              </a:buClr>
              <a:buFont typeface="+mj-lt"/>
              <a:buAutoNum type="alphaLcPeriod"/>
              <a:defRPr sz="2800"/>
            </a:lvl2pPr>
            <a:lvl3pPr marL="1371600" indent="-457200">
              <a:lnSpc>
                <a:spcPct val="100000"/>
              </a:lnSpc>
              <a:spcBef>
                <a:spcPts val="1200"/>
              </a:spcBef>
              <a:buClr>
                <a:schemeClr val="tx1"/>
              </a:buClr>
              <a:buFont typeface="+mj-lt"/>
              <a:buAutoNum type="romanLcPeriod"/>
              <a:defRPr sz="2800"/>
            </a:lvl3pPr>
            <a:lvl4pPr marL="1828800" indent="-457200">
              <a:lnSpc>
                <a:spcPct val="100000"/>
              </a:lnSpc>
              <a:spcBef>
                <a:spcPts val="1200"/>
              </a:spcBef>
              <a:buClr>
                <a:schemeClr val="tx1"/>
              </a:buClr>
              <a:buSzPct val="100000"/>
              <a:buFont typeface="+mj-lt"/>
              <a:buAutoNum type="arabicParenR"/>
              <a:defRPr sz="2800" baseline="0"/>
            </a:lvl4pPr>
            <a:lvl5pPr marL="2286000" indent="-457200">
              <a:lnSpc>
                <a:spcPct val="100000"/>
              </a:lnSpc>
              <a:spcBef>
                <a:spcPts val="1200"/>
              </a:spcBef>
              <a:buClr>
                <a:schemeClr val="tx1"/>
              </a:buClr>
              <a:buFont typeface="+mj-lt"/>
              <a:buAutoNum type="alphaLcParenR"/>
              <a:defRPr sz="2800"/>
            </a:lvl5pPr>
          </a:lstStyle>
          <a:p>
            <a:pPr lvl="0"/>
            <a:r>
              <a:rPr lang="en-US"/>
              <a:t>Click to insert agenda items.</a:t>
            </a:r>
          </a:p>
          <a:p>
            <a:pPr lvl="1"/>
            <a:r>
              <a:rPr lang="en-US"/>
              <a:t>Second level</a:t>
            </a:r>
          </a:p>
          <a:p>
            <a:pPr lvl="2"/>
            <a:r>
              <a:rPr lang="en-US"/>
              <a:t>Third level</a:t>
            </a:r>
          </a:p>
          <a:p>
            <a:pPr lvl="3"/>
            <a:r>
              <a:rPr lang="en-US"/>
              <a:t>Fourth level</a:t>
            </a:r>
          </a:p>
          <a:p>
            <a:pPr lvl="4"/>
            <a:r>
              <a:rPr lang="en-US"/>
              <a:t>Fifth level</a:t>
            </a:r>
          </a:p>
          <a:p>
            <a:pPr lvl="0"/>
            <a:r>
              <a:rPr lang="en-US"/>
              <a:t>Second agenda item</a:t>
            </a:r>
          </a:p>
          <a:p>
            <a:pPr lvl="0"/>
            <a:r>
              <a:rPr lang="en-US"/>
              <a:t>Third agenda item</a:t>
            </a:r>
          </a:p>
        </p:txBody>
      </p:sp>
      <p:sp>
        <p:nvSpPr>
          <p:cNvPr id="9" name="Slide Number"/>
          <p:cNvSpPr>
            <a:spLocks noGrp="1"/>
          </p:cNvSpPr>
          <p:nvPr>
            <p:ph type="sldNum" sz="quarter" idx="12"/>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5463196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687856872"/>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0120133"/>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025159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291547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5491306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871758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9878077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519101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6404822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449831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046478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064759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40118012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363401424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370068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57931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image" Target="../media/image1.png"/><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theme" Target="../theme/theme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1.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4.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835086484"/>
      </p:ext>
    </p:extLst>
  </p:cSld>
  <p:clrMap bg1="lt1" tx1="dk1" bg2="lt2" tx2="dk2" accent1="accent1" accent2="accent2" accent3="accent3" accent4="accent4" accent5="accent5" accent6="accent6" hlink="hlink" folHlink="folHlink"/>
  <p:sldLayoutIdLst>
    <p:sldLayoutId id="2147483712" r:id="rId1"/>
    <p:sldLayoutId id="2147483663" r:id="rId2"/>
    <p:sldLayoutId id="2147483664" r:id="rId3"/>
    <p:sldLayoutId id="2147483665"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674" r:id="rId13"/>
    <p:sldLayoutId id="2147483710" r:id="rId14"/>
    <p:sldLayoutId id="2147483711" r:id="rId15"/>
    <p:sldLayoutId id="2147483677" r:id="rId16"/>
    <p:sldLayoutId id="2147483678" r:id="rId17"/>
    <p:sldLayoutId id="2147483679" r:id="rId18"/>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6" cstate="print">
              <a:extLst>
                <a:ext uri="{28A0092B-C50C-407E-A947-70E740481C1C}">
                  <a14:useLocalDpi xmlns:a14="http://schemas.microsoft.com/office/drawing/2010/main"/>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75" r:id="rId1"/>
    <p:sldLayoutId id="2147483683" r:id="rId2"/>
    <p:sldLayoutId id="2147483676" r:id="rId3"/>
    <p:sldLayoutId id="2147483684" r:id="rId4"/>
    <p:sldLayoutId id="2147483662"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85" r:id="rId14"/>
    <p:sldLayoutId id="2147483722" r:id="rId15"/>
    <p:sldLayoutId id="2147483721" r:id="rId16"/>
    <p:sldLayoutId id="2147483682" r:id="rId17"/>
    <p:sldLayoutId id="2147483687" r:id="rId18"/>
    <p:sldLayoutId id="2147483688" r:id="rId19"/>
    <p:sldLayoutId id="2147483689" r:id="rId20"/>
    <p:sldLayoutId id="2147483754" r:id="rId21"/>
    <p:sldLayoutId id="2147483691" r:id="rId22"/>
    <p:sldLayoutId id="2147483706" r:id="rId23"/>
    <p:sldLayoutId id="2147483708" r:id="rId24"/>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1"/>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1"/>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1"/>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1"/>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2" cstate="print">
              <a:extLst>
                <a:ext uri="{28A0092B-C50C-407E-A947-70E740481C1C}">
                  <a14:useLocalDpi xmlns:a14="http://schemas.microsoft.com/office/drawing/2010/main" val="0"/>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690" r:id="rId16"/>
    <p:sldLayoutId id="2147483733" r:id="rId17"/>
    <p:sldLayoutId id="2147483735" r:id="rId18"/>
    <p:sldLayoutId id="2147483736" r:id="rId19"/>
    <p:sldLayoutId id="2147483737" r:id="rId20"/>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18" cstate="print">
              <a:extLst>
                <a:ext uri="{28A0092B-C50C-407E-A947-70E740481C1C}">
                  <a14:useLocalDpi xmlns:a14="http://schemas.microsoft.com/office/drawing/2010/main" val="0"/>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66233419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0.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4" Type="http://schemas.openxmlformats.org/officeDocument/2006/relationships/image" Target="../media/image41.png"/><Relationship Id="rId9" Type="http://schemas.openxmlformats.org/officeDocument/2006/relationships/hyperlink" Target="https://promotingprogress.org/news/connect-progress-center"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promotingprogress.org/news/connect-progress-center" TargetMode="External"/><Relationship Id="rId3" Type="http://schemas.openxmlformats.org/officeDocument/2006/relationships/hyperlink" Target="https://www.facebook.com/k12PROGRESS/" TargetMode="External"/><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twitter.com/K12PROGRES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k12PROGRESS/" TargetMode="External"/><Relationship Id="rId2" Type="http://schemas.openxmlformats.org/officeDocument/2006/relationships/notesSlide" Target="../notesSlides/notesSlide20.xml"/><Relationship Id="rId1" Type="http://schemas.openxmlformats.org/officeDocument/2006/relationships/slideLayout" Target="../slideLayouts/slideLayout78.xml"/><Relationship Id="rId4" Type="http://schemas.openxmlformats.org/officeDocument/2006/relationships/hyperlink" Target="https://twitter.com/K12PROGRES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17.jpe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52107D-162C-4FB3-9867-CBD820BC1E91}"/>
              </a:ext>
            </a:extLst>
          </p:cNvPr>
          <p:cNvSpPr>
            <a:spLocks noGrp="1"/>
          </p:cNvSpPr>
          <p:nvPr>
            <p:ph type="ctrTitle"/>
          </p:nvPr>
        </p:nvSpPr>
        <p:spPr>
          <a:xfrm>
            <a:off x="457200" y="1806958"/>
            <a:ext cx="7152555" cy="1439332"/>
          </a:xfrm>
        </p:spPr>
        <p:txBody>
          <a:bodyPr>
            <a:normAutofit fontScale="90000"/>
          </a:bodyPr>
          <a:lstStyle/>
          <a:p>
            <a:pPr marL="0" marR="0">
              <a:lnSpc>
                <a:spcPct val="100000"/>
              </a:lnSpc>
              <a:spcBef>
                <a:spcPts val="1800"/>
              </a:spcBef>
              <a:spcAft>
                <a:spcPts val="600"/>
              </a:spcAft>
            </a:pPr>
            <a:r>
              <a:rPr lang="en-US"/>
              <a:t>Prepping In-Service and Pre-Service Teachers for PROGRESS</a:t>
            </a:r>
          </a:p>
        </p:txBody>
      </p:sp>
      <p:sp>
        <p:nvSpPr>
          <p:cNvPr id="16" name="Text Placeholder 15">
            <a:extLst>
              <a:ext uri="{FF2B5EF4-FFF2-40B4-BE49-F238E27FC236}">
                <a16:creationId xmlns:a16="http://schemas.microsoft.com/office/drawing/2014/main" id="{0AE89391-C566-9A67-61C2-D48B32D8CBAA}"/>
              </a:ext>
            </a:extLst>
          </p:cNvPr>
          <p:cNvSpPr>
            <a:spLocks noGrp="1"/>
          </p:cNvSpPr>
          <p:nvPr>
            <p:ph type="body" sz="quarter" idx="10"/>
          </p:nvPr>
        </p:nvSpPr>
        <p:spPr/>
        <p:txBody>
          <a:bodyPr/>
          <a:lstStyle/>
          <a:p>
            <a:r>
              <a:rPr lang="en-US"/>
              <a:t>Alex Marken | Steven Prater | Stacy Hirt</a:t>
            </a:r>
          </a:p>
        </p:txBody>
      </p:sp>
      <p:sp>
        <p:nvSpPr>
          <p:cNvPr id="17" name="Text Placeholder 16">
            <a:extLst>
              <a:ext uri="{FF2B5EF4-FFF2-40B4-BE49-F238E27FC236}">
                <a16:creationId xmlns:a16="http://schemas.microsoft.com/office/drawing/2014/main" id="{90FE8A66-1D18-E39A-41F1-D722E5E2ACBA}"/>
              </a:ext>
            </a:extLst>
          </p:cNvPr>
          <p:cNvSpPr>
            <a:spLocks noGrp="1"/>
          </p:cNvSpPr>
          <p:nvPr>
            <p:ph type="body" sz="quarter" idx="11"/>
          </p:nvPr>
        </p:nvSpPr>
        <p:spPr>
          <a:xfrm>
            <a:off x="457200" y="4723852"/>
            <a:ext cx="1456168" cy="307777"/>
          </a:xfrm>
        </p:spPr>
        <p:txBody>
          <a:bodyPr/>
          <a:lstStyle/>
          <a:p>
            <a:r>
              <a:rPr lang="en-US"/>
              <a:t>August 2023</a:t>
            </a:r>
          </a:p>
        </p:txBody>
      </p:sp>
      <p:pic>
        <p:nvPicPr>
          <p:cNvPr id="14" name="Picture Placeholder 13" descr="Professor talking to a class">
            <a:extLst>
              <a:ext uri="{FF2B5EF4-FFF2-40B4-BE49-F238E27FC236}">
                <a16:creationId xmlns:a16="http://schemas.microsoft.com/office/drawing/2014/main" id="{A13D433C-0D1D-88D9-5393-AFA822F8F5A9}"/>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7587" r="27833"/>
          <a:stretch/>
        </p:blipFill>
        <p:spPr>
          <a:xfrm>
            <a:off x="7782767" y="0"/>
            <a:ext cx="4409233" cy="5389336"/>
          </a:xfrm>
        </p:spPr>
      </p:pic>
      <p:sp>
        <p:nvSpPr>
          <p:cNvPr id="18" name="Text Placeholder 17">
            <a:extLst>
              <a:ext uri="{FF2B5EF4-FFF2-40B4-BE49-F238E27FC236}">
                <a16:creationId xmlns:a16="http://schemas.microsoft.com/office/drawing/2014/main" id="{D51524FF-CCA2-B78A-D660-93CC5B6BBCDF}"/>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F86FBBB-3120-47F1-90F4-4837F7B5BE03}"/>
              </a:ext>
            </a:extLst>
          </p:cNvPr>
          <p:cNvSpPr>
            <a:spLocks noGrp="1"/>
          </p:cNvSpPr>
          <p:nvPr>
            <p:ph type="sldNum" sz="quarter" idx="4294967295"/>
          </p:nvPr>
        </p:nvSpPr>
        <p:spPr>
          <a:xfrm>
            <a:off x="12038013" y="6584950"/>
            <a:ext cx="153987" cy="153988"/>
          </a:xfrm>
        </p:spPr>
        <p:txBody>
          <a:bodyPr/>
          <a:lstStyle/>
          <a:p>
            <a:fld id="{99A20822-4A49-4D36-86E3-300BA48D3F00}" type="slidenum">
              <a:rPr lang="en-US" smtClean="0"/>
              <a:pPr/>
              <a:t>1</a:t>
            </a:fld>
            <a:endParaRPr lang="en-US"/>
          </a:p>
        </p:txBody>
      </p:sp>
    </p:spTree>
    <p:extLst>
      <p:ext uri="{BB962C8B-B14F-4D97-AF65-F5344CB8AC3E}">
        <p14:creationId xmlns:p14="http://schemas.microsoft.com/office/powerpoint/2010/main" val="4258763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338560" cy="996696"/>
          </a:xfrm>
        </p:spPr>
        <p:txBody>
          <a:bodyPr/>
          <a:lstStyle/>
          <a:p>
            <a:r>
              <a:rPr lang="en-US" dirty="0"/>
              <a:t>Meet the Panelists! </a:t>
            </a:r>
          </a:p>
        </p:txBody>
      </p:sp>
      <p:sp>
        <p:nvSpPr>
          <p:cNvPr id="4" name="Text Placeholder 3"/>
          <p:cNvSpPr>
            <a:spLocks noGrp="1"/>
          </p:cNvSpPr>
          <p:nvPr>
            <p:ph type="body" sz="quarter" idx="19"/>
          </p:nvPr>
        </p:nvSpPr>
        <p:spPr>
          <a:xfrm>
            <a:off x="1233376" y="4452626"/>
            <a:ext cx="2200609" cy="427983"/>
          </a:xfrm>
        </p:spPr>
        <p:txBody>
          <a:bodyPr>
            <a:normAutofit/>
          </a:bodyPr>
          <a:lstStyle/>
          <a:p>
            <a:r>
              <a:rPr lang="en-US" sz="1800"/>
              <a:t>Dr. Vicki </a:t>
            </a:r>
            <a:r>
              <a:rPr lang="en-US" sz="1800" err="1"/>
              <a:t>Mingin</a:t>
            </a:r>
            <a:endParaRPr lang="en-US" sz="1800"/>
          </a:p>
        </p:txBody>
      </p:sp>
      <p:sp>
        <p:nvSpPr>
          <p:cNvPr id="5" name="Text Placeholder 4"/>
          <p:cNvSpPr>
            <a:spLocks noGrp="1"/>
          </p:cNvSpPr>
          <p:nvPr>
            <p:ph type="body" sz="quarter" idx="23"/>
          </p:nvPr>
        </p:nvSpPr>
        <p:spPr>
          <a:xfrm>
            <a:off x="680504" y="4792810"/>
            <a:ext cx="3306352" cy="992554"/>
          </a:xfrm>
        </p:spPr>
        <p:txBody>
          <a:bodyPr vert="horz" lIns="0" tIns="0" rIns="0" bIns="0" rtlCol="0" anchor="t">
            <a:normAutofit/>
          </a:bodyPr>
          <a:lstStyle/>
          <a:p>
            <a:r>
              <a:rPr lang="en-US" sz="1800"/>
              <a:t>Educational Consultant and University Instructor</a:t>
            </a:r>
          </a:p>
          <a:p>
            <a:r>
              <a:rPr lang="en-US" sz="1800"/>
              <a:t>PROGRESS Educator in Residence</a:t>
            </a:r>
          </a:p>
        </p:txBody>
      </p:sp>
      <p:sp>
        <p:nvSpPr>
          <p:cNvPr id="10" name="Text Placeholder 9"/>
          <p:cNvSpPr>
            <a:spLocks noGrp="1"/>
          </p:cNvSpPr>
          <p:nvPr>
            <p:ph type="body" sz="quarter" idx="28"/>
          </p:nvPr>
        </p:nvSpPr>
        <p:spPr>
          <a:xfrm>
            <a:off x="4486940" y="4452626"/>
            <a:ext cx="3099722" cy="427983"/>
          </a:xfrm>
        </p:spPr>
        <p:txBody>
          <a:bodyPr vert="horz" lIns="0" tIns="0" rIns="0" bIns="0" rtlCol="0" anchor="t">
            <a:normAutofit/>
          </a:bodyPr>
          <a:lstStyle/>
          <a:p>
            <a:r>
              <a:rPr lang="en-US" sz="1800"/>
              <a:t>Sara Jorgensen</a:t>
            </a:r>
          </a:p>
        </p:txBody>
      </p:sp>
      <p:sp>
        <p:nvSpPr>
          <p:cNvPr id="11" name="Text Placeholder 10"/>
          <p:cNvSpPr>
            <a:spLocks noGrp="1"/>
          </p:cNvSpPr>
          <p:nvPr>
            <p:ph type="body" sz="quarter" idx="29"/>
          </p:nvPr>
        </p:nvSpPr>
        <p:spPr>
          <a:xfrm>
            <a:off x="4225444" y="4788667"/>
            <a:ext cx="3572641" cy="996697"/>
          </a:xfrm>
        </p:spPr>
        <p:txBody>
          <a:bodyPr vert="horz" lIns="0" tIns="0" rIns="0" bIns="0" rtlCol="0" anchor="t">
            <a:normAutofit fontScale="92500" lnSpcReduction="10000"/>
          </a:bodyPr>
          <a:lstStyle/>
          <a:p>
            <a:r>
              <a:rPr lang="en-US" sz="1800"/>
              <a:t>Education Programs Professional</a:t>
            </a:r>
          </a:p>
          <a:p>
            <a:r>
              <a:rPr lang="en-US" sz="1800"/>
              <a:t>State Public Charter School Authority</a:t>
            </a:r>
          </a:p>
          <a:p>
            <a:r>
              <a:rPr lang="en-US" sz="1800"/>
              <a:t>State of Nevada</a:t>
            </a:r>
          </a:p>
          <a:p>
            <a:r>
              <a:rPr lang="en-US" sz="1800"/>
              <a:t>PROGRESS Educator in Residence </a:t>
            </a:r>
          </a:p>
        </p:txBody>
      </p:sp>
      <p:pic>
        <p:nvPicPr>
          <p:cNvPr id="23" name="Picture Placeholder 18">
            <a:extLst>
              <a:ext uri="{FF2B5EF4-FFF2-40B4-BE49-F238E27FC236}">
                <a16:creationId xmlns:a16="http://schemas.microsoft.com/office/drawing/2014/main" id="{9EA66672-4445-480F-BDD4-0645DF59CC7E}"/>
              </a:ext>
              <a:ext uri="{C183D7F6-B498-43B3-948B-1728B52AA6E4}">
                <adec:decorative xmlns:adec="http://schemas.microsoft.com/office/drawing/2017/decorative" val="1"/>
              </a:ext>
            </a:extLst>
          </p:cNvPr>
          <p:cNvPicPr>
            <a:picLocks noGrp="1" noChangeAspect="1"/>
          </p:cNvPicPr>
          <p:nvPr>
            <p:ph type="pic" sz="quarter" idx="33"/>
          </p:nvPr>
        </p:nvPicPr>
        <p:blipFill>
          <a:blip r:embed="rId3">
            <a:extLst>
              <a:ext uri="{28A0092B-C50C-407E-A947-70E740481C1C}">
                <a14:useLocalDpi xmlns:a14="http://schemas.microsoft.com/office/drawing/2010/main" val="0"/>
              </a:ext>
            </a:extLst>
          </a:blip>
          <a:srcRect/>
          <a:stretch/>
        </p:blipFill>
        <p:spPr>
          <a:xfrm>
            <a:off x="8629638" y="2200596"/>
            <a:ext cx="2100761" cy="2100761"/>
          </a:xfrm>
        </p:spPr>
      </p:pic>
      <p:sp>
        <p:nvSpPr>
          <p:cNvPr id="16" name="Text Placeholder 15"/>
          <p:cNvSpPr>
            <a:spLocks noGrp="1"/>
          </p:cNvSpPr>
          <p:nvPr>
            <p:ph type="body" sz="quarter" idx="34"/>
          </p:nvPr>
        </p:nvSpPr>
        <p:spPr>
          <a:xfrm>
            <a:off x="7586662" y="4452626"/>
            <a:ext cx="4106228" cy="561393"/>
          </a:xfrm>
        </p:spPr>
        <p:txBody>
          <a:bodyPr>
            <a:normAutofit/>
          </a:bodyPr>
          <a:lstStyle/>
          <a:p>
            <a:r>
              <a:rPr lang="en-US" sz="1800"/>
              <a:t>Steven Prater </a:t>
            </a:r>
          </a:p>
        </p:txBody>
      </p:sp>
      <p:sp>
        <p:nvSpPr>
          <p:cNvPr id="17" name="Text Placeholder 16"/>
          <p:cNvSpPr>
            <a:spLocks noGrp="1"/>
          </p:cNvSpPr>
          <p:nvPr>
            <p:ph type="body" sz="quarter" idx="35"/>
          </p:nvPr>
        </p:nvSpPr>
        <p:spPr>
          <a:xfrm>
            <a:off x="7808169" y="4773840"/>
            <a:ext cx="3965110" cy="1127501"/>
          </a:xfrm>
        </p:spPr>
        <p:txBody>
          <a:bodyPr vert="horz" lIns="0" tIns="0" rIns="0" bIns="0" rtlCol="0" anchor="t">
            <a:normAutofit/>
          </a:bodyPr>
          <a:lstStyle/>
          <a:p>
            <a:r>
              <a:rPr lang="en-US" sz="1800"/>
              <a:t>PROGRESS Center</a:t>
            </a:r>
          </a:p>
          <a:p>
            <a:r>
              <a:rPr lang="en-US" sz="1800"/>
              <a:t>Intensive Technical Assistance Lead</a:t>
            </a:r>
          </a:p>
        </p:txBody>
      </p:sp>
      <p:sp>
        <p:nvSpPr>
          <p:cNvPr id="18" name="Slide Number Placeholder 17"/>
          <p:cNvSpPr>
            <a:spLocks noGrp="1"/>
          </p:cNvSpPr>
          <p:nvPr>
            <p:ph type="sldNum" sz="quarter" idx="10"/>
          </p:nvPr>
        </p:nvSpPr>
        <p:spPr/>
        <p:txBody>
          <a:bodyPr/>
          <a:lstStyle/>
          <a:p>
            <a:fld id="{99A20822-4A49-4D36-86E3-300BA48D3F00}" type="slidenum">
              <a:rPr lang="en-US" smtClean="0"/>
              <a:pPr/>
              <a:t>10</a:t>
            </a:fld>
            <a:endParaRPr lang="en-US"/>
          </a:p>
        </p:txBody>
      </p:sp>
      <p:pic>
        <p:nvPicPr>
          <p:cNvPr id="8" name="Picture Placeholder 7">
            <a:extLst>
              <a:ext uri="{FF2B5EF4-FFF2-40B4-BE49-F238E27FC236}">
                <a16:creationId xmlns:a16="http://schemas.microsoft.com/office/drawing/2014/main" id="{2242B648-2AA0-818C-ED17-FF0482F1EF74}"/>
              </a:ext>
              <a:ext uri="{C183D7F6-B498-43B3-948B-1728B52AA6E4}">
                <adec:decorative xmlns:adec="http://schemas.microsoft.com/office/drawing/2017/decorative" val="1"/>
              </a:ext>
            </a:extLst>
          </p:cNvPr>
          <p:cNvPicPr>
            <a:picLocks noGrp="1" noChangeAspect="1"/>
          </p:cNvPicPr>
          <p:nvPr>
            <p:ph type="pic" sz="quarter" idx="27"/>
          </p:nvPr>
        </p:nvPicPr>
        <p:blipFill>
          <a:blip r:embed="rId4">
            <a:extLst>
              <a:ext uri="{28A0092B-C50C-407E-A947-70E740481C1C}">
                <a14:useLocalDpi xmlns:a14="http://schemas.microsoft.com/office/drawing/2010/main" val="0"/>
              </a:ext>
            </a:extLst>
          </a:blip>
          <a:srcRect t="10011" b="10011"/>
          <a:stretch>
            <a:fillRect/>
          </a:stretch>
        </p:blipFill>
        <p:spPr>
          <a:xfrm>
            <a:off x="5076099" y="2181845"/>
            <a:ext cx="2100761" cy="2100761"/>
          </a:xfrm>
        </p:spPr>
      </p:pic>
      <p:pic>
        <p:nvPicPr>
          <p:cNvPr id="6" name="Picture Placeholder 5">
            <a:extLst>
              <a:ext uri="{FF2B5EF4-FFF2-40B4-BE49-F238E27FC236}">
                <a16:creationId xmlns:a16="http://schemas.microsoft.com/office/drawing/2014/main" id="{6685106F-2704-6B45-74EE-48886722A817}"/>
              </a:ext>
              <a:ext uri="{C183D7F6-B498-43B3-948B-1728B52AA6E4}">
                <adec:decorative xmlns:adec="http://schemas.microsoft.com/office/drawing/2017/decorative" val="1"/>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a:stretch>
            <a:fillRect/>
          </a:stretch>
        </p:blipFill>
        <p:spPr>
          <a:xfrm>
            <a:off x="1459243" y="2200596"/>
            <a:ext cx="2103120" cy="2103120"/>
          </a:xfrm>
        </p:spPr>
      </p:pic>
    </p:spTree>
    <p:extLst>
      <p:ext uri="{BB962C8B-B14F-4D97-AF65-F5344CB8AC3E}">
        <p14:creationId xmlns:p14="http://schemas.microsoft.com/office/powerpoint/2010/main" val="1562629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chor="b">
            <a:normAutofit/>
          </a:bodyPr>
          <a:lstStyle/>
          <a:p>
            <a:r>
              <a:rPr lang="en-US"/>
              <a:t>Panel Questions</a:t>
            </a:r>
          </a:p>
        </p:txBody>
      </p:sp>
      <p:sp>
        <p:nvSpPr>
          <p:cNvPr id="6" name="Content Placeholder 5">
            <a:extLst>
              <a:ext uri="{FF2B5EF4-FFF2-40B4-BE49-F238E27FC236}">
                <a16:creationId xmlns:a16="http://schemas.microsoft.com/office/drawing/2014/main" id="{FE595E79-417A-9BC1-E61A-8D461F2ACA0A}"/>
              </a:ext>
            </a:extLst>
          </p:cNvPr>
          <p:cNvSpPr>
            <a:spLocks noGrp="1"/>
          </p:cNvSpPr>
          <p:nvPr>
            <p:ph sz="quarter" idx="17"/>
          </p:nvPr>
        </p:nvSpPr>
        <p:spPr/>
        <p:txBody>
          <a:bodyPr>
            <a:normAutofit/>
          </a:bodyPr>
          <a:lstStyle/>
          <a:p>
            <a:pPr marL="0" indent="0">
              <a:spcBef>
                <a:spcPts val="0"/>
              </a:spcBef>
              <a:buNone/>
            </a:pPr>
            <a:r>
              <a:rPr lang="en-US" sz="1800">
                <a:latin typeface="Calibri" panose="020F0502020204030204" pitchFamily="34" charset="0"/>
                <a:ea typeface="Yu Mincho" panose="02020400000000000000" pitchFamily="18" charset="-128"/>
              </a:rPr>
              <a:t>Priority questions: </a:t>
            </a:r>
          </a:p>
          <a:p>
            <a:pPr marL="342900" indent="-342900">
              <a:spcBef>
                <a:spcPts val="0"/>
              </a:spcBef>
            </a:pPr>
            <a:r>
              <a:rPr lang="en-US" sz="1800">
                <a:latin typeface="Calibri" panose="020F0502020204030204" pitchFamily="34" charset="0"/>
                <a:ea typeface="Yu Mincho" panose="02020400000000000000" pitchFamily="18" charset="-128"/>
              </a:rPr>
              <a:t>What are the big needs that you are seeing with the educators and administrators you are working with? How have PROGRESS center resources helped you to address these needs? </a:t>
            </a:r>
          </a:p>
          <a:p>
            <a:pPr marL="800100" lvl="2" indent="-342900">
              <a:spcBef>
                <a:spcPts val="0"/>
              </a:spcBef>
              <a:buSzPct val="100000"/>
              <a:buFont typeface="Arial" panose="020B0604020202020204" pitchFamily="34" charset="0"/>
              <a:buChar char="•"/>
            </a:pPr>
            <a:r>
              <a:rPr lang="en-US" sz="1800">
                <a:latin typeface="Calibri" panose="020F0502020204030204" pitchFamily="34" charset="0"/>
                <a:ea typeface="Yu Mincho" panose="02020400000000000000" pitchFamily="18" charset="-128"/>
              </a:rPr>
              <a:t>Vicki, tell me about how you have used the PROGRESS Center resources within the structure of your courses? I know you and a team of Educators and Residences have been thinking about how to incorporate PROGRESS resources within courses, what are some of the things you have been talking about? </a:t>
            </a:r>
          </a:p>
          <a:p>
            <a:pPr marL="800100" lvl="2" indent="-342900">
              <a:spcBef>
                <a:spcPts val="0"/>
              </a:spcBef>
              <a:buSzPct val="100000"/>
              <a:buFont typeface="Arial" panose="020B0604020202020204" pitchFamily="34" charset="0"/>
              <a:buChar char="•"/>
            </a:pPr>
            <a:r>
              <a:rPr lang="en-US" sz="1800">
                <a:latin typeface="Calibri" panose="020F0502020204030204" pitchFamily="34" charset="0"/>
                <a:ea typeface="Yu Mincho" panose="02020400000000000000" pitchFamily="18" charset="-128"/>
              </a:rPr>
              <a:t>Sara and Steven, through the work you have done in Nevada, how have you structured the professional learning you have provided.</a:t>
            </a:r>
          </a:p>
          <a:p>
            <a:pPr marL="342900" indent="-342900">
              <a:spcBef>
                <a:spcPts val="0"/>
              </a:spcBef>
            </a:pPr>
            <a:r>
              <a:rPr lang="en-US" sz="1800">
                <a:latin typeface="Calibri" panose="020F0502020204030204" pitchFamily="34" charset="0"/>
                <a:ea typeface="Yu Mincho" panose="02020400000000000000" pitchFamily="18" charset="-128"/>
              </a:rPr>
              <a:t>What recommendations do you have for other educators based on what you have learned from using the PROGRESS resources with preservice and </a:t>
            </a:r>
            <a:r>
              <a:rPr lang="en-US" sz="1800" err="1">
                <a:latin typeface="Calibri" panose="020F0502020204030204" pitchFamily="34" charset="0"/>
                <a:ea typeface="Yu Mincho" panose="02020400000000000000" pitchFamily="18" charset="-128"/>
              </a:rPr>
              <a:t>inservice</a:t>
            </a:r>
            <a:r>
              <a:rPr lang="en-US" sz="1800">
                <a:latin typeface="Calibri" panose="020F0502020204030204" pitchFamily="34" charset="0"/>
                <a:ea typeface="Yu Mincho" panose="02020400000000000000" pitchFamily="18" charset="-128"/>
              </a:rPr>
              <a:t> educators?</a:t>
            </a:r>
          </a:p>
          <a:p>
            <a:pPr marL="342900" indent="-342900">
              <a:spcBef>
                <a:spcPts val="0"/>
              </a:spcBef>
            </a:pPr>
            <a:endParaRPr lang="en-US" sz="1800">
              <a:effectLst/>
              <a:latin typeface="Calibri" panose="020F0502020204030204" pitchFamily="34" charset="0"/>
              <a:ea typeface="Yu Mincho" panose="02020400000000000000" pitchFamily="18" charset="-128"/>
            </a:endParaRPr>
          </a:p>
          <a:p>
            <a:pPr marL="0" indent="0">
              <a:spcBef>
                <a:spcPts val="0"/>
              </a:spcBef>
              <a:buNone/>
            </a:pPr>
            <a:r>
              <a:rPr lang="en-US" sz="1800" i="1">
                <a:latin typeface="Calibri" panose="020F0502020204030204" pitchFamily="34" charset="0"/>
                <a:ea typeface="Yu Mincho" panose="02020400000000000000" pitchFamily="18" charset="-128"/>
              </a:rPr>
              <a:t>Other options based on time: </a:t>
            </a:r>
            <a:endParaRPr lang="en-US" sz="1800" i="1">
              <a:effectLst/>
              <a:latin typeface="Calibri" panose="020F0502020204030204" pitchFamily="34" charset="0"/>
              <a:ea typeface="Yu Mincho" panose="02020400000000000000" pitchFamily="18" charset="-128"/>
            </a:endParaRPr>
          </a:p>
          <a:p>
            <a:pPr marL="342900" indent="-342900">
              <a:spcBef>
                <a:spcPts val="0"/>
              </a:spcBef>
            </a:pPr>
            <a:r>
              <a:rPr lang="en-US" sz="1800">
                <a:latin typeface="Calibri" panose="020F0502020204030204" pitchFamily="34" charset="0"/>
                <a:ea typeface="Yu Mincho" panose="02020400000000000000" pitchFamily="18" charset="-128"/>
              </a:rPr>
              <a:t>What has been the participants reactions to the resources? Have they indicated how they will use them in their work?</a:t>
            </a:r>
          </a:p>
          <a:p>
            <a:pPr marL="342900" indent="-342900">
              <a:spcBef>
                <a:spcPts val="0"/>
              </a:spcBef>
            </a:pPr>
            <a:r>
              <a:rPr lang="en-US" sz="1800">
                <a:latin typeface="Calibri" panose="020F0502020204030204" pitchFamily="34" charset="0"/>
                <a:ea typeface="Yu Mincho" panose="02020400000000000000" pitchFamily="18" charset="-128"/>
              </a:rPr>
              <a:t>How do you plan to use PROGRESS Center resources in the future? </a:t>
            </a:r>
          </a:p>
        </p:txBody>
      </p:sp>
      <p:sp>
        <p:nvSpPr>
          <p:cNvPr id="5" name="Text Placeholder 4">
            <a:extLst>
              <a:ext uri="{FF2B5EF4-FFF2-40B4-BE49-F238E27FC236}">
                <a16:creationId xmlns:a16="http://schemas.microsoft.com/office/drawing/2014/main" id="{08D0B4B1-770A-250B-B179-5113FE5E76FC}"/>
              </a:ext>
            </a:extLst>
          </p:cNvPr>
          <p:cNvSpPr>
            <a:spLocks noGrp="1"/>
          </p:cNvSpPr>
          <p:nvPr>
            <p:ph type="body" sz="quarter" idx="16"/>
          </p:nvPr>
        </p:nvSpPr>
        <p:spPr/>
        <p:txBody>
          <a:bodyPr/>
          <a:lstStyle/>
          <a:p>
            <a:endParaRPr lang="en-US"/>
          </a:p>
        </p:txBody>
      </p:sp>
      <p:sp>
        <p:nvSpPr>
          <p:cNvPr id="3" name="Slide Number Placeholder 2"/>
          <p:cNvSpPr>
            <a:spLocks noGrp="1"/>
          </p:cNvSpPr>
          <p:nvPr>
            <p:ph type="sldNum" sz="quarter" idx="18"/>
          </p:nvPr>
        </p:nvSpPr>
        <p:spPr/>
        <p:txBody>
          <a:bodyPr wrap="none" anchor="b">
            <a:normAutofit/>
          </a:bodyPr>
          <a:lstStyle/>
          <a:p>
            <a:pPr>
              <a:spcAft>
                <a:spcPts val="600"/>
              </a:spcAft>
            </a:pPr>
            <a:fld id="{99A20822-4A49-4D36-86E3-300BA48D3F00}" type="slidenum">
              <a:rPr lang="en-US" smtClean="0"/>
              <a:pPr>
                <a:spcAft>
                  <a:spcPts val="600"/>
                </a:spcAft>
              </a:pPr>
              <a:t>11</a:t>
            </a:fld>
            <a:endParaRPr lang="en-US"/>
          </a:p>
        </p:txBody>
      </p:sp>
    </p:spTree>
    <p:extLst>
      <p:ext uri="{BB962C8B-B14F-4D97-AF65-F5344CB8AC3E}">
        <p14:creationId xmlns:p14="http://schemas.microsoft.com/office/powerpoint/2010/main" val="4183012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FE6C8-0891-4D8A-A066-3FA1687935E7}"/>
              </a:ext>
            </a:extLst>
          </p:cNvPr>
          <p:cNvSpPr>
            <a:spLocks noGrp="1"/>
          </p:cNvSpPr>
          <p:nvPr>
            <p:ph type="ctrTitle"/>
          </p:nvPr>
        </p:nvSpPr>
        <p:spPr/>
        <p:txBody>
          <a:bodyPr/>
          <a:lstStyle/>
          <a:p>
            <a:r>
              <a:rPr lang="en-US"/>
              <a:t>Where Can I Find the Learning Modules You Mentioned? </a:t>
            </a:r>
          </a:p>
        </p:txBody>
      </p:sp>
      <p:sp>
        <p:nvSpPr>
          <p:cNvPr id="3" name="Subtitle 2">
            <a:extLst>
              <a:ext uri="{FF2B5EF4-FFF2-40B4-BE49-F238E27FC236}">
                <a16:creationId xmlns:a16="http://schemas.microsoft.com/office/drawing/2014/main" id="{443F187C-A6F6-492C-B5D9-7DEBA631836D}"/>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E70355FC-1A53-4D26-ABFB-765BEADA66F4}"/>
              </a:ext>
            </a:extLst>
          </p:cNvPr>
          <p:cNvSpPr>
            <a:spLocks noGrp="1"/>
          </p:cNvSpPr>
          <p:nvPr>
            <p:ph type="sldNum" sz="quarter" idx="11"/>
          </p:nvPr>
        </p:nvSpPr>
        <p:spPr/>
        <p:txBody>
          <a:bodyPr/>
          <a:lstStyle/>
          <a:p>
            <a:fld id="{99A20822-4A49-4D36-86E3-300BA48D3F00}" type="slidenum">
              <a:rPr lang="en-US" smtClean="0"/>
              <a:pPr/>
              <a:t>12</a:t>
            </a:fld>
            <a:endParaRPr lang="en-US"/>
          </a:p>
        </p:txBody>
      </p:sp>
    </p:spTree>
    <p:extLst>
      <p:ext uri="{BB962C8B-B14F-4D97-AF65-F5344CB8AC3E}">
        <p14:creationId xmlns:p14="http://schemas.microsoft.com/office/powerpoint/2010/main" val="3694430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80A2D7-4544-7C46-430D-597110796ECB}"/>
              </a:ext>
            </a:extLst>
          </p:cNvPr>
          <p:cNvSpPr>
            <a:spLocks noGrp="1"/>
          </p:cNvSpPr>
          <p:nvPr>
            <p:ph type="title"/>
          </p:nvPr>
        </p:nvSpPr>
        <p:spPr>
          <a:xfrm>
            <a:off x="457200" y="0"/>
            <a:ext cx="11338560" cy="1107996"/>
          </a:xfrm>
        </p:spPr>
        <p:txBody>
          <a:bodyPr anchor="b">
            <a:normAutofit/>
          </a:bodyPr>
          <a:lstStyle/>
          <a:p>
            <a:r>
              <a:rPr lang="en-US" dirty="0"/>
              <a:t>Accessing Online Courses</a:t>
            </a:r>
          </a:p>
        </p:txBody>
      </p:sp>
      <p:sp>
        <p:nvSpPr>
          <p:cNvPr id="10" name="Content Placeholder 9">
            <a:extLst>
              <a:ext uri="{FF2B5EF4-FFF2-40B4-BE49-F238E27FC236}">
                <a16:creationId xmlns:a16="http://schemas.microsoft.com/office/drawing/2014/main" id="{A27EE86E-A247-88AC-A5FD-F3B5F546B889}"/>
              </a:ext>
            </a:extLst>
          </p:cNvPr>
          <p:cNvSpPr>
            <a:spLocks noGrp="1"/>
          </p:cNvSpPr>
          <p:nvPr>
            <p:ph sz="quarter" idx="18"/>
          </p:nvPr>
        </p:nvSpPr>
        <p:spPr>
          <a:xfrm>
            <a:off x="457200" y="1280160"/>
            <a:ext cx="3765176" cy="4846320"/>
          </a:xfrm>
        </p:spPr>
        <p:txBody>
          <a:bodyPr>
            <a:normAutofit/>
          </a:bodyPr>
          <a:lstStyle/>
          <a:p>
            <a:r>
              <a:rPr lang="en-US" sz="2800"/>
              <a:t>Visit the </a:t>
            </a:r>
            <a:r>
              <a:rPr lang="en-US" sz="2800" b="1"/>
              <a:t>Training</a:t>
            </a:r>
            <a:r>
              <a:rPr lang="en-US" sz="2800"/>
              <a:t> tab on the PROGRESS Center Website</a:t>
            </a:r>
          </a:p>
          <a:p>
            <a:r>
              <a:rPr lang="en-US" sz="2800"/>
              <a:t>Select the course you are interested in viewing</a:t>
            </a:r>
          </a:p>
          <a:p>
            <a:r>
              <a:rPr lang="en-US" sz="2800"/>
              <a:t>Click the </a:t>
            </a:r>
            <a:r>
              <a:rPr lang="en-US" sz="2800" b="1"/>
              <a:t>Go to Course Button</a:t>
            </a:r>
          </a:p>
        </p:txBody>
      </p:sp>
      <p:pic>
        <p:nvPicPr>
          <p:cNvPr id="6" name="Content Placeholder 7" descr="Image of PROGRESS Center Website showing online courses and how to open an online course in the Learning Module Library">
            <a:extLst>
              <a:ext uri="{FF2B5EF4-FFF2-40B4-BE49-F238E27FC236}">
                <a16:creationId xmlns:a16="http://schemas.microsoft.com/office/drawing/2014/main" id="{BE101DD4-6C76-C951-8333-D661C16ED1DD}"/>
              </a:ext>
            </a:extLst>
          </p:cNvPr>
          <p:cNvPicPr>
            <a:picLocks noGrp="1" noChangeAspect="1"/>
          </p:cNvPicPr>
          <p:nvPr>
            <p:ph sz="quarter" idx="19"/>
          </p:nvPr>
        </p:nvPicPr>
        <p:blipFill>
          <a:blip r:embed="rId2"/>
          <a:stretch>
            <a:fillRect/>
          </a:stretch>
        </p:blipFill>
        <p:spPr>
          <a:xfrm>
            <a:off x="4372654" y="1491794"/>
            <a:ext cx="7538159" cy="4634686"/>
          </a:xfrm>
        </p:spPr>
      </p:pic>
      <p:sp>
        <p:nvSpPr>
          <p:cNvPr id="4" name="Slide Number Placeholder 3">
            <a:extLst>
              <a:ext uri="{FF2B5EF4-FFF2-40B4-BE49-F238E27FC236}">
                <a16:creationId xmlns:a16="http://schemas.microsoft.com/office/drawing/2014/main" id="{C295E974-E6BB-17F8-D79F-50C50F8907C6}"/>
              </a:ext>
            </a:extLst>
          </p:cNvPr>
          <p:cNvSpPr>
            <a:spLocks noGrp="1"/>
          </p:cNvSpPr>
          <p:nvPr>
            <p:ph type="sldNum" sz="quarter" idx="20"/>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13</a:t>
            </a:fld>
            <a:endParaRPr lang="en-US"/>
          </a:p>
        </p:txBody>
      </p:sp>
    </p:spTree>
    <p:extLst>
      <p:ext uri="{BB962C8B-B14F-4D97-AF65-F5344CB8AC3E}">
        <p14:creationId xmlns:p14="http://schemas.microsoft.com/office/powerpoint/2010/main" val="149617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57200" y="0"/>
            <a:ext cx="11338560" cy="1107996"/>
          </a:xfrm>
        </p:spPr>
        <p:txBody>
          <a:bodyPr anchor="b">
            <a:normAutofit/>
          </a:bodyPr>
          <a:lstStyle/>
          <a:p>
            <a:r>
              <a:rPr lang="en-US"/>
              <a:t>Learning Module Library Login </a:t>
            </a:r>
          </a:p>
        </p:txBody>
      </p:sp>
      <p:pic>
        <p:nvPicPr>
          <p:cNvPr id="8" name="Picture 7" descr="Screenshot of login for learning module site">
            <a:extLst>
              <a:ext uri="{FF2B5EF4-FFF2-40B4-BE49-F238E27FC236}">
                <a16:creationId xmlns:a16="http://schemas.microsoft.com/office/drawing/2014/main" id="{C562A5CF-5A17-478F-8BA9-D109E42B109F}"/>
              </a:ext>
            </a:extLst>
          </p:cNvPr>
          <p:cNvPicPr>
            <a:picLocks noChangeAspect="1"/>
          </p:cNvPicPr>
          <p:nvPr/>
        </p:nvPicPr>
        <p:blipFill rotWithShape="1">
          <a:blip r:embed="rId3"/>
          <a:srcRect t="3527" r="-1" b="21156"/>
          <a:stretch/>
        </p:blipFill>
        <p:spPr>
          <a:xfrm>
            <a:off x="457200" y="1280160"/>
            <a:ext cx="11338560" cy="4846320"/>
          </a:xfrm>
          <a:prstGeom prst="rect">
            <a:avLst/>
          </a:prstGeom>
          <a:noFill/>
          <a:ln w="19050">
            <a:solidFill>
              <a:srgbClr val="0080A8"/>
            </a:solidFill>
          </a:ln>
        </p:spPr>
      </p:pic>
      <p:sp>
        <p:nvSpPr>
          <p:cNvPr id="3" name="Slide Number Placeholder 2"/>
          <p:cNvSpPr>
            <a:spLocks noGrp="1"/>
          </p:cNvSpPr>
          <p:nvPr>
            <p:ph type="sldNum" sz="quarter" idx="12"/>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14</a:t>
            </a:fld>
            <a:endParaRPr lang="en-US"/>
          </a:p>
        </p:txBody>
      </p:sp>
      <p:pic>
        <p:nvPicPr>
          <p:cNvPr id="9" name="Picture 8">
            <a:extLst>
              <a:ext uri="{FF2B5EF4-FFF2-40B4-BE49-F238E27FC236}">
                <a16:creationId xmlns:a16="http://schemas.microsoft.com/office/drawing/2014/main" id="{570CCA44-4EE1-4FB2-84D8-70B2D393BCF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681605" y="4177813"/>
            <a:ext cx="1414395" cy="1432684"/>
          </a:xfrm>
          <a:prstGeom prst="rect">
            <a:avLst/>
          </a:prstGeom>
        </p:spPr>
      </p:pic>
    </p:spTree>
    <p:extLst>
      <p:ext uri="{BB962C8B-B14F-4D97-AF65-F5344CB8AC3E}">
        <p14:creationId xmlns:p14="http://schemas.microsoft.com/office/powerpoint/2010/main" val="206703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chor="b">
            <a:normAutofit/>
          </a:bodyPr>
          <a:lstStyle/>
          <a:p>
            <a:r>
              <a:rPr lang="en-US" dirty="0"/>
              <a:t>Learning Module Library Dashboard</a:t>
            </a:r>
          </a:p>
        </p:txBody>
      </p:sp>
      <p:pic>
        <p:nvPicPr>
          <p:cNvPr id="8" name="Content Placeholder 6" descr="Dashboard view of Learning Module Library showing the side navigation and recently accessed courses. ">
            <a:extLst>
              <a:ext uri="{FF2B5EF4-FFF2-40B4-BE49-F238E27FC236}">
                <a16:creationId xmlns:a16="http://schemas.microsoft.com/office/drawing/2014/main" id="{EF8A6EB2-E29A-B5CC-E135-81EE07CB6285}"/>
              </a:ext>
            </a:extLst>
          </p:cNvPr>
          <p:cNvPicPr>
            <a:picLocks noGrp="1" noChangeAspect="1"/>
          </p:cNvPicPr>
          <p:nvPr>
            <p:ph sz="quarter" idx="14"/>
          </p:nvPr>
        </p:nvPicPr>
        <p:blipFill>
          <a:blip r:embed="rId3"/>
          <a:stretch>
            <a:fillRect/>
          </a:stretch>
        </p:blipFill>
        <p:spPr>
          <a:xfrm>
            <a:off x="354563" y="1476519"/>
            <a:ext cx="11337925" cy="4495919"/>
          </a:xfrm>
        </p:spPr>
      </p:pic>
      <p:sp>
        <p:nvSpPr>
          <p:cNvPr id="7" name="Text Placeholder 6">
            <a:extLst>
              <a:ext uri="{FF2B5EF4-FFF2-40B4-BE49-F238E27FC236}">
                <a16:creationId xmlns:a16="http://schemas.microsoft.com/office/drawing/2014/main" id="{D385A211-2B1C-B27D-3674-8912D54A88EB}"/>
              </a:ext>
              <a:ext uri="{C183D7F6-B498-43B3-948B-1728B52AA6E4}">
                <adec:decorative xmlns:adec="http://schemas.microsoft.com/office/drawing/2017/decorative" val="1"/>
              </a:ext>
            </a:extLst>
          </p:cNvPr>
          <p:cNvSpPr>
            <a:spLocks noGrp="1"/>
          </p:cNvSpPr>
          <p:nvPr>
            <p:ph type="body" sz="quarter" idx="16"/>
          </p:nvPr>
        </p:nvSpPr>
        <p:spPr/>
        <p:txBody>
          <a:bodyPr/>
          <a:lstStyle/>
          <a:p>
            <a:endParaRPr lang="en-US"/>
          </a:p>
        </p:txBody>
      </p:sp>
      <p:sp>
        <p:nvSpPr>
          <p:cNvPr id="3" name="Slide Number Placeholder 2"/>
          <p:cNvSpPr>
            <a:spLocks noGrp="1"/>
          </p:cNvSpPr>
          <p:nvPr>
            <p:ph type="sldNum" sz="quarter" idx="12"/>
          </p:nvPr>
        </p:nvSpPr>
        <p:spPr/>
        <p:txBody>
          <a:bodyPr wrap="none" anchor="b">
            <a:normAutofit/>
          </a:bodyPr>
          <a:lstStyle/>
          <a:p>
            <a:pPr>
              <a:spcAft>
                <a:spcPts val="600"/>
              </a:spcAft>
            </a:pPr>
            <a:fld id="{99A20822-4A49-4D36-86E3-300BA48D3F00}" type="slidenum">
              <a:rPr lang="en-US" smtClean="0"/>
              <a:pPr>
                <a:spcAft>
                  <a:spcPts val="600"/>
                </a:spcAft>
              </a:pPr>
              <a:t>15</a:t>
            </a:fld>
            <a:endParaRPr lang="en-US"/>
          </a:p>
        </p:txBody>
      </p:sp>
    </p:spTree>
    <p:extLst>
      <p:ext uri="{BB962C8B-B14F-4D97-AF65-F5344CB8AC3E}">
        <p14:creationId xmlns:p14="http://schemas.microsoft.com/office/powerpoint/2010/main" val="3448408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FE6C8-0891-4D8A-A066-3FA1687935E7}"/>
              </a:ext>
            </a:extLst>
          </p:cNvPr>
          <p:cNvSpPr>
            <a:spLocks noGrp="1"/>
          </p:cNvSpPr>
          <p:nvPr>
            <p:ph type="ctrTitle"/>
          </p:nvPr>
        </p:nvSpPr>
        <p:spPr/>
        <p:txBody>
          <a:bodyPr/>
          <a:lstStyle/>
          <a:p>
            <a:r>
              <a:rPr lang="en-US"/>
              <a:t>Practice Based Professional Learning Activities</a:t>
            </a:r>
          </a:p>
        </p:txBody>
      </p:sp>
      <p:sp>
        <p:nvSpPr>
          <p:cNvPr id="3" name="Subtitle 2">
            <a:extLst>
              <a:ext uri="{FF2B5EF4-FFF2-40B4-BE49-F238E27FC236}">
                <a16:creationId xmlns:a16="http://schemas.microsoft.com/office/drawing/2014/main" id="{443F187C-A6F6-492C-B5D9-7DEBA631836D}"/>
              </a:ext>
            </a:extLst>
          </p:cNvPr>
          <p:cNvSpPr>
            <a:spLocks noGrp="1"/>
          </p:cNvSpPr>
          <p:nvPr>
            <p:ph type="subTitle" idx="1"/>
          </p:nvPr>
        </p:nvSpPr>
        <p:spPr/>
        <p:txBody>
          <a:bodyPr/>
          <a:lstStyle/>
          <a:p>
            <a:r>
              <a:rPr lang="en-US"/>
              <a:t>Coming Soon!</a:t>
            </a:r>
          </a:p>
        </p:txBody>
      </p:sp>
      <p:sp>
        <p:nvSpPr>
          <p:cNvPr id="4" name="Slide Number Placeholder 3">
            <a:extLst>
              <a:ext uri="{FF2B5EF4-FFF2-40B4-BE49-F238E27FC236}">
                <a16:creationId xmlns:a16="http://schemas.microsoft.com/office/drawing/2014/main" id="{E70355FC-1A53-4D26-ABFB-765BEADA66F4}"/>
              </a:ext>
            </a:extLst>
          </p:cNvPr>
          <p:cNvSpPr>
            <a:spLocks noGrp="1"/>
          </p:cNvSpPr>
          <p:nvPr>
            <p:ph type="sldNum" sz="quarter" idx="11"/>
          </p:nvPr>
        </p:nvSpPr>
        <p:spPr/>
        <p:txBody>
          <a:bodyPr/>
          <a:lstStyle/>
          <a:p>
            <a:fld id="{99A20822-4A49-4D36-86E3-300BA48D3F00}" type="slidenum">
              <a:rPr lang="en-US" smtClean="0"/>
              <a:pPr/>
              <a:t>16</a:t>
            </a:fld>
            <a:endParaRPr lang="en-US"/>
          </a:p>
        </p:txBody>
      </p:sp>
    </p:spTree>
    <p:extLst>
      <p:ext uri="{BB962C8B-B14F-4D97-AF65-F5344CB8AC3E}">
        <p14:creationId xmlns:p14="http://schemas.microsoft.com/office/powerpoint/2010/main" val="2208976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43DE32-E9AB-01DA-123A-DE0E1B4E53AB}"/>
              </a:ext>
            </a:extLst>
          </p:cNvPr>
          <p:cNvSpPr>
            <a:spLocks noGrp="1"/>
          </p:cNvSpPr>
          <p:nvPr>
            <p:ph type="title"/>
          </p:nvPr>
        </p:nvSpPr>
        <p:spPr/>
        <p:txBody>
          <a:bodyPr/>
          <a:lstStyle/>
          <a:p>
            <a:r>
              <a:rPr lang="en-US" dirty="0"/>
              <a:t>Three Practice Based Professional Learning Activities</a:t>
            </a:r>
          </a:p>
        </p:txBody>
      </p:sp>
      <p:graphicFrame>
        <p:nvGraphicFramePr>
          <p:cNvPr id="8" name="Content Placeholder 7" descr="1:  Strategies for Analyzing PROGRESS Center IEP Tip Sheets&#10;Purpose: Understand IDEA requirements for IEP components&#10;&#10;2: Getting to Know Your IEP&#10;Purpose: Understand where the required components of an IEP appear in your local IEP document&#10;&#10;3: Looking for Connections: Ensuring the Parts of the IEP Work Together&#10;Purpose: Understand the extent to which the IEP is reasonably calculated to promote progress by focusing on how the parts of the IEP work together to address identified needs&#10;&#10;">
            <a:extLst>
              <a:ext uri="{FF2B5EF4-FFF2-40B4-BE49-F238E27FC236}">
                <a16:creationId xmlns:a16="http://schemas.microsoft.com/office/drawing/2014/main" id="{7EBD9497-032D-B70D-0E73-C77D7D331061}"/>
              </a:ext>
            </a:extLst>
          </p:cNvPr>
          <p:cNvGraphicFramePr>
            <a:graphicFrameLocks noGrp="1"/>
          </p:cNvGraphicFramePr>
          <p:nvPr>
            <p:ph sz="quarter" idx="15"/>
            <p:extLst>
              <p:ext uri="{D42A27DB-BD31-4B8C-83A1-F6EECF244321}">
                <p14:modId xmlns:p14="http://schemas.microsoft.com/office/powerpoint/2010/main" val="666040634"/>
              </p:ext>
            </p:extLst>
          </p:nvPr>
        </p:nvGraphicFramePr>
        <p:xfrm>
          <a:off x="457200" y="1279525"/>
          <a:ext cx="11337925" cy="484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6">
            <a:extLst>
              <a:ext uri="{FF2B5EF4-FFF2-40B4-BE49-F238E27FC236}">
                <a16:creationId xmlns:a16="http://schemas.microsoft.com/office/drawing/2014/main" id="{AE7FF7B7-B5FC-73FA-BD4F-011C81AD2632}"/>
              </a:ext>
            </a:extLst>
          </p:cNvPr>
          <p:cNvSpPr>
            <a:spLocks noGrp="1"/>
          </p:cNvSpPr>
          <p:nvPr>
            <p:ph type="body" sz="quarter" idx="16"/>
          </p:nvPr>
        </p:nvSpPr>
        <p:spPr/>
        <p:txBody>
          <a:bodyPr/>
          <a:lstStyle/>
          <a:p>
            <a:endParaRPr lang="en-US"/>
          </a:p>
        </p:txBody>
      </p:sp>
      <p:sp>
        <p:nvSpPr>
          <p:cNvPr id="4" name="Slide Number Placeholder 3">
            <a:extLst>
              <a:ext uri="{FF2B5EF4-FFF2-40B4-BE49-F238E27FC236}">
                <a16:creationId xmlns:a16="http://schemas.microsoft.com/office/drawing/2014/main" id="{9D4CCAA4-5896-6AA0-D7A8-F84E386D1F6A}"/>
              </a:ext>
            </a:extLst>
          </p:cNvPr>
          <p:cNvSpPr>
            <a:spLocks noGrp="1"/>
          </p:cNvSpPr>
          <p:nvPr>
            <p:ph type="sldNum" sz="quarter" idx="14"/>
          </p:nvPr>
        </p:nvSpPr>
        <p:spPr/>
        <p:txBody>
          <a:bodyPr/>
          <a:lstStyle/>
          <a:p>
            <a:fld id="{99A20822-4A49-4D36-86E3-300BA48D3F00}" type="slidenum">
              <a:rPr lang="en-US" smtClean="0"/>
              <a:pPr/>
              <a:t>17</a:t>
            </a:fld>
            <a:endParaRPr lang="en-US"/>
          </a:p>
        </p:txBody>
      </p:sp>
    </p:spTree>
    <p:extLst>
      <p:ext uri="{BB962C8B-B14F-4D97-AF65-F5344CB8AC3E}">
        <p14:creationId xmlns:p14="http://schemas.microsoft.com/office/powerpoint/2010/main" val="1947906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9BCC7-BF77-9B7F-C42E-B5E10303495E}"/>
              </a:ext>
            </a:extLst>
          </p:cNvPr>
          <p:cNvSpPr>
            <a:spLocks noGrp="1"/>
          </p:cNvSpPr>
          <p:nvPr>
            <p:ph type="title"/>
          </p:nvPr>
        </p:nvSpPr>
        <p:spPr>
          <a:xfrm>
            <a:off x="457200" y="0"/>
            <a:ext cx="11338560" cy="1107996"/>
          </a:xfrm>
        </p:spPr>
        <p:txBody>
          <a:bodyPr anchor="b">
            <a:normAutofit/>
          </a:bodyPr>
          <a:lstStyle/>
          <a:p>
            <a:r>
              <a:rPr lang="en-US" dirty="0"/>
              <a:t>Strategies for Analyzing PROGRESS Center IEP Tip Sheets</a:t>
            </a:r>
          </a:p>
        </p:txBody>
      </p:sp>
      <p:graphicFrame>
        <p:nvGraphicFramePr>
          <p:cNvPr id="8" name="Content Placeholder 7">
            <a:extLst>
              <a:ext uri="{FF2B5EF4-FFF2-40B4-BE49-F238E27FC236}">
                <a16:creationId xmlns:a16="http://schemas.microsoft.com/office/drawing/2014/main" id="{D53E19AF-5ADB-EFFA-E4F5-4D89A69D4911}"/>
              </a:ext>
            </a:extLst>
          </p:cNvPr>
          <p:cNvGraphicFramePr>
            <a:graphicFrameLocks noGrp="1"/>
          </p:cNvGraphicFramePr>
          <p:nvPr>
            <p:ph sz="quarter" idx="14"/>
            <p:extLst>
              <p:ext uri="{D42A27DB-BD31-4B8C-83A1-F6EECF244321}">
                <p14:modId xmlns:p14="http://schemas.microsoft.com/office/powerpoint/2010/main" val="2691653975"/>
              </p:ext>
            </p:extLst>
          </p:nvPr>
        </p:nvGraphicFramePr>
        <p:xfrm>
          <a:off x="457200" y="1726774"/>
          <a:ext cx="11338560" cy="3953093"/>
        </p:xfrm>
        <a:graphic>
          <a:graphicData uri="http://schemas.openxmlformats.org/drawingml/2006/table">
            <a:tbl>
              <a:tblPr firstRow="1" firstCol="1" bandRow="1"/>
              <a:tblGrid>
                <a:gridCol w="11338560">
                  <a:extLst>
                    <a:ext uri="{9D8B030D-6E8A-4147-A177-3AD203B41FA5}">
                      <a16:colId xmlns:a16="http://schemas.microsoft.com/office/drawing/2014/main" val="1913177172"/>
                    </a:ext>
                  </a:extLst>
                </a:gridCol>
              </a:tblGrid>
              <a:tr h="633135">
                <a:tc>
                  <a:txBody>
                    <a:bodyPr/>
                    <a:lstStyle/>
                    <a:p>
                      <a:pPr marL="118872" marR="0" algn="l" fontAlgn="t">
                        <a:lnSpc>
                          <a:spcPct val="115000"/>
                        </a:lnSpc>
                        <a:spcBef>
                          <a:spcPts val="1200"/>
                        </a:spcBef>
                        <a:spcAft>
                          <a:spcPts val="600"/>
                        </a:spcAft>
                      </a:pPr>
                      <a:r>
                        <a:rPr lang="en-US" sz="3000" b="1" i="0" u="none" strike="noStrike">
                          <a:solidFill>
                            <a:srgbClr val="0076BD"/>
                          </a:solidFill>
                          <a:effectLst/>
                          <a:latin typeface="Calibri" panose="020F0502020204030204" pitchFamily="34" charset="0"/>
                          <a:ea typeface="Times New Roman" panose="02020603050405020304" pitchFamily="18" charset="0"/>
                          <a:cs typeface="Times New Roman" panose="02020603050405020304" pitchFamily="18" charset="0"/>
                        </a:rPr>
                        <a:t>Activity Overview</a:t>
                      </a:r>
                      <a:endParaRPr lang="en-US" sz="4400" b="0" i="0" u="none" strike="noStrike">
                        <a:effectLst/>
                        <a:latin typeface="Arial" panose="020B0604020202020204" pitchFamily="34" charset="0"/>
                      </a:endParaRPr>
                    </a:p>
                  </a:txBody>
                  <a:tcPr marL="169338" marR="169338" marT="23519" marB="0">
                    <a:lnL w="38100" cap="flat" cmpd="sng" algn="ctr">
                      <a:solidFill>
                        <a:srgbClr val="0076BD"/>
                      </a:solidFill>
                      <a:prstDash val="solid"/>
                      <a:round/>
                      <a:headEnd type="none" w="med" len="med"/>
                      <a:tailEnd type="none" w="med" len="med"/>
                    </a:lnL>
                    <a:lnR>
                      <a:noFill/>
                    </a:lnR>
                    <a:lnT>
                      <a:noFill/>
                    </a:lnT>
                    <a:lnB>
                      <a:noFill/>
                    </a:lnB>
                    <a:solidFill>
                      <a:srgbClr val="E5F1F8"/>
                    </a:solidFill>
                  </a:tcPr>
                </a:tc>
                <a:extLst>
                  <a:ext uri="{0D108BD9-81ED-4DB2-BD59-A6C34878D82A}">
                    <a16:rowId xmlns:a16="http://schemas.microsoft.com/office/drawing/2014/main" val="2392606167"/>
                  </a:ext>
                </a:extLst>
              </a:tr>
              <a:tr h="3319958">
                <a:tc>
                  <a:txBody>
                    <a:bodyPr/>
                    <a:lstStyle/>
                    <a:p>
                      <a:pPr marL="0" marR="0" indent="0" algn="l" fontAlgn="t">
                        <a:lnSpc>
                          <a:spcPct val="115000"/>
                        </a:lnSpc>
                        <a:spcBef>
                          <a:spcPts val="600"/>
                        </a:spcBef>
                        <a:spcAft>
                          <a:spcPts val="600"/>
                        </a:spcAft>
                        <a:buClr>
                          <a:srgbClr val="0076BD"/>
                        </a:buClr>
                        <a:buSzPts val="1200"/>
                        <a:buFont typeface="Symbol" panose="05050102010706020507" pitchFamily="18" charset="2"/>
                        <a:buNone/>
                        <a:tabLst>
                          <a:tab pos="228600" algn="l"/>
                          <a:tab pos="457200" algn="l"/>
                        </a:tabLst>
                      </a:pPr>
                      <a:r>
                        <a:rPr lang="en-US" sz="3000" b="1"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Purpose: </a:t>
                      </a:r>
                      <a:r>
                        <a:rPr lang="en-US" sz="30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Understand IDEA requirements for IEP components</a:t>
                      </a:r>
                      <a:endParaRPr lang="en-US" sz="3000" b="0" i="0" u="none" strike="noStrike" dirty="0">
                        <a:effectLst/>
                        <a:latin typeface="Arial" panose="020B0604020202020204" pitchFamily="34" charset="0"/>
                      </a:endParaRPr>
                    </a:p>
                    <a:p>
                      <a:pPr marL="347472" marR="0" indent="-347472" algn="l" fontAlgn="t">
                        <a:lnSpc>
                          <a:spcPct val="115000"/>
                        </a:lnSpc>
                        <a:spcBef>
                          <a:spcPts val="600"/>
                        </a:spcBef>
                        <a:spcAft>
                          <a:spcPts val="600"/>
                        </a:spcAft>
                        <a:tabLst>
                          <a:tab pos="228600" algn="l"/>
                          <a:tab pos="457200" algn="l"/>
                        </a:tabLst>
                      </a:pPr>
                      <a:r>
                        <a:rPr lang="en-US" sz="3000" b="1"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Suggested Time:</a:t>
                      </a:r>
                      <a:r>
                        <a:rPr lang="en-US" sz="30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15-20 minutes </a:t>
                      </a:r>
                      <a:endParaRPr lang="en-US" sz="4400" b="0" i="0" u="none" strike="noStrike" dirty="0">
                        <a:effectLst/>
                        <a:latin typeface="Arial" panose="020B0604020202020204" pitchFamily="34" charset="0"/>
                      </a:endParaRPr>
                    </a:p>
                    <a:p>
                      <a:pPr marL="0" marR="0" indent="0" algn="l" fontAlgn="t">
                        <a:lnSpc>
                          <a:spcPct val="115000"/>
                        </a:lnSpc>
                        <a:spcBef>
                          <a:spcPts val="600"/>
                        </a:spcBef>
                        <a:spcAft>
                          <a:spcPts val="600"/>
                        </a:spcAft>
                      </a:pPr>
                      <a:r>
                        <a:rPr lang="en-US" sz="3000" b="1" i="0" u="none" strike="noStrike" dirty="0">
                          <a:solidFill>
                            <a:srgbClr val="000000"/>
                          </a:solidFill>
                          <a:effectLst/>
                          <a:latin typeface="Calibri"/>
                          <a:ea typeface="Calibri" panose="020F0502020204030204" pitchFamily="34" charset="0"/>
                          <a:cs typeface="Times New Roman"/>
                        </a:rPr>
                        <a:t>Suggested Audience:</a:t>
                      </a:r>
                      <a:r>
                        <a:rPr lang="en-US" sz="3000" b="0" i="0" u="none" strike="noStrike" dirty="0">
                          <a:solidFill>
                            <a:srgbClr val="000000"/>
                          </a:solidFill>
                          <a:effectLst/>
                          <a:latin typeface="Calibri"/>
                          <a:ea typeface="Calibri" panose="020F0502020204030204" pitchFamily="34" charset="0"/>
                          <a:cs typeface="Times New Roman"/>
                        </a:rPr>
                        <a:t> General and Special Educators, Administrators, Special Education Staff, Preservice Educators</a:t>
                      </a:r>
                      <a:endParaRPr lang="en-US" sz="4400" b="0" i="0" u="none" strike="noStrike" dirty="0">
                        <a:effectLst/>
                        <a:latin typeface="Arial" panose="020B0604020202020204" pitchFamily="34" charset="0"/>
                      </a:endParaRPr>
                    </a:p>
                    <a:p>
                      <a:pPr marL="347472" marR="0" indent="-347472" algn="l" fontAlgn="t">
                        <a:lnSpc>
                          <a:spcPct val="115000"/>
                        </a:lnSpc>
                        <a:spcBef>
                          <a:spcPts val="600"/>
                        </a:spcBef>
                        <a:spcAft>
                          <a:spcPts val="600"/>
                        </a:spcAft>
                        <a:tabLst>
                          <a:tab pos="228600" algn="l"/>
                          <a:tab pos="457200" algn="l"/>
                        </a:tabLst>
                      </a:pPr>
                      <a:r>
                        <a:rPr lang="en-US" sz="3000" b="1"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Materials:</a:t>
                      </a:r>
                      <a:r>
                        <a:rPr lang="en-US" sz="3000" b="0"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Participant handout, IEP Tip Sheet, highlighter, sticky notes</a:t>
                      </a:r>
                      <a:endParaRPr lang="en-US" sz="4400" b="0" i="0" u="none" strike="noStrike" dirty="0">
                        <a:effectLst/>
                        <a:latin typeface="Arial" panose="020B0604020202020204" pitchFamily="34" charset="0"/>
                      </a:endParaRPr>
                    </a:p>
                  </a:txBody>
                  <a:tcPr marL="169338" marR="169338" marT="23519" marB="0">
                    <a:lnL w="38100" cap="flat" cmpd="sng" algn="ctr">
                      <a:solidFill>
                        <a:srgbClr val="0076BD"/>
                      </a:solidFill>
                      <a:prstDash val="solid"/>
                      <a:round/>
                      <a:headEnd type="none" w="med" len="med"/>
                      <a:tailEnd type="none" w="med" len="med"/>
                    </a:lnL>
                    <a:lnR>
                      <a:noFill/>
                    </a:lnR>
                    <a:lnT>
                      <a:noFill/>
                    </a:lnT>
                    <a:lnB>
                      <a:noFill/>
                    </a:lnB>
                    <a:solidFill>
                      <a:srgbClr val="E5F1F8"/>
                    </a:solidFill>
                  </a:tcPr>
                </a:tc>
                <a:extLst>
                  <a:ext uri="{0D108BD9-81ED-4DB2-BD59-A6C34878D82A}">
                    <a16:rowId xmlns:a16="http://schemas.microsoft.com/office/drawing/2014/main" val="3354017350"/>
                  </a:ext>
                </a:extLst>
              </a:tr>
            </a:tbl>
          </a:graphicData>
        </a:graphic>
      </p:graphicFrame>
      <p:sp>
        <p:nvSpPr>
          <p:cNvPr id="13" name="Text Placeholder 3">
            <a:extLst>
              <a:ext uri="{FF2B5EF4-FFF2-40B4-BE49-F238E27FC236}">
                <a16:creationId xmlns:a16="http://schemas.microsoft.com/office/drawing/2014/main" id="{9B1C15B0-2F9D-DA9F-DB77-33AE55095571}"/>
              </a:ext>
              <a:ext uri="{C183D7F6-B498-43B3-948B-1728B52AA6E4}">
                <adec:decorative xmlns:adec="http://schemas.microsoft.com/office/drawing/2017/decorative" val="1"/>
              </a:ext>
            </a:extLst>
          </p:cNvPr>
          <p:cNvSpPr>
            <a:spLocks noGrp="1"/>
          </p:cNvSpPr>
          <p:nvPr>
            <p:ph type="body" sz="quarter" idx="16"/>
          </p:nvPr>
        </p:nvSpPr>
        <p:spPr>
          <a:xfrm>
            <a:off x="457200" y="6135688"/>
            <a:ext cx="11337925" cy="192087"/>
          </a:xfrm>
        </p:spPr>
        <p:txBody>
          <a:bodyPr/>
          <a:lstStyle/>
          <a:p>
            <a:endParaRPr lang="en-US"/>
          </a:p>
        </p:txBody>
      </p:sp>
      <p:sp>
        <p:nvSpPr>
          <p:cNvPr id="5" name="Slide Number Placeholder 4">
            <a:extLst>
              <a:ext uri="{FF2B5EF4-FFF2-40B4-BE49-F238E27FC236}">
                <a16:creationId xmlns:a16="http://schemas.microsoft.com/office/drawing/2014/main" id="{4CBE0D44-8FAA-9B81-4BDA-1023683DEACA}"/>
              </a:ext>
            </a:extLst>
          </p:cNvPr>
          <p:cNvSpPr>
            <a:spLocks noGrp="1"/>
          </p:cNvSpPr>
          <p:nvPr>
            <p:ph type="sldNum" sz="quarter" idx="12"/>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18</a:t>
            </a:fld>
            <a:endParaRPr lang="en-US"/>
          </a:p>
        </p:txBody>
      </p:sp>
    </p:spTree>
    <p:extLst>
      <p:ext uri="{BB962C8B-B14F-4D97-AF65-F5344CB8AC3E}">
        <p14:creationId xmlns:p14="http://schemas.microsoft.com/office/powerpoint/2010/main" val="2717883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E6F8A5-FF36-4F6E-5127-A857BF976683}"/>
              </a:ext>
            </a:extLst>
          </p:cNvPr>
          <p:cNvSpPr>
            <a:spLocks noGrp="1"/>
          </p:cNvSpPr>
          <p:nvPr>
            <p:ph type="title"/>
          </p:nvPr>
        </p:nvSpPr>
        <p:spPr/>
        <p:txBody>
          <a:bodyPr/>
          <a:lstStyle/>
          <a:p>
            <a:r>
              <a:rPr lang="en-US"/>
              <a:t>Select the Tip Sheet To Focus On</a:t>
            </a:r>
          </a:p>
        </p:txBody>
      </p:sp>
      <p:pic>
        <p:nvPicPr>
          <p:cNvPr id="11" name="Content Placeholder 10" descr="Image of PROGRESS Center Website showing the IEP Tip Sheet Series">
            <a:extLst>
              <a:ext uri="{FF2B5EF4-FFF2-40B4-BE49-F238E27FC236}">
                <a16:creationId xmlns:a16="http://schemas.microsoft.com/office/drawing/2014/main" id="{519C9E87-7776-2EF7-078B-7BA9958FD6C7}"/>
              </a:ext>
            </a:extLst>
          </p:cNvPr>
          <p:cNvPicPr>
            <a:picLocks noGrp="1" noChangeAspect="1"/>
          </p:cNvPicPr>
          <p:nvPr>
            <p:ph sz="half" idx="1"/>
          </p:nvPr>
        </p:nvPicPr>
        <p:blipFill>
          <a:blip r:embed="rId3"/>
          <a:stretch>
            <a:fillRect/>
          </a:stretch>
        </p:blipFill>
        <p:spPr>
          <a:xfrm>
            <a:off x="457200" y="1682252"/>
            <a:ext cx="5568950" cy="4041184"/>
          </a:xfrm>
        </p:spPr>
      </p:pic>
      <p:pic>
        <p:nvPicPr>
          <p:cNvPr id="13" name="Content Placeholder 12" descr="Image of IEP Tip Sheet Overview of the Statement of Services &amp; Aids">
            <a:extLst>
              <a:ext uri="{FF2B5EF4-FFF2-40B4-BE49-F238E27FC236}">
                <a16:creationId xmlns:a16="http://schemas.microsoft.com/office/drawing/2014/main" id="{1536A225-8391-8643-7741-9AE8649266F6}"/>
              </a:ext>
            </a:extLst>
          </p:cNvPr>
          <p:cNvPicPr>
            <a:picLocks noGrp="1" noChangeAspect="1"/>
          </p:cNvPicPr>
          <p:nvPr>
            <p:ph sz="half" idx="2"/>
          </p:nvPr>
        </p:nvPicPr>
        <p:blipFill>
          <a:blip r:embed="rId4"/>
          <a:stretch>
            <a:fillRect/>
          </a:stretch>
        </p:blipFill>
        <p:spPr>
          <a:xfrm>
            <a:off x="7294131" y="1279525"/>
            <a:ext cx="3434625" cy="4846638"/>
          </a:xfrm>
        </p:spPr>
      </p:pic>
      <p:sp>
        <p:nvSpPr>
          <p:cNvPr id="9" name="Text Placeholder 8">
            <a:extLst>
              <a:ext uri="{FF2B5EF4-FFF2-40B4-BE49-F238E27FC236}">
                <a16:creationId xmlns:a16="http://schemas.microsoft.com/office/drawing/2014/main" id="{3FF4F144-C191-A1BB-F17C-4572C4CB3A71}"/>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C143155B-BA97-468B-18D0-CD721F893D0F}"/>
              </a:ext>
            </a:extLst>
          </p:cNvPr>
          <p:cNvSpPr>
            <a:spLocks noGrp="1"/>
          </p:cNvSpPr>
          <p:nvPr>
            <p:ph type="sldNum" sz="quarter" idx="12"/>
          </p:nvPr>
        </p:nvSpPr>
        <p:spPr/>
        <p:txBody>
          <a:bodyPr/>
          <a:lstStyle/>
          <a:p>
            <a:fld id="{99A20822-4A49-4D36-86E3-300BA48D3F00}" type="slidenum">
              <a:rPr lang="en-US" smtClean="0"/>
              <a:t>19</a:t>
            </a:fld>
            <a:endParaRPr lang="en-US"/>
          </a:p>
        </p:txBody>
      </p:sp>
    </p:spTree>
    <p:extLst>
      <p:ext uri="{BB962C8B-B14F-4D97-AF65-F5344CB8AC3E}">
        <p14:creationId xmlns:p14="http://schemas.microsoft.com/office/powerpoint/2010/main" val="3620988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a:t>Introduce Yourself!</a:t>
            </a:r>
          </a:p>
        </p:txBody>
      </p:sp>
      <p:sp>
        <p:nvSpPr>
          <p:cNvPr id="2" name="Text Placeholder 1"/>
          <p:cNvSpPr>
            <a:spLocks noGrp="1"/>
          </p:cNvSpPr>
          <p:nvPr>
            <p:ph type="body" sz="quarter" idx="10"/>
          </p:nvPr>
        </p:nvSpPr>
        <p:spPr/>
        <p:txBody>
          <a:bodyPr>
            <a:normAutofit/>
          </a:bodyPr>
          <a:lstStyle/>
          <a:p>
            <a:pPr marL="0" lvl="0" indent="0">
              <a:spcBef>
                <a:spcPts val="0"/>
              </a:spcBef>
              <a:buNone/>
            </a:pPr>
            <a:r>
              <a:rPr lang="en-US" sz="3200">
                <a:solidFill>
                  <a:schemeClr val="tx1"/>
                </a:solidFill>
              </a:rPr>
              <a:t>In the chat, please give your name,</a:t>
            </a:r>
            <a:br>
              <a:rPr lang="en-US" sz="3200">
                <a:solidFill>
                  <a:schemeClr val="tx1"/>
                </a:solidFill>
              </a:rPr>
            </a:br>
            <a:r>
              <a:rPr lang="en-US" sz="3200">
                <a:solidFill>
                  <a:schemeClr val="tx1"/>
                </a:solidFill>
              </a:rPr>
              <a:t>role, and where you are from. </a:t>
            </a:r>
            <a:endParaRPr lang="en-US" sz="3200">
              <a:solidFill>
                <a:schemeClr val="tx1"/>
              </a:solidFill>
              <a:effectLst/>
              <a:ea typeface="Yu Mincho" panose="02020400000000000000" pitchFamily="18" charset="-128"/>
            </a:endParaRPr>
          </a:p>
        </p:txBody>
      </p:sp>
      <p:graphicFrame>
        <p:nvGraphicFramePr>
          <p:cNvPr id="7" name="Diagram 6" descr="Name: &#10;Role: &#10;Where you are from:">
            <a:extLst>
              <a:ext uri="{FF2B5EF4-FFF2-40B4-BE49-F238E27FC236}">
                <a16:creationId xmlns:a16="http://schemas.microsoft.com/office/drawing/2014/main" id="{453471BC-4A0C-F373-84AE-5B87EC8C78A5}"/>
              </a:ext>
            </a:extLst>
          </p:cNvPr>
          <p:cNvGraphicFramePr/>
          <p:nvPr/>
        </p:nvGraphicFramePr>
        <p:xfrm>
          <a:off x="784993" y="2367164"/>
          <a:ext cx="4604774" cy="4218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05DBBC7A-C1B9-150A-74C7-851C99BFED56}"/>
              </a:ext>
              <a:ext uri="{C183D7F6-B498-43B3-948B-1728B52AA6E4}">
                <adec:decorative xmlns:adec="http://schemas.microsoft.com/office/drawing/2017/decorative" val="1"/>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pitchFamily="2" charset="0"/>
              </a:rPr>
              <a:t> </a:t>
            </a:r>
            <a:endParaRPr lang="en-US"/>
          </a:p>
        </p:txBody>
      </p:sp>
      <p:pic>
        <p:nvPicPr>
          <p:cNvPr id="1026" name="Picture 2">
            <a:extLst>
              <a:ext uri="{FF2B5EF4-FFF2-40B4-BE49-F238E27FC236}">
                <a16:creationId xmlns:a16="http://schemas.microsoft.com/office/drawing/2014/main" id="{D39D16EA-7195-8745-3B71-2DAAF8D71D80}"/>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2067" y="1359801"/>
            <a:ext cx="5959933" cy="42180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1C5AE0F-BA33-E343-815F-F944A7D38C96}"/>
              </a:ext>
              <a:ext uri="{C183D7F6-B498-43B3-948B-1728B52AA6E4}">
                <adec:decorative xmlns:adec="http://schemas.microsoft.com/office/drawing/2017/decorative" val="1"/>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pitchFamily="2" charset="0"/>
              </a:rPr>
              <a:t> </a:t>
            </a:r>
            <a:endParaRPr lang="en-US"/>
          </a:p>
        </p:txBody>
      </p:sp>
      <p:sp>
        <p:nvSpPr>
          <p:cNvPr id="3" name="Slide Number Placeholder 2"/>
          <p:cNvSpPr>
            <a:spLocks noGrp="1"/>
          </p:cNvSpPr>
          <p:nvPr>
            <p:ph type="sldNum" sz="quarter" idx="12"/>
          </p:nvPr>
        </p:nvSpPr>
        <p:spPr/>
        <p:txBody>
          <a:bodyPr/>
          <a:lstStyle/>
          <a:p>
            <a:fld id="{99A20822-4A49-4D36-86E3-300BA48D3F00}" type="slidenum">
              <a:rPr lang="en-US" smtClean="0"/>
              <a:pPr/>
              <a:t>2</a:t>
            </a:fld>
            <a:endParaRPr lang="en-US"/>
          </a:p>
        </p:txBody>
      </p:sp>
    </p:spTree>
    <p:extLst>
      <p:ext uri="{BB962C8B-B14F-4D97-AF65-F5344CB8AC3E}">
        <p14:creationId xmlns:p14="http://schemas.microsoft.com/office/powerpoint/2010/main" val="1068520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9BCC7-BF77-9B7F-C42E-B5E10303495E}"/>
              </a:ext>
            </a:extLst>
          </p:cNvPr>
          <p:cNvSpPr>
            <a:spLocks noGrp="1"/>
          </p:cNvSpPr>
          <p:nvPr>
            <p:ph type="title"/>
          </p:nvPr>
        </p:nvSpPr>
        <p:spPr>
          <a:xfrm>
            <a:off x="457200" y="0"/>
            <a:ext cx="11338560" cy="1107996"/>
          </a:xfrm>
        </p:spPr>
        <p:txBody>
          <a:bodyPr anchor="b">
            <a:normAutofit/>
          </a:bodyPr>
          <a:lstStyle/>
          <a:p>
            <a:r>
              <a:rPr lang="en-US" dirty="0"/>
              <a:t>Activity Structure</a:t>
            </a:r>
          </a:p>
        </p:txBody>
      </p:sp>
      <p:graphicFrame>
        <p:nvGraphicFramePr>
          <p:cNvPr id="6" name="Content Placeholder 5">
            <a:extLst>
              <a:ext uri="{FF2B5EF4-FFF2-40B4-BE49-F238E27FC236}">
                <a16:creationId xmlns:a16="http://schemas.microsoft.com/office/drawing/2014/main" id="{14915F29-72E5-FC2B-16CD-74EECE7C35FB}"/>
              </a:ext>
            </a:extLst>
          </p:cNvPr>
          <p:cNvGraphicFramePr>
            <a:graphicFrameLocks noGrp="1"/>
          </p:cNvGraphicFramePr>
          <p:nvPr>
            <p:ph sz="quarter" idx="15"/>
            <p:extLst>
              <p:ext uri="{D42A27DB-BD31-4B8C-83A1-F6EECF244321}">
                <p14:modId xmlns:p14="http://schemas.microsoft.com/office/powerpoint/2010/main" val="1800279250"/>
              </p:ext>
            </p:extLst>
          </p:nvPr>
        </p:nvGraphicFramePr>
        <p:xfrm>
          <a:off x="423512" y="1121745"/>
          <a:ext cx="11006489" cy="5259646"/>
        </p:xfrm>
        <a:graphic>
          <a:graphicData uri="http://schemas.openxmlformats.org/drawingml/2006/table">
            <a:tbl>
              <a:tblPr firstRow="1" firstCol="1"/>
              <a:tblGrid>
                <a:gridCol w="1860267">
                  <a:extLst>
                    <a:ext uri="{9D8B030D-6E8A-4147-A177-3AD203B41FA5}">
                      <a16:colId xmlns:a16="http://schemas.microsoft.com/office/drawing/2014/main" val="4123638021"/>
                    </a:ext>
                  </a:extLst>
                </a:gridCol>
                <a:gridCol w="9146222">
                  <a:extLst>
                    <a:ext uri="{9D8B030D-6E8A-4147-A177-3AD203B41FA5}">
                      <a16:colId xmlns:a16="http://schemas.microsoft.com/office/drawing/2014/main" val="3050805541"/>
                    </a:ext>
                  </a:extLst>
                </a:gridCol>
              </a:tblGrid>
              <a:tr h="435590">
                <a:tc>
                  <a:txBody>
                    <a:bodyPr/>
                    <a:lstStyle/>
                    <a:p>
                      <a:pPr marL="0" marR="0" algn="ctr">
                        <a:lnSpc>
                          <a:spcPct val="115000"/>
                        </a:lnSpc>
                        <a:spcBef>
                          <a:spcPts val="300"/>
                        </a:spcBef>
                        <a:spcAft>
                          <a:spcPts val="300"/>
                        </a:spcAft>
                      </a:pPr>
                      <a:r>
                        <a:rPr lang="en-US" sz="2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Step</a:t>
                      </a:r>
                    </a:p>
                  </a:txBody>
                  <a:tcPr marL="45720" marR="45720" marT="0" marB="0" anchor="ctr">
                    <a:lnL w="12700" cap="flat" cmpd="sng" algn="ctr">
                      <a:solidFill>
                        <a:srgbClr val="0076B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6BD"/>
                    </a:solidFill>
                  </a:tcPr>
                </a:tc>
                <a:tc>
                  <a:txBody>
                    <a:bodyPr/>
                    <a:lstStyle/>
                    <a:p>
                      <a:pPr marL="0" marR="0" algn="ctr">
                        <a:lnSpc>
                          <a:spcPct val="115000"/>
                        </a:lnSpc>
                        <a:spcBef>
                          <a:spcPts val="300"/>
                        </a:spcBef>
                        <a:spcAft>
                          <a:spcPts val="300"/>
                        </a:spcAft>
                      </a:pPr>
                      <a:r>
                        <a:rPr lang="en-US" sz="2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Description of Step</a:t>
                      </a:r>
                    </a:p>
                  </a:txBody>
                  <a:tcPr marL="45720" marR="45720" marT="0" marB="0" anchor="ctr">
                    <a:lnL w="12700" cap="flat" cmpd="sng" algn="ctr">
                      <a:solidFill>
                        <a:srgbClr val="FFFFFF"/>
                      </a:solidFill>
                      <a:prstDash val="solid"/>
                      <a:round/>
                      <a:headEnd type="none" w="med" len="med"/>
                      <a:tailEnd type="none" w="med" len="med"/>
                    </a:lnL>
                    <a:lnR w="12700" cap="flat" cmpd="sng" algn="ctr">
                      <a:solidFill>
                        <a:srgbClr val="0076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6BD"/>
                    </a:solidFill>
                  </a:tcPr>
                </a:tc>
                <a:extLst>
                  <a:ext uri="{0D108BD9-81ED-4DB2-BD59-A6C34878D82A}">
                    <a16:rowId xmlns:a16="http://schemas.microsoft.com/office/drawing/2014/main" val="620753224"/>
                  </a:ext>
                </a:extLst>
              </a:tr>
              <a:tr h="1051394">
                <a:tc>
                  <a:txBody>
                    <a:bodyPr/>
                    <a:lstStyle/>
                    <a:p>
                      <a:pPr marL="0" marR="0">
                        <a:lnSpc>
                          <a:spcPct val="115000"/>
                        </a:lnSpc>
                        <a:spcBef>
                          <a:spcPts val="300"/>
                        </a:spcBef>
                        <a:spcAft>
                          <a:spcPts val="300"/>
                        </a:spcAft>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Set the stage (2 minutes)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lnL w="12700" cap="flat" cmpd="sng" algn="ctr">
                      <a:solidFill>
                        <a:srgbClr val="0076BD"/>
                      </a:solidFill>
                      <a:prstDash val="solid"/>
                      <a:round/>
                      <a:headEnd type="none" w="med" len="med"/>
                      <a:tailEnd type="none" w="med" len="med"/>
                    </a:lnL>
                    <a:lnR w="12700" cap="flat" cmpd="sng" algn="ctr">
                      <a:solidFill>
                        <a:srgbClr val="0076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76BD"/>
                      </a:solidFill>
                      <a:prstDash val="solid"/>
                      <a:round/>
                      <a:headEnd type="none" w="med" len="med"/>
                      <a:tailEnd type="none" w="med" len="med"/>
                    </a:lnB>
                    <a:solidFill>
                      <a:srgbClr val="E5F1F8"/>
                    </a:solidFill>
                  </a:tcPr>
                </a:tc>
                <a:tc>
                  <a:txBody>
                    <a:bodyPr/>
                    <a:lstStyle/>
                    <a:p>
                      <a:pPr marL="342900" marR="0" lvl="0" indent="-342900">
                        <a:lnSpc>
                          <a:spcPct val="115000"/>
                        </a:lnSpc>
                        <a:spcBef>
                          <a:spcPts val="300"/>
                        </a:spcBef>
                        <a:spcAft>
                          <a:spcPts val="300"/>
                        </a:spcAft>
                        <a:buClr>
                          <a:srgbClr val="0076BD"/>
                        </a:buClr>
                        <a:buSzPts val="1000"/>
                        <a:buFont typeface="Calibri" panose="020F050202020403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Set the activity purpose by reviewing why this activity is important and the primary activity objectives. </a:t>
                      </a:r>
                    </a:p>
                    <a:p>
                      <a:pPr marL="342900" marR="0" lvl="0" indent="-342900">
                        <a:lnSpc>
                          <a:spcPct val="115000"/>
                        </a:lnSpc>
                        <a:spcBef>
                          <a:spcPts val="300"/>
                        </a:spcBef>
                        <a:spcAft>
                          <a:spcPts val="300"/>
                        </a:spcAft>
                        <a:buClr>
                          <a:srgbClr val="0076BD"/>
                        </a:buClr>
                        <a:buSzPts val="1000"/>
                        <a:buFont typeface="Calibri" panose="020F050202020403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Pass out materials.</a:t>
                      </a:r>
                    </a:p>
                    <a:p>
                      <a:pPr marL="342900" marR="0" lvl="0" indent="-342900">
                        <a:lnSpc>
                          <a:spcPct val="115000"/>
                        </a:lnSpc>
                        <a:spcBef>
                          <a:spcPts val="300"/>
                        </a:spcBef>
                        <a:spcAft>
                          <a:spcPts val="300"/>
                        </a:spcAft>
                        <a:buClr>
                          <a:srgbClr val="0076BD"/>
                        </a:buClr>
                        <a:buSzPts val="1000"/>
                        <a:buFont typeface="Calibri" panose="020F050202020403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Orient participants to the structure of the IEP Tip Sheet.</a:t>
                      </a:r>
                    </a:p>
                  </a:txBody>
                  <a:tcPr marL="45720" marR="45720" marT="0" marB="0">
                    <a:lnL w="12700" cap="flat" cmpd="sng" algn="ctr">
                      <a:solidFill>
                        <a:srgbClr val="0076BD"/>
                      </a:solidFill>
                      <a:prstDash val="solid"/>
                      <a:round/>
                      <a:headEnd type="none" w="med" len="med"/>
                      <a:tailEnd type="none" w="med" len="med"/>
                    </a:lnL>
                    <a:lnR w="12700" cap="flat" cmpd="sng" algn="ctr">
                      <a:solidFill>
                        <a:srgbClr val="0076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76BD"/>
                      </a:solidFill>
                      <a:prstDash val="solid"/>
                      <a:round/>
                      <a:headEnd type="none" w="med" len="med"/>
                      <a:tailEnd type="none" w="med" len="med"/>
                    </a:lnB>
                  </a:tcPr>
                </a:tc>
                <a:extLst>
                  <a:ext uri="{0D108BD9-81ED-4DB2-BD59-A6C34878D82A}">
                    <a16:rowId xmlns:a16="http://schemas.microsoft.com/office/drawing/2014/main" val="1399321627"/>
                  </a:ext>
                </a:extLst>
              </a:tr>
              <a:tr h="1320662">
                <a:tc>
                  <a:txBody>
                    <a:bodyPr/>
                    <a:lstStyle/>
                    <a:p>
                      <a:pPr marL="0" marR="0">
                        <a:lnSpc>
                          <a:spcPct val="115000"/>
                        </a:lnSpc>
                        <a:spcBef>
                          <a:spcPts val="300"/>
                        </a:spcBef>
                        <a:spcAft>
                          <a:spcPts val="300"/>
                        </a:spcAft>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Step 1: Independent reflection (2-3 minutes)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lnL w="12700" cap="flat" cmpd="sng" algn="ctr">
                      <a:solidFill>
                        <a:srgbClr val="0076BD"/>
                      </a:solidFill>
                      <a:prstDash val="solid"/>
                      <a:round/>
                      <a:headEnd type="none" w="med" len="med"/>
                      <a:tailEnd type="none" w="med" len="med"/>
                    </a:lnL>
                    <a:lnR w="12700" cap="flat" cmpd="sng" algn="ctr">
                      <a:solidFill>
                        <a:srgbClr val="0076BD"/>
                      </a:solidFill>
                      <a:prstDash val="solid"/>
                      <a:round/>
                      <a:headEnd type="none" w="med" len="med"/>
                      <a:tailEnd type="none" w="med" len="med"/>
                    </a:lnR>
                    <a:lnT w="12700" cap="flat" cmpd="sng" algn="ctr">
                      <a:solidFill>
                        <a:srgbClr val="0076BD"/>
                      </a:solidFill>
                      <a:prstDash val="solid"/>
                      <a:round/>
                      <a:headEnd type="none" w="med" len="med"/>
                      <a:tailEnd type="none" w="med" len="med"/>
                    </a:lnT>
                    <a:lnB w="12700" cap="flat" cmpd="sng" algn="ctr">
                      <a:solidFill>
                        <a:srgbClr val="0076BD"/>
                      </a:solidFill>
                      <a:prstDash val="solid"/>
                      <a:round/>
                      <a:headEnd type="none" w="med" len="med"/>
                      <a:tailEnd type="none" w="med" len="med"/>
                    </a:lnB>
                    <a:solidFill>
                      <a:srgbClr val="E5F1F8"/>
                    </a:solidFill>
                  </a:tcPr>
                </a:tc>
                <a:tc>
                  <a:txBody>
                    <a:bodyPr/>
                    <a:lstStyle/>
                    <a:p>
                      <a:pPr marL="342900" marR="0" lvl="0" indent="-342900">
                        <a:lnSpc>
                          <a:spcPct val="115000"/>
                        </a:lnSpc>
                        <a:spcBef>
                          <a:spcPts val="300"/>
                        </a:spcBef>
                        <a:spcAft>
                          <a:spcPts val="300"/>
                        </a:spcAft>
                        <a:buClr>
                          <a:srgbClr val="0076BD"/>
                        </a:buClr>
                        <a:buSzPts val="1000"/>
                        <a:buFont typeface="Calibri" panose="020F050202020403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Ask participants to</a:t>
                      </a:r>
                    </a:p>
                    <a:p>
                      <a:pPr marL="742950" marR="0" lvl="1" indent="-285750">
                        <a:lnSpc>
                          <a:spcPct val="115000"/>
                        </a:lnSpc>
                        <a:spcBef>
                          <a:spcPts val="300"/>
                        </a:spcBef>
                        <a:spcAft>
                          <a:spcPts val="300"/>
                        </a:spcAft>
                        <a:buClr>
                          <a:srgbClr val="0076BD"/>
                        </a:buClr>
                        <a:buFont typeface="Calibri" panose="020F050202020403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individually review the IDEA definition outlined on the top of the Tip Sheet,</a:t>
                      </a:r>
                    </a:p>
                    <a:p>
                      <a:pPr marL="742950" marR="0" lvl="1" indent="-285750">
                        <a:lnSpc>
                          <a:spcPct val="115000"/>
                        </a:lnSpc>
                        <a:spcBef>
                          <a:spcPts val="300"/>
                        </a:spcBef>
                        <a:spcAft>
                          <a:spcPts val="300"/>
                        </a:spcAft>
                        <a:buClr>
                          <a:srgbClr val="0076BD"/>
                        </a:buClr>
                        <a:buFont typeface="Calibri" panose="020F050202020403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highlight or underline areas that stand out to them in the definition, and </a:t>
                      </a:r>
                    </a:p>
                    <a:p>
                      <a:pPr marL="742950" marR="0" lvl="1" indent="-285750">
                        <a:lnSpc>
                          <a:spcPct val="115000"/>
                        </a:lnSpc>
                        <a:spcBef>
                          <a:spcPts val="300"/>
                        </a:spcBef>
                        <a:spcAft>
                          <a:spcPts val="300"/>
                        </a:spcAft>
                        <a:buClr>
                          <a:srgbClr val="0076BD"/>
                        </a:buClr>
                        <a:buFont typeface="Calibri" panose="020F050202020403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note takeaways and reflections.</a:t>
                      </a:r>
                    </a:p>
                  </a:txBody>
                  <a:tcPr marL="45720" marR="45720" marT="0" marB="0">
                    <a:lnL w="12700" cap="flat" cmpd="sng" algn="ctr">
                      <a:solidFill>
                        <a:srgbClr val="0076BD"/>
                      </a:solidFill>
                      <a:prstDash val="solid"/>
                      <a:round/>
                      <a:headEnd type="none" w="med" len="med"/>
                      <a:tailEnd type="none" w="med" len="med"/>
                    </a:lnL>
                    <a:lnR w="12700" cap="flat" cmpd="sng" algn="ctr">
                      <a:solidFill>
                        <a:srgbClr val="0076BD"/>
                      </a:solidFill>
                      <a:prstDash val="solid"/>
                      <a:round/>
                      <a:headEnd type="none" w="med" len="med"/>
                      <a:tailEnd type="none" w="med" len="med"/>
                    </a:lnR>
                    <a:lnT w="12700" cap="flat" cmpd="sng" algn="ctr">
                      <a:solidFill>
                        <a:srgbClr val="0076BD"/>
                      </a:solidFill>
                      <a:prstDash val="solid"/>
                      <a:round/>
                      <a:headEnd type="none" w="med" len="med"/>
                      <a:tailEnd type="none" w="med" len="med"/>
                    </a:lnT>
                    <a:lnB w="12700" cap="flat" cmpd="sng" algn="ctr">
                      <a:solidFill>
                        <a:srgbClr val="0076BD"/>
                      </a:solidFill>
                      <a:prstDash val="solid"/>
                      <a:round/>
                      <a:headEnd type="none" w="med" len="med"/>
                      <a:tailEnd type="none" w="med" len="med"/>
                    </a:lnB>
                  </a:tcPr>
                </a:tc>
                <a:extLst>
                  <a:ext uri="{0D108BD9-81ED-4DB2-BD59-A6C34878D82A}">
                    <a16:rowId xmlns:a16="http://schemas.microsoft.com/office/drawing/2014/main" val="976059886"/>
                  </a:ext>
                </a:extLst>
              </a:tr>
              <a:tr h="1313365">
                <a:tc>
                  <a:txBody>
                    <a:bodyPr/>
                    <a:lstStyle/>
                    <a:p>
                      <a:pPr marL="0" marR="0">
                        <a:lnSpc>
                          <a:spcPct val="115000"/>
                        </a:lnSpc>
                        <a:spcBef>
                          <a:spcPts val="300"/>
                        </a:spcBef>
                        <a:spcAft>
                          <a:spcPts val="300"/>
                        </a:spcAft>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Step 2: Small group or partner sharing 3</a:t>
                      </a:r>
                      <a:r>
                        <a:rPr lang="en-US" sz="1600" kern="1200" dirty="0">
                          <a:solidFill>
                            <a:schemeClr val="tx1"/>
                          </a:solidFill>
                          <a:effectLst/>
                          <a:latin typeface="+mn-lt"/>
                          <a:ea typeface="+mn-ea"/>
                          <a:cs typeface="+mn-cs"/>
                        </a:rPr>
                        <a:t>–</a:t>
                      </a: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 minutes)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0" marB="0">
                    <a:lnL w="12700" cap="flat" cmpd="sng" algn="ctr">
                      <a:solidFill>
                        <a:srgbClr val="0076BD"/>
                      </a:solidFill>
                      <a:prstDash val="solid"/>
                      <a:round/>
                      <a:headEnd type="none" w="med" len="med"/>
                      <a:tailEnd type="none" w="med" len="med"/>
                    </a:lnL>
                    <a:lnR w="12700" cap="flat" cmpd="sng" algn="ctr">
                      <a:solidFill>
                        <a:srgbClr val="0076BD"/>
                      </a:solidFill>
                      <a:prstDash val="solid"/>
                      <a:round/>
                      <a:headEnd type="none" w="med" len="med"/>
                      <a:tailEnd type="none" w="med" len="med"/>
                    </a:lnR>
                    <a:lnT w="12700" cap="flat" cmpd="sng" algn="ctr">
                      <a:solidFill>
                        <a:srgbClr val="0076BD"/>
                      </a:solidFill>
                      <a:prstDash val="solid"/>
                      <a:round/>
                      <a:headEnd type="none" w="med" len="med"/>
                      <a:tailEnd type="none" w="med" len="med"/>
                    </a:lnT>
                    <a:lnB w="12700" cap="flat" cmpd="sng" algn="ctr">
                      <a:solidFill>
                        <a:srgbClr val="0076BD"/>
                      </a:solidFill>
                      <a:prstDash val="solid"/>
                      <a:round/>
                      <a:headEnd type="none" w="med" len="med"/>
                      <a:tailEnd type="none" w="med" len="med"/>
                    </a:lnB>
                    <a:solidFill>
                      <a:srgbClr val="E5F1F8"/>
                    </a:solidFill>
                  </a:tcPr>
                </a:tc>
                <a:tc>
                  <a:txBody>
                    <a:bodyPr/>
                    <a:lstStyle/>
                    <a:p>
                      <a:pPr marL="342900" marR="0" lvl="0" indent="-342900">
                        <a:lnSpc>
                          <a:spcPct val="115000"/>
                        </a:lnSpc>
                        <a:spcBef>
                          <a:spcPts val="300"/>
                        </a:spcBef>
                        <a:spcAft>
                          <a:spcPts val="300"/>
                        </a:spcAft>
                        <a:buClr>
                          <a:srgbClr val="0076BD"/>
                        </a:buClr>
                        <a:buSzPts val="1000"/>
                        <a:buFont typeface="Calibri" panose="020F050202020403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Ask participants to: </a:t>
                      </a:r>
                    </a:p>
                    <a:p>
                      <a:pPr marL="742950" marR="0" lvl="1" indent="-285750">
                        <a:lnSpc>
                          <a:spcPct val="115000"/>
                        </a:lnSpc>
                        <a:spcBef>
                          <a:spcPts val="300"/>
                        </a:spcBef>
                        <a:spcAft>
                          <a:spcPts val="300"/>
                        </a:spcAft>
                        <a:buClr>
                          <a:srgbClr val="0076BD"/>
                        </a:buClr>
                        <a:buFont typeface="Calibri" panose="020F050202020403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turn to a partner or form a small group,</a:t>
                      </a:r>
                    </a:p>
                    <a:p>
                      <a:pPr marL="742950" marR="0" lvl="1" indent="-285750">
                        <a:lnSpc>
                          <a:spcPct val="115000"/>
                        </a:lnSpc>
                        <a:spcBef>
                          <a:spcPts val="300"/>
                        </a:spcBef>
                        <a:spcAft>
                          <a:spcPts val="300"/>
                        </a:spcAft>
                        <a:buClr>
                          <a:srgbClr val="0076BD"/>
                        </a:buClr>
                        <a:buFont typeface="Calibri" panose="020F050202020403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share what stood out to them while reviewing the IDEA definition on the tip sheet, and</a:t>
                      </a:r>
                    </a:p>
                    <a:p>
                      <a:pPr marL="742950" marR="0" lvl="1" indent="-285750">
                        <a:lnSpc>
                          <a:spcPct val="115000"/>
                        </a:lnSpc>
                        <a:spcBef>
                          <a:spcPts val="300"/>
                        </a:spcBef>
                        <a:spcAft>
                          <a:spcPts val="300"/>
                        </a:spcAft>
                        <a:buClr>
                          <a:srgbClr val="0076BD"/>
                        </a:buClr>
                        <a:buFont typeface="Calibri" panose="020F050202020403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note any outstanding questions that they have.</a:t>
                      </a:r>
                    </a:p>
                  </a:txBody>
                  <a:tcPr marL="45720" marR="45720" marT="0" marB="0">
                    <a:lnL w="12700" cap="flat" cmpd="sng" algn="ctr">
                      <a:solidFill>
                        <a:srgbClr val="0076BD"/>
                      </a:solidFill>
                      <a:prstDash val="solid"/>
                      <a:round/>
                      <a:headEnd type="none" w="med" len="med"/>
                      <a:tailEnd type="none" w="med" len="med"/>
                    </a:lnL>
                    <a:lnR w="12700" cap="flat" cmpd="sng" algn="ctr">
                      <a:solidFill>
                        <a:srgbClr val="0076BD"/>
                      </a:solidFill>
                      <a:prstDash val="solid"/>
                      <a:round/>
                      <a:headEnd type="none" w="med" len="med"/>
                      <a:tailEnd type="none" w="med" len="med"/>
                    </a:lnR>
                    <a:lnT w="12700" cap="flat" cmpd="sng" algn="ctr">
                      <a:solidFill>
                        <a:srgbClr val="0076BD"/>
                      </a:solidFill>
                      <a:prstDash val="solid"/>
                      <a:round/>
                      <a:headEnd type="none" w="med" len="med"/>
                      <a:tailEnd type="none" w="med" len="med"/>
                    </a:lnT>
                    <a:lnB w="12700" cap="flat" cmpd="sng" algn="ctr">
                      <a:solidFill>
                        <a:srgbClr val="0076BD"/>
                      </a:solidFill>
                      <a:prstDash val="solid"/>
                      <a:round/>
                      <a:headEnd type="none" w="med" len="med"/>
                      <a:tailEnd type="none" w="med" len="med"/>
                    </a:lnB>
                  </a:tcPr>
                </a:tc>
                <a:extLst>
                  <a:ext uri="{0D108BD9-81ED-4DB2-BD59-A6C34878D82A}">
                    <a16:rowId xmlns:a16="http://schemas.microsoft.com/office/drawing/2014/main" val="3564269486"/>
                  </a:ext>
                </a:extLst>
              </a:tr>
              <a:tr h="1088259">
                <a:tc>
                  <a:txBody>
                    <a:bodyPr/>
                    <a:lstStyle/>
                    <a:p>
                      <a:pPr marL="0" marR="0" algn="l" defTabSz="685800" rtl="0" eaLnBrk="1" latinLnBrk="0" hangingPunct="1">
                        <a:lnSpc>
                          <a:spcPct val="115000"/>
                        </a:lnSpc>
                        <a:spcBef>
                          <a:spcPts val="300"/>
                        </a:spcBef>
                        <a:spcAft>
                          <a:spcPts val="300"/>
                        </a:spcAft>
                      </a:pPr>
                      <a:r>
                        <a:rPr lang="en-US" sz="16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Step 3: Whole group discussion and reflection (10-15 minutes)</a:t>
                      </a:r>
                    </a:p>
                  </a:txBody>
                  <a:tcPr marL="45720" marR="45720" marT="0" marB="0">
                    <a:lnL w="12700" cap="flat" cmpd="sng" algn="ctr">
                      <a:solidFill>
                        <a:srgbClr val="0076BD"/>
                      </a:solidFill>
                      <a:prstDash val="solid"/>
                      <a:round/>
                      <a:headEnd type="none" w="med" len="med"/>
                      <a:tailEnd type="none" w="med" len="med"/>
                    </a:lnL>
                    <a:lnR w="12700" cap="flat" cmpd="sng" algn="ctr">
                      <a:solidFill>
                        <a:srgbClr val="0076BD"/>
                      </a:solidFill>
                      <a:prstDash val="solid"/>
                      <a:round/>
                      <a:headEnd type="none" w="med" len="med"/>
                      <a:tailEnd type="none" w="med" len="med"/>
                    </a:lnR>
                    <a:lnT w="12700" cap="flat" cmpd="sng" algn="ctr">
                      <a:solidFill>
                        <a:srgbClr val="0076BD"/>
                      </a:solidFill>
                      <a:prstDash val="solid"/>
                      <a:round/>
                      <a:headEnd type="none" w="med" len="med"/>
                      <a:tailEnd type="none" w="med" len="med"/>
                    </a:lnT>
                    <a:lnB w="12700" cap="flat" cmpd="sng" algn="ctr">
                      <a:solidFill>
                        <a:srgbClr val="0076BD"/>
                      </a:solidFill>
                      <a:prstDash val="solid"/>
                      <a:round/>
                      <a:headEnd type="none" w="med" len="med"/>
                      <a:tailEnd type="none" w="med" len="med"/>
                    </a:lnB>
                    <a:solidFill>
                      <a:srgbClr val="E5F1F8"/>
                    </a:solidFill>
                  </a:tcPr>
                </a:tc>
                <a:tc>
                  <a:txBody>
                    <a:bodyPr/>
                    <a:lstStyle/>
                    <a:p>
                      <a:pPr marL="342900" marR="0" lvl="0" indent="-342900" algn="l" defTabSz="685800" rtl="0" eaLnBrk="1" latinLnBrk="0" hangingPunct="1">
                        <a:lnSpc>
                          <a:spcPct val="115000"/>
                        </a:lnSpc>
                        <a:spcBef>
                          <a:spcPts val="300"/>
                        </a:spcBef>
                        <a:spcAft>
                          <a:spcPts val="300"/>
                        </a:spcAft>
                        <a:buClr>
                          <a:srgbClr val="0076BD"/>
                        </a:buClr>
                        <a:buSzPts val="1000"/>
                        <a:buFont typeface="Calibri" panose="020F0502020204030204" pitchFamily="34" charset="0"/>
                        <a:buChar char="•"/>
                      </a:pPr>
                      <a:r>
                        <a:rPr lang="en-US" sz="16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Ask participants to share reflections, takeaways, and questions with the full group. </a:t>
                      </a:r>
                    </a:p>
                    <a:p>
                      <a:pPr marL="342900" marR="0" lvl="0" indent="-342900" algn="l" defTabSz="685800" rtl="0" eaLnBrk="1" latinLnBrk="0" hangingPunct="1">
                        <a:lnSpc>
                          <a:spcPct val="115000"/>
                        </a:lnSpc>
                        <a:spcBef>
                          <a:spcPts val="300"/>
                        </a:spcBef>
                        <a:spcAft>
                          <a:spcPts val="300"/>
                        </a:spcAft>
                        <a:buClr>
                          <a:srgbClr val="0076BD"/>
                        </a:buClr>
                        <a:buSzPts val="1000"/>
                        <a:buFont typeface="Calibri" panose="020F0502020204030204" pitchFamily="34" charset="0"/>
                        <a:buChar char="•"/>
                      </a:pPr>
                      <a:r>
                        <a:rPr lang="en-US" sz="16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Address participant questions. </a:t>
                      </a:r>
                    </a:p>
                    <a:p>
                      <a:pPr marL="342900" marR="0" lvl="0" indent="-342900" algn="l" defTabSz="685800" rtl="0" eaLnBrk="1" latinLnBrk="0" hangingPunct="1">
                        <a:lnSpc>
                          <a:spcPct val="115000"/>
                        </a:lnSpc>
                        <a:spcBef>
                          <a:spcPts val="300"/>
                        </a:spcBef>
                        <a:spcAft>
                          <a:spcPts val="300"/>
                        </a:spcAft>
                        <a:buClr>
                          <a:srgbClr val="0076BD"/>
                        </a:buClr>
                        <a:buSzPts val="1000"/>
                        <a:buFont typeface="Calibri" panose="020F0502020204030204" pitchFamily="34" charset="0"/>
                        <a:buChar char="•"/>
                      </a:pPr>
                      <a:r>
                        <a:rPr lang="en-US" sz="16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Reinforce main ideas from the Tip Sheet</a:t>
                      </a:r>
                      <a:r>
                        <a:rPr lang="en-US" sz="1600" b="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45720" marR="45720" marT="0" marB="0">
                    <a:lnL w="12700" cap="flat" cmpd="sng" algn="ctr">
                      <a:solidFill>
                        <a:srgbClr val="0076BD"/>
                      </a:solidFill>
                      <a:prstDash val="solid"/>
                      <a:round/>
                      <a:headEnd type="none" w="med" len="med"/>
                      <a:tailEnd type="none" w="med" len="med"/>
                    </a:lnL>
                    <a:lnR w="12700" cap="flat" cmpd="sng" algn="ctr">
                      <a:solidFill>
                        <a:srgbClr val="0076BD"/>
                      </a:solidFill>
                      <a:prstDash val="solid"/>
                      <a:round/>
                      <a:headEnd type="none" w="med" len="med"/>
                      <a:tailEnd type="none" w="med" len="med"/>
                    </a:lnR>
                    <a:lnT w="12700" cap="flat" cmpd="sng" algn="ctr">
                      <a:solidFill>
                        <a:srgbClr val="0076BD"/>
                      </a:solidFill>
                      <a:prstDash val="solid"/>
                      <a:round/>
                      <a:headEnd type="none" w="med" len="med"/>
                      <a:tailEnd type="none" w="med" len="med"/>
                    </a:lnT>
                    <a:lnB w="12700" cap="flat" cmpd="sng" algn="ctr">
                      <a:solidFill>
                        <a:srgbClr val="0076BD"/>
                      </a:solidFill>
                      <a:prstDash val="solid"/>
                      <a:round/>
                      <a:headEnd type="none" w="med" len="med"/>
                      <a:tailEnd type="none" w="med" len="med"/>
                    </a:lnB>
                  </a:tcPr>
                </a:tc>
                <a:extLst>
                  <a:ext uri="{0D108BD9-81ED-4DB2-BD59-A6C34878D82A}">
                    <a16:rowId xmlns:a16="http://schemas.microsoft.com/office/drawing/2014/main" val="3799255116"/>
                  </a:ext>
                </a:extLst>
              </a:tr>
            </a:tbl>
          </a:graphicData>
        </a:graphic>
      </p:graphicFrame>
      <p:sp>
        <p:nvSpPr>
          <p:cNvPr id="5" name="Slide Number Placeholder 4">
            <a:extLst>
              <a:ext uri="{FF2B5EF4-FFF2-40B4-BE49-F238E27FC236}">
                <a16:creationId xmlns:a16="http://schemas.microsoft.com/office/drawing/2014/main" id="{4CBE0D44-8FAA-9B81-4BDA-1023683DEACA}"/>
              </a:ext>
            </a:extLst>
          </p:cNvPr>
          <p:cNvSpPr>
            <a:spLocks noGrp="1"/>
          </p:cNvSpPr>
          <p:nvPr>
            <p:ph type="sldNum" sz="quarter" idx="14"/>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20</a:t>
            </a:fld>
            <a:endParaRPr lang="en-US"/>
          </a:p>
        </p:txBody>
      </p:sp>
    </p:spTree>
    <p:extLst>
      <p:ext uri="{BB962C8B-B14F-4D97-AF65-F5344CB8AC3E}">
        <p14:creationId xmlns:p14="http://schemas.microsoft.com/office/powerpoint/2010/main" val="3902315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30CB6-7AAA-C05D-C60D-83B8582DD75C}"/>
              </a:ext>
            </a:extLst>
          </p:cNvPr>
          <p:cNvSpPr>
            <a:spLocks noGrp="1"/>
          </p:cNvSpPr>
          <p:nvPr>
            <p:ph type="title"/>
          </p:nvPr>
        </p:nvSpPr>
        <p:spPr>
          <a:xfrm>
            <a:off x="457200" y="0"/>
            <a:ext cx="11338560" cy="1107996"/>
          </a:xfrm>
        </p:spPr>
        <p:txBody>
          <a:bodyPr anchor="b">
            <a:normAutofit/>
          </a:bodyPr>
          <a:lstStyle/>
          <a:p>
            <a:r>
              <a:rPr lang="en-US" dirty="0"/>
              <a:t>Optional Activity</a:t>
            </a:r>
          </a:p>
        </p:txBody>
      </p:sp>
      <p:graphicFrame>
        <p:nvGraphicFramePr>
          <p:cNvPr id="11" name="Content Placeholder 10">
            <a:extLst>
              <a:ext uri="{FF2B5EF4-FFF2-40B4-BE49-F238E27FC236}">
                <a16:creationId xmlns:a16="http://schemas.microsoft.com/office/drawing/2014/main" id="{DE0A201D-F2D4-DB45-66B2-E0D6A367394F}"/>
              </a:ext>
            </a:extLst>
          </p:cNvPr>
          <p:cNvGraphicFramePr>
            <a:graphicFrameLocks noGrp="1"/>
          </p:cNvGraphicFramePr>
          <p:nvPr>
            <p:ph sz="quarter" idx="15"/>
            <p:extLst>
              <p:ext uri="{D42A27DB-BD31-4B8C-83A1-F6EECF244321}">
                <p14:modId xmlns:p14="http://schemas.microsoft.com/office/powerpoint/2010/main" val="2334992385"/>
              </p:ext>
            </p:extLst>
          </p:nvPr>
        </p:nvGraphicFramePr>
        <p:xfrm>
          <a:off x="457200" y="1842248"/>
          <a:ext cx="11274553" cy="3053146"/>
        </p:xfrm>
        <a:graphic>
          <a:graphicData uri="http://schemas.openxmlformats.org/drawingml/2006/table">
            <a:tbl>
              <a:tblPr firstRow="1" firstCol="1"/>
              <a:tblGrid>
                <a:gridCol w="2573805">
                  <a:extLst>
                    <a:ext uri="{9D8B030D-6E8A-4147-A177-3AD203B41FA5}">
                      <a16:colId xmlns:a16="http://schemas.microsoft.com/office/drawing/2014/main" val="2014123000"/>
                    </a:ext>
                  </a:extLst>
                </a:gridCol>
                <a:gridCol w="8700748">
                  <a:extLst>
                    <a:ext uri="{9D8B030D-6E8A-4147-A177-3AD203B41FA5}">
                      <a16:colId xmlns:a16="http://schemas.microsoft.com/office/drawing/2014/main" val="793658000"/>
                    </a:ext>
                  </a:extLst>
                </a:gridCol>
              </a:tblGrid>
              <a:tr h="503902">
                <a:tc>
                  <a:txBody>
                    <a:bodyPr/>
                    <a:lstStyle/>
                    <a:p>
                      <a:pPr marL="0" marR="0" algn="ctr" fontAlgn="b">
                        <a:lnSpc>
                          <a:spcPct val="115000"/>
                        </a:lnSpc>
                        <a:spcBef>
                          <a:spcPts val="300"/>
                        </a:spcBef>
                        <a:spcAft>
                          <a:spcPts val="300"/>
                        </a:spcAft>
                      </a:pPr>
                      <a:r>
                        <a:rPr lang="en-US" sz="2100" b="1" i="0" u="none" strike="noStrike">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Step</a:t>
                      </a:r>
                      <a:endParaRPr lang="en-US" sz="3400" b="0" i="0" u="none" strike="noStrike">
                        <a:effectLst/>
                        <a:latin typeface="Arial" panose="020B0604020202020204" pitchFamily="34" charset="0"/>
                      </a:endParaRPr>
                    </a:p>
                  </a:txBody>
                  <a:tcPr marL="85418" marR="85418" marT="17795" marB="0" anchor="b">
                    <a:lnL w="12700" cap="flat" cmpd="sng" algn="ctr">
                      <a:solidFill>
                        <a:srgbClr val="0076B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6BD"/>
                    </a:solidFill>
                  </a:tcPr>
                </a:tc>
                <a:tc>
                  <a:txBody>
                    <a:bodyPr/>
                    <a:lstStyle/>
                    <a:p>
                      <a:pPr marL="0" marR="0" algn="ctr" fontAlgn="t">
                        <a:lnSpc>
                          <a:spcPct val="115000"/>
                        </a:lnSpc>
                        <a:spcBef>
                          <a:spcPts val="300"/>
                        </a:spcBef>
                        <a:spcAft>
                          <a:spcPts val="300"/>
                        </a:spcAft>
                      </a:pPr>
                      <a:r>
                        <a:rPr lang="en-US" sz="2100" b="1" i="0" u="none" strike="noStrike">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Description of step</a:t>
                      </a:r>
                      <a:endParaRPr lang="en-US" sz="3400" b="0" i="0" u="none" strike="noStrike">
                        <a:effectLst/>
                        <a:latin typeface="Arial" panose="020B0604020202020204" pitchFamily="34" charset="0"/>
                      </a:endParaRPr>
                    </a:p>
                  </a:txBody>
                  <a:tcPr marL="85418" marR="85418" marT="17795" marB="0">
                    <a:lnL w="12700" cap="flat" cmpd="sng" algn="ctr">
                      <a:solidFill>
                        <a:srgbClr val="FFFFFF"/>
                      </a:solidFill>
                      <a:prstDash val="solid"/>
                      <a:round/>
                      <a:headEnd type="none" w="med" len="med"/>
                      <a:tailEnd type="none" w="med" len="med"/>
                    </a:lnL>
                    <a:lnR w="12700" cap="flat" cmpd="sng" algn="ctr">
                      <a:solidFill>
                        <a:srgbClr val="0076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6BD"/>
                    </a:solidFill>
                  </a:tcPr>
                </a:tc>
                <a:extLst>
                  <a:ext uri="{0D108BD9-81ED-4DB2-BD59-A6C34878D82A}">
                    <a16:rowId xmlns:a16="http://schemas.microsoft.com/office/drawing/2014/main" val="2808420800"/>
                  </a:ext>
                </a:extLst>
              </a:tr>
              <a:tr h="910559">
                <a:tc>
                  <a:txBody>
                    <a:bodyPr/>
                    <a:lstStyle/>
                    <a:p>
                      <a:pPr marL="0" marR="0" algn="l" fontAlgn="t">
                        <a:lnSpc>
                          <a:spcPct val="115000"/>
                        </a:lnSpc>
                        <a:spcBef>
                          <a:spcPts val="300"/>
                        </a:spcBef>
                        <a:spcAft>
                          <a:spcPts val="300"/>
                        </a:spcAft>
                      </a:pPr>
                      <a:r>
                        <a:rPr lang="en-US" sz="2100" b="1"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Individual definition (4 minutes)</a:t>
                      </a:r>
                      <a:endParaRPr lang="en-US" sz="3400" b="0" i="0" u="none" strike="noStrike" dirty="0">
                        <a:effectLst/>
                        <a:latin typeface="Arial" panose="020B0604020202020204" pitchFamily="34" charset="0"/>
                      </a:endParaRPr>
                    </a:p>
                  </a:txBody>
                  <a:tcPr marL="85418" marR="85418" marT="17795" marB="0">
                    <a:lnL w="12700" cap="flat" cmpd="sng" algn="ctr">
                      <a:solidFill>
                        <a:srgbClr val="0076BD"/>
                      </a:solidFill>
                      <a:prstDash val="solid"/>
                      <a:round/>
                      <a:headEnd type="none" w="med" len="med"/>
                      <a:tailEnd type="none" w="med" len="med"/>
                    </a:lnL>
                    <a:lnR w="12700" cap="flat" cmpd="sng" algn="ctr">
                      <a:solidFill>
                        <a:srgbClr val="0076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76BD"/>
                      </a:solidFill>
                      <a:prstDash val="solid"/>
                      <a:round/>
                      <a:headEnd type="none" w="med" len="med"/>
                      <a:tailEnd type="none" w="med" len="med"/>
                    </a:lnB>
                    <a:solidFill>
                      <a:srgbClr val="E5F1F8"/>
                    </a:solidFill>
                  </a:tcPr>
                </a:tc>
                <a:tc>
                  <a:txBody>
                    <a:bodyPr/>
                    <a:lstStyle/>
                    <a:p>
                      <a:pPr marL="342900" marR="0" indent="-342900" algn="l" fontAlgn="t">
                        <a:lnSpc>
                          <a:spcPct val="115000"/>
                        </a:lnSpc>
                        <a:spcBef>
                          <a:spcPts val="300"/>
                        </a:spcBef>
                        <a:spcAft>
                          <a:spcPts val="300"/>
                        </a:spcAft>
                        <a:buClr>
                          <a:srgbClr val="0076BD"/>
                        </a:buClr>
                        <a:buSzPts val="1000"/>
                        <a:buFont typeface="Arial" panose="020B0604020202020204" pitchFamily="34" charset="0"/>
                        <a:buChar char="•"/>
                      </a:pPr>
                      <a:r>
                        <a:rPr lang="en-US" sz="2100" b="0" i="0" u="none" strike="noStrike" dirty="0">
                          <a:effectLst/>
                          <a:latin typeface="Calibri" panose="020F0502020204030204" pitchFamily="34" charset="0"/>
                          <a:ea typeface="Calibri" panose="020F0502020204030204" pitchFamily="34" charset="0"/>
                          <a:cs typeface="Times New Roman" panose="02020603050405020304" pitchFamily="18" charset="0"/>
                        </a:rPr>
                        <a:t>Ask participants to independently jot down in their own words what IDEA says about the IEP component.  </a:t>
                      </a:r>
                      <a:endParaRPr lang="en-US" sz="2100" b="0" i="0" u="none" strike="noStrike" dirty="0">
                        <a:effectLst/>
                        <a:latin typeface="Arial" panose="020B0604020202020204" pitchFamily="34" charset="0"/>
                      </a:endParaRPr>
                    </a:p>
                  </a:txBody>
                  <a:tcPr marL="85418" marR="85418" marT="17795" marB="0">
                    <a:lnL w="12700" cap="flat" cmpd="sng" algn="ctr">
                      <a:solidFill>
                        <a:srgbClr val="0076BD"/>
                      </a:solidFill>
                      <a:prstDash val="solid"/>
                      <a:round/>
                      <a:headEnd type="none" w="med" len="med"/>
                      <a:tailEnd type="none" w="med" len="med"/>
                    </a:lnL>
                    <a:lnR w="12700" cap="flat" cmpd="sng" algn="ctr">
                      <a:solidFill>
                        <a:srgbClr val="0076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76BD"/>
                      </a:solidFill>
                      <a:prstDash val="solid"/>
                      <a:round/>
                      <a:headEnd type="none" w="med" len="med"/>
                      <a:tailEnd type="none" w="med" len="med"/>
                    </a:lnB>
                  </a:tcPr>
                </a:tc>
                <a:extLst>
                  <a:ext uri="{0D108BD9-81ED-4DB2-BD59-A6C34878D82A}">
                    <a16:rowId xmlns:a16="http://schemas.microsoft.com/office/drawing/2014/main" val="3092401388"/>
                  </a:ext>
                </a:extLst>
              </a:tr>
              <a:tr h="1638685">
                <a:tc>
                  <a:txBody>
                    <a:bodyPr/>
                    <a:lstStyle/>
                    <a:p>
                      <a:pPr marL="0" marR="0" algn="l" fontAlgn="t">
                        <a:lnSpc>
                          <a:spcPct val="115000"/>
                        </a:lnSpc>
                        <a:spcBef>
                          <a:spcPts val="300"/>
                        </a:spcBef>
                        <a:spcAft>
                          <a:spcPts val="300"/>
                        </a:spcAft>
                      </a:pPr>
                      <a:r>
                        <a:rPr lang="en-US" sz="2100" b="1"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Share definitions in pairs (3 minutes per partner)</a:t>
                      </a:r>
                      <a:endParaRPr lang="en-US" sz="3400" b="0" i="0" u="none" strike="noStrike" dirty="0">
                        <a:effectLst/>
                        <a:latin typeface="Arial" panose="020B0604020202020204" pitchFamily="34" charset="0"/>
                      </a:endParaRPr>
                    </a:p>
                  </a:txBody>
                  <a:tcPr marL="85418" marR="85418" marT="17795" marB="0">
                    <a:lnL w="12700" cap="flat" cmpd="sng" algn="ctr">
                      <a:solidFill>
                        <a:srgbClr val="0076BD"/>
                      </a:solidFill>
                      <a:prstDash val="solid"/>
                      <a:round/>
                      <a:headEnd type="none" w="med" len="med"/>
                      <a:tailEnd type="none" w="med" len="med"/>
                    </a:lnL>
                    <a:lnR w="12700" cap="flat" cmpd="sng" algn="ctr">
                      <a:solidFill>
                        <a:srgbClr val="0076BD"/>
                      </a:solidFill>
                      <a:prstDash val="solid"/>
                      <a:round/>
                      <a:headEnd type="none" w="med" len="med"/>
                      <a:tailEnd type="none" w="med" len="med"/>
                    </a:lnR>
                    <a:lnT w="12700" cap="flat" cmpd="sng" algn="ctr">
                      <a:solidFill>
                        <a:srgbClr val="0076BD"/>
                      </a:solidFill>
                      <a:prstDash val="solid"/>
                      <a:round/>
                      <a:headEnd type="none" w="med" len="med"/>
                      <a:tailEnd type="none" w="med" len="med"/>
                    </a:lnT>
                    <a:lnB w="12700" cap="flat" cmpd="sng" algn="ctr">
                      <a:solidFill>
                        <a:srgbClr val="0076BD"/>
                      </a:solidFill>
                      <a:prstDash val="solid"/>
                      <a:round/>
                      <a:headEnd type="none" w="med" len="med"/>
                      <a:tailEnd type="none" w="med" len="med"/>
                    </a:lnB>
                    <a:solidFill>
                      <a:srgbClr val="E5F1F8"/>
                    </a:solidFill>
                  </a:tcPr>
                </a:tc>
                <a:tc>
                  <a:txBody>
                    <a:bodyPr/>
                    <a:lstStyle/>
                    <a:p>
                      <a:pPr marL="347472" marR="0" indent="-347472" algn="l" fontAlgn="t">
                        <a:lnSpc>
                          <a:spcPct val="115000"/>
                        </a:lnSpc>
                        <a:spcBef>
                          <a:spcPts val="300"/>
                        </a:spcBef>
                        <a:spcAft>
                          <a:spcPts val="300"/>
                        </a:spcAft>
                        <a:buClr>
                          <a:srgbClr val="0076BD"/>
                        </a:buClr>
                        <a:buSzPts val="1000"/>
                        <a:buFont typeface="Calibri" panose="020F0502020204030204" pitchFamily="34" charset="0"/>
                        <a:buChar char="•"/>
                      </a:pPr>
                      <a:r>
                        <a:rPr lang="en-US" sz="2100" b="0" i="0" u="none" strike="noStrike" dirty="0">
                          <a:effectLst/>
                          <a:latin typeface="Calibri" panose="020F0502020204030204" pitchFamily="34" charset="0"/>
                          <a:ea typeface="Calibri" panose="020F0502020204030204" pitchFamily="34" charset="0"/>
                          <a:cs typeface="Times New Roman" panose="02020603050405020304" pitchFamily="18" charset="0"/>
                        </a:rPr>
                        <a:t>In pairs,</a:t>
                      </a:r>
                      <a:endParaRPr lang="en-US" sz="2100" b="0" i="0" u="none" strike="noStrike" dirty="0">
                        <a:effectLst/>
                        <a:latin typeface="Arial" panose="020B0604020202020204" pitchFamily="34" charset="0"/>
                      </a:endParaRPr>
                    </a:p>
                    <a:p>
                      <a:pPr marL="800100" marR="0" indent="-342900" algn="l" fontAlgn="t">
                        <a:lnSpc>
                          <a:spcPct val="115000"/>
                        </a:lnSpc>
                        <a:spcBef>
                          <a:spcPts val="300"/>
                        </a:spcBef>
                        <a:spcAft>
                          <a:spcPts val="300"/>
                        </a:spcAft>
                        <a:buFont typeface="Arial" panose="020B0604020202020204" pitchFamily="34" charset="0"/>
                        <a:buChar char="•"/>
                      </a:pPr>
                      <a:r>
                        <a:rPr lang="en-US" sz="2100" b="0" i="0" u="none" strike="noStrike" dirty="0">
                          <a:effectLst/>
                          <a:latin typeface="Calibri" panose="020F0502020204030204" pitchFamily="34" charset="0"/>
                          <a:ea typeface="Calibri" panose="020F0502020204030204" pitchFamily="34" charset="0"/>
                          <a:cs typeface="Times New Roman" panose="02020603050405020304" pitchFamily="18" charset="0"/>
                        </a:rPr>
                        <a:t>ask the first participant to share with their partner, and</a:t>
                      </a:r>
                      <a:endParaRPr lang="en-US" sz="3400" b="0" i="0" u="none" strike="noStrike" dirty="0">
                        <a:effectLst/>
                        <a:latin typeface="Arial" panose="020B0604020202020204" pitchFamily="34" charset="0"/>
                      </a:endParaRPr>
                    </a:p>
                    <a:p>
                      <a:pPr marL="800100" marR="0" indent="-342900" algn="l" fontAlgn="t">
                        <a:lnSpc>
                          <a:spcPct val="115000"/>
                        </a:lnSpc>
                        <a:spcBef>
                          <a:spcPts val="300"/>
                        </a:spcBef>
                        <a:spcAft>
                          <a:spcPts val="300"/>
                        </a:spcAft>
                        <a:buFont typeface="Arial" panose="020B0604020202020204" pitchFamily="34" charset="0"/>
                        <a:buChar char="•"/>
                      </a:pPr>
                      <a:r>
                        <a:rPr lang="en-US" sz="2100" b="0" i="0" u="none" strike="noStrike" dirty="0">
                          <a:effectLst/>
                          <a:latin typeface="Calibri" panose="020F0502020204030204" pitchFamily="34" charset="0"/>
                          <a:ea typeface="Calibri" panose="020F0502020204030204" pitchFamily="34" charset="0"/>
                          <a:cs typeface="Times New Roman" panose="02020603050405020304" pitchFamily="18" charset="0"/>
                        </a:rPr>
                        <a:t>switch partners and repeat.</a:t>
                      </a:r>
                      <a:endParaRPr lang="en-US" sz="3400" b="0" i="0" u="none" strike="noStrike" dirty="0">
                        <a:effectLst/>
                        <a:latin typeface="Arial" panose="020B0604020202020204" pitchFamily="34" charset="0"/>
                      </a:endParaRPr>
                    </a:p>
                  </a:txBody>
                  <a:tcPr marL="85418" marR="85418" marT="17795" marB="0">
                    <a:lnL w="12700" cap="flat" cmpd="sng" algn="ctr">
                      <a:solidFill>
                        <a:srgbClr val="0076BD"/>
                      </a:solidFill>
                      <a:prstDash val="solid"/>
                      <a:round/>
                      <a:headEnd type="none" w="med" len="med"/>
                      <a:tailEnd type="none" w="med" len="med"/>
                    </a:lnL>
                    <a:lnR w="12700" cap="flat" cmpd="sng" algn="ctr">
                      <a:solidFill>
                        <a:srgbClr val="0076BD"/>
                      </a:solidFill>
                      <a:prstDash val="solid"/>
                      <a:round/>
                      <a:headEnd type="none" w="med" len="med"/>
                      <a:tailEnd type="none" w="med" len="med"/>
                    </a:lnR>
                    <a:lnT w="12700" cap="flat" cmpd="sng" algn="ctr">
                      <a:solidFill>
                        <a:srgbClr val="0076BD"/>
                      </a:solidFill>
                      <a:prstDash val="solid"/>
                      <a:round/>
                      <a:headEnd type="none" w="med" len="med"/>
                      <a:tailEnd type="none" w="med" len="med"/>
                    </a:lnT>
                    <a:lnB w="12700" cap="flat" cmpd="sng" algn="ctr">
                      <a:solidFill>
                        <a:srgbClr val="0076BD"/>
                      </a:solidFill>
                      <a:prstDash val="solid"/>
                      <a:round/>
                      <a:headEnd type="none" w="med" len="med"/>
                      <a:tailEnd type="none" w="med" len="med"/>
                    </a:lnB>
                  </a:tcPr>
                </a:tc>
                <a:extLst>
                  <a:ext uri="{0D108BD9-81ED-4DB2-BD59-A6C34878D82A}">
                    <a16:rowId xmlns:a16="http://schemas.microsoft.com/office/drawing/2014/main" val="2453900075"/>
                  </a:ext>
                </a:extLst>
              </a:tr>
            </a:tbl>
          </a:graphicData>
        </a:graphic>
      </p:graphicFrame>
      <p:sp>
        <p:nvSpPr>
          <p:cNvPr id="16" name="Text Placeholder 3">
            <a:extLst>
              <a:ext uri="{FF2B5EF4-FFF2-40B4-BE49-F238E27FC236}">
                <a16:creationId xmlns:a16="http://schemas.microsoft.com/office/drawing/2014/main" id="{7A873A83-F59D-AED4-CAD2-DEF09E83FC33}"/>
              </a:ext>
              <a:ext uri="{C183D7F6-B498-43B3-948B-1728B52AA6E4}">
                <adec:decorative xmlns:adec="http://schemas.microsoft.com/office/drawing/2017/decorative" val="1"/>
              </a:ext>
            </a:extLst>
          </p:cNvPr>
          <p:cNvSpPr>
            <a:spLocks noGrp="1"/>
          </p:cNvSpPr>
          <p:nvPr>
            <p:ph type="body" sz="quarter" idx="13"/>
          </p:nvPr>
        </p:nvSpPr>
        <p:spPr>
          <a:xfrm>
            <a:off x="457200" y="5751576"/>
            <a:ext cx="11274552" cy="192024"/>
          </a:xfrm>
        </p:spPr>
        <p:txBody>
          <a:bodyPr/>
          <a:lstStyle/>
          <a:p>
            <a:endParaRPr lang="en-US"/>
          </a:p>
        </p:txBody>
      </p:sp>
      <p:sp>
        <p:nvSpPr>
          <p:cNvPr id="5" name="Slide Number Placeholder 4">
            <a:extLst>
              <a:ext uri="{FF2B5EF4-FFF2-40B4-BE49-F238E27FC236}">
                <a16:creationId xmlns:a16="http://schemas.microsoft.com/office/drawing/2014/main" id="{848D23B7-1454-4818-0D7E-ACC3B9A51B27}"/>
              </a:ext>
            </a:extLst>
          </p:cNvPr>
          <p:cNvSpPr>
            <a:spLocks noGrp="1"/>
          </p:cNvSpPr>
          <p:nvPr>
            <p:ph type="sldNum" sz="quarter" idx="14"/>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21</a:t>
            </a:fld>
            <a:endParaRPr lang="en-US"/>
          </a:p>
        </p:txBody>
      </p:sp>
    </p:spTree>
    <p:extLst>
      <p:ext uri="{BB962C8B-B14F-4D97-AF65-F5344CB8AC3E}">
        <p14:creationId xmlns:p14="http://schemas.microsoft.com/office/powerpoint/2010/main" val="2127916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2FA696-1957-394F-8FE5-6E2F6A91D585}"/>
              </a:ext>
            </a:extLst>
          </p:cNvPr>
          <p:cNvSpPr>
            <a:spLocks noGrp="1"/>
          </p:cNvSpPr>
          <p:nvPr>
            <p:ph type="ctrTitle"/>
          </p:nvPr>
        </p:nvSpPr>
        <p:spPr/>
        <p:txBody>
          <a:bodyPr/>
          <a:lstStyle/>
          <a:p>
            <a:r>
              <a:rPr lang="en-US"/>
              <a:t>Where Can I Learn More?</a:t>
            </a:r>
          </a:p>
        </p:txBody>
      </p:sp>
      <p:sp>
        <p:nvSpPr>
          <p:cNvPr id="7" name="Subtitle 6">
            <a:extLst>
              <a:ext uri="{FF2B5EF4-FFF2-40B4-BE49-F238E27FC236}">
                <a16:creationId xmlns:a16="http://schemas.microsoft.com/office/drawing/2014/main" id="{DBC94881-4DD9-9645-4610-0DD6CA662936}"/>
              </a:ext>
            </a:extLst>
          </p:cNvPr>
          <p:cNvSpPr>
            <a:spLocks noGrp="1"/>
          </p:cNvSpPr>
          <p:nvPr>
            <p:ph type="subTitle" idx="1"/>
          </p:nvPr>
        </p:nvSpPr>
        <p:spPr/>
        <p:txBody>
          <a:bodyPr/>
          <a:lstStyle/>
          <a:p>
            <a:endParaRPr lang="en-US"/>
          </a:p>
        </p:txBody>
      </p:sp>
      <p:sp>
        <p:nvSpPr>
          <p:cNvPr id="5" name="Slide Number Placeholder 4">
            <a:extLst>
              <a:ext uri="{FF2B5EF4-FFF2-40B4-BE49-F238E27FC236}">
                <a16:creationId xmlns:a16="http://schemas.microsoft.com/office/drawing/2014/main" id="{371CBF9E-9D85-5D42-94EE-800732C40BCB}"/>
              </a:ext>
            </a:extLst>
          </p:cNvPr>
          <p:cNvSpPr>
            <a:spLocks noGrp="1"/>
          </p:cNvSpPr>
          <p:nvPr>
            <p:ph type="sldNum" sz="quarter" idx="11"/>
          </p:nvPr>
        </p:nvSpPr>
        <p:spPr/>
        <p:txBody>
          <a:bodyPr/>
          <a:lstStyle/>
          <a:p>
            <a:fld id="{99A20822-4A49-4D36-86E3-300BA48D3F00}" type="slidenum">
              <a:rPr lang="en-US" smtClean="0"/>
              <a:t>22</a:t>
            </a:fld>
            <a:endParaRPr lang="en-US"/>
          </a:p>
        </p:txBody>
      </p:sp>
    </p:spTree>
    <p:extLst>
      <p:ext uri="{BB962C8B-B14F-4D97-AF65-F5344CB8AC3E}">
        <p14:creationId xmlns:p14="http://schemas.microsoft.com/office/powerpoint/2010/main" val="2044276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E1BA3-317E-4143-BA9E-2EFDE4077947}"/>
              </a:ext>
            </a:extLst>
          </p:cNvPr>
          <p:cNvSpPr>
            <a:spLocks noGrp="1"/>
          </p:cNvSpPr>
          <p:nvPr>
            <p:ph type="title"/>
          </p:nvPr>
        </p:nvSpPr>
        <p:spPr/>
        <p:txBody>
          <a:bodyPr/>
          <a:lstStyle/>
          <a:p>
            <a:r>
              <a:rPr lang="en-US" dirty="0"/>
              <a:t>Find Additional Resources and Connections with PROGRESS Center</a:t>
            </a:r>
          </a:p>
        </p:txBody>
      </p:sp>
      <p:pic>
        <p:nvPicPr>
          <p:cNvPr id="10" name="Picture 9" descr="screenshot from PROGRESS website - homepage">
            <a:extLst>
              <a:ext uri="{FF2B5EF4-FFF2-40B4-BE49-F238E27FC236}">
                <a16:creationId xmlns:a16="http://schemas.microsoft.com/office/drawing/2014/main" id="{9ABDF170-45D4-CB41-A314-267493CA8E3D}"/>
              </a:ext>
            </a:extLst>
          </p:cNvPr>
          <p:cNvPicPr>
            <a:picLocks noChangeAspect="1"/>
          </p:cNvPicPr>
          <p:nvPr/>
        </p:nvPicPr>
        <p:blipFill rotWithShape="1">
          <a:blip r:embed="rId3">
            <a:extLst>
              <a:ext uri="{28A0092B-C50C-407E-A947-70E740481C1C}">
                <a14:useLocalDpi xmlns:a14="http://schemas.microsoft.com/office/drawing/2010/main" val="0"/>
              </a:ext>
            </a:extLst>
          </a:blip>
          <a:srcRect t="1286" b="1"/>
          <a:stretch/>
        </p:blipFill>
        <p:spPr>
          <a:xfrm>
            <a:off x="402168" y="1500621"/>
            <a:ext cx="6992982" cy="4332157"/>
          </a:xfrm>
          <a:prstGeom prst="rect">
            <a:avLst/>
          </a:prstGeom>
          <a:ln>
            <a:solidFill>
              <a:schemeClr val="tx2"/>
            </a:solidFill>
          </a:ln>
        </p:spPr>
      </p:pic>
      <p:sp>
        <p:nvSpPr>
          <p:cNvPr id="7" name="Rectangle: Rounded Corners 6">
            <a:extLst>
              <a:ext uri="{FF2B5EF4-FFF2-40B4-BE49-F238E27FC236}">
                <a16:creationId xmlns:a16="http://schemas.microsoft.com/office/drawing/2014/main" id="{14FB299C-0AB6-4914-A8AD-4E58F5A0A5D9}"/>
              </a:ext>
            </a:extLst>
          </p:cNvPr>
          <p:cNvSpPr/>
          <p:nvPr/>
        </p:nvSpPr>
        <p:spPr>
          <a:xfrm>
            <a:off x="1066763" y="5357869"/>
            <a:ext cx="3730089" cy="77438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a:solidFill>
                  <a:schemeClr val="tx2"/>
                </a:solidFill>
              </a:rPr>
              <a:t>www.promotingPROGRESS.org</a:t>
            </a:r>
          </a:p>
        </p:txBody>
      </p:sp>
      <p:pic>
        <p:nvPicPr>
          <p:cNvPr id="13" name="Picture 12">
            <a:extLst>
              <a:ext uri="{FF2B5EF4-FFF2-40B4-BE49-F238E27FC236}">
                <a16:creationId xmlns:a16="http://schemas.microsoft.com/office/drawing/2014/main" id="{5F20E136-AAAF-49D3-81D9-FD553917AA41}"/>
              </a:ext>
              <a:ext uri="{C183D7F6-B498-43B3-948B-1728B52AA6E4}">
                <adec:decorative xmlns:adec="http://schemas.microsoft.com/office/drawing/2017/decorative" val="1"/>
              </a:ext>
            </a:extLst>
          </p:cNvPr>
          <p:cNvPicPr>
            <a:picLocks noChangeAspect="1"/>
          </p:cNvPicPr>
          <p:nvPr/>
        </p:nvPicPr>
        <p:blipFill rotWithShape="1">
          <a:blip r:embed="rId4"/>
          <a:srcRect r="88954"/>
          <a:stretch/>
        </p:blipFill>
        <p:spPr>
          <a:xfrm>
            <a:off x="7436681" y="2277950"/>
            <a:ext cx="509677" cy="1107996"/>
          </a:xfrm>
          <a:prstGeom prst="rect">
            <a:avLst/>
          </a:prstGeom>
        </p:spPr>
      </p:pic>
      <p:sp>
        <p:nvSpPr>
          <p:cNvPr id="6" name="TextBox 5">
            <a:extLst>
              <a:ext uri="{FF2B5EF4-FFF2-40B4-BE49-F238E27FC236}">
                <a16:creationId xmlns:a16="http://schemas.microsoft.com/office/drawing/2014/main" id="{2A83D805-190B-0B08-0776-28F7C94E73C3}"/>
              </a:ext>
            </a:extLst>
          </p:cNvPr>
          <p:cNvSpPr txBox="1"/>
          <p:nvPr/>
        </p:nvSpPr>
        <p:spPr>
          <a:xfrm>
            <a:off x="7987889" y="2407259"/>
            <a:ext cx="3686874" cy="307777"/>
          </a:xfrm>
          <a:prstGeom prst="rect">
            <a:avLst/>
          </a:prstGeom>
          <a:noFill/>
        </p:spPr>
        <p:txBody>
          <a:bodyPr wrap="square">
            <a:spAutoFit/>
          </a:bodyPr>
          <a:lstStyle/>
          <a:p>
            <a:r>
              <a:rPr lang="en-US" sz="1400" b="1" dirty="0">
                <a:hlinkClick r:id="rId5"/>
              </a:rPr>
              <a:t>https://www.facebook.com/k12PROGRESS/</a:t>
            </a:r>
            <a:r>
              <a:rPr lang="en-US" sz="1400" b="1" dirty="0"/>
              <a:t> </a:t>
            </a:r>
          </a:p>
        </p:txBody>
      </p:sp>
      <p:sp>
        <p:nvSpPr>
          <p:cNvPr id="3" name="TextBox 2">
            <a:extLst>
              <a:ext uri="{FF2B5EF4-FFF2-40B4-BE49-F238E27FC236}">
                <a16:creationId xmlns:a16="http://schemas.microsoft.com/office/drawing/2014/main" id="{16E193B7-7764-8F26-9F93-22A3A7E08AB1}"/>
              </a:ext>
            </a:extLst>
          </p:cNvPr>
          <p:cNvSpPr txBox="1"/>
          <p:nvPr/>
        </p:nvSpPr>
        <p:spPr>
          <a:xfrm>
            <a:off x="7987889" y="2904348"/>
            <a:ext cx="3123694" cy="307777"/>
          </a:xfrm>
          <a:prstGeom prst="rect">
            <a:avLst/>
          </a:prstGeom>
          <a:noFill/>
        </p:spPr>
        <p:txBody>
          <a:bodyPr wrap="square">
            <a:spAutoFit/>
          </a:bodyPr>
          <a:lstStyle/>
          <a:p>
            <a:r>
              <a:rPr lang="en-US" sz="1400" b="1" dirty="0">
                <a:hlinkClick r:id="rId6"/>
              </a:rPr>
              <a:t>https://twitter.com/K12PROGRESS</a:t>
            </a:r>
            <a:r>
              <a:rPr lang="en-US" sz="1400" b="1" dirty="0"/>
              <a:t> </a:t>
            </a:r>
          </a:p>
        </p:txBody>
      </p:sp>
      <p:pic>
        <p:nvPicPr>
          <p:cNvPr id="16" name="Graphic 15">
            <a:extLst>
              <a:ext uri="{FF2B5EF4-FFF2-40B4-BE49-F238E27FC236}">
                <a16:creationId xmlns:a16="http://schemas.microsoft.com/office/drawing/2014/main" id="{F59914EB-F1BC-4440-965C-D76F6D4371D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66604" y="3429000"/>
            <a:ext cx="509677" cy="509677"/>
          </a:xfrm>
          <a:prstGeom prst="rect">
            <a:avLst/>
          </a:prstGeom>
        </p:spPr>
      </p:pic>
      <p:sp>
        <p:nvSpPr>
          <p:cNvPr id="18" name="TextBox 17">
            <a:extLst>
              <a:ext uri="{FF2B5EF4-FFF2-40B4-BE49-F238E27FC236}">
                <a16:creationId xmlns:a16="http://schemas.microsoft.com/office/drawing/2014/main" id="{B63962BD-BE1C-4AE8-8A32-4ACD1AA53229}"/>
              </a:ext>
            </a:extLst>
          </p:cNvPr>
          <p:cNvSpPr txBox="1"/>
          <p:nvPr/>
        </p:nvSpPr>
        <p:spPr>
          <a:xfrm>
            <a:off x="7987890" y="3488591"/>
            <a:ext cx="4082190" cy="523220"/>
          </a:xfrm>
          <a:prstGeom prst="rect">
            <a:avLst/>
          </a:prstGeom>
          <a:noFill/>
        </p:spPr>
        <p:txBody>
          <a:bodyPr wrap="square">
            <a:spAutoFit/>
          </a:bodyPr>
          <a:lstStyle/>
          <a:p>
            <a:r>
              <a:rPr lang="en-US" sz="1400" b="1" dirty="0">
                <a:hlinkClick r:id="rId9"/>
              </a:rPr>
              <a:t>https://promotingprogress.org/news/connect-progress-center</a:t>
            </a:r>
            <a:r>
              <a:rPr lang="en-US" sz="1400" b="1" dirty="0"/>
              <a:t> </a:t>
            </a:r>
          </a:p>
        </p:txBody>
      </p:sp>
      <p:sp>
        <p:nvSpPr>
          <p:cNvPr id="5" name="Slide Number Placeholder 4">
            <a:extLst>
              <a:ext uri="{FF2B5EF4-FFF2-40B4-BE49-F238E27FC236}">
                <a16:creationId xmlns:a16="http://schemas.microsoft.com/office/drawing/2014/main" id="{DD29D403-6AE9-1B43-BD1D-E1D1A07861D7}"/>
              </a:ext>
            </a:extLst>
          </p:cNvPr>
          <p:cNvSpPr>
            <a:spLocks noGrp="1"/>
          </p:cNvSpPr>
          <p:nvPr>
            <p:ph type="sldNum" sz="quarter" idx="14"/>
          </p:nvPr>
        </p:nvSpPr>
        <p:spPr/>
        <p:txBody>
          <a:bodyPr/>
          <a:lstStyle/>
          <a:p>
            <a:fld id="{99A20822-4A49-4D36-86E3-300BA48D3F00}" type="slidenum">
              <a:rPr lang="en-US" smtClean="0"/>
              <a:pPr/>
              <a:t>23</a:t>
            </a:fld>
            <a:endParaRPr lang="en-US"/>
          </a:p>
        </p:txBody>
      </p:sp>
    </p:spTree>
    <p:extLst>
      <p:ext uri="{BB962C8B-B14F-4D97-AF65-F5344CB8AC3E}">
        <p14:creationId xmlns:p14="http://schemas.microsoft.com/office/powerpoint/2010/main" val="2408611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9FAAA-2C0B-4355-81A5-166B81FCBBF2}"/>
              </a:ext>
            </a:extLst>
          </p:cNvPr>
          <p:cNvSpPr>
            <a:spLocks noGrp="1"/>
          </p:cNvSpPr>
          <p:nvPr>
            <p:ph type="title"/>
          </p:nvPr>
        </p:nvSpPr>
        <p:spPr>
          <a:xfrm>
            <a:off x="457200" y="350215"/>
            <a:ext cx="11338560" cy="1107996"/>
          </a:xfrm>
        </p:spPr>
        <p:txBody>
          <a:bodyPr/>
          <a:lstStyle/>
          <a:p>
            <a:r>
              <a:rPr lang="en-US" dirty="0"/>
              <a:t>Staying Connected With the </a:t>
            </a:r>
            <a:br>
              <a:rPr lang="en-US" dirty="0"/>
            </a:br>
            <a:r>
              <a:rPr lang="en-US" dirty="0"/>
              <a:t>PROGRESS Center</a:t>
            </a:r>
          </a:p>
        </p:txBody>
      </p:sp>
      <p:sp>
        <p:nvSpPr>
          <p:cNvPr id="18" name="Content Placeholder 17">
            <a:extLst>
              <a:ext uri="{FF2B5EF4-FFF2-40B4-BE49-F238E27FC236}">
                <a16:creationId xmlns:a16="http://schemas.microsoft.com/office/drawing/2014/main" id="{5BAF385E-BB16-46BD-9A58-1EFE980D0D0E}"/>
              </a:ext>
            </a:extLst>
          </p:cNvPr>
          <p:cNvSpPr>
            <a:spLocks noGrp="1"/>
          </p:cNvSpPr>
          <p:nvPr>
            <p:ph sz="quarter" idx="15"/>
          </p:nvPr>
        </p:nvSpPr>
        <p:spPr>
          <a:xfrm>
            <a:off x="457200" y="1338216"/>
            <a:ext cx="3613410" cy="1928081"/>
          </a:xfrm>
        </p:spPr>
        <p:txBody>
          <a:bodyPr/>
          <a:lstStyle/>
          <a:p>
            <a:pPr marL="0" indent="0">
              <a:buNone/>
            </a:pPr>
            <a:r>
              <a:rPr lang="en-US"/>
              <a:t>Connect with us on </a:t>
            </a:r>
            <a:r>
              <a:rPr lang="en-US">
                <a:hlinkClick r:id="rId3"/>
              </a:rPr>
              <a:t>Facebook</a:t>
            </a:r>
            <a:r>
              <a:rPr lang="en-US"/>
              <a:t> and </a:t>
            </a:r>
            <a:r>
              <a:rPr lang="en-US">
                <a:hlinkClick r:id="rId4"/>
              </a:rPr>
              <a:t>Twitter</a:t>
            </a:r>
            <a:r>
              <a:rPr lang="en-US" sz="2800" b="1"/>
              <a:t> @k12progress</a:t>
            </a:r>
            <a:endParaRPr lang="en-US" b="1"/>
          </a:p>
        </p:txBody>
      </p:sp>
      <p:pic>
        <p:nvPicPr>
          <p:cNvPr id="25" name="Picture 24" descr="Cover of PROGRESS' Twitter page with a picture of a student with his hand raised and the words promoting progress for students with disabilities and the title the PROGRESS Center and @k12progress. ">
            <a:extLst>
              <a:ext uri="{FF2B5EF4-FFF2-40B4-BE49-F238E27FC236}">
                <a16:creationId xmlns:a16="http://schemas.microsoft.com/office/drawing/2014/main" id="{2861C538-85A8-45E5-95DE-712629C006C8}"/>
              </a:ext>
            </a:extLst>
          </p:cNvPr>
          <p:cNvPicPr>
            <a:picLocks noChangeAspect="1"/>
          </p:cNvPicPr>
          <p:nvPr/>
        </p:nvPicPr>
        <p:blipFill>
          <a:blip r:embed="rId5"/>
          <a:stretch>
            <a:fillRect/>
          </a:stretch>
        </p:blipFill>
        <p:spPr>
          <a:xfrm>
            <a:off x="7224513" y="258380"/>
            <a:ext cx="4691680" cy="2804134"/>
          </a:xfrm>
          <a:prstGeom prst="rect">
            <a:avLst/>
          </a:prstGeom>
          <a:ln>
            <a:solidFill>
              <a:schemeClr val="bg1">
                <a:lumMod val="75000"/>
              </a:schemeClr>
            </a:solidFill>
          </a:ln>
        </p:spPr>
      </p:pic>
      <p:pic>
        <p:nvPicPr>
          <p:cNvPr id="27" name="Picture 26" descr="Cover from Facebook for the PROGRESS Center showing two cartoon students with backpacks and a pencil and color scribbling. The title PROGRES Center and @k12progress">
            <a:extLst>
              <a:ext uri="{FF2B5EF4-FFF2-40B4-BE49-F238E27FC236}">
                <a16:creationId xmlns:a16="http://schemas.microsoft.com/office/drawing/2014/main" id="{A5B5DFF9-BBCA-4D46-B083-E446A53B508F}"/>
              </a:ext>
            </a:extLst>
          </p:cNvPr>
          <p:cNvPicPr>
            <a:picLocks noChangeAspect="1"/>
          </p:cNvPicPr>
          <p:nvPr/>
        </p:nvPicPr>
        <p:blipFill rotWithShape="1">
          <a:blip r:embed="rId6"/>
          <a:srcRect t="29165"/>
          <a:stretch/>
        </p:blipFill>
        <p:spPr>
          <a:xfrm>
            <a:off x="3906216" y="1830401"/>
            <a:ext cx="5427035" cy="1928081"/>
          </a:xfrm>
          <a:prstGeom prst="rect">
            <a:avLst/>
          </a:prstGeom>
          <a:ln>
            <a:solidFill>
              <a:schemeClr val="bg1">
                <a:lumMod val="75000"/>
              </a:schemeClr>
            </a:solidFill>
          </a:ln>
        </p:spPr>
      </p:pic>
      <p:pic>
        <p:nvPicPr>
          <p:cNvPr id="21" name="Picture 20" descr="Image of the sign up for the newsletter from the PROGRESS homepage showing join our mailing list to get the latest updates, a space for first name, last name, and email and a button to join. ">
            <a:extLst>
              <a:ext uri="{FF2B5EF4-FFF2-40B4-BE49-F238E27FC236}">
                <a16:creationId xmlns:a16="http://schemas.microsoft.com/office/drawing/2014/main" id="{9A5E0E34-9AD5-4DDA-B9CE-E2750D7D62C7}"/>
              </a:ext>
            </a:extLst>
          </p:cNvPr>
          <p:cNvPicPr>
            <a:picLocks noChangeAspect="1"/>
          </p:cNvPicPr>
          <p:nvPr/>
        </p:nvPicPr>
        <p:blipFill>
          <a:blip r:embed="rId7"/>
          <a:stretch>
            <a:fillRect/>
          </a:stretch>
        </p:blipFill>
        <p:spPr>
          <a:xfrm>
            <a:off x="380256" y="3988702"/>
            <a:ext cx="11612880" cy="1424581"/>
          </a:xfrm>
          <a:prstGeom prst="rect">
            <a:avLst/>
          </a:prstGeom>
        </p:spPr>
      </p:pic>
      <p:sp>
        <p:nvSpPr>
          <p:cNvPr id="22" name="Rectangle: Rounded Corners 21">
            <a:extLst>
              <a:ext uri="{FF2B5EF4-FFF2-40B4-BE49-F238E27FC236}">
                <a16:creationId xmlns:a16="http://schemas.microsoft.com/office/drawing/2014/main" id="{699B9A1C-52D2-49E5-BFE7-2BAEF53CAF07}"/>
              </a:ext>
            </a:extLst>
          </p:cNvPr>
          <p:cNvSpPr/>
          <p:nvPr/>
        </p:nvSpPr>
        <p:spPr>
          <a:xfrm>
            <a:off x="1093694" y="5565851"/>
            <a:ext cx="10004611" cy="49003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hlinkClick r:id="rId8"/>
              </a:rPr>
              <a:t>https://promotingprogress.org/news/connect-progress-center</a:t>
            </a:r>
            <a:r>
              <a:rPr kumimoji="0" lang="en-US" sz="2000" b="0" i="0" u="none" strike="noStrike" kern="1200" cap="none" spc="0" normalizeH="0" baseline="0" noProof="0">
                <a:ln>
                  <a:noFill/>
                </a:ln>
                <a:solidFill>
                  <a:srgbClr val="FFFFFF"/>
                </a:solidFill>
                <a:effectLst/>
                <a:uLnTx/>
                <a:uFillTx/>
                <a:latin typeface="Calibri"/>
                <a:ea typeface="+mn-ea"/>
                <a:cs typeface="+mn-cs"/>
              </a:rPr>
              <a:t> </a:t>
            </a:r>
          </a:p>
        </p:txBody>
      </p:sp>
      <p:sp>
        <p:nvSpPr>
          <p:cNvPr id="3" name="Text Placeholder 2">
            <a:extLst>
              <a:ext uri="{FF2B5EF4-FFF2-40B4-BE49-F238E27FC236}">
                <a16:creationId xmlns:a16="http://schemas.microsoft.com/office/drawing/2014/main" id="{CE1F157A-9B68-46D4-AE47-9823BFEBB11B}"/>
              </a:ext>
              <a:ext uri="{C183D7F6-B498-43B3-948B-1728B52AA6E4}">
                <adec:decorative xmlns:adec="http://schemas.microsoft.com/office/drawing/2017/decorative" val="1"/>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1EF759E4-ED29-4F82-AC1F-1C511EAEBED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2204091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B352-C385-42AD-B5BB-9742A4873BB7}"/>
              </a:ext>
            </a:extLst>
          </p:cNvPr>
          <p:cNvSpPr>
            <a:spLocks noGrp="1"/>
          </p:cNvSpPr>
          <p:nvPr>
            <p:ph type="title"/>
          </p:nvPr>
        </p:nvSpPr>
        <p:spPr/>
        <p:txBody>
          <a:bodyPr/>
          <a:lstStyle/>
          <a:p>
            <a:r>
              <a:rPr lang="en-US"/>
              <a:t>Disclaimer</a:t>
            </a:r>
          </a:p>
        </p:txBody>
      </p:sp>
      <p:sp>
        <p:nvSpPr>
          <p:cNvPr id="3" name="Content Placeholder 2">
            <a:extLst>
              <a:ext uri="{FF2B5EF4-FFF2-40B4-BE49-F238E27FC236}">
                <a16:creationId xmlns:a16="http://schemas.microsoft.com/office/drawing/2014/main" id="{97316E42-8DD8-49FE-83DA-AB07D23951DD}"/>
              </a:ext>
            </a:extLst>
          </p:cNvPr>
          <p:cNvSpPr>
            <a:spLocks noGrp="1"/>
          </p:cNvSpPr>
          <p:nvPr>
            <p:ph sz="quarter" idx="14"/>
          </p:nvPr>
        </p:nvSpPr>
        <p:spPr/>
        <p:txBody>
          <a:bodyPr/>
          <a:lstStyle/>
          <a:p>
            <a:r>
              <a:rPr lang="en-US"/>
              <a:t>This material was produced under the U.S. Department of Education, Office of Special Education Programs, Award No. H326C190002. David Emenheiser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a:p>
            <a:pPr marL="0" indent="0">
              <a:buNone/>
            </a:pPr>
            <a:endParaRPr lang="en-US"/>
          </a:p>
        </p:txBody>
      </p:sp>
      <p:sp>
        <p:nvSpPr>
          <p:cNvPr id="5" name="Slide Number Placeholder 4">
            <a:extLst>
              <a:ext uri="{FF2B5EF4-FFF2-40B4-BE49-F238E27FC236}">
                <a16:creationId xmlns:a16="http://schemas.microsoft.com/office/drawing/2014/main" id="{B54EBDF2-65A8-4295-80FC-5E8929498C09}"/>
              </a:ext>
            </a:extLst>
          </p:cNvPr>
          <p:cNvSpPr>
            <a:spLocks noGrp="1"/>
          </p:cNvSpPr>
          <p:nvPr>
            <p:ph type="sldNum" sz="quarter" idx="12"/>
          </p:nvPr>
        </p:nvSpPr>
        <p:spPr/>
        <p:txBody>
          <a:bodyPr/>
          <a:lstStyle/>
          <a:p>
            <a:fld id="{99A20822-4A49-4D36-86E3-300BA48D3F00}" type="slidenum">
              <a:rPr lang="en-US" smtClean="0"/>
              <a:pPr/>
              <a:t>25</a:t>
            </a:fld>
            <a:endParaRPr lang="en-US"/>
          </a:p>
        </p:txBody>
      </p:sp>
    </p:spTree>
    <p:extLst>
      <p:ext uri="{BB962C8B-B14F-4D97-AF65-F5344CB8AC3E}">
        <p14:creationId xmlns:p14="http://schemas.microsoft.com/office/powerpoint/2010/main" val="3793335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0A41E-7122-3C47-B6C1-FD225CA86163}"/>
              </a:ext>
            </a:extLst>
          </p:cNvPr>
          <p:cNvSpPr>
            <a:spLocks noGrp="1"/>
          </p:cNvSpPr>
          <p:nvPr>
            <p:ph type="title"/>
          </p:nvPr>
        </p:nvSpPr>
        <p:spPr/>
        <p:txBody>
          <a:bodyPr/>
          <a:lstStyle/>
          <a:p>
            <a:r>
              <a:rPr lang="en-US" dirty="0"/>
              <a:t>Reflection and Closing</a:t>
            </a:r>
          </a:p>
        </p:txBody>
      </p:sp>
      <p:sp>
        <p:nvSpPr>
          <p:cNvPr id="3" name="Content Placeholder 2">
            <a:extLst>
              <a:ext uri="{FF2B5EF4-FFF2-40B4-BE49-F238E27FC236}">
                <a16:creationId xmlns:a16="http://schemas.microsoft.com/office/drawing/2014/main" id="{7C8957B3-9B66-3E41-B0EC-07F133970BF2}"/>
              </a:ext>
            </a:extLst>
          </p:cNvPr>
          <p:cNvSpPr>
            <a:spLocks noGrp="1"/>
          </p:cNvSpPr>
          <p:nvPr>
            <p:ph sz="quarter" idx="15"/>
          </p:nvPr>
        </p:nvSpPr>
        <p:spPr/>
        <p:txBody>
          <a:bodyPr>
            <a:normAutofit fontScale="92500" lnSpcReduction="10000"/>
          </a:bodyPr>
          <a:lstStyle/>
          <a:p>
            <a:r>
              <a:rPr lang="en-US"/>
              <a:t>Closing Questions or Comments?</a:t>
            </a:r>
          </a:p>
          <a:p>
            <a:r>
              <a:rPr lang="en-US"/>
              <a:t>Ticket Out the Door</a:t>
            </a:r>
          </a:p>
          <a:p>
            <a:r>
              <a:rPr lang="en-US"/>
              <a:t>Which resource are you looking forward to including in your professional learning opportunities?</a:t>
            </a:r>
          </a:p>
          <a:p>
            <a:r>
              <a:rPr lang="en-US"/>
              <a:t>IEP Tip sheets</a:t>
            </a:r>
          </a:p>
          <a:p>
            <a:r>
              <a:rPr lang="en-US"/>
              <a:t>Instructional Practice Briefs </a:t>
            </a:r>
          </a:p>
          <a:p>
            <a:r>
              <a:rPr lang="en-US"/>
              <a:t>Online learning modules</a:t>
            </a:r>
          </a:p>
          <a:p>
            <a:r>
              <a:rPr lang="en-US"/>
              <a:t>Universal TA activities </a:t>
            </a:r>
          </a:p>
          <a:p>
            <a:r>
              <a:rPr lang="en-US"/>
              <a:t>Other (let us know in the chat box)</a:t>
            </a:r>
          </a:p>
          <a:p>
            <a:endParaRPr lang="en-US"/>
          </a:p>
        </p:txBody>
      </p:sp>
      <p:pic>
        <p:nvPicPr>
          <p:cNvPr id="7" name="Picture 6" descr="Post it Notes">
            <a:extLst>
              <a:ext uri="{FF2B5EF4-FFF2-40B4-BE49-F238E27FC236}">
                <a16:creationId xmlns:a16="http://schemas.microsoft.com/office/drawing/2014/main" id="{4C7CB42E-B5DB-5849-AE18-7655F4533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6509" y="3320103"/>
            <a:ext cx="3407905" cy="2257737"/>
          </a:xfrm>
          <a:prstGeom prst="rect">
            <a:avLst/>
          </a:prstGeom>
        </p:spPr>
      </p:pic>
      <p:sp>
        <p:nvSpPr>
          <p:cNvPr id="9" name="Text Placeholder 8">
            <a:extLst>
              <a:ext uri="{FF2B5EF4-FFF2-40B4-BE49-F238E27FC236}">
                <a16:creationId xmlns:a16="http://schemas.microsoft.com/office/drawing/2014/main" id="{870850C1-A20D-4C45-A39D-708795BF3BFF}"/>
              </a:ext>
              <a:ext uri="{C183D7F6-B498-43B3-948B-1728B52AA6E4}">
                <adec:decorative xmlns:adec="http://schemas.microsoft.com/office/drawing/2017/decorative" val="1"/>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B3540AB1-FE59-3E47-833D-DE3725D010C4}"/>
              </a:ext>
            </a:extLst>
          </p:cNvPr>
          <p:cNvSpPr>
            <a:spLocks noGrp="1"/>
          </p:cNvSpPr>
          <p:nvPr>
            <p:ph type="sldNum" sz="quarter" idx="14"/>
          </p:nvPr>
        </p:nvSpPr>
        <p:spPr/>
        <p:txBody>
          <a:bodyPr/>
          <a:lstStyle/>
          <a:p>
            <a:fld id="{99A20822-4A49-4D36-86E3-300BA48D3F00}" type="slidenum">
              <a:rPr lang="en-US" smtClean="0"/>
              <a:pPr/>
              <a:t>26</a:t>
            </a:fld>
            <a:endParaRPr lang="en-US"/>
          </a:p>
        </p:txBody>
      </p:sp>
    </p:spTree>
    <p:extLst>
      <p:ext uri="{BB962C8B-B14F-4D97-AF65-F5344CB8AC3E}">
        <p14:creationId xmlns:p14="http://schemas.microsoft.com/office/powerpoint/2010/main" val="1069164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E84FD8-B2CC-FE17-D4A2-DD788D70EA4E}"/>
              </a:ext>
            </a:extLst>
          </p:cNvPr>
          <p:cNvSpPr>
            <a:spLocks noGrp="1"/>
          </p:cNvSpPr>
          <p:nvPr>
            <p:ph type="ctrTitle"/>
          </p:nvPr>
        </p:nvSpPr>
        <p:spPr>
          <a:xfrm>
            <a:off x="685270" y="-586163"/>
            <a:ext cx="5581229" cy="307777"/>
          </a:xfrm>
        </p:spPr>
        <p:txBody>
          <a:bodyPr/>
          <a:lstStyle/>
          <a:p>
            <a:r>
              <a:rPr lang="en-US" dirty="0"/>
              <a:t>PROGRESS Center Contact Information</a:t>
            </a:r>
          </a:p>
        </p:txBody>
      </p:sp>
      <p:sp>
        <p:nvSpPr>
          <p:cNvPr id="19" name="Subtitle 18">
            <a:extLst>
              <a:ext uri="{FF2B5EF4-FFF2-40B4-BE49-F238E27FC236}">
                <a16:creationId xmlns:a16="http://schemas.microsoft.com/office/drawing/2014/main" id="{449E4F9B-80A8-463E-A792-4E05468FD550}"/>
              </a:ext>
            </a:extLst>
          </p:cNvPr>
          <p:cNvSpPr>
            <a:spLocks noGrp="1"/>
          </p:cNvSpPr>
          <p:nvPr>
            <p:ph type="subTitle" idx="1"/>
          </p:nvPr>
        </p:nvSpPr>
        <p:spPr/>
        <p:txBody>
          <a:bodyPr/>
          <a:lstStyle/>
          <a:p>
            <a:pPr lvl="0"/>
            <a:r>
              <a:rPr lang="en-US"/>
              <a:t>progresscenter@air.org</a:t>
            </a:r>
          </a:p>
          <a:p>
            <a:pPr lvl="0"/>
            <a:endParaRPr lang="en-US"/>
          </a:p>
          <a:p>
            <a:pPr>
              <a:lnSpc>
                <a:spcPct val="125000"/>
              </a:lnSpc>
            </a:pPr>
            <a:r>
              <a:rPr lang="en-US"/>
              <a:t>1400 Crystal Drive, 10th Floor</a:t>
            </a:r>
          </a:p>
          <a:p>
            <a:pPr>
              <a:lnSpc>
                <a:spcPct val="125000"/>
              </a:lnSpc>
            </a:pPr>
            <a:r>
              <a:rPr lang="en-US"/>
              <a:t>Arlington, VA 22202-3289</a:t>
            </a:r>
          </a:p>
          <a:p>
            <a:pPr lvl="0"/>
            <a:r>
              <a:rPr lang="en-US"/>
              <a:t>202.403.5000</a:t>
            </a:r>
          </a:p>
          <a:p>
            <a:pPr lvl="0"/>
            <a:r>
              <a:rPr lang="en-US"/>
              <a:t>progresscenter@air.org</a:t>
            </a:r>
          </a:p>
          <a:p>
            <a:r>
              <a:rPr lang="en-US"/>
              <a:t>promotingprogress.org  |  www.air.org</a:t>
            </a:r>
          </a:p>
        </p:txBody>
      </p:sp>
      <p:sp>
        <p:nvSpPr>
          <p:cNvPr id="14" name="Text Placeholder 13">
            <a:extLst>
              <a:ext uri="{FF2B5EF4-FFF2-40B4-BE49-F238E27FC236}">
                <a16:creationId xmlns:a16="http://schemas.microsoft.com/office/drawing/2014/main" id="{349C7A23-C75C-49CC-9F32-8E10EB51BD9A}"/>
              </a:ext>
            </a:extLst>
          </p:cNvPr>
          <p:cNvSpPr>
            <a:spLocks noGrp="1"/>
          </p:cNvSpPr>
          <p:nvPr>
            <p:ph type="body" sz="quarter" idx="16"/>
          </p:nvPr>
        </p:nvSpPr>
        <p:spPr/>
        <p:txBody>
          <a:bodyPr/>
          <a:lstStyle/>
          <a:p>
            <a:r>
              <a:rPr lang="en-US">
                <a:hlinkClick r:id="rId3"/>
              </a:rPr>
              <a:t>https://www.facebook.com/k12PROGRESS/</a:t>
            </a:r>
            <a:r>
              <a:rPr lang="en-US"/>
              <a:t> </a:t>
            </a:r>
          </a:p>
          <a:p>
            <a:r>
              <a:rPr lang="en-US">
                <a:hlinkClick r:id="rId4"/>
              </a:rPr>
              <a:t>https://twitter.com/K12PROGRESS</a:t>
            </a:r>
            <a:endParaRPr lang="en-US"/>
          </a:p>
        </p:txBody>
      </p:sp>
      <p:sp>
        <p:nvSpPr>
          <p:cNvPr id="6" name="Text Placeholder 5">
            <a:extLst>
              <a:ext uri="{FF2B5EF4-FFF2-40B4-BE49-F238E27FC236}">
                <a16:creationId xmlns:a16="http://schemas.microsoft.com/office/drawing/2014/main" id="{300EFBB9-BE88-4B5E-82E8-306719CD85F1}"/>
              </a:ext>
            </a:extLst>
          </p:cNvPr>
          <p:cNvSpPr>
            <a:spLocks noGrp="1"/>
          </p:cNvSpPr>
          <p:nvPr>
            <p:ph type="body" sz="quarter" idx="14"/>
          </p:nvPr>
        </p:nvSpPr>
        <p:spPr/>
        <p:txBody>
          <a:body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spTree>
    <p:extLst>
      <p:ext uri="{BB962C8B-B14F-4D97-AF65-F5344CB8AC3E}">
        <p14:creationId xmlns:p14="http://schemas.microsoft.com/office/powerpoint/2010/main" val="1594604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338560" cy="996696"/>
          </a:xfrm>
        </p:spPr>
        <p:txBody>
          <a:bodyPr/>
          <a:lstStyle/>
          <a:p>
            <a:r>
              <a:rPr lang="en-US"/>
              <a:t>Welcome and Introductions</a:t>
            </a:r>
          </a:p>
        </p:txBody>
      </p:sp>
      <p:pic>
        <p:nvPicPr>
          <p:cNvPr id="19" name="Picture Placeholder 18">
            <a:extLst>
              <a:ext uri="{C183D7F6-B498-43B3-948B-1728B52AA6E4}">
                <adec:decorative xmlns:adec="http://schemas.microsoft.com/office/drawing/2017/decorative" val="1"/>
              </a:ext>
            </a:extLst>
          </p:cNvPr>
          <p:cNvPicPr>
            <a:picLocks noGrp="1"/>
          </p:cNvPicPr>
          <p:nvPr>
            <p:ph type="pic" sz="quarter" idx="15"/>
          </p:nvPr>
        </p:nvPicPr>
        <p:blipFill>
          <a:blip r:embed="rId3">
            <a:extLst>
              <a:ext uri="{28A0092B-C50C-407E-A947-70E740481C1C}">
                <a14:useLocalDpi xmlns:a14="http://schemas.microsoft.com/office/drawing/2010/main" val="0"/>
              </a:ext>
            </a:extLst>
          </a:blip>
          <a:srcRect/>
          <a:stretch/>
        </p:blipFill>
        <p:spPr>
          <a:xfrm>
            <a:off x="1333224" y="2200597"/>
            <a:ext cx="2100761" cy="2100761"/>
          </a:xfrm>
        </p:spPr>
      </p:pic>
      <p:sp>
        <p:nvSpPr>
          <p:cNvPr id="4" name="Text Placeholder 3"/>
          <p:cNvSpPr>
            <a:spLocks noGrp="1"/>
          </p:cNvSpPr>
          <p:nvPr>
            <p:ph type="body" sz="quarter" idx="19"/>
          </p:nvPr>
        </p:nvSpPr>
        <p:spPr>
          <a:xfrm>
            <a:off x="1233376" y="4452626"/>
            <a:ext cx="2200609" cy="427983"/>
          </a:xfrm>
        </p:spPr>
        <p:txBody>
          <a:bodyPr>
            <a:normAutofit/>
          </a:bodyPr>
          <a:lstStyle/>
          <a:p>
            <a:r>
              <a:rPr lang="en-US" sz="1800"/>
              <a:t>Alex Marken </a:t>
            </a:r>
          </a:p>
        </p:txBody>
      </p:sp>
      <p:sp>
        <p:nvSpPr>
          <p:cNvPr id="5" name="Text Placeholder 4"/>
          <p:cNvSpPr>
            <a:spLocks noGrp="1"/>
          </p:cNvSpPr>
          <p:nvPr>
            <p:ph type="body" sz="quarter" idx="23"/>
          </p:nvPr>
        </p:nvSpPr>
        <p:spPr>
          <a:xfrm>
            <a:off x="636998" y="4792810"/>
            <a:ext cx="3306352" cy="712449"/>
          </a:xfrm>
        </p:spPr>
        <p:txBody>
          <a:bodyPr vert="horz" lIns="0" tIns="0" rIns="0" bIns="0" rtlCol="0" anchor="t">
            <a:normAutofit/>
          </a:bodyPr>
          <a:lstStyle/>
          <a:p>
            <a:r>
              <a:rPr lang="en-US" sz="1800"/>
              <a:t>PROGRESS Center</a:t>
            </a:r>
          </a:p>
          <a:p>
            <a:r>
              <a:rPr lang="en-US" sz="1800"/>
              <a:t>Technical Assistance Provider</a:t>
            </a:r>
          </a:p>
        </p:txBody>
      </p:sp>
      <p:pic>
        <p:nvPicPr>
          <p:cNvPr id="22" name="Picture Placeholder 18">
            <a:extLst>
              <a:ext uri="{FF2B5EF4-FFF2-40B4-BE49-F238E27FC236}">
                <a16:creationId xmlns:a16="http://schemas.microsoft.com/office/drawing/2014/main" id="{6BB5BDD2-9E31-4C81-9424-B27780D59A94}"/>
              </a:ext>
              <a:ext uri="{C183D7F6-B498-43B3-948B-1728B52AA6E4}">
                <adec:decorative xmlns:adec="http://schemas.microsoft.com/office/drawing/2017/decorative" val="1"/>
              </a:ext>
            </a:extLst>
          </p:cNvPr>
          <p:cNvPicPr>
            <a:picLocks noGrp="1" noChangeAspect="1"/>
          </p:cNvPicPr>
          <p:nvPr>
            <p:ph type="pic" sz="quarter" idx="27"/>
          </p:nvPr>
        </p:nvPicPr>
        <p:blipFill>
          <a:blip r:embed="rId4">
            <a:extLst>
              <a:ext uri="{28A0092B-C50C-407E-A947-70E740481C1C}">
                <a14:useLocalDpi xmlns:a14="http://schemas.microsoft.com/office/drawing/2010/main" val="0"/>
              </a:ext>
            </a:extLst>
          </a:blip>
          <a:srcRect/>
          <a:stretch/>
        </p:blipFill>
        <p:spPr>
          <a:xfrm>
            <a:off x="5054690" y="2126034"/>
            <a:ext cx="2082619" cy="2162824"/>
          </a:xfrm>
        </p:spPr>
      </p:pic>
      <p:sp>
        <p:nvSpPr>
          <p:cNvPr id="10" name="Text Placeholder 9"/>
          <p:cNvSpPr>
            <a:spLocks noGrp="1"/>
          </p:cNvSpPr>
          <p:nvPr>
            <p:ph type="body" sz="quarter" idx="28"/>
          </p:nvPr>
        </p:nvSpPr>
        <p:spPr>
          <a:xfrm>
            <a:off x="4486940" y="4452626"/>
            <a:ext cx="3099722" cy="427983"/>
          </a:xfrm>
        </p:spPr>
        <p:txBody>
          <a:bodyPr>
            <a:normAutofit/>
          </a:bodyPr>
          <a:lstStyle/>
          <a:p>
            <a:r>
              <a:rPr lang="en-US" sz="1800"/>
              <a:t>Stacy M. Hirt </a:t>
            </a:r>
          </a:p>
        </p:txBody>
      </p:sp>
      <p:sp>
        <p:nvSpPr>
          <p:cNvPr id="11" name="Text Placeholder 10"/>
          <p:cNvSpPr>
            <a:spLocks noGrp="1"/>
          </p:cNvSpPr>
          <p:nvPr>
            <p:ph type="body" sz="quarter" idx="29"/>
          </p:nvPr>
        </p:nvSpPr>
        <p:spPr>
          <a:xfrm>
            <a:off x="4225444" y="4788667"/>
            <a:ext cx="3572641" cy="996697"/>
          </a:xfrm>
        </p:spPr>
        <p:txBody>
          <a:bodyPr vert="horz" lIns="0" tIns="0" rIns="0" bIns="0" rtlCol="0" anchor="t">
            <a:normAutofit/>
          </a:bodyPr>
          <a:lstStyle/>
          <a:p>
            <a:r>
              <a:rPr lang="en-US" sz="1800"/>
              <a:t>PROGRESS Center</a:t>
            </a:r>
          </a:p>
          <a:p>
            <a:r>
              <a:rPr lang="en-US" sz="1800"/>
              <a:t>Knowledge and Development Lead</a:t>
            </a:r>
          </a:p>
        </p:txBody>
      </p:sp>
      <p:pic>
        <p:nvPicPr>
          <p:cNvPr id="23" name="Picture Placeholder 18">
            <a:extLst>
              <a:ext uri="{FF2B5EF4-FFF2-40B4-BE49-F238E27FC236}">
                <a16:creationId xmlns:a16="http://schemas.microsoft.com/office/drawing/2014/main" id="{9EA66672-4445-480F-BDD4-0645DF59CC7E}"/>
              </a:ext>
              <a:ext uri="{C183D7F6-B498-43B3-948B-1728B52AA6E4}">
                <adec:decorative xmlns:adec="http://schemas.microsoft.com/office/drawing/2017/decorative" val="1"/>
              </a:ext>
            </a:extLst>
          </p:cNvPr>
          <p:cNvPicPr>
            <a:picLocks noGrp="1" noChangeAspect="1"/>
          </p:cNvPicPr>
          <p:nvPr>
            <p:ph type="pic" sz="quarter" idx="33"/>
          </p:nvPr>
        </p:nvPicPr>
        <p:blipFill>
          <a:blip r:embed="rId5">
            <a:extLst>
              <a:ext uri="{28A0092B-C50C-407E-A947-70E740481C1C}">
                <a14:useLocalDpi xmlns:a14="http://schemas.microsoft.com/office/drawing/2010/main" val="0"/>
              </a:ext>
            </a:extLst>
          </a:blip>
          <a:srcRect/>
          <a:stretch/>
        </p:blipFill>
        <p:spPr>
          <a:xfrm>
            <a:off x="8629638" y="2200596"/>
            <a:ext cx="2100761" cy="2100761"/>
          </a:xfrm>
        </p:spPr>
      </p:pic>
      <p:sp>
        <p:nvSpPr>
          <p:cNvPr id="16" name="Text Placeholder 15"/>
          <p:cNvSpPr>
            <a:spLocks noGrp="1"/>
          </p:cNvSpPr>
          <p:nvPr>
            <p:ph type="body" sz="quarter" idx="34"/>
          </p:nvPr>
        </p:nvSpPr>
        <p:spPr>
          <a:xfrm>
            <a:off x="7586662" y="4452626"/>
            <a:ext cx="4106228" cy="561393"/>
          </a:xfrm>
        </p:spPr>
        <p:txBody>
          <a:bodyPr>
            <a:normAutofit/>
          </a:bodyPr>
          <a:lstStyle/>
          <a:p>
            <a:r>
              <a:rPr lang="en-US" sz="1800"/>
              <a:t>Steven Prater </a:t>
            </a:r>
          </a:p>
        </p:txBody>
      </p:sp>
      <p:sp>
        <p:nvSpPr>
          <p:cNvPr id="17" name="Text Placeholder 16"/>
          <p:cNvSpPr>
            <a:spLocks noGrp="1"/>
          </p:cNvSpPr>
          <p:nvPr>
            <p:ph type="body" sz="quarter" idx="35"/>
          </p:nvPr>
        </p:nvSpPr>
        <p:spPr>
          <a:xfrm>
            <a:off x="7808169" y="4773840"/>
            <a:ext cx="3965110" cy="1127501"/>
          </a:xfrm>
        </p:spPr>
        <p:txBody>
          <a:bodyPr vert="horz" lIns="0" tIns="0" rIns="0" bIns="0" rtlCol="0" anchor="t">
            <a:normAutofit/>
          </a:bodyPr>
          <a:lstStyle/>
          <a:p>
            <a:r>
              <a:rPr lang="en-US" sz="1800"/>
              <a:t>PROGRESS Center</a:t>
            </a:r>
          </a:p>
          <a:p>
            <a:r>
              <a:rPr lang="en-US" sz="1800"/>
              <a:t>Intensive Technical Assistance Lead</a:t>
            </a:r>
          </a:p>
        </p:txBody>
      </p:sp>
      <p:sp>
        <p:nvSpPr>
          <p:cNvPr id="18" name="Slide Number Placeholder 17"/>
          <p:cNvSpPr>
            <a:spLocks noGrp="1"/>
          </p:cNvSpPr>
          <p:nvPr>
            <p:ph type="sldNum" sz="quarter" idx="10"/>
          </p:nvPr>
        </p:nvSpPr>
        <p:spPr/>
        <p:txBody>
          <a:bodyPr/>
          <a:lstStyle/>
          <a:p>
            <a:fld id="{99A20822-4A49-4D36-86E3-300BA48D3F00}" type="slidenum">
              <a:rPr lang="en-US" smtClean="0"/>
              <a:pPr/>
              <a:t>3</a:t>
            </a:fld>
            <a:endParaRPr lang="en-US"/>
          </a:p>
        </p:txBody>
      </p:sp>
    </p:spTree>
    <p:extLst>
      <p:ext uri="{BB962C8B-B14F-4D97-AF65-F5344CB8AC3E}">
        <p14:creationId xmlns:p14="http://schemas.microsoft.com/office/powerpoint/2010/main" val="71935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EBAC515-BB7F-A58E-9899-C58116E88FAB}"/>
              </a:ext>
            </a:extLst>
          </p:cNvPr>
          <p:cNvSpPr>
            <a:spLocks noGrp="1"/>
          </p:cNvSpPr>
          <p:nvPr>
            <p:ph type="title"/>
          </p:nvPr>
        </p:nvSpPr>
        <p:spPr/>
        <p:txBody>
          <a:bodyPr/>
          <a:lstStyle/>
          <a:p>
            <a:r>
              <a:rPr lang="en-US" dirty="0"/>
              <a:t>Why did you choose to join us today? </a:t>
            </a:r>
          </a:p>
        </p:txBody>
      </p:sp>
      <p:sp>
        <p:nvSpPr>
          <p:cNvPr id="4" name="Text Placeholder 3">
            <a:extLst>
              <a:ext uri="{FF2B5EF4-FFF2-40B4-BE49-F238E27FC236}">
                <a16:creationId xmlns:a16="http://schemas.microsoft.com/office/drawing/2014/main" id="{9352CACE-E042-8B6E-C2F5-3FA86706C1C1}"/>
              </a:ext>
              <a:ext uri="{C183D7F6-B498-43B3-948B-1728B52AA6E4}">
                <adec:decorative xmlns:adec="http://schemas.microsoft.com/office/drawing/2017/decorative" val="1"/>
              </a:ext>
            </a:extLst>
          </p:cNvPr>
          <p:cNvSpPr>
            <a:spLocks noGrp="1"/>
          </p:cNvSpPr>
          <p:nvPr>
            <p:ph type="body" sz="quarter" idx="16"/>
          </p:nvPr>
        </p:nvSpPr>
        <p:spPr/>
        <p:txBody>
          <a:bodyPr/>
          <a:lstStyle/>
          <a:p>
            <a:endParaRPr lang="en-US"/>
          </a:p>
        </p:txBody>
      </p:sp>
      <p:pic>
        <p:nvPicPr>
          <p:cNvPr id="8" name="Content Placeholder 7" descr="Image of Jamboard showing a sticky note response">
            <a:extLst>
              <a:ext uri="{FF2B5EF4-FFF2-40B4-BE49-F238E27FC236}">
                <a16:creationId xmlns:a16="http://schemas.microsoft.com/office/drawing/2014/main" id="{D7F6F95F-E6ED-A28D-D581-9B841B85C943}"/>
              </a:ext>
            </a:extLst>
          </p:cNvPr>
          <p:cNvPicPr>
            <a:picLocks noGrp="1" noChangeAspect="1"/>
          </p:cNvPicPr>
          <p:nvPr>
            <p:ph sz="half" idx="1"/>
          </p:nvPr>
        </p:nvPicPr>
        <p:blipFill>
          <a:blip r:embed="rId3"/>
          <a:stretch>
            <a:fillRect/>
          </a:stretch>
        </p:blipFill>
        <p:spPr>
          <a:xfrm>
            <a:off x="457200" y="1847057"/>
            <a:ext cx="7025951" cy="3800455"/>
          </a:xfrm>
        </p:spPr>
      </p:pic>
      <p:pic>
        <p:nvPicPr>
          <p:cNvPr id="6" name="Content Placeholder 5">
            <a:extLst>
              <a:ext uri="{FF2B5EF4-FFF2-40B4-BE49-F238E27FC236}">
                <a16:creationId xmlns:a16="http://schemas.microsoft.com/office/drawing/2014/main" id="{DBAAFCE2-E002-F3B0-D083-6BCB0453011F}"/>
              </a:ext>
              <a:ext uri="{C183D7F6-B498-43B3-948B-1728B52AA6E4}">
                <adec:decorative xmlns:adec="http://schemas.microsoft.com/office/drawing/2017/decorative" val="1"/>
              </a:ext>
            </a:extLst>
          </p:cNvPr>
          <p:cNvPicPr>
            <a:picLocks noGrp="1" noChangeAspect="1"/>
          </p:cNvPicPr>
          <p:nvPr>
            <p:ph sz="half" idx="2"/>
          </p:nvPr>
        </p:nvPicPr>
        <p:blipFill>
          <a:blip r:embed="rId4"/>
          <a:stretch>
            <a:fillRect/>
          </a:stretch>
        </p:blipFill>
        <p:spPr>
          <a:xfrm>
            <a:off x="7800785" y="2250040"/>
            <a:ext cx="4115407" cy="2743604"/>
          </a:xfrm>
        </p:spPr>
      </p:pic>
      <p:sp>
        <p:nvSpPr>
          <p:cNvPr id="18" name="Slide Number Placeholder 17">
            <a:extLst>
              <a:ext uri="{FF2B5EF4-FFF2-40B4-BE49-F238E27FC236}">
                <a16:creationId xmlns:a16="http://schemas.microsoft.com/office/drawing/2014/main" id="{D9E614B7-463A-AF11-AC6F-0D090841CCFE}"/>
              </a:ext>
            </a:extLst>
          </p:cNvPr>
          <p:cNvSpPr>
            <a:spLocks noGrp="1"/>
          </p:cNvSpPr>
          <p:nvPr>
            <p:ph type="sldNum" sz="quarter" idx="12"/>
          </p:nvPr>
        </p:nvSpPr>
        <p:spPr/>
        <p:txBody>
          <a:bodyPr/>
          <a:lstStyle/>
          <a:p>
            <a:fld id="{99A20822-4A49-4D36-86E3-300BA48D3F00}" type="slidenum">
              <a:rPr lang="en-US" smtClean="0"/>
              <a:pPr/>
              <a:t>4</a:t>
            </a:fld>
            <a:endParaRPr lang="en-US"/>
          </a:p>
        </p:txBody>
      </p:sp>
    </p:spTree>
    <p:extLst>
      <p:ext uri="{BB962C8B-B14F-4D97-AF65-F5344CB8AC3E}">
        <p14:creationId xmlns:p14="http://schemas.microsoft.com/office/powerpoint/2010/main" val="816321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Objectives </a:t>
            </a:r>
          </a:p>
        </p:txBody>
      </p:sp>
      <p:sp>
        <p:nvSpPr>
          <p:cNvPr id="5" name="Content Placeholder 4"/>
          <p:cNvSpPr>
            <a:spLocks noGrp="1"/>
          </p:cNvSpPr>
          <p:nvPr>
            <p:ph sz="quarter" idx="15"/>
          </p:nvPr>
        </p:nvSpPr>
        <p:spPr/>
        <p:txBody>
          <a:bodyPr/>
          <a:lstStyle/>
          <a:p>
            <a:r>
              <a:rPr lang="en-US" dirty="0"/>
              <a:t>Identify PROGRESS resources for developing and implementing IEPs that promote progress. </a:t>
            </a:r>
          </a:p>
          <a:p>
            <a:r>
              <a:rPr lang="en-US" dirty="0"/>
              <a:t>Learn practical activities to use with in-service and pre-service teachers to build their knowledge and capacity for developing and implementing high-quality educational programming.</a:t>
            </a:r>
          </a:p>
        </p:txBody>
      </p:sp>
      <p:sp>
        <p:nvSpPr>
          <p:cNvPr id="8" name="Text Placeholder 7"/>
          <p:cNvSpPr>
            <a:spLocks noGrp="1"/>
          </p:cNvSpPr>
          <p:nvPr>
            <p:ph type="body" sz="quarter" idx="16"/>
          </p:nvPr>
        </p:nvSpPr>
        <p:spPr/>
        <p:txBody>
          <a:bodyPr/>
          <a:lstStyle/>
          <a:p>
            <a:pPr lvl="0"/>
            <a:r>
              <a:rPr lang="en-US"/>
              <a:t>Source: Placeholder for sources and permissions (if needed).</a:t>
            </a:r>
          </a:p>
        </p:txBody>
      </p:sp>
      <p:sp>
        <p:nvSpPr>
          <p:cNvPr id="4" name="Slide Number Placeholder 3"/>
          <p:cNvSpPr>
            <a:spLocks noGrp="1"/>
          </p:cNvSpPr>
          <p:nvPr>
            <p:ph type="sldNum" sz="quarter" idx="14"/>
          </p:nvPr>
        </p:nvSpPr>
        <p:spPr/>
        <p:txBody>
          <a:bodyPr/>
          <a:lstStyle/>
          <a:p>
            <a:fld id="{99A20822-4A49-4D36-86E3-300BA48D3F00}" type="slidenum">
              <a:rPr lang="en-US" smtClean="0"/>
              <a:pPr/>
              <a:t>5</a:t>
            </a:fld>
            <a:endParaRPr lang="en-US"/>
          </a:p>
        </p:txBody>
      </p:sp>
    </p:spTree>
    <p:extLst>
      <p:ext uri="{BB962C8B-B14F-4D97-AF65-F5344CB8AC3E}">
        <p14:creationId xmlns:p14="http://schemas.microsoft.com/office/powerpoint/2010/main" val="2607118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E2547F-D94B-998C-1E27-0A9466B497D6}"/>
              </a:ext>
            </a:extLst>
          </p:cNvPr>
          <p:cNvSpPr>
            <a:spLocks noGrp="1"/>
          </p:cNvSpPr>
          <p:nvPr>
            <p:ph type="title"/>
          </p:nvPr>
        </p:nvSpPr>
        <p:spPr/>
        <p:txBody>
          <a:bodyPr/>
          <a:lstStyle/>
          <a:p>
            <a:r>
              <a:rPr lang="en-US" dirty="0"/>
              <a:t>What Did Educator Focus Group Participants Share?</a:t>
            </a:r>
          </a:p>
        </p:txBody>
      </p:sp>
      <p:graphicFrame>
        <p:nvGraphicFramePr>
          <p:cNvPr id="9" name="Content Placeholder 8" descr="47% percent of focus group participants shared that they did not agree that special educators and related service staff receive ongoing, high quality professional development and training on topics related to students with disabilities &#10;">
            <a:extLst>
              <a:ext uri="{FF2B5EF4-FFF2-40B4-BE49-F238E27FC236}">
                <a16:creationId xmlns:a16="http://schemas.microsoft.com/office/drawing/2014/main" id="{B4E6AAA8-F4F7-A513-B515-D212D1038280}"/>
              </a:ext>
            </a:extLst>
          </p:cNvPr>
          <p:cNvGraphicFramePr>
            <a:graphicFrameLocks noGrp="1"/>
          </p:cNvGraphicFramePr>
          <p:nvPr>
            <p:ph sz="half" idx="1"/>
            <p:extLst>
              <p:ext uri="{D42A27DB-BD31-4B8C-83A1-F6EECF244321}">
                <p14:modId xmlns:p14="http://schemas.microsoft.com/office/powerpoint/2010/main" val="476510577"/>
              </p:ext>
            </p:extLst>
          </p:nvPr>
        </p:nvGraphicFramePr>
        <p:xfrm>
          <a:off x="457200" y="1279525"/>
          <a:ext cx="5568950" cy="484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6">
            <a:extLst>
              <a:ext uri="{FF2B5EF4-FFF2-40B4-BE49-F238E27FC236}">
                <a16:creationId xmlns:a16="http://schemas.microsoft.com/office/drawing/2014/main" id="{39585B6D-65C3-0D44-40DC-2656E8D910EC}"/>
              </a:ext>
            </a:extLst>
          </p:cNvPr>
          <p:cNvSpPr>
            <a:spLocks noGrp="1"/>
          </p:cNvSpPr>
          <p:nvPr>
            <p:ph sz="half" idx="2"/>
          </p:nvPr>
        </p:nvSpPr>
        <p:spPr/>
        <p:txBody>
          <a:bodyPr>
            <a:normAutofit fontScale="92500" lnSpcReduction="10000"/>
          </a:bodyPr>
          <a:lstStyle/>
          <a:p>
            <a:r>
              <a:rPr lang="en-US" i="1">
                <a:effectLst/>
                <a:latin typeface="Calibri" panose="020F0502020204030204" pitchFamily="34" charset="0"/>
                <a:ea typeface="Calibri" panose="020F0502020204030204" pitchFamily="34" charset="0"/>
                <a:cs typeface="Calibri" panose="020F0502020204030204" pitchFamily="34" charset="0"/>
              </a:rPr>
              <a:t>“My staff receives zero PD [professional development]. If I go to a training I bring it back, and I have to try to show them the training, but most of the trainings that my district offers me are for the general ed curriculum, which I'm not totally utilizing.”</a:t>
            </a:r>
            <a:endParaRPr lang="en-US" i="1">
              <a:effectLst/>
              <a:latin typeface="Calibri" panose="020F0502020204030204" pitchFamily="34" charset="0"/>
              <a:ea typeface="Times New Roman" panose="02020603050405020304" pitchFamily="18" charset="0"/>
              <a:cs typeface="Calibri" panose="020F0502020204030204" pitchFamily="34" charset="0"/>
            </a:endParaRPr>
          </a:p>
          <a:p>
            <a:r>
              <a:rPr lang="en-US" i="1">
                <a:effectLst/>
                <a:latin typeface="Calibri" panose="020F0502020204030204" pitchFamily="34" charset="0"/>
                <a:ea typeface="Calibri" panose="020F0502020204030204" pitchFamily="34" charset="0"/>
                <a:cs typeface="Calibri" panose="020F0502020204030204" pitchFamily="34" charset="0"/>
              </a:rPr>
              <a:t>“Most training offered is not specific to students with disabilities. Any special education PD is usually out of district and I have to pay for it.”</a:t>
            </a:r>
            <a:endParaRPr lang="en-US" i="1">
              <a:effectLst/>
              <a:latin typeface="Calibri" panose="020F0502020204030204" pitchFamily="34" charset="0"/>
              <a:ea typeface="Times New Roman" panose="02020603050405020304" pitchFamily="18" charset="0"/>
              <a:cs typeface="Calibri" panose="020F0502020204030204" pitchFamily="34" charset="0"/>
            </a:endParaRPr>
          </a:p>
          <a:p>
            <a:endParaRPr lang="en-US"/>
          </a:p>
        </p:txBody>
      </p:sp>
      <p:sp>
        <p:nvSpPr>
          <p:cNvPr id="8" name="Text Placeholder 7">
            <a:extLst>
              <a:ext uri="{FF2B5EF4-FFF2-40B4-BE49-F238E27FC236}">
                <a16:creationId xmlns:a16="http://schemas.microsoft.com/office/drawing/2014/main" id="{741F0EB5-C3E6-98B3-9BF9-4D5EDF2CF968}"/>
              </a:ext>
            </a:extLst>
          </p:cNvPr>
          <p:cNvSpPr>
            <a:spLocks noGrp="1"/>
          </p:cNvSpPr>
          <p:nvPr>
            <p:ph type="body" sz="quarter" idx="16"/>
          </p:nvPr>
        </p:nvSpPr>
        <p:spPr/>
        <p:txBody>
          <a:bodyPr/>
          <a:lstStyle/>
          <a:p>
            <a:endParaRPr lang="en-US"/>
          </a:p>
        </p:txBody>
      </p:sp>
      <p:sp>
        <p:nvSpPr>
          <p:cNvPr id="4" name="Slide Number Placeholder 3">
            <a:extLst>
              <a:ext uri="{FF2B5EF4-FFF2-40B4-BE49-F238E27FC236}">
                <a16:creationId xmlns:a16="http://schemas.microsoft.com/office/drawing/2014/main" id="{CC28BCFA-83B5-5389-FB88-2475294E551A}"/>
              </a:ext>
            </a:extLst>
          </p:cNvPr>
          <p:cNvSpPr>
            <a:spLocks noGrp="1"/>
          </p:cNvSpPr>
          <p:nvPr>
            <p:ph type="sldNum" sz="quarter" idx="12"/>
          </p:nvPr>
        </p:nvSpPr>
        <p:spPr/>
        <p:txBody>
          <a:bodyPr/>
          <a:lstStyle/>
          <a:p>
            <a:fld id="{48F63A3B-78C7-47BE-AE5E-E10140E04643}" type="slidenum">
              <a:rPr lang="en-US" smtClean="0"/>
              <a:t>6</a:t>
            </a:fld>
            <a:endParaRPr lang="en-US"/>
          </a:p>
        </p:txBody>
      </p:sp>
    </p:spTree>
    <p:extLst>
      <p:ext uri="{BB962C8B-B14F-4D97-AF65-F5344CB8AC3E}">
        <p14:creationId xmlns:p14="http://schemas.microsoft.com/office/powerpoint/2010/main" val="2101920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0BCD0C-BC40-892C-9305-BB8F4D5B033C}"/>
              </a:ext>
            </a:extLst>
          </p:cNvPr>
          <p:cNvSpPr>
            <a:spLocks noGrp="1"/>
          </p:cNvSpPr>
          <p:nvPr>
            <p:ph type="title"/>
          </p:nvPr>
        </p:nvSpPr>
        <p:spPr/>
        <p:txBody>
          <a:bodyPr/>
          <a:lstStyle/>
          <a:p>
            <a:r>
              <a:rPr lang="en-US"/>
              <a:t>What We Have Learned Through PROGRESS Center Professional Learning Efforts and Focus Groups</a:t>
            </a:r>
          </a:p>
        </p:txBody>
      </p:sp>
      <p:sp>
        <p:nvSpPr>
          <p:cNvPr id="8" name="Content Placeholder 7">
            <a:extLst>
              <a:ext uri="{FF2B5EF4-FFF2-40B4-BE49-F238E27FC236}">
                <a16:creationId xmlns:a16="http://schemas.microsoft.com/office/drawing/2014/main" id="{FDFBE16D-C6F1-52A5-01DD-A9995D57CA8B}"/>
              </a:ext>
            </a:extLst>
          </p:cNvPr>
          <p:cNvSpPr>
            <a:spLocks noGrp="1"/>
          </p:cNvSpPr>
          <p:nvPr>
            <p:ph sz="quarter" idx="15"/>
          </p:nvPr>
        </p:nvSpPr>
        <p:spPr/>
        <p:txBody>
          <a:bodyPr>
            <a:normAutofit/>
          </a:bodyPr>
          <a:lstStyle/>
          <a:p>
            <a:r>
              <a:rPr lang="en-US"/>
              <a:t>It is essential to</a:t>
            </a:r>
          </a:p>
          <a:p>
            <a:pPr lvl="1"/>
            <a:r>
              <a:rPr lang="en-US"/>
              <a:t>focus on the </a:t>
            </a:r>
            <a:r>
              <a:rPr lang="en-US" b="1"/>
              <a:t>why </a:t>
            </a:r>
            <a:r>
              <a:rPr lang="en-US"/>
              <a:t>not just the what and how</a:t>
            </a:r>
          </a:p>
          <a:p>
            <a:pPr lvl="1"/>
            <a:r>
              <a:rPr lang="en-US"/>
              <a:t>make no assumptions about what educators know</a:t>
            </a:r>
          </a:p>
          <a:p>
            <a:pPr lvl="1"/>
            <a:r>
              <a:rPr lang="en-US"/>
              <a:t>provide educators with space and time to reflect, so go slow to go fast!</a:t>
            </a:r>
          </a:p>
          <a:p>
            <a:pPr lvl="1"/>
            <a:r>
              <a:rPr lang="en-US"/>
              <a:t>give access to ongoing </a:t>
            </a:r>
            <a:r>
              <a:rPr lang="en-US" b="1"/>
              <a:t>practice-based </a:t>
            </a:r>
            <a:r>
              <a:rPr lang="en-US"/>
              <a:t>high-quality professional learning (e.g., synchronous and asynchronous training, ongoing just-in-time proactive coaching)</a:t>
            </a:r>
          </a:p>
          <a:p>
            <a:pPr lvl="1"/>
            <a:r>
              <a:rPr lang="en-US"/>
              <a:t>build educator fluency by offering multiple entry points to high-quality professional learning customized based on audience needs</a:t>
            </a:r>
          </a:p>
        </p:txBody>
      </p:sp>
      <p:sp>
        <p:nvSpPr>
          <p:cNvPr id="9" name="Text Placeholder 8">
            <a:extLst>
              <a:ext uri="{FF2B5EF4-FFF2-40B4-BE49-F238E27FC236}">
                <a16:creationId xmlns:a16="http://schemas.microsoft.com/office/drawing/2014/main" id="{75BAD3A7-A6EF-E2CB-8785-E7C1B6C81740}"/>
              </a:ext>
            </a:extLst>
          </p:cNvPr>
          <p:cNvSpPr>
            <a:spLocks noGrp="1"/>
          </p:cNvSpPr>
          <p:nvPr>
            <p:ph type="body" sz="quarter" idx="16"/>
          </p:nvPr>
        </p:nvSpPr>
        <p:spPr/>
        <p:txBody>
          <a:bodyPr/>
          <a:lstStyle/>
          <a:p>
            <a:endParaRPr lang="en-US"/>
          </a:p>
        </p:txBody>
      </p:sp>
      <p:sp>
        <p:nvSpPr>
          <p:cNvPr id="6" name="Slide Number Placeholder 5">
            <a:extLst>
              <a:ext uri="{FF2B5EF4-FFF2-40B4-BE49-F238E27FC236}">
                <a16:creationId xmlns:a16="http://schemas.microsoft.com/office/drawing/2014/main" id="{F7F83E71-58A6-4626-16F1-48A1E74D2284}"/>
              </a:ext>
            </a:extLst>
          </p:cNvPr>
          <p:cNvSpPr>
            <a:spLocks noGrp="1"/>
          </p:cNvSpPr>
          <p:nvPr>
            <p:ph type="sldNum" sz="quarter" idx="14"/>
          </p:nvPr>
        </p:nvSpPr>
        <p:spPr/>
        <p:txBody>
          <a:bodyPr/>
          <a:lstStyle/>
          <a:p>
            <a:fld id="{BABF4E83-61DB-418F-A99F-17BC9BB58EF6}" type="slidenum">
              <a:rPr lang="en-US" smtClean="0"/>
              <a:t>7</a:t>
            </a:fld>
            <a:endParaRPr lang="en-US"/>
          </a:p>
        </p:txBody>
      </p:sp>
    </p:spTree>
    <p:extLst>
      <p:ext uri="{BB962C8B-B14F-4D97-AF65-F5344CB8AC3E}">
        <p14:creationId xmlns:p14="http://schemas.microsoft.com/office/powerpoint/2010/main" val="2856162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ROGRESS Center Resources ">
            <a:extLst>
              <a:ext uri="{FF2B5EF4-FFF2-40B4-BE49-F238E27FC236}">
                <a16:creationId xmlns:a16="http://schemas.microsoft.com/office/drawing/2014/main" id="{502F6648-121F-434A-BB04-0E38D1813168}"/>
              </a:ext>
            </a:extLst>
          </p:cNvPr>
          <p:cNvSpPr>
            <a:spLocks noGrp="1"/>
          </p:cNvSpPr>
          <p:nvPr>
            <p:ph type="title"/>
          </p:nvPr>
        </p:nvSpPr>
        <p:spPr/>
        <p:txBody>
          <a:bodyPr/>
          <a:lstStyle/>
          <a:p>
            <a:r>
              <a:rPr lang="en-US"/>
              <a:t>What Is Available From The PROGRESS Center To Assist With Preparing Educators?</a:t>
            </a:r>
          </a:p>
        </p:txBody>
      </p:sp>
      <p:pic>
        <p:nvPicPr>
          <p:cNvPr id="8" name="Content Placeholder 7" descr="Image of the PROGRESS Center website,  https://promotingprogress.org">
            <a:extLst>
              <a:ext uri="{FF2B5EF4-FFF2-40B4-BE49-F238E27FC236}">
                <a16:creationId xmlns:a16="http://schemas.microsoft.com/office/drawing/2014/main" id="{7889290E-566E-43A7-A75F-1C8E117992DE}"/>
              </a:ext>
            </a:extLst>
          </p:cNvPr>
          <p:cNvPicPr>
            <a:picLocks noGrp="1" noChangeAspect="1"/>
          </p:cNvPicPr>
          <p:nvPr>
            <p:ph sz="half" idx="1"/>
          </p:nvPr>
        </p:nvPicPr>
        <p:blipFill>
          <a:blip r:embed="rId3"/>
          <a:stretch>
            <a:fillRect/>
          </a:stretch>
        </p:blipFill>
        <p:spPr>
          <a:xfrm>
            <a:off x="513960" y="1246286"/>
            <a:ext cx="4617351" cy="4846638"/>
          </a:xfrm>
          <a:ln>
            <a:solidFill>
              <a:schemeClr val="tx1"/>
            </a:solidFill>
          </a:ln>
        </p:spPr>
      </p:pic>
      <p:sp>
        <p:nvSpPr>
          <p:cNvPr id="9" name="Rectangle: Rounded Corners 8">
            <a:extLst>
              <a:ext uri="{FF2B5EF4-FFF2-40B4-BE49-F238E27FC236}">
                <a16:creationId xmlns:a16="http://schemas.microsoft.com/office/drawing/2014/main" id="{FB657EBA-D45B-4DDE-B499-918D85F2590B}"/>
              </a:ext>
              <a:ext uri="{C183D7F6-B498-43B3-948B-1728B52AA6E4}">
                <adec:decorative xmlns:adec="http://schemas.microsoft.com/office/drawing/2017/decorative" val="0"/>
              </a:ext>
            </a:extLst>
          </p:cNvPr>
          <p:cNvSpPr/>
          <p:nvPr/>
        </p:nvSpPr>
        <p:spPr>
          <a:xfrm>
            <a:off x="1234967" y="6042124"/>
            <a:ext cx="3175336" cy="378179"/>
          </a:xfrm>
          <a:prstGeom prst="roundRect">
            <a:avLst/>
          </a:prstGeom>
          <a:solidFill>
            <a:srgbClr val="0076B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bg1"/>
                </a:solidFill>
              </a:rPr>
              <a:t>https://promotingprogress.org/</a:t>
            </a:r>
          </a:p>
        </p:txBody>
      </p:sp>
      <p:pic>
        <p:nvPicPr>
          <p:cNvPr id="11" name="Content Placeholder 10" descr="image of 3 IEP Tip sheet files: PLAAFPs, Measurable Annual Goals, and Measuring Progress towards annual goals ">
            <a:extLst>
              <a:ext uri="{FF2B5EF4-FFF2-40B4-BE49-F238E27FC236}">
                <a16:creationId xmlns:a16="http://schemas.microsoft.com/office/drawing/2014/main" id="{39E16429-07D9-4254-87F3-47B90F15A3FE}"/>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264676" y="1107996"/>
            <a:ext cx="2395086" cy="3401532"/>
          </a:xfrm>
        </p:spPr>
      </p:pic>
      <p:pic>
        <p:nvPicPr>
          <p:cNvPr id="17" name="Picture 16" descr="image of the IEP Tip Sheet for Parents: An Overview of teh IEP">
            <a:extLst>
              <a:ext uri="{FF2B5EF4-FFF2-40B4-BE49-F238E27FC236}">
                <a16:creationId xmlns:a16="http://schemas.microsoft.com/office/drawing/2014/main" id="{2B88C027-B1E9-4166-9995-0E7FC277CF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7925" y="2979484"/>
            <a:ext cx="1863913" cy="2412122"/>
          </a:xfrm>
          <a:prstGeom prst="rect">
            <a:avLst/>
          </a:prstGeom>
          <a:ln>
            <a:solidFill>
              <a:schemeClr val="tx1"/>
            </a:solidFill>
          </a:ln>
        </p:spPr>
      </p:pic>
      <p:pic>
        <p:nvPicPr>
          <p:cNvPr id="19" name="Picture 18" descr="Image of the IEP Tip Sheet for Parents: The IEP Team that is available on the progress center website.&#10;&#10;">
            <a:extLst>
              <a:ext uri="{FF2B5EF4-FFF2-40B4-BE49-F238E27FC236}">
                <a16:creationId xmlns:a16="http://schemas.microsoft.com/office/drawing/2014/main" id="{11914E5B-9152-481F-9AD1-DDA1D30A6E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3247" y="3456598"/>
            <a:ext cx="1863913" cy="2412123"/>
          </a:xfrm>
          <a:prstGeom prst="rect">
            <a:avLst/>
          </a:prstGeom>
          <a:ln>
            <a:solidFill>
              <a:schemeClr val="tx1"/>
            </a:solidFill>
          </a:ln>
        </p:spPr>
      </p:pic>
      <p:pic>
        <p:nvPicPr>
          <p:cNvPr id="13" name="Picture 12" descr="image of three files from the PROGRESS Center&#10;&#10;">
            <a:extLst>
              <a:ext uri="{FF2B5EF4-FFF2-40B4-BE49-F238E27FC236}">
                <a16:creationId xmlns:a16="http://schemas.microsoft.com/office/drawing/2014/main" id="{2A5D9232-DE96-4A49-9365-54B06CE8B7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9763" y="648599"/>
            <a:ext cx="2838692" cy="2631900"/>
          </a:xfrm>
          <a:prstGeom prst="rect">
            <a:avLst/>
          </a:prstGeom>
        </p:spPr>
      </p:pic>
      <p:pic>
        <p:nvPicPr>
          <p:cNvPr id="15" name="Picture 14" descr="Image of the Billy Pickens, a man standing taken from his Stories from the Classroom video services available on the progress center website. ">
            <a:extLst>
              <a:ext uri="{FF2B5EF4-FFF2-40B4-BE49-F238E27FC236}">
                <a16:creationId xmlns:a16="http://schemas.microsoft.com/office/drawing/2014/main" id="{8045DA18-52DC-4661-8D18-C7497CD936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53969" y="2584326"/>
            <a:ext cx="2888970" cy="1447334"/>
          </a:xfrm>
          <a:prstGeom prst="rect">
            <a:avLst/>
          </a:prstGeom>
          <a:ln>
            <a:solidFill>
              <a:schemeClr val="tx1"/>
            </a:solidFill>
          </a:ln>
        </p:spPr>
      </p:pic>
      <p:pic>
        <p:nvPicPr>
          <p:cNvPr id="25" name="Picture 24" descr="image of the free online learning modules webpage. ">
            <a:extLst>
              <a:ext uri="{FF2B5EF4-FFF2-40B4-BE49-F238E27FC236}">
                <a16:creationId xmlns:a16="http://schemas.microsoft.com/office/drawing/2014/main" id="{4657F244-9E01-493D-8A69-50C8F29B771E}"/>
              </a:ext>
            </a:extLst>
          </p:cNvPr>
          <p:cNvPicPr>
            <a:picLocks noChangeAspect="1"/>
          </p:cNvPicPr>
          <p:nvPr/>
        </p:nvPicPr>
        <p:blipFill rotWithShape="1">
          <a:blip r:embed="rId9"/>
          <a:srcRect l="4555"/>
          <a:stretch/>
        </p:blipFill>
        <p:spPr>
          <a:xfrm>
            <a:off x="7460005" y="4273674"/>
            <a:ext cx="3626074" cy="2130758"/>
          </a:xfrm>
          <a:prstGeom prst="rect">
            <a:avLst/>
          </a:prstGeom>
        </p:spPr>
      </p:pic>
      <p:sp>
        <p:nvSpPr>
          <p:cNvPr id="6" name="Slide Number Placeholder 5">
            <a:extLst>
              <a:ext uri="{FF2B5EF4-FFF2-40B4-BE49-F238E27FC236}">
                <a16:creationId xmlns:a16="http://schemas.microsoft.com/office/drawing/2014/main" id="{CF44B151-5496-4C8E-8A6E-461CBB1E4C98}"/>
              </a:ext>
            </a:extLst>
          </p:cNvPr>
          <p:cNvSpPr>
            <a:spLocks noGrp="1"/>
          </p:cNvSpPr>
          <p:nvPr>
            <p:ph type="sldNum" sz="quarter" idx="12"/>
          </p:nvPr>
        </p:nvSpPr>
        <p:spPr/>
        <p:txBody>
          <a:bodyPr/>
          <a:lstStyle/>
          <a:p>
            <a:fld id="{BABF4E83-61DB-418F-A99F-17BC9BB58EF6}" type="slidenum">
              <a:rPr lang="en-US" smtClean="0"/>
              <a:t>8</a:t>
            </a:fld>
            <a:endParaRPr lang="en-US"/>
          </a:p>
        </p:txBody>
      </p:sp>
    </p:spTree>
    <p:extLst>
      <p:ext uri="{BB962C8B-B14F-4D97-AF65-F5344CB8AC3E}">
        <p14:creationId xmlns:p14="http://schemas.microsoft.com/office/powerpoint/2010/main" val="2541589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chor="b">
            <a:normAutofit/>
          </a:bodyPr>
          <a:lstStyle/>
          <a:p>
            <a:r>
              <a:rPr lang="en-US"/>
              <a:t>Share Your Thoughts! </a:t>
            </a:r>
          </a:p>
        </p:txBody>
      </p:sp>
      <p:sp>
        <p:nvSpPr>
          <p:cNvPr id="6" name="Content Placeholder 5">
            <a:extLst>
              <a:ext uri="{FF2B5EF4-FFF2-40B4-BE49-F238E27FC236}">
                <a16:creationId xmlns:a16="http://schemas.microsoft.com/office/drawing/2014/main" id="{FE595E79-417A-9BC1-E61A-8D461F2ACA0A}"/>
              </a:ext>
            </a:extLst>
          </p:cNvPr>
          <p:cNvSpPr>
            <a:spLocks noGrp="1"/>
          </p:cNvSpPr>
          <p:nvPr>
            <p:ph sz="quarter" idx="17"/>
          </p:nvPr>
        </p:nvSpPr>
        <p:spPr/>
        <p:txBody>
          <a:bodyPr/>
          <a:lstStyle/>
          <a:p>
            <a:pPr marL="320040" indent="-320040">
              <a:buFont typeface="Times New Roman" panose="02020603050405020304" pitchFamily="18" charset="0"/>
              <a:buChar char="•"/>
            </a:pPr>
            <a:r>
              <a:rPr lang="en-US" sz="2800" dirty="0"/>
              <a:t>How have you used PROGRESS resources (e.g., during professional learning, in courses you teach)? </a:t>
            </a:r>
          </a:p>
          <a:p>
            <a:pPr marL="320040" indent="-320040">
              <a:buFont typeface="Times New Roman" panose="02020603050405020304" pitchFamily="18" charset="0"/>
              <a:buChar char="•"/>
            </a:pPr>
            <a:r>
              <a:rPr lang="en-US" sz="2800" dirty="0"/>
              <a:t>How can you imagine using PROGRESS resources in your professional learning or courses?</a:t>
            </a:r>
          </a:p>
          <a:p>
            <a:endParaRPr lang="en-US" dirty="0"/>
          </a:p>
        </p:txBody>
      </p:sp>
      <p:sp>
        <p:nvSpPr>
          <p:cNvPr id="5" name="Text Placeholder 4">
            <a:extLst>
              <a:ext uri="{FF2B5EF4-FFF2-40B4-BE49-F238E27FC236}">
                <a16:creationId xmlns:a16="http://schemas.microsoft.com/office/drawing/2014/main" id="{08D0B4B1-770A-250B-B179-5113FE5E76FC}"/>
              </a:ext>
            </a:extLst>
          </p:cNvPr>
          <p:cNvSpPr>
            <a:spLocks noGrp="1"/>
          </p:cNvSpPr>
          <p:nvPr>
            <p:ph type="body" sz="quarter" idx="16"/>
          </p:nvPr>
        </p:nvSpPr>
        <p:spPr/>
        <p:txBody>
          <a:bodyPr/>
          <a:lstStyle/>
          <a:p>
            <a:endParaRPr lang="en-US"/>
          </a:p>
        </p:txBody>
      </p:sp>
      <p:sp>
        <p:nvSpPr>
          <p:cNvPr id="3" name="Slide Number Placeholder 2"/>
          <p:cNvSpPr>
            <a:spLocks noGrp="1"/>
          </p:cNvSpPr>
          <p:nvPr>
            <p:ph type="sldNum" sz="quarter" idx="18"/>
          </p:nvPr>
        </p:nvSpPr>
        <p:spPr/>
        <p:txBody>
          <a:bodyPr wrap="none" anchor="b">
            <a:normAutofit/>
          </a:bodyPr>
          <a:lstStyle/>
          <a:p>
            <a:pPr>
              <a:spcAft>
                <a:spcPts val="600"/>
              </a:spcAft>
            </a:pPr>
            <a:fld id="{99A20822-4A49-4D36-86E3-300BA48D3F00}" type="slidenum">
              <a:rPr lang="en-US" smtClean="0"/>
              <a:pPr>
                <a:spcAft>
                  <a:spcPts val="600"/>
                </a:spcAft>
              </a:pPr>
              <a:t>9</a:t>
            </a:fld>
            <a:endParaRPr lang="en-US"/>
          </a:p>
        </p:txBody>
      </p:sp>
    </p:spTree>
    <p:extLst>
      <p:ext uri="{BB962C8B-B14F-4D97-AF65-F5344CB8AC3E}">
        <p14:creationId xmlns:p14="http://schemas.microsoft.com/office/powerpoint/2010/main" val="3668637988"/>
      </p:ext>
    </p:extLst>
  </p:cSld>
  <p:clrMapOvr>
    <a:masterClrMapping/>
  </p:clrMapOvr>
</p:sld>
</file>

<file path=ppt/theme/theme1.xml><?xml version="1.0" encoding="utf-8"?>
<a:theme xmlns:a="http://schemas.openxmlformats.org/drawingml/2006/main" name="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Image Options-042720.potx" id="{FFDCB90C-BCA4-4AAD-A543-A8418ECF49BA}" vid="{5DE8C55B-8984-4E98-9AD0-4E24780AA2FD}"/>
    </a:ext>
  </a:extLst>
</a:theme>
</file>

<file path=ppt/theme/theme2.xml><?xml version="1.0" encoding="utf-8"?>
<a:theme xmlns:a="http://schemas.openxmlformats.org/drawingml/2006/main" name="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Image Options-042720.potx" id="{FFDCB90C-BCA4-4AAD-A543-A8418ECF49BA}" vid="{5DE8C55B-8984-4E98-9AD0-4E24780AA2FD}"/>
    </a:ext>
  </a:extLst>
</a:theme>
</file>

<file path=ppt/theme/theme3.xml><?xml version="1.0" encoding="utf-8"?>
<a:theme xmlns:a="http://schemas.openxmlformats.org/drawingml/2006/main" name="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2022 Logo-030822.potx" id="{46877F2B-F4D6-4FD7-91C2-35B0065F148E}" vid="{D1E515A0-62AE-45BD-B8FF-277436754B4D}"/>
    </a:ext>
  </a:extLst>
</a:theme>
</file>

<file path=ppt/theme/theme4.xml><?xml version="1.0" encoding="utf-8"?>
<a:theme xmlns:a="http://schemas.openxmlformats.org/drawingml/2006/main" name="1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2022 Logo-030822.potx" id="{46877F2B-F4D6-4FD7-91C2-35B0065F148E}" vid="{D1E515A0-62AE-45BD-B8FF-277436754B4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73C9C38D4CE64E9D6A3BDA6AD05B18" ma:contentTypeVersion="17" ma:contentTypeDescription="Create a new document." ma:contentTypeScope="" ma:versionID="e545199c7379ffe12fa307627084356c">
  <xsd:schema xmlns:xsd="http://www.w3.org/2001/XMLSchema" xmlns:xs="http://www.w3.org/2001/XMLSchema" xmlns:p="http://schemas.microsoft.com/office/2006/metadata/properties" xmlns:ns2="9a29b55a-3458-43b1-b5f5-8a06b1b83431" xmlns:ns3="4a50c3af-328d-4c26-9632-e6dd7a90b192" targetNamespace="http://schemas.microsoft.com/office/2006/metadata/properties" ma:root="true" ma:fieldsID="ad3adc2b94047b736b7a8354987170c3" ns2:_="" ns3:_="">
    <xsd:import namespace="9a29b55a-3458-43b1-b5f5-8a06b1b83431"/>
    <xsd:import namespace="4a50c3af-328d-4c26-9632-e6dd7a90b19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29b55a-3458-43b1-b5f5-8a06b1b83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50c3af-328d-4c26-9632-e6dd7a90b19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92aeb-ff14-4afd-8ff2-9f44c9105eb0}" ma:internalName="TaxCatchAll" ma:showField="CatchAllData" ma:web="4a50c3af-328d-4c26-9632-e6dd7a90b1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a29b55a-3458-43b1-b5f5-8a06b1b83431">
      <Terms xmlns="http://schemas.microsoft.com/office/infopath/2007/PartnerControls"/>
    </lcf76f155ced4ddcb4097134ff3c332f>
    <TaxCatchAll xmlns="4a50c3af-328d-4c26-9632-e6dd7a90b192" xsi:nil="true"/>
    <SharedWithUsers xmlns="4a50c3af-328d-4c26-9632-e6dd7a90b192">
      <UserInfo>
        <DisplayName>Peterson, Amy</DisplayName>
        <AccountId>14</AccountId>
        <AccountType/>
      </UserInfo>
    </SharedWithUsers>
  </documentManagement>
</p:properties>
</file>

<file path=customXml/itemProps1.xml><?xml version="1.0" encoding="utf-8"?>
<ds:datastoreItem xmlns:ds="http://schemas.openxmlformats.org/officeDocument/2006/customXml" ds:itemID="{8F47894B-276E-4E1F-A146-704AFD9C1546}">
  <ds:schemaRefs>
    <ds:schemaRef ds:uri="4a50c3af-328d-4c26-9632-e6dd7a90b192"/>
    <ds:schemaRef ds:uri="9a29b55a-3458-43b1-b5f5-8a06b1b834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886936C-F842-4A63-AC4A-C48CD631AF84}">
  <ds:schemaRefs>
    <ds:schemaRef ds:uri="http://schemas.microsoft.com/sharepoint/v3/contenttype/forms"/>
  </ds:schemaRefs>
</ds:datastoreItem>
</file>

<file path=customXml/itemProps3.xml><?xml version="1.0" encoding="utf-8"?>
<ds:datastoreItem xmlns:ds="http://schemas.openxmlformats.org/officeDocument/2006/customXml" ds:itemID="{19574E81-6224-468E-91D4-9A1FE2F1A9F9}">
  <ds:schemaRefs>
    <ds:schemaRef ds:uri="http://www.w3.org/XML/1998/namespace"/>
    <ds:schemaRef ds:uri="http://schemas.microsoft.com/office/2006/documentManagement/types"/>
    <ds:schemaRef ds:uri="http://schemas.microsoft.com/office/2006/metadata/properties"/>
    <ds:schemaRef ds:uri="http://purl.org/dc/terms/"/>
    <ds:schemaRef ds:uri="http://purl.org/dc/dcmitype/"/>
    <ds:schemaRef ds:uri="http://purl.org/dc/elements/1.1/"/>
    <ds:schemaRef ds:uri="http://schemas.microsoft.com/office/infopath/2007/PartnerControls"/>
    <ds:schemaRef ds:uri="http://schemas.openxmlformats.org/package/2006/metadata/core-properties"/>
    <ds:schemaRef ds:uri="4a50c3af-328d-4c26-9632-e6dd7a90b192"/>
    <ds:schemaRef ds:uri="9a29b55a-3458-43b1-b5f5-8a06b1b83431"/>
  </ds:schemaRefs>
</ds:datastoreItem>
</file>

<file path=docProps/app.xml><?xml version="1.0" encoding="utf-8"?>
<Properties xmlns="http://schemas.openxmlformats.org/officeDocument/2006/extended-properties" xmlns:vt="http://schemas.openxmlformats.org/officeDocument/2006/docPropsVTypes">
  <TotalTime>17</TotalTime>
  <Words>2763</Words>
  <Application>Microsoft Office PowerPoint</Application>
  <PresentationFormat>Widescreen</PresentationFormat>
  <Paragraphs>266</Paragraphs>
  <Slides>27</Slides>
  <Notes>20</Notes>
  <HiddenSlides>1</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27</vt:i4>
      </vt:variant>
    </vt:vector>
  </HeadingPairs>
  <TitlesOfParts>
    <vt:vector size="41" baseType="lpstr">
      <vt:lpstr>Arial</vt:lpstr>
      <vt:lpstr>Arial Narrow</vt:lpstr>
      <vt:lpstr>Calibri</vt:lpstr>
      <vt:lpstr>franklin-gothic-urw</vt:lpstr>
      <vt:lpstr>Gill Sans MT</vt:lpstr>
      <vt:lpstr>Segoe UI</vt:lpstr>
      <vt:lpstr>Symbol</vt:lpstr>
      <vt:lpstr>Times</vt:lpstr>
      <vt:lpstr>Times New Roman</vt:lpstr>
      <vt:lpstr>Wingdings</vt:lpstr>
      <vt:lpstr>PROGRESS Center</vt:lpstr>
      <vt:lpstr>PROGRESS Center</vt:lpstr>
      <vt:lpstr>PROGRESS Center</vt:lpstr>
      <vt:lpstr>1_PROGRESS Center</vt:lpstr>
      <vt:lpstr>Prepping In-Service and Pre-Service Teachers for PROGRESS</vt:lpstr>
      <vt:lpstr>Introduce Yourself!</vt:lpstr>
      <vt:lpstr>Welcome and Introductions</vt:lpstr>
      <vt:lpstr>Why did you choose to join us today? </vt:lpstr>
      <vt:lpstr>Objectives </vt:lpstr>
      <vt:lpstr>What Did Educator Focus Group Participants Share?</vt:lpstr>
      <vt:lpstr>What We Have Learned Through PROGRESS Center Professional Learning Efforts and Focus Groups</vt:lpstr>
      <vt:lpstr>What Is Available From The PROGRESS Center To Assist With Preparing Educators?</vt:lpstr>
      <vt:lpstr>Share Your Thoughts! </vt:lpstr>
      <vt:lpstr>Meet the Panelists! </vt:lpstr>
      <vt:lpstr>Panel Questions</vt:lpstr>
      <vt:lpstr>Where Can I Find the Learning Modules You Mentioned? </vt:lpstr>
      <vt:lpstr>Accessing Online Courses</vt:lpstr>
      <vt:lpstr>Learning Module Library Login </vt:lpstr>
      <vt:lpstr>Learning Module Library Dashboard</vt:lpstr>
      <vt:lpstr>Practice Based Professional Learning Activities</vt:lpstr>
      <vt:lpstr>Three Practice Based Professional Learning Activities</vt:lpstr>
      <vt:lpstr>Strategies for Analyzing PROGRESS Center IEP Tip Sheets</vt:lpstr>
      <vt:lpstr>Select the Tip Sheet To Focus On</vt:lpstr>
      <vt:lpstr>Activity Structure</vt:lpstr>
      <vt:lpstr>Optional Activity</vt:lpstr>
      <vt:lpstr>Where Can I Learn More?</vt:lpstr>
      <vt:lpstr>Find Additional Resources and Connections with PROGRESS Center</vt:lpstr>
      <vt:lpstr>Staying Connected With the  PROGRESS Center</vt:lpstr>
      <vt:lpstr>Disclaimer</vt:lpstr>
      <vt:lpstr>Reflection and Closing</vt:lpstr>
      <vt:lpstr>PROGRESS Center 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Prepping Preservice and In-Service Teachers for PROGRESS</dc:title>
  <dc:creator>Prater, Steven</dc:creator>
  <cp:lastModifiedBy>Peterson, Amy</cp:lastModifiedBy>
  <cp:revision>3</cp:revision>
  <dcterms:created xsi:type="dcterms:W3CDTF">2023-01-10T18:44:53Z</dcterms:created>
  <dcterms:modified xsi:type="dcterms:W3CDTF">2023-08-01T12:13:14Z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0x0101007873C9C38D4CE64E9D6A3BDA6AD05B18</vt:lpwstr>
  </property>
  <property fmtid="{D5CDD505-2E9C-101B-9397-08002B2CF9AE}" pid="3" name="MediaServiceImageTags">
    <vt:lpwstr/>
  </property>
</Properties>
</file>