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4"/>
  </p:notesMasterIdLst>
  <p:handoutMasterIdLst>
    <p:handoutMasterId r:id="rId65"/>
  </p:handoutMasterIdLst>
  <p:sldIdLst>
    <p:sldId id="4614" r:id="rId5"/>
    <p:sldId id="4613" r:id="rId6"/>
    <p:sldId id="4394" r:id="rId7"/>
    <p:sldId id="4545" r:id="rId8"/>
    <p:sldId id="4563" r:id="rId9"/>
    <p:sldId id="4564" r:id="rId10"/>
    <p:sldId id="4571" r:id="rId11"/>
    <p:sldId id="4567" r:id="rId12"/>
    <p:sldId id="4569" r:id="rId13"/>
    <p:sldId id="4550" r:id="rId14"/>
    <p:sldId id="4570" r:id="rId15"/>
    <p:sldId id="4568" r:id="rId16"/>
    <p:sldId id="4573" r:id="rId17"/>
    <p:sldId id="4574" r:id="rId18"/>
    <p:sldId id="4605" r:id="rId19"/>
    <p:sldId id="4575" r:id="rId20"/>
    <p:sldId id="4577" r:id="rId21"/>
    <p:sldId id="4578" r:id="rId22"/>
    <p:sldId id="4579" r:id="rId23"/>
    <p:sldId id="324" r:id="rId24"/>
    <p:sldId id="4603" r:id="rId25"/>
    <p:sldId id="4582" r:id="rId26"/>
    <p:sldId id="4583" r:id="rId27"/>
    <p:sldId id="1670" r:id="rId28"/>
    <p:sldId id="4584" r:id="rId29"/>
    <p:sldId id="4586" r:id="rId30"/>
    <p:sldId id="4587" r:id="rId31"/>
    <p:sldId id="4588" r:id="rId32"/>
    <p:sldId id="4589" r:id="rId33"/>
    <p:sldId id="4590" r:id="rId34"/>
    <p:sldId id="4591" r:id="rId35"/>
    <p:sldId id="4604" r:id="rId36"/>
    <p:sldId id="4592" r:id="rId37"/>
    <p:sldId id="4594" r:id="rId38"/>
    <p:sldId id="4595" r:id="rId39"/>
    <p:sldId id="4596" r:id="rId40"/>
    <p:sldId id="4597" r:id="rId41"/>
    <p:sldId id="4601" r:id="rId42"/>
    <p:sldId id="4602" r:id="rId43"/>
    <p:sldId id="4547" r:id="rId44"/>
    <p:sldId id="3977" r:id="rId45"/>
    <p:sldId id="4534" r:id="rId46"/>
    <p:sldId id="4392" r:id="rId47"/>
    <p:sldId id="864" r:id="rId48"/>
    <p:sldId id="4539" r:id="rId49"/>
    <p:sldId id="4606" r:id="rId50"/>
    <p:sldId id="4541" r:id="rId51"/>
    <p:sldId id="4607" r:id="rId52"/>
    <p:sldId id="4609" r:id="rId53"/>
    <p:sldId id="4610" r:id="rId54"/>
    <p:sldId id="4611" r:id="rId55"/>
    <p:sldId id="4612" r:id="rId56"/>
    <p:sldId id="4615" r:id="rId57"/>
    <p:sldId id="4557" r:id="rId58"/>
    <p:sldId id="4560" r:id="rId59"/>
    <p:sldId id="4559" r:id="rId60"/>
    <p:sldId id="4558" r:id="rId61"/>
    <p:sldId id="4561" r:id="rId62"/>
    <p:sldId id="404" r:id="rId6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axonomy" id="{40064D69-CE95-46B7-8DE8-1065BBA2B5F2}">
          <p14:sldIdLst>
            <p14:sldId id="4614"/>
            <p14:sldId id="4613"/>
            <p14:sldId id="4394"/>
            <p14:sldId id="4545"/>
            <p14:sldId id="4563"/>
            <p14:sldId id="4564"/>
            <p14:sldId id="4571"/>
            <p14:sldId id="4567"/>
            <p14:sldId id="4569"/>
            <p14:sldId id="4550"/>
            <p14:sldId id="4570"/>
            <p14:sldId id="4568"/>
            <p14:sldId id="4573"/>
            <p14:sldId id="4574"/>
            <p14:sldId id="4605"/>
            <p14:sldId id="4575"/>
            <p14:sldId id="4577"/>
            <p14:sldId id="4578"/>
            <p14:sldId id="4579"/>
            <p14:sldId id="324"/>
            <p14:sldId id="4603"/>
            <p14:sldId id="4582"/>
            <p14:sldId id="4583"/>
            <p14:sldId id="1670"/>
            <p14:sldId id="4584"/>
            <p14:sldId id="4586"/>
            <p14:sldId id="4587"/>
            <p14:sldId id="4588"/>
            <p14:sldId id="4589"/>
            <p14:sldId id="4590"/>
            <p14:sldId id="4591"/>
            <p14:sldId id="4604"/>
            <p14:sldId id="4592"/>
            <p14:sldId id="4594"/>
            <p14:sldId id="4595"/>
            <p14:sldId id="4596"/>
            <p14:sldId id="4597"/>
            <p14:sldId id="4601"/>
            <p14:sldId id="4602"/>
            <p14:sldId id="4547"/>
            <p14:sldId id="3977"/>
            <p14:sldId id="4534"/>
            <p14:sldId id="4392"/>
            <p14:sldId id="864"/>
            <p14:sldId id="4539"/>
            <p14:sldId id="4606"/>
            <p14:sldId id="4541"/>
            <p14:sldId id="4607"/>
            <p14:sldId id="4609"/>
            <p14:sldId id="4610"/>
            <p14:sldId id="4611"/>
            <p14:sldId id="4612"/>
          </p14:sldIdLst>
        </p14:section>
        <p14:section name="Section 3: Resources for doing DBI" id="{2BBC1C1D-88DE-1148-AA0F-9A08ECD935B7}">
          <p14:sldIdLst>
            <p14:sldId id="4615"/>
            <p14:sldId id="4557"/>
            <p14:sldId id="4560"/>
            <p14:sldId id="4559"/>
            <p14:sldId id="4558"/>
            <p14:sldId id="4561"/>
            <p14:sldId id="404"/>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PA" userId="S::ampeterson@air.org::8c14dd6b-6031-4383-8241-8af97fa7035b" providerId="AD"/>
  <p188:author id="{A4759F2A-275A-1110-FED8-D76261918B6D}" name="Arden, Sarah" initials="AS" userId="S::sarden@air.org::c3865b93-f4ad-427d-92c9-4484f9824b26" providerId="AD"/>
  <p188:author id="{190FE190-37F9-60E5-5A23-A3BED499A4B8}" name="Potter, Jon" initials="PJ" userId="S::jopotter@air.org::c258a90c-a202-46b4-9f59-d5e77af51dd0" providerId="AD"/>
  <p188:author id="{A496E3A6-C061-1730-A93D-F23E23A7FF5C}" name="Harlacher, Jason" initials="HJ" userId="S::jharlacher@air.org::e2b8eea1-1bab-463d-b788-b2b13f17fd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4" clrIdx="4">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6298"/>
    <a:srgbClr val="A8452A"/>
    <a:srgbClr val="10719C"/>
    <a:srgbClr val="E6E6E6"/>
    <a:srgbClr val="C4B798"/>
    <a:srgbClr val="E6B00E"/>
    <a:srgbClr val="FFFFFF"/>
    <a:srgbClr val="C25131"/>
    <a:srgbClr val="6D6E7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427" autoAdjust="0"/>
  </p:normalViewPr>
  <p:slideViewPr>
    <p:cSldViewPr snapToGrid="0">
      <p:cViewPr varScale="1">
        <p:scale>
          <a:sx n="54" d="100"/>
          <a:sy n="54" d="100"/>
        </p:scale>
        <p:origin x="328" y="56"/>
      </p:cViewPr>
      <p:guideLst>
        <p:guide orient="horz" pos="648"/>
        <p:guide pos="3840"/>
      </p:guideLst>
    </p:cSldViewPr>
  </p:slideViewPr>
  <p:outlineViewPr>
    <p:cViewPr>
      <p:scale>
        <a:sx n="20" d="100"/>
        <a:sy n="20" d="100"/>
      </p:scale>
      <p:origin x="0" y="-18372"/>
    </p:cViewPr>
  </p:outlineViewPr>
  <p:notesTextViewPr>
    <p:cViewPr>
      <p:scale>
        <a:sx n="1" d="1"/>
        <a:sy n="1" d="1"/>
      </p:scale>
      <p:origin x="0" y="0"/>
    </p:cViewPr>
  </p:notesTextViewPr>
  <p:sorterViewPr>
    <p:cViewPr>
      <p:scale>
        <a:sx n="90" d="100"/>
        <a:sy n="9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B5FC31E7-CA5E-4EAB-9AFD-9022E0C50562}"/>
    <pc:docChg chg="delSld modSld modSection">
      <pc:chgData name="Peterson, Amy" userId="8c14dd6b-6031-4383-8241-8af97fa7035b" providerId="ADAL" clId="{B5FC31E7-CA5E-4EAB-9AFD-9022E0C50562}" dt="2023-08-01T12:51:54.351" v="3" actId="47"/>
      <pc:docMkLst>
        <pc:docMk/>
      </pc:docMkLst>
      <pc:sldChg chg="del">
        <pc:chgData name="Peterson, Amy" userId="8c14dd6b-6031-4383-8241-8af97fa7035b" providerId="ADAL" clId="{B5FC31E7-CA5E-4EAB-9AFD-9022E0C50562}" dt="2023-08-01T12:51:54.351" v="3" actId="47"/>
        <pc:sldMkLst>
          <pc:docMk/>
          <pc:sldMk cId="1255691970" sldId="4389"/>
        </pc:sldMkLst>
      </pc:sldChg>
      <pc:sldChg chg="del">
        <pc:chgData name="Peterson, Amy" userId="8c14dd6b-6031-4383-8241-8af97fa7035b" providerId="ADAL" clId="{B5FC31E7-CA5E-4EAB-9AFD-9022E0C50562}" dt="2023-08-01T12:48:48.531" v="0" actId="47"/>
        <pc:sldMkLst>
          <pc:docMk/>
          <pc:sldMk cId="1064904278" sldId="4565"/>
        </pc:sldMkLst>
      </pc:sldChg>
      <pc:sldChg chg="modSp mod">
        <pc:chgData name="Peterson, Amy" userId="8c14dd6b-6031-4383-8241-8af97fa7035b" providerId="ADAL" clId="{B5FC31E7-CA5E-4EAB-9AFD-9022E0C50562}" dt="2023-08-01T12:51:04.088" v="1" actId="166"/>
        <pc:sldMkLst>
          <pc:docMk/>
          <pc:sldMk cId="2942917451" sldId="4601"/>
        </pc:sldMkLst>
        <pc:picChg chg="ord">
          <ac:chgData name="Peterson, Amy" userId="8c14dd6b-6031-4383-8241-8af97fa7035b" providerId="ADAL" clId="{B5FC31E7-CA5E-4EAB-9AFD-9022E0C50562}" dt="2023-08-01T12:51:04.088" v="1" actId="166"/>
          <ac:picMkLst>
            <pc:docMk/>
            <pc:sldMk cId="2942917451" sldId="4601"/>
            <ac:picMk id="10" creationId="{727D3656-454E-1DDC-53A7-039D831A3E3F}"/>
          </ac:picMkLst>
        </pc:picChg>
      </pc:sldChg>
      <pc:sldChg chg="del">
        <pc:chgData name="Peterson, Amy" userId="8c14dd6b-6031-4383-8241-8af97fa7035b" providerId="ADAL" clId="{B5FC31E7-CA5E-4EAB-9AFD-9022E0C50562}" dt="2023-08-01T12:51:42.128" v="2" actId="47"/>
        <pc:sldMkLst>
          <pc:docMk/>
          <pc:sldMk cId="1611418057" sldId="4608"/>
        </pc:sldMkLst>
      </pc:sldChg>
      <pc:sldMasterChg chg="delSldLayout">
        <pc:chgData name="Peterson, Amy" userId="8c14dd6b-6031-4383-8241-8af97fa7035b" providerId="ADAL" clId="{B5FC31E7-CA5E-4EAB-9AFD-9022E0C50562}" dt="2023-08-01T12:51:54.351" v="3" actId="47"/>
        <pc:sldMasterMkLst>
          <pc:docMk/>
          <pc:sldMasterMk cId="397854331" sldId="2147483660"/>
        </pc:sldMasterMkLst>
        <pc:sldLayoutChg chg="del">
          <pc:chgData name="Peterson, Amy" userId="8c14dd6b-6031-4383-8241-8af97fa7035b" providerId="ADAL" clId="{B5FC31E7-CA5E-4EAB-9AFD-9022E0C50562}" dt="2023-08-01T12:51:54.351" v="3" actId="47"/>
          <pc:sldLayoutMkLst>
            <pc:docMk/>
            <pc:sldMasterMk cId="397854331" sldId="2147483660"/>
            <pc:sldLayoutMk cId="4145271431" sldId="2147483828"/>
          </pc:sldLayoutMkLst>
        </pc:sldLayoutChg>
      </pc:sldMasterChg>
    </pc:docChg>
  </pc:docChgLst>
  <pc:docChgLst>
    <pc:chgData name="Peterson, Amy" userId="8c14dd6b-6031-4383-8241-8af97fa7035b" providerId="ADAL" clId="{495CD3BE-93C8-44AC-A249-B6A62A70C4D8}"/>
    <pc:docChg chg="delSld modSld modSection">
      <pc:chgData name="Peterson, Amy" userId="8c14dd6b-6031-4383-8241-8af97fa7035b" providerId="ADAL" clId="{495CD3BE-93C8-44AC-A249-B6A62A70C4D8}" dt="2023-07-28T20:33:53.326" v="12" actId="6549"/>
      <pc:docMkLst>
        <pc:docMk/>
      </pc:docMkLst>
      <pc:sldChg chg="modNotesTx">
        <pc:chgData name="Peterson, Amy" userId="8c14dd6b-6031-4383-8241-8af97fa7035b" providerId="ADAL" clId="{495CD3BE-93C8-44AC-A249-B6A62A70C4D8}" dt="2023-07-28T20:33:12.893" v="6" actId="6549"/>
        <pc:sldMkLst>
          <pc:docMk/>
          <pc:sldMk cId="945064380" sldId="324"/>
        </pc:sldMkLst>
      </pc:sldChg>
      <pc:sldChg chg="del">
        <pc:chgData name="Peterson, Amy" userId="8c14dd6b-6031-4383-8241-8af97fa7035b" providerId="ADAL" clId="{495CD3BE-93C8-44AC-A249-B6A62A70C4D8}" dt="2023-07-28T20:15:38.279" v="0" actId="47"/>
        <pc:sldMkLst>
          <pc:docMk/>
          <pc:sldMk cId="3309350287" sldId="409"/>
        </pc:sldMkLst>
      </pc:sldChg>
      <pc:sldChg chg="modNotesTx">
        <pc:chgData name="Peterson, Amy" userId="8c14dd6b-6031-4383-8241-8af97fa7035b" providerId="ADAL" clId="{495CD3BE-93C8-44AC-A249-B6A62A70C4D8}" dt="2023-07-28T20:33:20.848" v="8" actId="6549"/>
        <pc:sldMkLst>
          <pc:docMk/>
          <pc:sldMk cId="1162574010" sldId="1670"/>
        </pc:sldMkLst>
      </pc:sldChg>
      <pc:sldChg chg="del">
        <pc:chgData name="Peterson, Amy" userId="8c14dd6b-6031-4383-8241-8af97fa7035b" providerId="ADAL" clId="{495CD3BE-93C8-44AC-A249-B6A62A70C4D8}" dt="2023-07-28T20:15:39.753" v="2" actId="47"/>
        <pc:sldMkLst>
          <pc:docMk/>
          <pc:sldMk cId="865552365" sldId="1851"/>
        </pc:sldMkLst>
      </pc:sldChg>
      <pc:sldChg chg="del">
        <pc:chgData name="Peterson, Amy" userId="8c14dd6b-6031-4383-8241-8af97fa7035b" providerId="ADAL" clId="{495CD3BE-93C8-44AC-A249-B6A62A70C4D8}" dt="2023-07-28T20:15:38.681" v="1" actId="47"/>
        <pc:sldMkLst>
          <pc:docMk/>
          <pc:sldMk cId="630775230" sldId="4395"/>
        </pc:sldMkLst>
      </pc:sldChg>
      <pc:sldChg chg="modNotesTx">
        <pc:chgData name="Peterson, Amy" userId="8c14dd6b-6031-4383-8241-8af97fa7035b" providerId="ADAL" clId="{495CD3BE-93C8-44AC-A249-B6A62A70C4D8}" dt="2023-07-28T20:33:53.326" v="12" actId="6549"/>
        <pc:sldMkLst>
          <pc:docMk/>
          <pc:sldMk cId="971728527" sldId="4539"/>
        </pc:sldMkLst>
      </pc:sldChg>
      <pc:sldChg chg="modNotesTx">
        <pc:chgData name="Peterson, Amy" userId="8c14dd6b-6031-4383-8241-8af97fa7035b" providerId="ADAL" clId="{495CD3BE-93C8-44AC-A249-B6A62A70C4D8}" dt="2023-07-28T20:33:01.050" v="4" actId="6549"/>
        <pc:sldMkLst>
          <pc:docMk/>
          <pc:sldMk cId="685608853" sldId="4570"/>
        </pc:sldMkLst>
      </pc:sldChg>
      <pc:sldChg chg="modNotesTx">
        <pc:chgData name="Peterson, Amy" userId="8c14dd6b-6031-4383-8241-8af97fa7035b" providerId="ADAL" clId="{495CD3BE-93C8-44AC-A249-B6A62A70C4D8}" dt="2023-07-28T20:33:08.042" v="5" actId="6549"/>
        <pc:sldMkLst>
          <pc:docMk/>
          <pc:sldMk cId="710733197" sldId="4577"/>
        </pc:sldMkLst>
      </pc:sldChg>
      <pc:sldChg chg="modNotesTx">
        <pc:chgData name="Peterson, Amy" userId="8c14dd6b-6031-4383-8241-8af97fa7035b" providerId="ADAL" clId="{495CD3BE-93C8-44AC-A249-B6A62A70C4D8}" dt="2023-07-28T20:33:24.890" v="9" actId="6549"/>
        <pc:sldMkLst>
          <pc:docMk/>
          <pc:sldMk cId="2050050704" sldId="4584"/>
        </pc:sldMkLst>
      </pc:sldChg>
      <pc:sldChg chg="modNotesTx">
        <pc:chgData name="Peterson, Amy" userId="8c14dd6b-6031-4383-8241-8af97fa7035b" providerId="ADAL" clId="{495CD3BE-93C8-44AC-A249-B6A62A70C4D8}" dt="2023-07-28T20:33:30.892" v="10" actId="6549"/>
        <pc:sldMkLst>
          <pc:docMk/>
          <pc:sldMk cId="705594465" sldId="4589"/>
        </pc:sldMkLst>
      </pc:sldChg>
      <pc:sldChg chg="modNotesTx">
        <pc:chgData name="Peterson, Amy" userId="8c14dd6b-6031-4383-8241-8af97fa7035b" providerId="ADAL" clId="{495CD3BE-93C8-44AC-A249-B6A62A70C4D8}" dt="2023-07-28T20:33:40.202" v="11" actId="6549"/>
        <pc:sldMkLst>
          <pc:docMk/>
          <pc:sldMk cId="460468939" sldId="4595"/>
        </pc:sldMkLst>
      </pc:sldChg>
      <pc:sldChg chg="modNotesTx">
        <pc:chgData name="Peterson, Amy" userId="8c14dd6b-6031-4383-8241-8af97fa7035b" providerId="ADAL" clId="{495CD3BE-93C8-44AC-A249-B6A62A70C4D8}" dt="2023-07-28T20:33:16.541" v="7" actId="6549"/>
        <pc:sldMkLst>
          <pc:docMk/>
          <pc:sldMk cId="250246093" sldId="4603"/>
        </pc:sldMkLst>
      </pc:sldChg>
      <pc:sldMasterChg chg="delSldLayout">
        <pc:chgData name="Peterson, Amy" userId="8c14dd6b-6031-4383-8241-8af97fa7035b" providerId="ADAL" clId="{495CD3BE-93C8-44AC-A249-B6A62A70C4D8}" dt="2023-07-28T20:15:39.753" v="2" actId="47"/>
        <pc:sldMasterMkLst>
          <pc:docMk/>
          <pc:sldMasterMk cId="397854331" sldId="2147483660"/>
        </pc:sldMasterMkLst>
        <pc:sldLayoutChg chg="del">
          <pc:chgData name="Peterson, Amy" userId="8c14dd6b-6031-4383-8241-8af97fa7035b" providerId="ADAL" clId="{495CD3BE-93C8-44AC-A249-B6A62A70C4D8}" dt="2023-07-28T20:15:39.753" v="2" actId="47"/>
          <pc:sldLayoutMkLst>
            <pc:docMk/>
            <pc:sldMasterMk cId="397854331" sldId="2147483660"/>
            <pc:sldLayoutMk cId="2539782051" sldId="214748384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90CBC-D6E2-4145-A539-1F9CC97BB8C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B01DE42-B596-4399-92A5-349F13CCD2DB}">
      <dgm:prSet/>
      <dgm:spPr/>
      <dgm:t>
        <a:bodyPr/>
        <a:lstStyle/>
        <a:p>
          <a:r>
            <a:rPr lang="en-US" b="1"/>
            <a:t>Type/Source </a:t>
          </a:r>
          <a:endParaRPr lang="en-US"/>
        </a:p>
      </dgm:t>
    </dgm:pt>
    <dgm:pt modelId="{1D2EEFD3-B96D-4981-9A49-354DCB14F6DA}" type="parTrans" cxnId="{54E7393E-1805-4D2D-AF00-5064F01160C4}">
      <dgm:prSet/>
      <dgm:spPr/>
      <dgm:t>
        <a:bodyPr/>
        <a:lstStyle/>
        <a:p>
          <a:endParaRPr lang="en-US"/>
        </a:p>
      </dgm:t>
    </dgm:pt>
    <dgm:pt modelId="{AADCA7E9-A68B-4F53-8F20-2F688C9943E4}" type="sibTrans" cxnId="{54E7393E-1805-4D2D-AF00-5064F01160C4}">
      <dgm:prSet/>
      <dgm:spPr/>
      <dgm:t>
        <a:bodyPr/>
        <a:lstStyle/>
        <a:p>
          <a:endParaRPr lang="en-US"/>
        </a:p>
      </dgm:t>
    </dgm:pt>
    <dgm:pt modelId="{C77B17E2-2E34-4F92-BC79-D773B16BEC9C}">
      <dgm:prSet/>
      <dgm:spPr/>
      <dgm:t>
        <a:bodyPr/>
        <a:lstStyle/>
        <a:p>
          <a:r>
            <a:rPr lang="en-US" dirty="0"/>
            <a:t>Is the source reputable? </a:t>
          </a:r>
        </a:p>
      </dgm:t>
      <dgm:extLst>
        <a:ext uri="{E40237B7-FDA0-4F09-8148-C483321AD2D9}">
          <dgm14:cNvPr xmlns:dgm14="http://schemas.microsoft.com/office/drawing/2010/diagram" id="0" name="" descr="Visual showing four overarching areas: Type/Source, Populaton, Desired Outcomes, Effect Size and related sub bullets. For Type/Source bullets include: Is the source reputable, can it be trusted. For Population the guiding question is were the students included in the study similar to our students. For desired outomces the guiding question is were the outcomes of interest relevant to our students? For effect size the guiding question is does the evidence suggest tha tthe intervention can produce the results we expect?"/>
        </a:ext>
      </dgm:extLst>
    </dgm:pt>
    <dgm:pt modelId="{8469D97C-AB94-44CB-9CEF-46E94E24E5D5}" type="parTrans" cxnId="{CD9FF1F8-A9AA-4CA0-AE98-B7C3F9EE8533}">
      <dgm:prSet/>
      <dgm:spPr/>
      <dgm:t>
        <a:bodyPr/>
        <a:lstStyle/>
        <a:p>
          <a:endParaRPr lang="en-US"/>
        </a:p>
      </dgm:t>
    </dgm:pt>
    <dgm:pt modelId="{12EA26AA-54E6-4CBC-8A7A-E3BD0B21C53C}" type="sibTrans" cxnId="{CD9FF1F8-A9AA-4CA0-AE98-B7C3F9EE8533}">
      <dgm:prSet/>
      <dgm:spPr/>
      <dgm:t>
        <a:bodyPr/>
        <a:lstStyle/>
        <a:p>
          <a:endParaRPr lang="en-US"/>
        </a:p>
      </dgm:t>
    </dgm:pt>
    <dgm:pt modelId="{FC6026C6-F8D9-4B9A-BD84-726DC7EA75F4}">
      <dgm:prSet/>
      <dgm:spPr/>
      <dgm:t>
        <a:bodyPr/>
        <a:lstStyle/>
        <a:p>
          <a:r>
            <a:rPr lang="en-US" b="1"/>
            <a:t>Population </a:t>
          </a:r>
          <a:endParaRPr lang="en-US"/>
        </a:p>
      </dgm:t>
    </dgm:pt>
    <dgm:pt modelId="{95B26A11-1416-4163-A24A-A76F3A2D214D}" type="parTrans" cxnId="{DECAD371-E168-475F-A0B0-C6AF4B1934E9}">
      <dgm:prSet/>
      <dgm:spPr/>
      <dgm:t>
        <a:bodyPr/>
        <a:lstStyle/>
        <a:p>
          <a:endParaRPr lang="en-US"/>
        </a:p>
      </dgm:t>
    </dgm:pt>
    <dgm:pt modelId="{37C13EE7-8910-4431-BEF1-0A7DD02AA679}" type="sibTrans" cxnId="{DECAD371-E168-475F-A0B0-C6AF4B1934E9}">
      <dgm:prSet/>
      <dgm:spPr/>
      <dgm:t>
        <a:bodyPr/>
        <a:lstStyle/>
        <a:p>
          <a:endParaRPr lang="en-US"/>
        </a:p>
      </dgm:t>
    </dgm:pt>
    <dgm:pt modelId="{3A28D0F0-848D-4556-9D75-D9EAD7C713DE}">
      <dgm:prSet/>
      <dgm:spPr/>
      <dgm:t>
        <a:bodyPr/>
        <a:lstStyle/>
        <a:p>
          <a:r>
            <a:rPr lang="en-US" dirty="0"/>
            <a:t>Were the students included in the study similar to our students?</a:t>
          </a:r>
        </a:p>
      </dgm:t>
    </dgm:pt>
    <dgm:pt modelId="{0F6B3622-A92B-4588-963D-E55A609571CC}" type="parTrans" cxnId="{DC004167-E02D-4D22-85BB-0DF324E5F202}">
      <dgm:prSet/>
      <dgm:spPr/>
      <dgm:t>
        <a:bodyPr/>
        <a:lstStyle/>
        <a:p>
          <a:endParaRPr lang="en-US"/>
        </a:p>
      </dgm:t>
    </dgm:pt>
    <dgm:pt modelId="{116080A7-3BF5-4491-8F77-7810B204D02A}" type="sibTrans" cxnId="{DC004167-E02D-4D22-85BB-0DF324E5F202}">
      <dgm:prSet/>
      <dgm:spPr/>
      <dgm:t>
        <a:bodyPr/>
        <a:lstStyle/>
        <a:p>
          <a:endParaRPr lang="en-US"/>
        </a:p>
      </dgm:t>
    </dgm:pt>
    <dgm:pt modelId="{4815B9D7-E8DA-45D0-BA6D-812A6AB135F7}">
      <dgm:prSet/>
      <dgm:spPr/>
      <dgm:t>
        <a:bodyPr/>
        <a:lstStyle/>
        <a:p>
          <a:r>
            <a:rPr lang="en-US" b="1"/>
            <a:t>Desired Outcomes </a:t>
          </a:r>
          <a:endParaRPr lang="en-US"/>
        </a:p>
      </dgm:t>
    </dgm:pt>
    <dgm:pt modelId="{B7DD24D5-20FC-4063-8A80-8AF5A9551E09}" type="parTrans" cxnId="{F96B99D3-3F44-4B18-8429-D1686F20CABF}">
      <dgm:prSet/>
      <dgm:spPr/>
      <dgm:t>
        <a:bodyPr/>
        <a:lstStyle/>
        <a:p>
          <a:endParaRPr lang="en-US"/>
        </a:p>
      </dgm:t>
    </dgm:pt>
    <dgm:pt modelId="{38429B17-0D36-4090-9995-B27BDCB1B503}" type="sibTrans" cxnId="{F96B99D3-3F44-4B18-8429-D1686F20CABF}">
      <dgm:prSet/>
      <dgm:spPr/>
      <dgm:t>
        <a:bodyPr/>
        <a:lstStyle/>
        <a:p>
          <a:endParaRPr lang="en-US"/>
        </a:p>
      </dgm:t>
    </dgm:pt>
    <dgm:pt modelId="{99A878AB-C4E6-4208-A36E-D38A00B04555}">
      <dgm:prSet/>
      <dgm:spPr/>
      <dgm:t>
        <a:bodyPr/>
        <a:lstStyle/>
        <a:p>
          <a:r>
            <a:rPr lang="en-US"/>
            <a:t>Were the outcomes of interest relevant to our students?</a:t>
          </a:r>
        </a:p>
      </dgm:t>
    </dgm:pt>
    <dgm:pt modelId="{FA6E7A91-DBBD-42A6-9F72-69930170A2AD}" type="parTrans" cxnId="{A5F45198-C4AF-40AC-A89F-EE3E523DA279}">
      <dgm:prSet/>
      <dgm:spPr/>
      <dgm:t>
        <a:bodyPr/>
        <a:lstStyle/>
        <a:p>
          <a:endParaRPr lang="en-US"/>
        </a:p>
      </dgm:t>
    </dgm:pt>
    <dgm:pt modelId="{1832493D-C2BA-45BA-A8F8-4CC07C945C93}" type="sibTrans" cxnId="{A5F45198-C4AF-40AC-A89F-EE3E523DA279}">
      <dgm:prSet/>
      <dgm:spPr/>
      <dgm:t>
        <a:bodyPr/>
        <a:lstStyle/>
        <a:p>
          <a:endParaRPr lang="en-US"/>
        </a:p>
      </dgm:t>
    </dgm:pt>
    <dgm:pt modelId="{EAB3E847-DA95-417A-B219-41794BE5429E}">
      <dgm:prSet/>
      <dgm:spPr/>
      <dgm:t>
        <a:bodyPr/>
        <a:lstStyle/>
        <a:p>
          <a:r>
            <a:rPr lang="en-US" b="1" dirty="0"/>
            <a:t>Effect Size</a:t>
          </a:r>
          <a:br>
            <a:rPr lang="en-US" b="1" dirty="0"/>
          </a:br>
          <a:r>
            <a:rPr lang="en-US" b="1" dirty="0"/>
            <a:t>(for group design studies) </a:t>
          </a:r>
          <a:endParaRPr lang="en-US" dirty="0"/>
        </a:p>
      </dgm:t>
    </dgm:pt>
    <dgm:pt modelId="{069FD298-A61F-41EC-BAE0-9B6A5B94DA6E}" type="parTrans" cxnId="{7B1A9F60-51F0-4564-B135-8AB1D9D652DD}">
      <dgm:prSet/>
      <dgm:spPr/>
      <dgm:t>
        <a:bodyPr/>
        <a:lstStyle/>
        <a:p>
          <a:endParaRPr lang="en-US"/>
        </a:p>
      </dgm:t>
    </dgm:pt>
    <dgm:pt modelId="{7E8B30B8-8BF7-421D-9449-9BBDF9F61F23}" type="sibTrans" cxnId="{7B1A9F60-51F0-4564-B135-8AB1D9D652DD}">
      <dgm:prSet/>
      <dgm:spPr/>
      <dgm:t>
        <a:bodyPr/>
        <a:lstStyle/>
        <a:p>
          <a:endParaRPr lang="en-US"/>
        </a:p>
      </dgm:t>
    </dgm:pt>
    <dgm:pt modelId="{0BDF56B1-0118-4BB8-AAD8-B8B63A06D67F}">
      <dgm:prSet/>
      <dgm:spPr/>
      <dgm:t>
        <a:bodyPr/>
        <a:lstStyle/>
        <a:p>
          <a:r>
            <a:rPr lang="en-US" dirty="0"/>
            <a:t>Does the evidence suggest that the intervention can produce a meaningful change?</a:t>
          </a:r>
        </a:p>
      </dgm:t>
    </dgm:pt>
    <dgm:pt modelId="{6593076A-B5B8-4CD3-B92E-87EA9C959E03}" type="parTrans" cxnId="{240875B7-4A28-43EC-9015-CACE1CC30A59}">
      <dgm:prSet/>
      <dgm:spPr/>
      <dgm:t>
        <a:bodyPr/>
        <a:lstStyle/>
        <a:p>
          <a:endParaRPr lang="en-US"/>
        </a:p>
      </dgm:t>
    </dgm:pt>
    <dgm:pt modelId="{B09B03D7-1CCF-490A-80B9-1926A77F896B}" type="sibTrans" cxnId="{240875B7-4A28-43EC-9015-CACE1CC30A59}">
      <dgm:prSet/>
      <dgm:spPr/>
      <dgm:t>
        <a:bodyPr/>
        <a:lstStyle/>
        <a:p>
          <a:endParaRPr lang="en-US"/>
        </a:p>
      </dgm:t>
    </dgm:pt>
    <dgm:pt modelId="{95B2A5A2-D80C-43A6-9748-CE674385543B}">
      <dgm:prSet/>
      <dgm:spPr/>
      <dgm:t>
        <a:bodyPr/>
        <a:lstStyle/>
        <a:p>
          <a:r>
            <a:rPr lang="en-US" dirty="0"/>
            <a:t>Can it be trusted?</a:t>
          </a:r>
        </a:p>
      </dgm:t>
    </dgm:pt>
    <dgm:pt modelId="{7079E657-223F-43A6-BA1F-3296099555F3}" type="parTrans" cxnId="{0B1784C7-70D2-49F2-AFD2-BEE3C31642A8}">
      <dgm:prSet/>
      <dgm:spPr/>
      <dgm:t>
        <a:bodyPr/>
        <a:lstStyle/>
        <a:p>
          <a:endParaRPr lang="en-US"/>
        </a:p>
      </dgm:t>
    </dgm:pt>
    <dgm:pt modelId="{1BF295B7-ABB4-4309-B20D-A8846BFF3B53}" type="sibTrans" cxnId="{0B1784C7-70D2-49F2-AFD2-BEE3C31642A8}">
      <dgm:prSet/>
      <dgm:spPr/>
      <dgm:t>
        <a:bodyPr/>
        <a:lstStyle/>
        <a:p>
          <a:endParaRPr lang="en-US"/>
        </a:p>
      </dgm:t>
    </dgm:pt>
    <dgm:pt modelId="{B3182C7E-9585-4624-B9B5-FDBB7A69D1BF}" type="pres">
      <dgm:prSet presAssocID="{05A90CBC-D6E2-4145-A539-1F9CC97BB8CC}" presName="Name0" presStyleCnt="0">
        <dgm:presLayoutVars>
          <dgm:dir/>
          <dgm:animLvl val="lvl"/>
          <dgm:resizeHandles val="exact"/>
        </dgm:presLayoutVars>
      </dgm:prSet>
      <dgm:spPr/>
    </dgm:pt>
    <dgm:pt modelId="{BBEB0B1C-A797-489F-86B7-57E7851DB606}" type="pres">
      <dgm:prSet presAssocID="{6B01DE42-B596-4399-92A5-349F13CCD2DB}" presName="linNode" presStyleCnt="0"/>
      <dgm:spPr/>
    </dgm:pt>
    <dgm:pt modelId="{BBD518FD-8EC1-40AF-B10B-5BBBEAF484D6}" type="pres">
      <dgm:prSet presAssocID="{6B01DE42-B596-4399-92A5-349F13CCD2DB}" presName="parentText" presStyleLbl="node1" presStyleIdx="0" presStyleCnt="4">
        <dgm:presLayoutVars>
          <dgm:chMax val="1"/>
          <dgm:bulletEnabled val="1"/>
        </dgm:presLayoutVars>
      </dgm:prSet>
      <dgm:spPr/>
    </dgm:pt>
    <dgm:pt modelId="{02097E41-2ACA-45E8-8079-F957C2E774A0}" type="pres">
      <dgm:prSet presAssocID="{6B01DE42-B596-4399-92A5-349F13CCD2DB}" presName="descendantText" presStyleLbl="alignAccFollowNode1" presStyleIdx="0" presStyleCnt="4">
        <dgm:presLayoutVars>
          <dgm:bulletEnabled val="1"/>
        </dgm:presLayoutVars>
      </dgm:prSet>
      <dgm:spPr/>
    </dgm:pt>
    <dgm:pt modelId="{F671741F-B53A-4751-AB72-831160CE66B1}" type="pres">
      <dgm:prSet presAssocID="{AADCA7E9-A68B-4F53-8F20-2F688C9943E4}" presName="sp" presStyleCnt="0"/>
      <dgm:spPr/>
    </dgm:pt>
    <dgm:pt modelId="{FAD974E7-322A-44BA-ABE8-EBF5130A5C87}" type="pres">
      <dgm:prSet presAssocID="{FC6026C6-F8D9-4B9A-BD84-726DC7EA75F4}" presName="linNode" presStyleCnt="0"/>
      <dgm:spPr/>
    </dgm:pt>
    <dgm:pt modelId="{2C3C5522-9406-4FD1-AEE3-9CC032195B8A}" type="pres">
      <dgm:prSet presAssocID="{FC6026C6-F8D9-4B9A-BD84-726DC7EA75F4}" presName="parentText" presStyleLbl="node1" presStyleIdx="1" presStyleCnt="4">
        <dgm:presLayoutVars>
          <dgm:chMax val="1"/>
          <dgm:bulletEnabled val="1"/>
        </dgm:presLayoutVars>
      </dgm:prSet>
      <dgm:spPr/>
    </dgm:pt>
    <dgm:pt modelId="{A3E9DD70-BAA9-43F4-992B-54CB91DD6F52}" type="pres">
      <dgm:prSet presAssocID="{FC6026C6-F8D9-4B9A-BD84-726DC7EA75F4}" presName="descendantText" presStyleLbl="alignAccFollowNode1" presStyleIdx="1" presStyleCnt="4">
        <dgm:presLayoutVars>
          <dgm:bulletEnabled val="1"/>
        </dgm:presLayoutVars>
      </dgm:prSet>
      <dgm:spPr/>
    </dgm:pt>
    <dgm:pt modelId="{71D87ED0-362A-4CB8-8124-52D36C71A6F9}" type="pres">
      <dgm:prSet presAssocID="{37C13EE7-8910-4431-BEF1-0A7DD02AA679}" presName="sp" presStyleCnt="0"/>
      <dgm:spPr/>
    </dgm:pt>
    <dgm:pt modelId="{6502341F-2658-477D-8329-9F978A3DFE77}" type="pres">
      <dgm:prSet presAssocID="{4815B9D7-E8DA-45D0-BA6D-812A6AB135F7}" presName="linNode" presStyleCnt="0"/>
      <dgm:spPr/>
    </dgm:pt>
    <dgm:pt modelId="{17B8B887-C5A3-42EB-ADD3-4AD526C25678}" type="pres">
      <dgm:prSet presAssocID="{4815B9D7-E8DA-45D0-BA6D-812A6AB135F7}" presName="parentText" presStyleLbl="node1" presStyleIdx="2" presStyleCnt="4">
        <dgm:presLayoutVars>
          <dgm:chMax val="1"/>
          <dgm:bulletEnabled val="1"/>
        </dgm:presLayoutVars>
      </dgm:prSet>
      <dgm:spPr/>
    </dgm:pt>
    <dgm:pt modelId="{629387A8-36C3-4A2F-8335-9BF2D938D7B0}" type="pres">
      <dgm:prSet presAssocID="{4815B9D7-E8DA-45D0-BA6D-812A6AB135F7}" presName="descendantText" presStyleLbl="alignAccFollowNode1" presStyleIdx="2" presStyleCnt="4">
        <dgm:presLayoutVars>
          <dgm:bulletEnabled val="1"/>
        </dgm:presLayoutVars>
      </dgm:prSet>
      <dgm:spPr/>
    </dgm:pt>
    <dgm:pt modelId="{64311184-080E-4FA4-85E5-A42C7045F635}" type="pres">
      <dgm:prSet presAssocID="{38429B17-0D36-4090-9995-B27BDCB1B503}" presName="sp" presStyleCnt="0"/>
      <dgm:spPr/>
    </dgm:pt>
    <dgm:pt modelId="{B18BFA30-26FD-4D95-88B6-C8E695E5B403}" type="pres">
      <dgm:prSet presAssocID="{EAB3E847-DA95-417A-B219-41794BE5429E}" presName="linNode" presStyleCnt="0"/>
      <dgm:spPr/>
    </dgm:pt>
    <dgm:pt modelId="{2A90F12D-3A35-44B8-BC66-207D8235D3B9}" type="pres">
      <dgm:prSet presAssocID="{EAB3E847-DA95-417A-B219-41794BE5429E}" presName="parentText" presStyleLbl="node1" presStyleIdx="3" presStyleCnt="4">
        <dgm:presLayoutVars>
          <dgm:chMax val="1"/>
          <dgm:bulletEnabled val="1"/>
        </dgm:presLayoutVars>
      </dgm:prSet>
      <dgm:spPr/>
    </dgm:pt>
    <dgm:pt modelId="{9A119D65-FCC6-4F0E-839D-9D0D09FA2ECB}" type="pres">
      <dgm:prSet presAssocID="{EAB3E847-DA95-417A-B219-41794BE5429E}" presName="descendantText" presStyleLbl="alignAccFollowNode1" presStyleIdx="3" presStyleCnt="4">
        <dgm:presLayoutVars>
          <dgm:bulletEnabled val="1"/>
        </dgm:presLayoutVars>
      </dgm:prSet>
      <dgm:spPr/>
    </dgm:pt>
  </dgm:ptLst>
  <dgm:cxnLst>
    <dgm:cxn modelId="{D31E400A-6F71-4965-8344-E107A3B5F6BC}" type="presOf" srcId="{4815B9D7-E8DA-45D0-BA6D-812A6AB135F7}" destId="{17B8B887-C5A3-42EB-ADD3-4AD526C25678}" srcOrd="0" destOrd="0" presId="urn:microsoft.com/office/officeart/2005/8/layout/vList5"/>
    <dgm:cxn modelId="{1CD8B80A-8ACE-4B25-9329-AD479ECDBFA6}" type="presOf" srcId="{3A28D0F0-848D-4556-9D75-D9EAD7C713DE}" destId="{A3E9DD70-BAA9-43F4-992B-54CB91DD6F52}" srcOrd="0" destOrd="0" presId="urn:microsoft.com/office/officeart/2005/8/layout/vList5"/>
    <dgm:cxn modelId="{39816B10-A36C-416E-BE6F-0E30067DC256}" type="presOf" srcId="{99A878AB-C4E6-4208-A36E-D38A00B04555}" destId="{629387A8-36C3-4A2F-8335-9BF2D938D7B0}" srcOrd="0" destOrd="0" presId="urn:microsoft.com/office/officeart/2005/8/layout/vList5"/>
    <dgm:cxn modelId="{54E7393E-1805-4D2D-AF00-5064F01160C4}" srcId="{05A90CBC-D6E2-4145-A539-1F9CC97BB8CC}" destId="{6B01DE42-B596-4399-92A5-349F13CCD2DB}" srcOrd="0" destOrd="0" parTransId="{1D2EEFD3-B96D-4981-9A49-354DCB14F6DA}" sibTransId="{AADCA7E9-A68B-4F53-8F20-2F688C9943E4}"/>
    <dgm:cxn modelId="{7B1A9F60-51F0-4564-B135-8AB1D9D652DD}" srcId="{05A90CBC-D6E2-4145-A539-1F9CC97BB8CC}" destId="{EAB3E847-DA95-417A-B219-41794BE5429E}" srcOrd="3" destOrd="0" parTransId="{069FD298-A61F-41EC-BAE0-9B6A5B94DA6E}" sibTransId="{7E8B30B8-8BF7-421D-9449-9BBDF9F61F23}"/>
    <dgm:cxn modelId="{DC004167-E02D-4D22-85BB-0DF324E5F202}" srcId="{FC6026C6-F8D9-4B9A-BD84-726DC7EA75F4}" destId="{3A28D0F0-848D-4556-9D75-D9EAD7C713DE}" srcOrd="0" destOrd="0" parTransId="{0F6B3622-A92B-4588-963D-E55A609571CC}" sibTransId="{116080A7-3BF5-4491-8F77-7810B204D02A}"/>
    <dgm:cxn modelId="{70CD1D6C-7E3F-486D-BB1A-9B90597AE3A1}" type="presOf" srcId="{0BDF56B1-0118-4BB8-AAD8-B8B63A06D67F}" destId="{9A119D65-FCC6-4F0E-839D-9D0D09FA2ECB}" srcOrd="0" destOrd="0" presId="urn:microsoft.com/office/officeart/2005/8/layout/vList5"/>
    <dgm:cxn modelId="{DECAD371-E168-475F-A0B0-C6AF4B1934E9}" srcId="{05A90CBC-D6E2-4145-A539-1F9CC97BB8CC}" destId="{FC6026C6-F8D9-4B9A-BD84-726DC7EA75F4}" srcOrd="1" destOrd="0" parTransId="{95B26A11-1416-4163-A24A-A76F3A2D214D}" sibTransId="{37C13EE7-8910-4431-BEF1-0A7DD02AA679}"/>
    <dgm:cxn modelId="{4220BB87-833F-4FB6-B47E-A750714AB529}" type="presOf" srcId="{95B2A5A2-D80C-43A6-9748-CE674385543B}" destId="{02097E41-2ACA-45E8-8079-F957C2E774A0}" srcOrd="0" destOrd="1" presId="urn:microsoft.com/office/officeart/2005/8/layout/vList5"/>
    <dgm:cxn modelId="{A5F45198-C4AF-40AC-A89F-EE3E523DA279}" srcId="{4815B9D7-E8DA-45D0-BA6D-812A6AB135F7}" destId="{99A878AB-C4E6-4208-A36E-D38A00B04555}" srcOrd="0" destOrd="0" parTransId="{FA6E7A91-DBBD-42A6-9F72-69930170A2AD}" sibTransId="{1832493D-C2BA-45BA-A8F8-4CC07C945C93}"/>
    <dgm:cxn modelId="{240875B7-4A28-43EC-9015-CACE1CC30A59}" srcId="{EAB3E847-DA95-417A-B219-41794BE5429E}" destId="{0BDF56B1-0118-4BB8-AAD8-B8B63A06D67F}" srcOrd="0" destOrd="0" parTransId="{6593076A-B5B8-4CD3-B92E-87EA9C959E03}" sibTransId="{B09B03D7-1CCF-490A-80B9-1926A77F896B}"/>
    <dgm:cxn modelId="{030473BF-4D78-4C91-9A74-CD17AEE9D220}" type="presOf" srcId="{FC6026C6-F8D9-4B9A-BD84-726DC7EA75F4}" destId="{2C3C5522-9406-4FD1-AEE3-9CC032195B8A}" srcOrd="0" destOrd="0" presId="urn:microsoft.com/office/officeart/2005/8/layout/vList5"/>
    <dgm:cxn modelId="{0B1784C7-70D2-49F2-AFD2-BEE3C31642A8}" srcId="{6B01DE42-B596-4399-92A5-349F13CCD2DB}" destId="{95B2A5A2-D80C-43A6-9748-CE674385543B}" srcOrd="1" destOrd="0" parTransId="{7079E657-223F-43A6-BA1F-3296099555F3}" sibTransId="{1BF295B7-ABB4-4309-B20D-A8846BFF3B53}"/>
    <dgm:cxn modelId="{F96B99D3-3F44-4B18-8429-D1686F20CABF}" srcId="{05A90CBC-D6E2-4145-A539-1F9CC97BB8CC}" destId="{4815B9D7-E8DA-45D0-BA6D-812A6AB135F7}" srcOrd="2" destOrd="0" parTransId="{B7DD24D5-20FC-4063-8A80-8AF5A9551E09}" sibTransId="{38429B17-0D36-4090-9995-B27BDCB1B503}"/>
    <dgm:cxn modelId="{1D0389DE-4675-4287-B669-B0DF01BA23B8}" type="presOf" srcId="{EAB3E847-DA95-417A-B219-41794BE5429E}" destId="{2A90F12D-3A35-44B8-BC66-207D8235D3B9}" srcOrd="0" destOrd="0" presId="urn:microsoft.com/office/officeart/2005/8/layout/vList5"/>
    <dgm:cxn modelId="{6F2617F1-2044-4D7F-B627-2C514BA069CD}" type="presOf" srcId="{6B01DE42-B596-4399-92A5-349F13CCD2DB}" destId="{BBD518FD-8EC1-40AF-B10B-5BBBEAF484D6}" srcOrd="0" destOrd="0" presId="urn:microsoft.com/office/officeart/2005/8/layout/vList5"/>
    <dgm:cxn modelId="{13DCEDF2-3B4A-4FBA-AF71-AB092D625CDB}" type="presOf" srcId="{05A90CBC-D6E2-4145-A539-1F9CC97BB8CC}" destId="{B3182C7E-9585-4624-B9B5-FDBB7A69D1BF}" srcOrd="0" destOrd="0" presId="urn:microsoft.com/office/officeart/2005/8/layout/vList5"/>
    <dgm:cxn modelId="{2E25EEF2-99E0-4322-8F3F-DEE8E4CF43D8}" type="presOf" srcId="{C77B17E2-2E34-4F92-BC79-D773B16BEC9C}" destId="{02097E41-2ACA-45E8-8079-F957C2E774A0}" srcOrd="0" destOrd="0" presId="urn:microsoft.com/office/officeart/2005/8/layout/vList5"/>
    <dgm:cxn modelId="{CD9FF1F8-A9AA-4CA0-AE98-B7C3F9EE8533}" srcId="{6B01DE42-B596-4399-92A5-349F13CCD2DB}" destId="{C77B17E2-2E34-4F92-BC79-D773B16BEC9C}" srcOrd="0" destOrd="0" parTransId="{8469D97C-AB94-44CB-9CEF-46E94E24E5D5}" sibTransId="{12EA26AA-54E6-4CBC-8A7A-E3BD0B21C53C}"/>
    <dgm:cxn modelId="{2038A41D-F4F5-4093-8008-CE76E24ED7BB}" type="presParOf" srcId="{B3182C7E-9585-4624-B9B5-FDBB7A69D1BF}" destId="{BBEB0B1C-A797-489F-86B7-57E7851DB606}" srcOrd="0" destOrd="0" presId="urn:microsoft.com/office/officeart/2005/8/layout/vList5"/>
    <dgm:cxn modelId="{BB416AB7-4377-4430-B3C5-D208C94C3467}" type="presParOf" srcId="{BBEB0B1C-A797-489F-86B7-57E7851DB606}" destId="{BBD518FD-8EC1-40AF-B10B-5BBBEAF484D6}" srcOrd="0" destOrd="0" presId="urn:microsoft.com/office/officeart/2005/8/layout/vList5"/>
    <dgm:cxn modelId="{B857AD68-145E-4DC5-B82E-7A437157E29C}" type="presParOf" srcId="{BBEB0B1C-A797-489F-86B7-57E7851DB606}" destId="{02097E41-2ACA-45E8-8079-F957C2E774A0}" srcOrd="1" destOrd="0" presId="urn:microsoft.com/office/officeart/2005/8/layout/vList5"/>
    <dgm:cxn modelId="{CBB7C996-FEE1-4324-9AD3-03C6BABC6C65}" type="presParOf" srcId="{B3182C7E-9585-4624-B9B5-FDBB7A69D1BF}" destId="{F671741F-B53A-4751-AB72-831160CE66B1}" srcOrd="1" destOrd="0" presId="urn:microsoft.com/office/officeart/2005/8/layout/vList5"/>
    <dgm:cxn modelId="{CD4A64B1-0176-4B73-A63D-0A385EC2B07B}" type="presParOf" srcId="{B3182C7E-9585-4624-B9B5-FDBB7A69D1BF}" destId="{FAD974E7-322A-44BA-ABE8-EBF5130A5C87}" srcOrd="2" destOrd="0" presId="urn:microsoft.com/office/officeart/2005/8/layout/vList5"/>
    <dgm:cxn modelId="{A57A9C28-28F4-4475-8F10-3F02300DEE4D}" type="presParOf" srcId="{FAD974E7-322A-44BA-ABE8-EBF5130A5C87}" destId="{2C3C5522-9406-4FD1-AEE3-9CC032195B8A}" srcOrd="0" destOrd="0" presId="urn:microsoft.com/office/officeart/2005/8/layout/vList5"/>
    <dgm:cxn modelId="{11A1DDE1-E2D3-428A-918B-CD550EBBA8E5}" type="presParOf" srcId="{FAD974E7-322A-44BA-ABE8-EBF5130A5C87}" destId="{A3E9DD70-BAA9-43F4-992B-54CB91DD6F52}" srcOrd="1" destOrd="0" presId="urn:microsoft.com/office/officeart/2005/8/layout/vList5"/>
    <dgm:cxn modelId="{636E7D90-D009-410D-A4F4-944C489919BF}" type="presParOf" srcId="{B3182C7E-9585-4624-B9B5-FDBB7A69D1BF}" destId="{71D87ED0-362A-4CB8-8124-52D36C71A6F9}" srcOrd="3" destOrd="0" presId="urn:microsoft.com/office/officeart/2005/8/layout/vList5"/>
    <dgm:cxn modelId="{D907A21C-3412-4F2C-B105-2D9A8330A4E6}" type="presParOf" srcId="{B3182C7E-9585-4624-B9B5-FDBB7A69D1BF}" destId="{6502341F-2658-477D-8329-9F978A3DFE77}" srcOrd="4" destOrd="0" presId="urn:microsoft.com/office/officeart/2005/8/layout/vList5"/>
    <dgm:cxn modelId="{4BF518DE-C84F-42D6-B02B-73E29CBD2DBC}" type="presParOf" srcId="{6502341F-2658-477D-8329-9F978A3DFE77}" destId="{17B8B887-C5A3-42EB-ADD3-4AD526C25678}" srcOrd="0" destOrd="0" presId="urn:microsoft.com/office/officeart/2005/8/layout/vList5"/>
    <dgm:cxn modelId="{7D1888F1-6090-42F7-958E-D410A5CB6029}" type="presParOf" srcId="{6502341F-2658-477D-8329-9F978A3DFE77}" destId="{629387A8-36C3-4A2F-8335-9BF2D938D7B0}" srcOrd="1" destOrd="0" presId="urn:microsoft.com/office/officeart/2005/8/layout/vList5"/>
    <dgm:cxn modelId="{70971934-00B6-4D7B-8C96-79B56554E640}" type="presParOf" srcId="{B3182C7E-9585-4624-B9B5-FDBB7A69D1BF}" destId="{64311184-080E-4FA4-85E5-A42C7045F635}" srcOrd="5" destOrd="0" presId="urn:microsoft.com/office/officeart/2005/8/layout/vList5"/>
    <dgm:cxn modelId="{9FE79FFB-E8C1-492F-8859-39F9A1EBC83F}" type="presParOf" srcId="{B3182C7E-9585-4624-B9B5-FDBB7A69D1BF}" destId="{B18BFA30-26FD-4D95-88B6-C8E695E5B403}" srcOrd="6" destOrd="0" presId="urn:microsoft.com/office/officeart/2005/8/layout/vList5"/>
    <dgm:cxn modelId="{6519FDE5-FD42-4B7C-B1AF-CD2992BA07F7}" type="presParOf" srcId="{B18BFA30-26FD-4D95-88B6-C8E695E5B403}" destId="{2A90F12D-3A35-44B8-BC66-207D8235D3B9}" srcOrd="0" destOrd="0" presId="urn:microsoft.com/office/officeart/2005/8/layout/vList5"/>
    <dgm:cxn modelId="{3DA93E65-5A7B-4114-8447-48DA3055854D}" type="presParOf" srcId="{B18BFA30-26FD-4D95-88B6-C8E695E5B403}" destId="{9A119D65-FCC6-4F0E-839D-9D0D09FA2E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75B31A-E859-4D31-833A-D3F64ED76855}"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C2B4FD3F-26CB-4D92-BB2E-BD9E7306B142}">
      <dgm:prSet phldrT="[Text]"/>
      <dgm:spPr/>
      <dgm:t>
        <a:bodyPr/>
        <a:lstStyle/>
        <a:p>
          <a:r>
            <a:rPr lang="en-US"/>
            <a:t>Skill deficit</a:t>
          </a:r>
        </a:p>
      </dgm:t>
      <dgm:extLst>
        <a:ext uri="{E40237B7-FDA0-4F09-8148-C483321AD2D9}">
          <dgm14:cNvPr xmlns:dgm14="http://schemas.microsoft.com/office/drawing/2010/diagram" id="0" name="" descr="circle graphic that shows 3 areas in a process with arrows between the box include skill deficit, avoidance behavior, and removal from task "/>
        </a:ext>
      </dgm:extLst>
    </dgm:pt>
    <dgm:pt modelId="{BCD83DD4-7922-477E-AD7B-23789DEA08A1}" type="parTrans" cxnId="{1D44A792-E52B-41ED-BFB5-3486AEE2CE80}">
      <dgm:prSet/>
      <dgm:spPr/>
      <dgm:t>
        <a:bodyPr/>
        <a:lstStyle/>
        <a:p>
          <a:endParaRPr lang="en-US"/>
        </a:p>
      </dgm:t>
    </dgm:pt>
    <dgm:pt modelId="{C226461B-9BD6-499A-A3F0-570433AAE7AD}" type="sibTrans" cxnId="{1D44A792-E52B-41ED-BFB5-3486AEE2CE80}">
      <dgm:prSet/>
      <dgm:spPr/>
      <dgm:t>
        <a:bodyPr/>
        <a:lstStyle/>
        <a:p>
          <a:endParaRPr lang="en-US"/>
        </a:p>
      </dgm:t>
    </dgm:pt>
    <dgm:pt modelId="{0D59C29F-5A12-4C08-A74B-6369C32B62FD}">
      <dgm:prSet phldrT="[Text]"/>
      <dgm:spPr/>
      <dgm:t>
        <a:bodyPr/>
        <a:lstStyle/>
        <a:p>
          <a:r>
            <a:rPr lang="en-US"/>
            <a:t>Avoidance behavior</a:t>
          </a:r>
        </a:p>
      </dgm:t>
    </dgm:pt>
    <dgm:pt modelId="{0CB043F7-8E14-47AB-8D4E-4B1E35426689}" type="parTrans" cxnId="{27BBFED1-4159-48F9-8095-D6C0570ED82B}">
      <dgm:prSet/>
      <dgm:spPr/>
      <dgm:t>
        <a:bodyPr/>
        <a:lstStyle/>
        <a:p>
          <a:endParaRPr lang="en-US"/>
        </a:p>
      </dgm:t>
    </dgm:pt>
    <dgm:pt modelId="{D89EABB1-BA14-4CA2-A973-E3E1392C5BD6}" type="sibTrans" cxnId="{27BBFED1-4159-48F9-8095-D6C0570ED82B}">
      <dgm:prSet/>
      <dgm:spPr/>
      <dgm:t>
        <a:bodyPr/>
        <a:lstStyle/>
        <a:p>
          <a:endParaRPr lang="en-US"/>
        </a:p>
      </dgm:t>
    </dgm:pt>
    <dgm:pt modelId="{5BC44058-68AA-44FF-808F-D752933ED91F}">
      <dgm:prSet phldrT="[Text]"/>
      <dgm:spPr/>
      <dgm:t>
        <a:bodyPr/>
        <a:lstStyle/>
        <a:p>
          <a:r>
            <a:rPr lang="en-US"/>
            <a:t>Removal from task </a:t>
          </a:r>
        </a:p>
      </dgm:t>
    </dgm:pt>
    <dgm:pt modelId="{1D1A6125-0DF9-40D7-8839-E84128656796}" type="parTrans" cxnId="{1772F87E-6B2D-480F-AB94-CCD668CDC026}">
      <dgm:prSet/>
      <dgm:spPr/>
      <dgm:t>
        <a:bodyPr/>
        <a:lstStyle/>
        <a:p>
          <a:endParaRPr lang="en-US"/>
        </a:p>
      </dgm:t>
    </dgm:pt>
    <dgm:pt modelId="{87910E7D-CAA5-4DD5-95BD-24A790FC81B8}" type="sibTrans" cxnId="{1772F87E-6B2D-480F-AB94-CCD668CDC026}">
      <dgm:prSet/>
      <dgm:spPr/>
      <dgm:t>
        <a:bodyPr/>
        <a:lstStyle/>
        <a:p>
          <a:endParaRPr lang="en-US"/>
        </a:p>
      </dgm:t>
    </dgm:pt>
    <dgm:pt modelId="{FE73BC69-0BE5-4AC7-93F5-555AF014B5D7}" type="pres">
      <dgm:prSet presAssocID="{9A75B31A-E859-4D31-833A-D3F64ED76855}" presName="cycle" presStyleCnt="0">
        <dgm:presLayoutVars>
          <dgm:dir/>
          <dgm:resizeHandles val="exact"/>
        </dgm:presLayoutVars>
      </dgm:prSet>
      <dgm:spPr/>
    </dgm:pt>
    <dgm:pt modelId="{B95BD2D4-2D18-4F4D-BDA8-B7FC6310726D}" type="pres">
      <dgm:prSet presAssocID="{C2B4FD3F-26CB-4D92-BB2E-BD9E7306B142}" presName="node" presStyleLbl="node1" presStyleIdx="0" presStyleCnt="3">
        <dgm:presLayoutVars>
          <dgm:bulletEnabled val="1"/>
        </dgm:presLayoutVars>
      </dgm:prSet>
      <dgm:spPr/>
    </dgm:pt>
    <dgm:pt modelId="{27144895-24A7-47E7-B89C-20D34B4E7960}" type="pres">
      <dgm:prSet presAssocID="{C2B4FD3F-26CB-4D92-BB2E-BD9E7306B142}" presName="spNode" presStyleCnt="0"/>
      <dgm:spPr/>
    </dgm:pt>
    <dgm:pt modelId="{AB53C654-5827-43DC-B390-9ECEBA933AC9}" type="pres">
      <dgm:prSet presAssocID="{C226461B-9BD6-499A-A3F0-570433AAE7AD}" presName="sibTrans" presStyleLbl="sibTrans1D1" presStyleIdx="0" presStyleCnt="3"/>
      <dgm:spPr/>
    </dgm:pt>
    <dgm:pt modelId="{39FA1854-3DFD-4BE0-BDEE-D4371F7378C6}" type="pres">
      <dgm:prSet presAssocID="{0D59C29F-5A12-4C08-A74B-6369C32B62FD}" presName="node" presStyleLbl="node1" presStyleIdx="1" presStyleCnt="3">
        <dgm:presLayoutVars>
          <dgm:bulletEnabled val="1"/>
        </dgm:presLayoutVars>
      </dgm:prSet>
      <dgm:spPr/>
    </dgm:pt>
    <dgm:pt modelId="{3EF8662C-95F8-41FD-884F-BB864D7085E0}" type="pres">
      <dgm:prSet presAssocID="{0D59C29F-5A12-4C08-A74B-6369C32B62FD}" presName="spNode" presStyleCnt="0"/>
      <dgm:spPr/>
    </dgm:pt>
    <dgm:pt modelId="{BC879C71-577C-4A2D-902D-C800B273B2B4}" type="pres">
      <dgm:prSet presAssocID="{D89EABB1-BA14-4CA2-A973-E3E1392C5BD6}" presName="sibTrans" presStyleLbl="sibTrans1D1" presStyleIdx="1" presStyleCnt="3"/>
      <dgm:spPr/>
    </dgm:pt>
    <dgm:pt modelId="{9CBB170E-5C7F-4364-87AF-86303AB363B5}" type="pres">
      <dgm:prSet presAssocID="{5BC44058-68AA-44FF-808F-D752933ED91F}" presName="node" presStyleLbl="node1" presStyleIdx="2" presStyleCnt="3">
        <dgm:presLayoutVars>
          <dgm:bulletEnabled val="1"/>
        </dgm:presLayoutVars>
      </dgm:prSet>
      <dgm:spPr/>
    </dgm:pt>
    <dgm:pt modelId="{358846E4-67B9-4654-AED3-65F4EF6CC924}" type="pres">
      <dgm:prSet presAssocID="{5BC44058-68AA-44FF-808F-D752933ED91F}" presName="spNode" presStyleCnt="0"/>
      <dgm:spPr/>
    </dgm:pt>
    <dgm:pt modelId="{60A2A061-E084-4568-A2A8-DD3B73097A6D}" type="pres">
      <dgm:prSet presAssocID="{87910E7D-CAA5-4DD5-95BD-24A790FC81B8}" presName="sibTrans" presStyleLbl="sibTrans1D1" presStyleIdx="2" presStyleCnt="3"/>
      <dgm:spPr/>
    </dgm:pt>
  </dgm:ptLst>
  <dgm:cxnLst>
    <dgm:cxn modelId="{2ECACC00-568E-4647-9A58-7F22E7C1E327}" type="presOf" srcId="{0D59C29F-5A12-4C08-A74B-6369C32B62FD}" destId="{39FA1854-3DFD-4BE0-BDEE-D4371F7378C6}" srcOrd="0" destOrd="0" presId="urn:microsoft.com/office/officeart/2005/8/layout/cycle5"/>
    <dgm:cxn modelId="{84A41C11-21DC-4F79-BFC3-96C780C9150E}" type="presOf" srcId="{D89EABB1-BA14-4CA2-A973-E3E1392C5BD6}" destId="{BC879C71-577C-4A2D-902D-C800B273B2B4}" srcOrd="0" destOrd="0" presId="urn:microsoft.com/office/officeart/2005/8/layout/cycle5"/>
    <dgm:cxn modelId="{4EA69C1F-92DD-425F-889F-913F8E529E1E}" type="presOf" srcId="{5BC44058-68AA-44FF-808F-D752933ED91F}" destId="{9CBB170E-5C7F-4364-87AF-86303AB363B5}" srcOrd="0" destOrd="0" presId="urn:microsoft.com/office/officeart/2005/8/layout/cycle5"/>
    <dgm:cxn modelId="{0E43092E-FD36-4C57-A2A9-2EEB8F97318E}" type="presOf" srcId="{C2B4FD3F-26CB-4D92-BB2E-BD9E7306B142}" destId="{B95BD2D4-2D18-4F4D-BDA8-B7FC6310726D}" srcOrd="0" destOrd="0" presId="urn:microsoft.com/office/officeart/2005/8/layout/cycle5"/>
    <dgm:cxn modelId="{54D97769-18C1-4CC2-ADF9-F1CFC2BC87CB}" type="presOf" srcId="{9A75B31A-E859-4D31-833A-D3F64ED76855}" destId="{FE73BC69-0BE5-4AC7-93F5-555AF014B5D7}" srcOrd="0" destOrd="0" presId="urn:microsoft.com/office/officeart/2005/8/layout/cycle5"/>
    <dgm:cxn modelId="{3A237E70-87EA-4E02-952A-86DFB6DA7EEB}" type="presOf" srcId="{C226461B-9BD6-499A-A3F0-570433AAE7AD}" destId="{AB53C654-5827-43DC-B390-9ECEBA933AC9}" srcOrd="0" destOrd="0" presId="urn:microsoft.com/office/officeart/2005/8/layout/cycle5"/>
    <dgm:cxn modelId="{1772F87E-6B2D-480F-AB94-CCD668CDC026}" srcId="{9A75B31A-E859-4D31-833A-D3F64ED76855}" destId="{5BC44058-68AA-44FF-808F-D752933ED91F}" srcOrd="2" destOrd="0" parTransId="{1D1A6125-0DF9-40D7-8839-E84128656796}" sibTransId="{87910E7D-CAA5-4DD5-95BD-24A790FC81B8}"/>
    <dgm:cxn modelId="{1D44A792-E52B-41ED-BFB5-3486AEE2CE80}" srcId="{9A75B31A-E859-4D31-833A-D3F64ED76855}" destId="{C2B4FD3F-26CB-4D92-BB2E-BD9E7306B142}" srcOrd="0" destOrd="0" parTransId="{BCD83DD4-7922-477E-AD7B-23789DEA08A1}" sibTransId="{C226461B-9BD6-499A-A3F0-570433AAE7AD}"/>
    <dgm:cxn modelId="{27BBFED1-4159-48F9-8095-D6C0570ED82B}" srcId="{9A75B31A-E859-4D31-833A-D3F64ED76855}" destId="{0D59C29F-5A12-4C08-A74B-6369C32B62FD}" srcOrd="1" destOrd="0" parTransId="{0CB043F7-8E14-47AB-8D4E-4B1E35426689}" sibTransId="{D89EABB1-BA14-4CA2-A973-E3E1392C5BD6}"/>
    <dgm:cxn modelId="{CFC013D5-0A96-4394-8F37-953076E060E0}" type="presOf" srcId="{87910E7D-CAA5-4DD5-95BD-24A790FC81B8}" destId="{60A2A061-E084-4568-A2A8-DD3B73097A6D}" srcOrd="0" destOrd="0" presId="urn:microsoft.com/office/officeart/2005/8/layout/cycle5"/>
    <dgm:cxn modelId="{E774040D-5811-4BC4-AD27-56412FB097EF}" type="presParOf" srcId="{FE73BC69-0BE5-4AC7-93F5-555AF014B5D7}" destId="{B95BD2D4-2D18-4F4D-BDA8-B7FC6310726D}" srcOrd="0" destOrd="0" presId="urn:microsoft.com/office/officeart/2005/8/layout/cycle5"/>
    <dgm:cxn modelId="{723BA5AD-0D20-4751-8E14-40A09FEBF4F7}" type="presParOf" srcId="{FE73BC69-0BE5-4AC7-93F5-555AF014B5D7}" destId="{27144895-24A7-47E7-B89C-20D34B4E7960}" srcOrd="1" destOrd="0" presId="urn:microsoft.com/office/officeart/2005/8/layout/cycle5"/>
    <dgm:cxn modelId="{D11E1216-B864-4DA4-977A-67CBA343F691}" type="presParOf" srcId="{FE73BC69-0BE5-4AC7-93F5-555AF014B5D7}" destId="{AB53C654-5827-43DC-B390-9ECEBA933AC9}" srcOrd="2" destOrd="0" presId="urn:microsoft.com/office/officeart/2005/8/layout/cycle5"/>
    <dgm:cxn modelId="{CCF66C33-16AA-42FA-86A5-61BD3BBB6EFD}" type="presParOf" srcId="{FE73BC69-0BE5-4AC7-93F5-555AF014B5D7}" destId="{39FA1854-3DFD-4BE0-BDEE-D4371F7378C6}" srcOrd="3" destOrd="0" presId="urn:microsoft.com/office/officeart/2005/8/layout/cycle5"/>
    <dgm:cxn modelId="{FD445D6E-FD27-4269-BB18-BD551D6A6544}" type="presParOf" srcId="{FE73BC69-0BE5-4AC7-93F5-555AF014B5D7}" destId="{3EF8662C-95F8-41FD-884F-BB864D7085E0}" srcOrd="4" destOrd="0" presId="urn:microsoft.com/office/officeart/2005/8/layout/cycle5"/>
    <dgm:cxn modelId="{40EC385A-26D2-4206-829D-0171E8E9ADDB}" type="presParOf" srcId="{FE73BC69-0BE5-4AC7-93F5-555AF014B5D7}" destId="{BC879C71-577C-4A2D-902D-C800B273B2B4}" srcOrd="5" destOrd="0" presId="urn:microsoft.com/office/officeart/2005/8/layout/cycle5"/>
    <dgm:cxn modelId="{B08664DA-1786-46EB-A87C-232664A0A1DA}" type="presParOf" srcId="{FE73BC69-0BE5-4AC7-93F5-555AF014B5D7}" destId="{9CBB170E-5C7F-4364-87AF-86303AB363B5}" srcOrd="6" destOrd="0" presId="urn:microsoft.com/office/officeart/2005/8/layout/cycle5"/>
    <dgm:cxn modelId="{55ADB4F5-D3E5-4654-AC07-FDA032E26F1A}" type="presParOf" srcId="{FE73BC69-0BE5-4AC7-93F5-555AF014B5D7}" destId="{358846E4-67B9-4654-AED3-65F4EF6CC924}" srcOrd="7" destOrd="0" presId="urn:microsoft.com/office/officeart/2005/8/layout/cycle5"/>
    <dgm:cxn modelId="{9E51E4AA-811B-47A6-BCFB-83EBAE6AB4CC}" type="presParOf" srcId="{FE73BC69-0BE5-4AC7-93F5-555AF014B5D7}" destId="{60A2A061-E084-4568-A2A8-DD3B73097A6D}" srcOrd="8"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5B31A-E859-4D31-833A-D3F64ED76855}"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C2B4FD3F-26CB-4D92-BB2E-BD9E7306B142}">
      <dgm:prSet phldrT="[Text]" custT="1"/>
      <dgm:spPr/>
      <dgm:t>
        <a:bodyPr/>
        <a:lstStyle/>
        <a:p>
          <a:r>
            <a:rPr lang="en-US" sz="1400" dirty="0"/>
            <a:t>Skill deficit</a:t>
          </a:r>
        </a:p>
      </dgm:t>
      <dgm:extLst>
        <a:ext uri="{E40237B7-FDA0-4F09-8148-C483321AD2D9}">
          <dgm14:cNvPr xmlns:dgm14="http://schemas.microsoft.com/office/drawing/2010/diagram" id="0" name="" descr="circle graphic that shows 3 areas in a process with arrows between the box include skill deficit, avoidance behavior, and removal from task "/>
        </a:ext>
      </dgm:extLst>
    </dgm:pt>
    <dgm:pt modelId="{BCD83DD4-7922-477E-AD7B-23789DEA08A1}" type="parTrans" cxnId="{1D44A792-E52B-41ED-BFB5-3486AEE2CE80}">
      <dgm:prSet/>
      <dgm:spPr/>
      <dgm:t>
        <a:bodyPr/>
        <a:lstStyle/>
        <a:p>
          <a:endParaRPr lang="en-US" sz="1400"/>
        </a:p>
      </dgm:t>
    </dgm:pt>
    <dgm:pt modelId="{C226461B-9BD6-499A-A3F0-570433AAE7AD}" type="sibTrans" cxnId="{1D44A792-E52B-41ED-BFB5-3486AEE2CE80}">
      <dgm:prSet/>
      <dgm:spPr/>
      <dgm:t>
        <a:bodyPr/>
        <a:lstStyle/>
        <a:p>
          <a:endParaRPr lang="en-US" sz="1400"/>
        </a:p>
      </dgm:t>
    </dgm:pt>
    <dgm:pt modelId="{0D59C29F-5A12-4C08-A74B-6369C32B62FD}">
      <dgm:prSet phldrT="[Text]" custT="1"/>
      <dgm:spPr/>
      <dgm:t>
        <a:bodyPr/>
        <a:lstStyle/>
        <a:p>
          <a:r>
            <a:rPr lang="en-US" sz="1400"/>
            <a:t>Avoidance behavior</a:t>
          </a:r>
        </a:p>
      </dgm:t>
    </dgm:pt>
    <dgm:pt modelId="{0CB043F7-8E14-47AB-8D4E-4B1E35426689}" type="parTrans" cxnId="{27BBFED1-4159-48F9-8095-D6C0570ED82B}">
      <dgm:prSet/>
      <dgm:spPr/>
      <dgm:t>
        <a:bodyPr/>
        <a:lstStyle/>
        <a:p>
          <a:endParaRPr lang="en-US" sz="1400"/>
        </a:p>
      </dgm:t>
    </dgm:pt>
    <dgm:pt modelId="{D89EABB1-BA14-4CA2-A973-E3E1392C5BD6}" type="sibTrans" cxnId="{27BBFED1-4159-48F9-8095-D6C0570ED82B}">
      <dgm:prSet/>
      <dgm:spPr/>
      <dgm:t>
        <a:bodyPr/>
        <a:lstStyle/>
        <a:p>
          <a:endParaRPr lang="en-US" sz="1400"/>
        </a:p>
      </dgm:t>
    </dgm:pt>
    <dgm:pt modelId="{5BC44058-68AA-44FF-808F-D752933ED91F}">
      <dgm:prSet phldrT="[Text]" custT="1"/>
      <dgm:spPr/>
      <dgm:t>
        <a:bodyPr/>
        <a:lstStyle/>
        <a:p>
          <a:r>
            <a:rPr lang="en-US" sz="1400" dirty="0"/>
            <a:t>Removal from task </a:t>
          </a:r>
        </a:p>
      </dgm:t>
    </dgm:pt>
    <dgm:pt modelId="{1D1A6125-0DF9-40D7-8839-E84128656796}" type="parTrans" cxnId="{1772F87E-6B2D-480F-AB94-CCD668CDC026}">
      <dgm:prSet/>
      <dgm:spPr/>
      <dgm:t>
        <a:bodyPr/>
        <a:lstStyle/>
        <a:p>
          <a:endParaRPr lang="en-US" sz="1400"/>
        </a:p>
      </dgm:t>
    </dgm:pt>
    <dgm:pt modelId="{87910E7D-CAA5-4DD5-95BD-24A790FC81B8}" type="sibTrans" cxnId="{1772F87E-6B2D-480F-AB94-CCD668CDC026}">
      <dgm:prSet/>
      <dgm:spPr/>
      <dgm:t>
        <a:bodyPr/>
        <a:lstStyle/>
        <a:p>
          <a:endParaRPr lang="en-US" sz="1400"/>
        </a:p>
      </dgm:t>
    </dgm:pt>
    <dgm:pt modelId="{FE73BC69-0BE5-4AC7-93F5-555AF014B5D7}" type="pres">
      <dgm:prSet presAssocID="{9A75B31A-E859-4D31-833A-D3F64ED76855}" presName="cycle" presStyleCnt="0">
        <dgm:presLayoutVars>
          <dgm:dir/>
          <dgm:resizeHandles val="exact"/>
        </dgm:presLayoutVars>
      </dgm:prSet>
      <dgm:spPr/>
    </dgm:pt>
    <dgm:pt modelId="{B95BD2D4-2D18-4F4D-BDA8-B7FC6310726D}" type="pres">
      <dgm:prSet presAssocID="{C2B4FD3F-26CB-4D92-BB2E-BD9E7306B142}" presName="node" presStyleLbl="node1" presStyleIdx="0" presStyleCnt="3">
        <dgm:presLayoutVars>
          <dgm:bulletEnabled val="1"/>
        </dgm:presLayoutVars>
      </dgm:prSet>
      <dgm:spPr/>
    </dgm:pt>
    <dgm:pt modelId="{27144895-24A7-47E7-B89C-20D34B4E7960}" type="pres">
      <dgm:prSet presAssocID="{C2B4FD3F-26CB-4D92-BB2E-BD9E7306B142}" presName="spNode" presStyleCnt="0"/>
      <dgm:spPr/>
    </dgm:pt>
    <dgm:pt modelId="{AB53C654-5827-43DC-B390-9ECEBA933AC9}" type="pres">
      <dgm:prSet presAssocID="{C226461B-9BD6-499A-A3F0-570433AAE7AD}" presName="sibTrans" presStyleLbl="sibTrans1D1" presStyleIdx="0" presStyleCnt="3"/>
      <dgm:spPr/>
    </dgm:pt>
    <dgm:pt modelId="{39FA1854-3DFD-4BE0-BDEE-D4371F7378C6}" type="pres">
      <dgm:prSet presAssocID="{0D59C29F-5A12-4C08-A74B-6369C32B62FD}" presName="node" presStyleLbl="node1" presStyleIdx="1" presStyleCnt="3">
        <dgm:presLayoutVars>
          <dgm:bulletEnabled val="1"/>
        </dgm:presLayoutVars>
      </dgm:prSet>
      <dgm:spPr/>
    </dgm:pt>
    <dgm:pt modelId="{3EF8662C-95F8-41FD-884F-BB864D7085E0}" type="pres">
      <dgm:prSet presAssocID="{0D59C29F-5A12-4C08-A74B-6369C32B62FD}" presName="spNode" presStyleCnt="0"/>
      <dgm:spPr/>
    </dgm:pt>
    <dgm:pt modelId="{BC879C71-577C-4A2D-902D-C800B273B2B4}" type="pres">
      <dgm:prSet presAssocID="{D89EABB1-BA14-4CA2-A973-E3E1392C5BD6}" presName="sibTrans" presStyleLbl="sibTrans1D1" presStyleIdx="1" presStyleCnt="3"/>
      <dgm:spPr/>
    </dgm:pt>
    <dgm:pt modelId="{9CBB170E-5C7F-4364-87AF-86303AB363B5}" type="pres">
      <dgm:prSet presAssocID="{5BC44058-68AA-44FF-808F-D752933ED91F}" presName="node" presStyleLbl="node1" presStyleIdx="2" presStyleCnt="3">
        <dgm:presLayoutVars>
          <dgm:bulletEnabled val="1"/>
        </dgm:presLayoutVars>
      </dgm:prSet>
      <dgm:spPr/>
    </dgm:pt>
    <dgm:pt modelId="{358846E4-67B9-4654-AED3-65F4EF6CC924}" type="pres">
      <dgm:prSet presAssocID="{5BC44058-68AA-44FF-808F-D752933ED91F}" presName="spNode" presStyleCnt="0"/>
      <dgm:spPr/>
    </dgm:pt>
    <dgm:pt modelId="{60A2A061-E084-4568-A2A8-DD3B73097A6D}" type="pres">
      <dgm:prSet presAssocID="{87910E7D-CAA5-4DD5-95BD-24A790FC81B8}" presName="sibTrans" presStyleLbl="sibTrans1D1" presStyleIdx="2" presStyleCnt="3"/>
      <dgm:spPr/>
    </dgm:pt>
  </dgm:ptLst>
  <dgm:cxnLst>
    <dgm:cxn modelId="{2ECACC00-568E-4647-9A58-7F22E7C1E327}" type="presOf" srcId="{0D59C29F-5A12-4C08-A74B-6369C32B62FD}" destId="{39FA1854-3DFD-4BE0-BDEE-D4371F7378C6}" srcOrd="0" destOrd="0" presId="urn:microsoft.com/office/officeart/2005/8/layout/cycle5"/>
    <dgm:cxn modelId="{84A41C11-21DC-4F79-BFC3-96C780C9150E}" type="presOf" srcId="{D89EABB1-BA14-4CA2-A973-E3E1392C5BD6}" destId="{BC879C71-577C-4A2D-902D-C800B273B2B4}" srcOrd="0" destOrd="0" presId="urn:microsoft.com/office/officeart/2005/8/layout/cycle5"/>
    <dgm:cxn modelId="{4EA69C1F-92DD-425F-889F-913F8E529E1E}" type="presOf" srcId="{5BC44058-68AA-44FF-808F-D752933ED91F}" destId="{9CBB170E-5C7F-4364-87AF-86303AB363B5}" srcOrd="0" destOrd="0" presId="urn:microsoft.com/office/officeart/2005/8/layout/cycle5"/>
    <dgm:cxn modelId="{0E43092E-FD36-4C57-A2A9-2EEB8F97318E}" type="presOf" srcId="{C2B4FD3F-26CB-4D92-BB2E-BD9E7306B142}" destId="{B95BD2D4-2D18-4F4D-BDA8-B7FC6310726D}" srcOrd="0" destOrd="0" presId="urn:microsoft.com/office/officeart/2005/8/layout/cycle5"/>
    <dgm:cxn modelId="{54D97769-18C1-4CC2-ADF9-F1CFC2BC87CB}" type="presOf" srcId="{9A75B31A-E859-4D31-833A-D3F64ED76855}" destId="{FE73BC69-0BE5-4AC7-93F5-555AF014B5D7}" srcOrd="0" destOrd="0" presId="urn:microsoft.com/office/officeart/2005/8/layout/cycle5"/>
    <dgm:cxn modelId="{3A237E70-87EA-4E02-952A-86DFB6DA7EEB}" type="presOf" srcId="{C226461B-9BD6-499A-A3F0-570433AAE7AD}" destId="{AB53C654-5827-43DC-B390-9ECEBA933AC9}" srcOrd="0" destOrd="0" presId="urn:microsoft.com/office/officeart/2005/8/layout/cycle5"/>
    <dgm:cxn modelId="{1772F87E-6B2D-480F-AB94-CCD668CDC026}" srcId="{9A75B31A-E859-4D31-833A-D3F64ED76855}" destId="{5BC44058-68AA-44FF-808F-D752933ED91F}" srcOrd="2" destOrd="0" parTransId="{1D1A6125-0DF9-40D7-8839-E84128656796}" sibTransId="{87910E7D-CAA5-4DD5-95BD-24A790FC81B8}"/>
    <dgm:cxn modelId="{1D44A792-E52B-41ED-BFB5-3486AEE2CE80}" srcId="{9A75B31A-E859-4D31-833A-D3F64ED76855}" destId="{C2B4FD3F-26CB-4D92-BB2E-BD9E7306B142}" srcOrd="0" destOrd="0" parTransId="{BCD83DD4-7922-477E-AD7B-23789DEA08A1}" sibTransId="{C226461B-9BD6-499A-A3F0-570433AAE7AD}"/>
    <dgm:cxn modelId="{27BBFED1-4159-48F9-8095-D6C0570ED82B}" srcId="{9A75B31A-E859-4D31-833A-D3F64ED76855}" destId="{0D59C29F-5A12-4C08-A74B-6369C32B62FD}" srcOrd="1" destOrd="0" parTransId="{0CB043F7-8E14-47AB-8D4E-4B1E35426689}" sibTransId="{D89EABB1-BA14-4CA2-A973-E3E1392C5BD6}"/>
    <dgm:cxn modelId="{CFC013D5-0A96-4394-8F37-953076E060E0}" type="presOf" srcId="{87910E7D-CAA5-4DD5-95BD-24A790FC81B8}" destId="{60A2A061-E084-4568-A2A8-DD3B73097A6D}" srcOrd="0" destOrd="0" presId="urn:microsoft.com/office/officeart/2005/8/layout/cycle5"/>
    <dgm:cxn modelId="{E774040D-5811-4BC4-AD27-56412FB097EF}" type="presParOf" srcId="{FE73BC69-0BE5-4AC7-93F5-555AF014B5D7}" destId="{B95BD2D4-2D18-4F4D-BDA8-B7FC6310726D}" srcOrd="0" destOrd="0" presId="urn:microsoft.com/office/officeart/2005/8/layout/cycle5"/>
    <dgm:cxn modelId="{723BA5AD-0D20-4751-8E14-40A09FEBF4F7}" type="presParOf" srcId="{FE73BC69-0BE5-4AC7-93F5-555AF014B5D7}" destId="{27144895-24A7-47E7-B89C-20D34B4E7960}" srcOrd="1" destOrd="0" presId="urn:microsoft.com/office/officeart/2005/8/layout/cycle5"/>
    <dgm:cxn modelId="{D11E1216-B864-4DA4-977A-67CBA343F691}" type="presParOf" srcId="{FE73BC69-0BE5-4AC7-93F5-555AF014B5D7}" destId="{AB53C654-5827-43DC-B390-9ECEBA933AC9}" srcOrd="2" destOrd="0" presId="urn:microsoft.com/office/officeart/2005/8/layout/cycle5"/>
    <dgm:cxn modelId="{CCF66C33-16AA-42FA-86A5-61BD3BBB6EFD}" type="presParOf" srcId="{FE73BC69-0BE5-4AC7-93F5-555AF014B5D7}" destId="{39FA1854-3DFD-4BE0-BDEE-D4371F7378C6}" srcOrd="3" destOrd="0" presId="urn:microsoft.com/office/officeart/2005/8/layout/cycle5"/>
    <dgm:cxn modelId="{FD445D6E-FD27-4269-BB18-BD551D6A6544}" type="presParOf" srcId="{FE73BC69-0BE5-4AC7-93F5-555AF014B5D7}" destId="{3EF8662C-95F8-41FD-884F-BB864D7085E0}" srcOrd="4" destOrd="0" presId="urn:microsoft.com/office/officeart/2005/8/layout/cycle5"/>
    <dgm:cxn modelId="{40EC385A-26D2-4206-829D-0171E8E9ADDB}" type="presParOf" srcId="{FE73BC69-0BE5-4AC7-93F5-555AF014B5D7}" destId="{BC879C71-577C-4A2D-902D-C800B273B2B4}" srcOrd="5" destOrd="0" presId="urn:microsoft.com/office/officeart/2005/8/layout/cycle5"/>
    <dgm:cxn modelId="{B08664DA-1786-46EB-A87C-232664A0A1DA}" type="presParOf" srcId="{FE73BC69-0BE5-4AC7-93F5-555AF014B5D7}" destId="{9CBB170E-5C7F-4364-87AF-86303AB363B5}" srcOrd="6" destOrd="0" presId="urn:microsoft.com/office/officeart/2005/8/layout/cycle5"/>
    <dgm:cxn modelId="{55ADB4F5-D3E5-4654-AC07-FDA032E26F1A}" type="presParOf" srcId="{FE73BC69-0BE5-4AC7-93F5-555AF014B5D7}" destId="{358846E4-67B9-4654-AED3-65F4EF6CC924}" srcOrd="7" destOrd="0" presId="urn:microsoft.com/office/officeart/2005/8/layout/cycle5"/>
    <dgm:cxn modelId="{9E51E4AA-811B-47A6-BCFB-83EBAE6AB4CC}" type="presParOf" srcId="{FE73BC69-0BE5-4AC7-93F5-555AF014B5D7}" destId="{60A2A061-E084-4568-A2A8-DD3B73097A6D}" srcOrd="8"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97E41-2ACA-45E8-8079-F957C2E774A0}">
      <dsp:nvSpPr>
        <dsp:cNvPr id="0" name=""/>
        <dsp:cNvSpPr/>
      </dsp:nvSpPr>
      <dsp:spPr>
        <a:xfrm rot="5400000">
          <a:off x="6693036" y="-2849784"/>
          <a:ext cx="764405" cy="6659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Is the source reputable? </a:t>
          </a:r>
        </a:p>
        <a:p>
          <a:pPr marL="228600" lvl="1" indent="-228600" algn="l" defTabSz="889000">
            <a:lnSpc>
              <a:spcPct val="90000"/>
            </a:lnSpc>
            <a:spcBef>
              <a:spcPct val="0"/>
            </a:spcBef>
            <a:spcAft>
              <a:spcPct val="15000"/>
            </a:spcAft>
            <a:buChar char="•"/>
          </a:pPr>
          <a:r>
            <a:rPr lang="en-US" sz="2000" kern="1200" dirty="0"/>
            <a:t>Can it be trusted?</a:t>
          </a:r>
        </a:p>
      </dsp:txBody>
      <dsp:txXfrm rot="-5400000">
        <a:off x="3745715" y="134852"/>
        <a:ext cx="6621733" cy="689775"/>
      </dsp:txXfrm>
    </dsp:sp>
    <dsp:sp modelId="{BBD518FD-8EC1-40AF-B10B-5BBBEAF484D6}">
      <dsp:nvSpPr>
        <dsp:cNvPr id="0" name=""/>
        <dsp:cNvSpPr/>
      </dsp:nvSpPr>
      <dsp:spPr>
        <a:xfrm>
          <a:off x="0" y="1986"/>
          <a:ext cx="3745715" cy="955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Type/Source </a:t>
          </a:r>
          <a:endParaRPr lang="en-US" sz="2500" kern="1200"/>
        </a:p>
      </dsp:txBody>
      <dsp:txXfrm>
        <a:off x="46644" y="48630"/>
        <a:ext cx="3652427" cy="862218"/>
      </dsp:txXfrm>
    </dsp:sp>
    <dsp:sp modelId="{A3E9DD70-BAA9-43F4-992B-54CB91DD6F52}">
      <dsp:nvSpPr>
        <dsp:cNvPr id="0" name=""/>
        <dsp:cNvSpPr/>
      </dsp:nvSpPr>
      <dsp:spPr>
        <a:xfrm rot="5400000">
          <a:off x="6693036" y="-1846502"/>
          <a:ext cx="764405" cy="6659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Were the students included in the study similar to our students?</a:t>
          </a:r>
        </a:p>
      </dsp:txBody>
      <dsp:txXfrm rot="-5400000">
        <a:off x="3745715" y="1138134"/>
        <a:ext cx="6621733" cy="689775"/>
      </dsp:txXfrm>
    </dsp:sp>
    <dsp:sp modelId="{2C3C5522-9406-4FD1-AEE3-9CC032195B8A}">
      <dsp:nvSpPr>
        <dsp:cNvPr id="0" name=""/>
        <dsp:cNvSpPr/>
      </dsp:nvSpPr>
      <dsp:spPr>
        <a:xfrm>
          <a:off x="0" y="1005268"/>
          <a:ext cx="3745715" cy="955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Population </a:t>
          </a:r>
          <a:endParaRPr lang="en-US" sz="2500" kern="1200"/>
        </a:p>
      </dsp:txBody>
      <dsp:txXfrm>
        <a:off x="46644" y="1051912"/>
        <a:ext cx="3652427" cy="862218"/>
      </dsp:txXfrm>
    </dsp:sp>
    <dsp:sp modelId="{629387A8-36C3-4A2F-8335-9BF2D938D7B0}">
      <dsp:nvSpPr>
        <dsp:cNvPr id="0" name=""/>
        <dsp:cNvSpPr/>
      </dsp:nvSpPr>
      <dsp:spPr>
        <a:xfrm rot="5400000">
          <a:off x="6693036" y="-843219"/>
          <a:ext cx="764405" cy="6659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Were the outcomes of interest relevant to our students?</a:t>
          </a:r>
        </a:p>
      </dsp:txBody>
      <dsp:txXfrm rot="-5400000">
        <a:off x="3745715" y="2141417"/>
        <a:ext cx="6621733" cy="689775"/>
      </dsp:txXfrm>
    </dsp:sp>
    <dsp:sp modelId="{17B8B887-C5A3-42EB-ADD3-4AD526C25678}">
      <dsp:nvSpPr>
        <dsp:cNvPr id="0" name=""/>
        <dsp:cNvSpPr/>
      </dsp:nvSpPr>
      <dsp:spPr>
        <a:xfrm>
          <a:off x="0" y="2008551"/>
          <a:ext cx="3745715" cy="955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Desired Outcomes </a:t>
          </a:r>
          <a:endParaRPr lang="en-US" sz="2500" kern="1200"/>
        </a:p>
      </dsp:txBody>
      <dsp:txXfrm>
        <a:off x="46644" y="2055195"/>
        <a:ext cx="3652427" cy="862218"/>
      </dsp:txXfrm>
    </dsp:sp>
    <dsp:sp modelId="{9A119D65-FCC6-4F0E-839D-9D0D09FA2ECB}">
      <dsp:nvSpPr>
        <dsp:cNvPr id="0" name=""/>
        <dsp:cNvSpPr/>
      </dsp:nvSpPr>
      <dsp:spPr>
        <a:xfrm rot="5400000">
          <a:off x="6693036" y="160062"/>
          <a:ext cx="764405" cy="6659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Does the evidence suggest that the intervention can produce a meaningful change?</a:t>
          </a:r>
        </a:p>
      </dsp:txBody>
      <dsp:txXfrm rot="-5400000">
        <a:off x="3745715" y="3144699"/>
        <a:ext cx="6621733" cy="689775"/>
      </dsp:txXfrm>
    </dsp:sp>
    <dsp:sp modelId="{2A90F12D-3A35-44B8-BC66-207D8235D3B9}">
      <dsp:nvSpPr>
        <dsp:cNvPr id="0" name=""/>
        <dsp:cNvSpPr/>
      </dsp:nvSpPr>
      <dsp:spPr>
        <a:xfrm>
          <a:off x="0" y="3011833"/>
          <a:ext cx="3745715" cy="955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t>Effect Size</a:t>
          </a:r>
          <a:br>
            <a:rPr lang="en-US" sz="2500" b="1" kern="1200" dirty="0"/>
          </a:br>
          <a:r>
            <a:rPr lang="en-US" sz="2500" b="1" kern="1200" dirty="0"/>
            <a:t>(for group design studies) </a:t>
          </a:r>
          <a:endParaRPr lang="en-US" sz="2500" kern="1200" dirty="0"/>
        </a:p>
      </dsp:txBody>
      <dsp:txXfrm>
        <a:off x="46644" y="3058477"/>
        <a:ext cx="3652427" cy="862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D2D4-2D18-4F4D-BDA8-B7FC6310726D}">
      <dsp:nvSpPr>
        <dsp:cNvPr id="0" name=""/>
        <dsp:cNvSpPr/>
      </dsp:nvSpPr>
      <dsp:spPr>
        <a:xfrm>
          <a:off x="1810122" y="1184"/>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Skill deficit</a:t>
          </a:r>
        </a:p>
      </dsp:txBody>
      <dsp:txXfrm>
        <a:off x="1864500" y="55562"/>
        <a:ext cx="1604999" cy="1005185"/>
      </dsp:txXfrm>
    </dsp:sp>
    <dsp:sp modelId="{AB53C654-5827-43DC-B390-9ECEBA933AC9}">
      <dsp:nvSpPr>
        <dsp:cNvPr id="0" name=""/>
        <dsp:cNvSpPr/>
      </dsp:nvSpPr>
      <dsp:spPr>
        <a:xfrm>
          <a:off x="1182595" y="558154"/>
          <a:ext cx="2968809" cy="2968809"/>
        </a:xfrm>
        <a:custGeom>
          <a:avLst/>
          <a:gdLst/>
          <a:ahLst/>
          <a:cxnLst/>
          <a:rect l="0" t="0" r="0" b="0"/>
          <a:pathLst>
            <a:path>
              <a:moveTo>
                <a:pt x="2570844" y="472916"/>
              </a:moveTo>
              <a:arcTo wR="1484404" hR="1484404" stAng="19022766"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9FA1854-3DFD-4BE0-BDEE-D4371F7378C6}">
      <dsp:nvSpPr>
        <dsp:cNvPr id="0" name=""/>
        <dsp:cNvSpPr/>
      </dsp:nvSpPr>
      <dsp:spPr>
        <a:xfrm>
          <a:off x="3095654"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Avoidance behavior</a:t>
          </a:r>
        </a:p>
      </dsp:txBody>
      <dsp:txXfrm>
        <a:off x="3150032" y="2282169"/>
        <a:ext cx="1604999" cy="1005185"/>
      </dsp:txXfrm>
    </dsp:sp>
    <dsp:sp modelId="{BC879C71-577C-4A2D-902D-C800B273B2B4}">
      <dsp:nvSpPr>
        <dsp:cNvPr id="0" name=""/>
        <dsp:cNvSpPr/>
      </dsp:nvSpPr>
      <dsp:spPr>
        <a:xfrm>
          <a:off x="1182595" y="558154"/>
          <a:ext cx="2968809" cy="2968809"/>
        </a:xfrm>
        <a:custGeom>
          <a:avLst/>
          <a:gdLst/>
          <a:ahLst/>
          <a:cxnLst/>
          <a:rect l="0" t="0" r="0" b="0"/>
          <a:pathLst>
            <a:path>
              <a:moveTo>
                <a:pt x="1939246" y="2897407"/>
              </a:moveTo>
              <a:arcTo wR="1484404" hR="1484404" stAng="4329407" swAng="214118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BB170E-5C7F-4364-87AF-86303AB363B5}">
      <dsp:nvSpPr>
        <dsp:cNvPr id="0" name=""/>
        <dsp:cNvSpPr/>
      </dsp:nvSpPr>
      <dsp:spPr>
        <a:xfrm>
          <a:off x="524589"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Removal from task </a:t>
          </a:r>
        </a:p>
      </dsp:txBody>
      <dsp:txXfrm>
        <a:off x="578967" y="2282169"/>
        <a:ext cx="1604999" cy="1005185"/>
      </dsp:txXfrm>
    </dsp:sp>
    <dsp:sp modelId="{60A2A061-E084-4568-A2A8-DD3B73097A6D}">
      <dsp:nvSpPr>
        <dsp:cNvPr id="0" name=""/>
        <dsp:cNvSpPr/>
      </dsp:nvSpPr>
      <dsp:spPr>
        <a:xfrm>
          <a:off x="1182595" y="558154"/>
          <a:ext cx="2968809" cy="2968809"/>
        </a:xfrm>
        <a:custGeom>
          <a:avLst/>
          <a:gdLst/>
          <a:ahLst/>
          <a:cxnLst/>
          <a:rect l="0" t="0" r="0" b="0"/>
          <a:pathLst>
            <a:path>
              <a:moveTo>
                <a:pt x="4823" y="1364837"/>
              </a:moveTo>
              <a:arcTo wR="1484404" hR="1484404" stAng="11077209"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D2D4-2D18-4F4D-BDA8-B7FC6310726D}">
      <dsp:nvSpPr>
        <dsp:cNvPr id="0" name=""/>
        <dsp:cNvSpPr/>
      </dsp:nvSpPr>
      <dsp:spPr>
        <a:xfrm>
          <a:off x="1277270" y="1668"/>
          <a:ext cx="1127162" cy="7326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Skill deficit</a:t>
          </a:r>
        </a:p>
      </dsp:txBody>
      <dsp:txXfrm>
        <a:off x="1313035" y="37433"/>
        <a:ext cx="1055632" cy="661125"/>
      </dsp:txXfrm>
    </dsp:sp>
    <dsp:sp modelId="{AB53C654-5827-43DC-B390-9ECEBA933AC9}">
      <dsp:nvSpPr>
        <dsp:cNvPr id="0" name=""/>
        <dsp:cNvSpPr/>
      </dsp:nvSpPr>
      <dsp:spPr>
        <a:xfrm>
          <a:off x="864684" y="367996"/>
          <a:ext cx="1952334" cy="1952334"/>
        </a:xfrm>
        <a:custGeom>
          <a:avLst/>
          <a:gdLst/>
          <a:ahLst/>
          <a:cxnLst/>
          <a:rect l="0" t="0" r="0" b="0"/>
          <a:pathLst>
            <a:path>
              <a:moveTo>
                <a:pt x="1690678" y="311053"/>
              </a:moveTo>
              <a:arcTo wR="976167" hR="976167" stAng="19023036" swAng="229965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9FA1854-3DFD-4BE0-BDEE-D4371F7378C6}">
      <dsp:nvSpPr>
        <dsp:cNvPr id="0" name=""/>
        <dsp:cNvSpPr/>
      </dsp:nvSpPr>
      <dsp:spPr>
        <a:xfrm>
          <a:off x="2122656" y="1465920"/>
          <a:ext cx="1127162" cy="7326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Avoidance behavior</a:t>
          </a:r>
        </a:p>
      </dsp:txBody>
      <dsp:txXfrm>
        <a:off x="2158421" y="1501685"/>
        <a:ext cx="1055632" cy="661125"/>
      </dsp:txXfrm>
    </dsp:sp>
    <dsp:sp modelId="{BC879C71-577C-4A2D-902D-C800B273B2B4}">
      <dsp:nvSpPr>
        <dsp:cNvPr id="0" name=""/>
        <dsp:cNvSpPr/>
      </dsp:nvSpPr>
      <dsp:spPr>
        <a:xfrm>
          <a:off x="864684" y="367996"/>
          <a:ext cx="1952334" cy="1952334"/>
        </a:xfrm>
        <a:custGeom>
          <a:avLst/>
          <a:gdLst/>
          <a:ahLst/>
          <a:cxnLst/>
          <a:rect l="0" t="0" r="0" b="0"/>
          <a:pathLst>
            <a:path>
              <a:moveTo>
                <a:pt x="1275207" y="1905402"/>
              </a:moveTo>
              <a:arcTo wR="976167" hR="976167" stAng="4329669" swAng="214066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BB170E-5C7F-4364-87AF-86303AB363B5}">
      <dsp:nvSpPr>
        <dsp:cNvPr id="0" name=""/>
        <dsp:cNvSpPr/>
      </dsp:nvSpPr>
      <dsp:spPr>
        <a:xfrm>
          <a:off x="431885" y="1465920"/>
          <a:ext cx="1127162" cy="7326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Removal from task </a:t>
          </a:r>
        </a:p>
      </dsp:txBody>
      <dsp:txXfrm>
        <a:off x="467650" y="1501685"/>
        <a:ext cx="1055632" cy="661125"/>
      </dsp:txXfrm>
    </dsp:sp>
    <dsp:sp modelId="{60A2A061-E084-4568-A2A8-DD3B73097A6D}">
      <dsp:nvSpPr>
        <dsp:cNvPr id="0" name=""/>
        <dsp:cNvSpPr/>
      </dsp:nvSpPr>
      <dsp:spPr>
        <a:xfrm>
          <a:off x="864684" y="367996"/>
          <a:ext cx="1952334" cy="1952334"/>
        </a:xfrm>
        <a:custGeom>
          <a:avLst/>
          <a:gdLst/>
          <a:ahLst/>
          <a:cxnLst/>
          <a:rect l="0" t="0" r="0" b="0"/>
          <a:pathLst>
            <a:path>
              <a:moveTo>
                <a:pt x="3174" y="897509"/>
              </a:moveTo>
              <a:arcTo wR="976167" hR="976167" stAng="11077308" swAng="229965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77201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619125" y="312738"/>
            <a:ext cx="5486400" cy="3086100"/>
          </a:xfrm>
          <a:ln/>
        </p:spPr>
      </p:sp>
      <p:sp>
        <p:nvSpPr>
          <p:cNvPr id="105475" name="Notes Placeholder 2"/>
          <p:cNvSpPr>
            <a:spLocks noGrp="1"/>
          </p:cNvSpPr>
          <p:nvPr>
            <p:ph type="body" idx="1"/>
          </p:nvPr>
        </p:nvSpPr>
        <p:spPr>
          <a:xfrm>
            <a:off x="352424" y="3592561"/>
            <a:ext cx="6146849" cy="509265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defRPr/>
            </a:pPr>
            <a:endParaRPr lang="en-US" dirty="0">
              <a:ea typeface="ＭＳ Ｐゴシック" pitchFamily="34" charset="-128"/>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defTabSz="914400" rtl="0" eaLnBrk="1" fontAlgn="auto" latinLnBrk="0" hangingPunct="1">
              <a:lnSpc>
                <a:spcPct val="100000"/>
              </a:lnSpc>
              <a:spcBef>
                <a:spcPct val="0"/>
              </a:spcBef>
              <a:spcAft>
                <a:spcPts val="0"/>
              </a:spcAft>
              <a:buClrTx/>
              <a:buSzTx/>
              <a:buFontTx/>
              <a:buNone/>
              <a:tabLst/>
              <a:defRPr/>
            </a:pPr>
            <a:fld id="{19093BD6-A1DF-4239-9C9A-3E2E5B6F4276}" type="slidenum">
              <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3571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753436"/>
            <a:ext cx="5486400" cy="3600450"/>
          </a:xfrm>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defTabSz="966612" rtl="0" eaLnBrk="1" fontAlgn="auto" latinLnBrk="0" hangingPunct="1">
              <a:lnSpc>
                <a:spcPct val="100000"/>
              </a:lnSpc>
              <a:spcBef>
                <a:spcPts val="0"/>
              </a:spcBef>
              <a:spcAft>
                <a:spcPts val="0"/>
              </a:spcAft>
              <a:buClrTx/>
              <a:buSzTx/>
              <a:buFontTx/>
              <a:buNone/>
              <a:tabLst/>
              <a:defRPr/>
            </a:pPr>
            <a:fld id="{1BCF944E-AC27-4BEA-9C0A-695BFCE7C9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defTabSz="96661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7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153805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12760"/>
            <a:ext cx="5486400" cy="3600450"/>
          </a:xfrm>
        </p:spPr>
        <p:txBody>
          <a:bodyPr/>
          <a:lstStyle/>
          <a:p>
            <a:endParaRPr lang="en-US" sz="1100"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213938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376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7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225496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43776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6" name="Slide Number Placeholder 5"/>
          <p:cNvSpPr>
            <a:spLocks noGrp="1"/>
          </p:cNvSpPr>
          <p:nvPr>
            <p:ph type="sldNum" sz="quarter" idx="5"/>
          </p:nvPr>
        </p:nvSpPr>
        <p:spPr>
          <a:xfrm>
            <a:off x="4807527" y="8685213"/>
            <a:ext cx="2048886" cy="458787"/>
          </a:xfrm>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281618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4068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4377690"/>
          </a:xfrm>
        </p:spPr>
        <p:txBody>
          <a:bodyPr/>
          <a:lstStyle/>
          <a:p>
            <a:endParaRPr lang="en-US" sz="1100" baseline="0" dirty="0"/>
          </a:p>
        </p:txBody>
      </p:sp>
      <p:sp>
        <p:nvSpPr>
          <p:cNvPr id="6" name="Slide Number Placeholder 5"/>
          <p:cNvSpPr>
            <a:spLocks noGrp="1"/>
          </p:cNvSpPr>
          <p:nvPr>
            <p:ph type="sldNum" sz="quarter" idx="5"/>
          </p:nvPr>
        </p:nvSpPr>
        <p:spPr>
          <a:xfrm>
            <a:off x="4807527" y="8685213"/>
            <a:ext cx="2048886" cy="458787"/>
          </a:xfrm>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128161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2710771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2210181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193431" y="3443947"/>
            <a:ext cx="6471138" cy="5700053"/>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107559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193431" y="3443947"/>
            <a:ext cx="6471138" cy="5700053"/>
          </a:xfrm>
        </p:spPr>
        <p:txBody>
          <a:bodyPr/>
          <a:lstStyle/>
          <a:p>
            <a:endParaRPr lang="en-US" b="0"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1250074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3970160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3427419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26827"/>
            <a:ext cx="5486400" cy="3600450"/>
          </a:xfrm>
        </p:spPr>
        <p:txBody>
          <a:bodyPr/>
          <a:lstStyle/>
          <a:p>
            <a:pPr marL="228600" indent="-228600">
              <a:buFont typeface="+mj-lt"/>
              <a:buAutoNum type="arabicPeriod"/>
            </a:pP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817224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3" name="Notes Placeholder 2"/>
          <p:cNvSpPr>
            <a:spLocks noGrp="1"/>
          </p:cNvSpPr>
          <p:nvPr>
            <p:ph type="body" idx="1"/>
          </p:nvPr>
        </p:nvSpPr>
        <p:spPr>
          <a:xfrm>
            <a:off x="685800" y="3584624"/>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58058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711233"/>
            <a:ext cx="5486400" cy="3600450"/>
          </a:xfrm>
        </p:spPr>
        <p:txBody>
          <a:bodyPr/>
          <a:lstStyle/>
          <a:p>
            <a:endParaRPr lang="en-US" sz="1100" i="1" dirty="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08382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233082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5486400" cy="3086100"/>
          </a:xfrm>
        </p:spPr>
      </p:sp>
      <p:sp>
        <p:nvSpPr>
          <p:cNvPr id="3" name="Notes Placeholder 2"/>
          <p:cNvSpPr>
            <a:spLocks noGrp="1"/>
          </p:cNvSpPr>
          <p:nvPr>
            <p:ph type="body" idx="1"/>
          </p:nvPr>
        </p:nvSpPr>
        <p:spPr>
          <a:xfrm>
            <a:off x="685800" y="3654962"/>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p>
        </p:txBody>
      </p:sp>
      <p:sp>
        <p:nvSpPr>
          <p:cNvPr id="4" name="Slide Number Placeholder 3"/>
          <p:cNvSpPr>
            <a:spLocks noGrp="1"/>
          </p:cNvSpPr>
          <p:nvPr>
            <p:ph type="sldNum" sz="quarter" idx="10"/>
          </p:nvPr>
        </p:nvSpPr>
        <p:spPr/>
        <p:txBody>
          <a:bodyPr/>
          <a:lstStyle/>
          <a:p>
            <a:fld id="{015CC356-F3FB-4EFF-8CC6-CE45B8A6F07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51117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D29E6E-E8DF-4607-8176-6E8152442002}" type="slidenum">
              <a:rPr lang="en-US" smtClean="0"/>
              <a:t>4</a:t>
            </a:fld>
            <a:endParaRPr lang="en-US"/>
          </a:p>
        </p:txBody>
      </p:sp>
    </p:spTree>
    <p:extLst>
      <p:ext uri="{BB962C8B-B14F-4D97-AF65-F5344CB8AC3E}">
        <p14:creationId xmlns:p14="http://schemas.microsoft.com/office/powerpoint/2010/main" val="3548510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5486400" cy="3086100"/>
          </a:xfrm>
        </p:spPr>
      </p:sp>
      <p:sp>
        <p:nvSpPr>
          <p:cNvPr id="3" name="Notes Placeholder 2"/>
          <p:cNvSpPr>
            <a:spLocks noGrp="1"/>
          </p:cNvSpPr>
          <p:nvPr>
            <p:ph type="body" idx="1"/>
          </p:nvPr>
        </p:nvSpPr>
        <p:spPr>
          <a:xfrm>
            <a:off x="685800" y="368309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b="0"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3206773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404853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12760"/>
            <a:ext cx="5486400" cy="3600450"/>
          </a:xfrm>
        </p:spPr>
        <p:txBody>
          <a:bodyPr/>
          <a:lstStyle/>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39</a:t>
            </a:fld>
            <a:endParaRPr lang="en-US"/>
          </a:p>
        </p:txBody>
      </p:sp>
    </p:spTree>
    <p:extLst>
      <p:ext uri="{BB962C8B-B14F-4D97-AF65-F5344CB8AC3E}">
        <p14:creationId xmlns:p14="http://schemas.microsoft.com/office/powerpoint/2010/main" val="1246448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3509254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r>
              <a:rPr lang="en-US" sz="1100" i="0" dirty="0">
                <a:cs typeface="Arial"/>
              </a:rPr>
              <a:t>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45</a:t>
            </a:fld>
            <a:endParaRPr lang="en-US"/>
          </a:p>
        </p:txBody>
      </p:sp>
    </p:spTree>
    <p:extLst>
      <p:ext uri="{BB962C8B-B14F-4D97-AF65-F5344CB8AC3E}">
        <p14:creationId xmlns:p14="http://schemas.microsoft.com/office/powerpoint/2010/main" val="2598191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taxonomy </a:t>
            </a:r>
            <a:r>
              <a:rPr lang="en-US" err="1"/>
              <a:t>sa</a:t>
            </a:r>
            <a:r>
              <a:rPr lang="en-US"/>
              <a:t> one method</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4130618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83097"/>
            <a:ext cx="5486400" cy="3600450"/>
          </a:xfrm>
        </p:spPr>
        <p:txBody>
          <a:bodyPr/>
          <a:lstStyle/>
          <a:p>
            <a:endParaRPr lang="en-US" sz="1100" dirty="0">
              <a:cs typeface="Arial"/>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2224113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739369"/>
            <a:ext cx="5486400" cy="3600450"/>
          </a:xfrm>
        </p:spPr>
        <p:txBody>
          <a:bodyPr/>
          <a:lstStyle/>
          <a:p>
            <a:endParaRPr lang="en-US" sz="1100"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2040277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dirty="0"/>
          </a:p>
        </p:txBody>
      </p:sp>
    </p:spTree>
    <p:extLst>
      <p:ext uri="{BB962C8B-B14F-4D97-AF65-F5344CB8AC3E}">
        <p14:creationId xmlns:p14="http://schemas.microsoft.com/office/powerpoint/2010/main" val="593840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367078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685800" y="261938"/>
            <a:ext cx="5486400" cy="3086100"/>
          </a:xfrm>
          <a:ln/>
        </p:spPr>
      </p:sp>
      <p:sp>
        <p:nvSpPr>
          <p:cNvPr id="72707" name="Notes Placeholder 2"/>
          <p:cNvSpPr>
            <a:spLocks noGrp="1"/>
          </p:cNvSpPr>
          <p:nvPr>
            <p:ph type="body" idx="1"/>
          </p:nvPr>
        </p:nvSpPr>
        <p:spPr>
          <a:xfrm>
            <a:off x="369093" y="3552443"/>
            <a:ext cx="6119813" cy="47212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lvl="5" indent="0" algn="ctr">
              <a:spcBef>
                <a:spcPct val="0"/>
              </a:spcBef>
              <a:defRPr/>
            </a:pPr>
            <a:fld id="{1FA6ABD1-6EE4-40C1-9D3A-388FC1B0D431}" type="slidenum">
              <a:rPr kumimoji="0" lang="en-US" altLang="en-US"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lvl="5" indent="0" algn="ctr">
                <a:spcBef>
                  <a:spcPct val="0"/>
                </a:spcBef>
                <a:defRPr/>
              </a:pPr>
              <a:t>6</a:t>
            </a:fld>
            <a:endParaRPr kumimoji="0" lang="en-US" altLang="en-US"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49843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69030"/>
            <a:ext cx="5486400" cy="3600450"/>
          </a:xfrm>
        </p:spPr>
        <p:txBody>
          <a:bodyPr/>
          <a:lstStyle/>
          <a:p>
            <a:endParaRPr lang="en-US" sz="1100" i="1"/>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12794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69030"/>
            <a:ext cx="5486400" cy="3600450"/>
          </a:xfrm>
        </p:spPr>
        <p:txBody>
          <a:bodyPr/>
          <a:lstStyle/>
          <a:p>
            <a:endParaRPr lang="en-US" sz="1100" i="1"/>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01820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69030"/>
            <a:ext cx="5486400" cy="3600450"/>
          </a:xfrm>
        </p:spPr>
        <p:txBody>
          <a:bodyPr/>
          <a:lstStyle/>
          <a:p>
            <a:endParaRPr lang="en-US" sz="1100" i="1"/>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01378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69030"/>
            <a:ext cx="5486400" cy="3600450"/>
          </a:xfrm>
        </p:spPr>
        <p:txBody>
          <a:bodyPr/>
          <a:lstStyle/>
          <a:p>
            <a:endParaRPr lang="en-US" sz="1100" i="1"/>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26803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59</a:t>
            </a:fld>
            <a:endParaRPr lang="en-US"/>
          </a:p>
        </p:txBody>
      </p:sp>
    </p:spTree>
    <p:extLst>
      <p:ext uri="{BB962C8B-B14F-4D97-AF65-F5344CB8AC3E}">
        <p14:creationId xmlns:p14="http://schemas.microsoft.com/office/powerpoint/2010/main" val="262821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40895"/>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b="0"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b="0" dirty="0">
              <a:latin typeface="Arial" panose="020B0604020202020204" pitchFamily="34" charset="0"/>
              <a:ea typeface="ＭＳ Ｐゴシック" panose="020B0600070205080204" pitchFamily="34" charset="-128"/>
            </a:endParaRPr>
          </a:p>
          <a:p>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56994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endParaRPr lang="en-US" sz="1100" i="0" dirty="0">
              <a:cs typeface="Arial"/>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10</a:t>
            </a:fld>
            <a:endParaRPr lang="en-US"/>
          </a:p>
        </p:txBody>
      </p:sp>
    </p:spTree>
    <p:extLst>
      <p:ext uri="{BB962C8B-B14F-4D97-AF65-F5344CB8AC3E}">
        <p14:creationId xmlns:p14="http://schemas.microsoft.com/office/powerpoint/2010/main" val="155808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162740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685800" y="369888"/>
            <a:ext cx="5486400" cy="3086100"/>
          </a:xfrm>
          <a:ln/>
        </p:spPr>
      </p:sp>
      <p:sp>
        <p:nvSpPr>
          <p:cNvPr id="62467" name="Notes Placeholder 2"/>
          <p:cNvSpPr>
            <a:spLocks noGrp="1"/>
          </p:cNvSpPr>
          <p:nvPr>
            <p:ph type="body" idx="1"/>
          </p:nvPr>
        </p:nvSpPr>
        <p:spPr>
          <a:xfrm>
            <a:off x="685800" y="3654962"/>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i="0">
              <a:latin typeface="Arial" panose="020B0604020202020204" pitchFamily="34" charset="0"/>
              <a:ea typeface="ＭＳ Ｐゴシック" panose="020B0600070205080204" pitchFamily="34" charset="-128"/>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89137C-0A8D-4B8A-BF00-207C650FB4D5}" type="slidenum">
              <a:rPr lang="en-US" altLang="en-US">
                <a:cs typeface="Arial" panose="020B0604020202020204" pitchFamily="34" charset="0"/>
              </a:rPr>
              <a:pPr>
                <a:spcBef>
                  <a:spcPct val="0"/>
                </a:spcBef>
              </a:pPr>
              <a:t>13</a:t>
            </a:fld>
            <a:endParaRPr lang="en-US" altLang="en-US">
              <a:cs typeface="Arial" panose="020B0604020202020204" pitchFamily="34" charset="0"/>
            </a:endParaRPr>
          </a:p>
        </p:txBody>
      </p:sp>
    </p:spTree>
    <p:extLst>
      <p:ext uri="{BB962C8B-B14F-4D97-AF65-F5344CB8AC3E}">
        <p14:creationId xmlns:p14="http://schemas.microsoft.com/office/powerpoint/2010/main" val="286560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253217" y="3472082"/>
            <a:ext cx="6274191" cy="4476163"/>
          </a:xfrm>
        </p:spPr>
        <p:txBody>
          <a:bodyPr/>
          <a:lstStyle/>
          <a:p>
            <a:endParaRPr lang="en-US" sz="1100" kern="1200" dirty="0">
              <a:solidFill>
                <a:schemeClr val="tx1"/>
              </a:solidFill>
              <a:latin typeface="Arial" panose="020B0604020202020204" pitchFamily="34" charset="0"/>
              <a:ea typeface="+mn-ea"/>
              <a:cs typeface="+mn-cs"/>
            </a:endParaRPr>
          </a:p>
          <a:p>
            <a:endParaRPr lang="en-US" sz="1100" kern="1200" dirty="0">
              <a:solidFill>
                <a:schemeClr val="tx1"/>
              </a:solidFill>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2078182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3"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30"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32286" y="6507316"/>
            <a:ext cx="150682" cy="153888"/>
          </a:xfr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3929330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55431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123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1762007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userDrawn="1">
  <p:cSld name="Content">
    <p:spTree>
      <p:nvGrpSpPr>
        <p:cNvPr id="1" name="Shape 20"/>
        <p:cNvGrpSpPr/>
        <p:nvPr/>
      </p:nvGrpSpPr>
      <p:grpSpPr>
        <a:xfrm>
          <a:off x="0" y="0"/>
          <a:ext cx="0" cy="0"/>
          <a:chOff x="0" y="0"/>
          <a:chExt cx="0" cy="0"/>
        </a:xfrm>
      </p:grpSpPr>
      <p:pic>
        <p:nvPicPr>
          <p:cNvPr id="24" name="Google Shape;24;p38"/>
          <p:cNvPicPr preferRelativeResize="0"/>
          <p:nvPr/>
        </p:nvPicPr>
        <p:blipFill>
          <a:blip r:embed="rId2">
            <a:alphaModFix/>
          </a:blip>
          <a:stretch>
            <a:fillRect/>
          </a:stretch>
        </p:blipFill>
        <p:spPr>
          <a:xfrm>
            <a:off x="10878375" y="6247753"/>
            <a:ext cx="1103000" cy="468950"/>
          </a:xfrm>
          <a:prstGeom prst="rect">
            <a:avLst/>
          </a:prstGeom>
          <a:noFill/>
          <a:ln>
            <a:noFill/>
          </a:ln>
        </p:spPr>
      </p:pic>
    </p:spTree>
    <p:extLst>
      <p:ext uri="{BB962C8B-B14F-4D97-AF65-F5344CB8AC3E}">
        <p14:creationId xmlns:p14="http://schemas.microsoft.com/office/powerpoint/2010/main" val="1332502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dirty="0"/>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24980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4" r:id="rId17"/>
    <p:sldLayoutId id="2147483835" r:id="rId18"/>
    <p:sldLayoutId id="2147483836" r:id="rId19"/>
    <p:sldLayoutId id="2147483837" r:id="rId20"/>
    <p:sldLayoutId id="2147483838" r:id="rId21"/>
    <p:sldLayoutId id="2147483839" r:id="rId22"/>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hyperlink" Target="https://intensiveintervention.org/sites/default/files/Taxonomy-Overview-Handout508.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hyperlink" Target="../ies.ed.gov/ncee/wwc" TargetMode="External"/><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hyperlink" Target="https://charts.intensiveintervention.org/bintervention" TargetMode="External"/><Relationship Id="rId5" Type="http://schemas.openxmlformats.org/officeDocument/2006/relationships/hyperlink" Target="https://charts.intensiveintervention.org/aintervention"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hyperlink" Target="https://intensiveintervention.org/resource/strategies-scheduling-how-find-time-intensify-and-individualize-intervention" TargetMode="External"/><Relationship Id="rId5" Type="http://schemas.openxmlformats.org/officeDocument/2006/relationships/image" Target="../media/image33.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intensiveintervention.org/resource/intensifying-literacy-instruction-essential-practices" TargetMode="Externa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s://intensiveintervention.org/resource/principles-designing-intervention-mathematics"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intensiveintervention.org/intensive-intervention-features-explicit-instruction" TargetMode="Externa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9.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0.xml"/><Relationship Id="rId7" Type="http://schemas.openxmlformats.org/officeDocument/2006/relationships/diagramColors" Target="../diagrams/colors3.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hyperlink" Target="https://intensiveintervention.org/intervention-resources/behavior-strategies-support-intensifying-interventions"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53.emf"/><Relationship Id="rId5" Type="http://schemas.openxmlformats.org/officeDocument/2006/relationships/oleObject" Target="../embeddings/oleObject1.bin"/><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hyperlink" Target="https://intensiveintervention.org/data-based-individualization"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hyperlink" Target="https://intensiveintervention.org/data-based-individualization/diagnostic-data" TargetMode="External"/><Relationship Id="rId4" Type="http://schemas.openxmlformats.org/officeDocument/2006/relationships/image" Target="../media/image56.png"/><Relationship Id="rId9" Type="http://schemas.openxmlformats.org/officeDocument/2006/relationships/image" Target="../media/image61.svg"/></Relationships>
</file>

<file path=ppt/slides/_rels/slide4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0.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57.svg"/><Relationship Id="rId4" Type="http://schemas.openxmlformats.org/officeDocument/2006/relationships/image" Target="../media/image61.svg"/><Relationship Id="rId9"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hyperlink" Target="https://intensiveintervention.org/sites/default/files/Intensification_Strategy_Checklist_2019.dotx"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hyperlink" Target="https://intensiveintervention.org/resource/taxonomy-intervention-intensity-academic-rating-rubric"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s://intensiveintervention.org/tools-charts/academic-intervention-taxonomy-briefs" TargetMode="Externa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hyperlink" Target="https://intensiveintervention.org/resource/intervention-plan-small-groups-or-individual-students" TargetMode="External"/><Relationship Id="rId2" Type="http://schemas.openxmlformats.org/officeDocument/2006/relationships/slideLayout" Target="../slideLayouts/slideLayout20.xml"/><Relationship Id="rId1" Type="http://schemas.openxmlformats.org/officeDocument/2006/relationships/tags" Target="../tags/tag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59" descr="A switchboard">
            <a:extLst>
              <a:ext uri="{FF2B5EF4-FFF2-40B4-BE49-F238E27FC236}">
                <a16:creationId xmlns:a16="http://schemas.microsoft.com/office/drawing/2014/main" id="{73EA9E01-8DD4-4EBF-A5E1-CF5122EF1DD6}"/>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l="174" t="11157" r="-174" b="53065"/>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329207" y="3734673"/>
            <a:ext cx="934423" cy="184666"/>
          </a:xfrm>
        </p:spPr>
        <p:txBody>
          <a:bodyPr/>
          <a:lstStyle/>
          <a:p>
            <a:r>
              <a:rPr lang="en-US" dirty="0"/>
              <a:t>August 4, 2023</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1354217"/>
          </a:xfrm>
        </p:spPr>
        <p:txBody>
          <a:bodyPr/>
          <a:lstStyle/>
          <a:p>
            <a:r>
              <a:rPr lang="en-US" sz="4400" b="1" dirty="0">
                <a:effectLst/>
                <a:latin typeface="Calibri" panose="020F0502020204030204" pitchFamily="34" charset="0"/>
                <a:ea typeface="Calibri" panose="020F0502020204030204" pitchFamily="34" charset="0"/>
                <a:cs typeface="Times New Roman" panose="02020603050405020304" pitchFamily="18" charset="0"/>
              </a:rPr>
              <a:t>Using the Taxonomy of Intervention Intensity to Select, Design, and Intensify Intervention</a:t>
            </a:r>
            <a:r>
              <a:rPr lang="en-US" sz="4400" dirty="0">
                <a:effectLst/>
              </a:rPr>
              <a:t> </a:t>
            </a:r>
            <a:endParaRPr lang="en-US" sz="4400" dirty="0"/>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5887699"/>
            <a:ext cx="3241009" cy="800219"/>
          </a:xfrm>
        </p:spPr>
        <p:txBody>
          <a:bodyPr/>
          <a:lstStyle/>
          <a:p>
            <a:r>
              <a:rPr lang="en-US" dirty="0"/>
              <a:t>Jason Harlacher, PhD</a:t>
            </a:r>
          </a:p>
          <a:p>
            <a:r>
              <a:rPr lang="en-US" i="1" dirty="0"/>
              <a:t>Senior Researcher</a:t>
            </a:r>
          </a:p>
        </p:txBody>
      </p:sp>
    </p:spTree>
    <p:extLst>
      <p:ext uri="{BB962C8B-B14F-4D97-AF65-F5344CB8AC3E}">
        <p14:creationId xmlns:p14="http://schemas.microsoft.com/office/powerpoint/2010/main" val="114932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Taxonomy of Intervention Intensity</a:t>
            </a:r>
          </a:p>
        </p:txBody>
      </p:sp>
      <p:graphicFrame>
        <p:nvGraphicFramePr>
          <p:cNvPr id="4" name="Table 5">
            <a:extLst>
              <a:ext uri="{FF2B5EF4-FFF2-40B4-BE49-F238E27FC236}">
                <a16:creationId xmlns:a16="http://schemas.microsoft.com/office/drawing/2014/main" id="{741131ED-CC1E-81D6-D829-1163CCE129DF}"/>
              </a:ext>
            </a:extLst>
          </p:cNvPr>
          <p:cNvGraphicFramePr>
            <a:graphicFrameLocks noGrp="1"/>
          </p:cNvGraphicFramePr>
          <p:nvPr>
            <p:extLst>
              <p:ext uri="{D42A27DB-BD31-4B8C-83A1-F6EECF244321}">
                <p14:modId xmlns:p14="http://schemas.microsoft.com/office/powerpoint/2010/main" val="2489890445"/>
              </p:ext>
            </p:extLst>
          </p:nvPr>
        </p:nvGraphicFramePr>
        <p:xfrm>
          <a:off x="438743" y="1129847"/>
          <a:ext cx="11294533" cy="4830711"/>
        </p:xfrm>
        <a:graphic>
          <a:graphicData uri="http://schemas.openxmlformats.org/drawingml/2006/table">
            <a:tbl>
              <a:tblPr firstRow="1" bandRow="1">
                <a:tableStyleId>{5C22544A-7EE6-4342-B048-85BDC9FD1C3A}</a:tableStyleId>
              </a:tblPr>
              <a:tblGrid>
                <a:gridCol w="2918178">
                  <a:extLst>
                    <a:ext uri="{9D8B030D-6E8A-4147-A177-3AD203B41FA5}">
                      <a16:colId xmlns:a16="http://schemas.microsoft.com/office/drawing/2014/main" val="585207897"/>
                    </a:ext>
                  </a:extLst>
                </a:gridCol>
                <a:gridCol w="8376355">
                  <a:extLst>
                    <a:ext uri="{9D8B030D-6E8A-4147-A177-3AD203B41FA5}">
                      <a16:colId xmlns:a16="http://schemas.microsoft.com/office/drawing/2014/main" val="3481106413"/>
                    </a:ext>
                  </a:extLst>
                </a:gridCol>
              </a:tblGrid>
              <a:tr h="608158">
                <a:tc>
                  <a:txBody>
                    <a:bodyPr/>
                    <a:lstStyle/>
                    <a:p>
                      <a:pPr algn="ctr"/>
                      <a:r>
                        <a:rPr lang="en-US" sz="2200" b="1">
                          <a:solidFill>
                            <a:schemeClr val="bg1"/>
                          </a:solidFill>
                        </a:rPr>
                        <a:t>Strength</a:t>
                      </a:r>
                      <a:endParaRPr lang="en-US" sz="2200" b="1"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anose="020B0604020202020204" pitchFamily="34" charset="0"/>
                          <a:ea typeface="+mn-ea"/>
                          <a:cs typeface="Arial" panose="020B0604020202020204" pitchFamily="34" charset="0"/>
                        </a:rPr>
                        <a:t>Is the intervention expected to lead to improved outcomes?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0001190"/>
                  </a:ext>
                </a:extLst>
              </a:tr>
              <a:tr h="608158">
                <a:tc>
                  <a:txBody>
                    <a:bodyPr/>
                    <a:lstStyle/>
                    <a:p>
                      <a:pPr algn="ctr"/>
                      <a:r>
                        <a:rPr lang="en-US" sz="2200" b="1">
                          <a:solidFill>
                            <a:schemeClr val="bg1"/>
                          </a:solidFill>
                        </a:rPr>
                        <a:t>Dosage</a:t>
                      </a:r>
                      <a:endParaRPr lang="en-US" sz="2200" b="1"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800" dirty="0">
                          <a:solidFill>
                            <a:schemeClr val="tx1"/>
                          </a:solidFill>
                          <a:latin typeface="Arial" panose="020B0604020202020204" pitchFamily="34" charset="0"/>
                          <a:cs typeface="Arial" panose="020B0604020202020204" pitchFamily="34" charset="0"/>
                        </a:rPr>
                        <a:t>Will the group size, duration, structure, and frequency provide sufficient opportunities to respond?</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24334930"/>
                  </a:ext>
                </a:extLst>
              </a:tr>
              <a:tr h="608158">
                <a:tc>
                  <a:txBody>
                    <a:bodyPr/>
                    <a:lstStyle/>
                    <a:p>
                      <a:pPr algn="ctr"/>
                      <a:r>
                        <a:rPr lang="en-US" sz="2200" b="1">
                          <a:solidFill>
                            <a:schemeClr val="bg1"/>
                          </a:solidFill>
                        </a:rPr>
                        <a:t>Alignment</a:t>
                      </a:r>
                      <a:endParaRPr lang="en-US" sz="2200" b="1"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800" dirty="0">
                          <a:solidFill>
                            <a:schemeClr val="tx1"/>
                          </a:solidFill>
                          <a:latin typeface="Arial" panose="020B0604020202020204" pitchFamily="34" charset="0"/>
                          <a:cs typeface="Arial" panose="020B0604020202020204" pitchFamily="34" charset="0"/>
                        </a:rPr>
                        <a:t>Does the intervention mat the student’s identified needs?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36821453"/>
                  </a:ext>
                </a:extLst>
              </a:tr>
              <a:tr h="608158">
                <a:tc>
                  <a:txBody>
                    <a:bodyPr/>
                    <a:lstStyle/>
                    <a:p>
                      <a:pPr algn="ctr"/>
                      <a:r>
                        <a:rPr lang="en-US" sz="2200" b="1">
                          <a:solidFill>
                            <a:schemeClr val="bg1"/>
                          </a:solidFill>
                        </a:rPr>
                        <a:t>Attention to Transfer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800" dirty="0">
                          <a:solidFill>
                            <a:schemeClr val="tx1"/>
                          </a:solidFill>
                          <a:latin typeface="Arial" panose="020B0604020202020204" pitchFamily="34" charset="0"/>
                          <a:cs typeface="Arial" panose="020B0604020202020204" pitchFamily="34" charset="0"/>
                        </a:rPr>
                        <a:t>Does the intervention assist the student in generalizing the learned skills to general education or other tasks?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0993670"/>
                  </a:ext>
                </a:extLst>
              </a:tr>
              <a:tr h="608158">
                <a:tc>
                  <a:txBody>
                    <a:bodyPr/>
                    <a:lstStyle/>
                    <a:p>
                      <a:pPr algn="ctr"/>
                      <a:r>
                        <a:rPr lang="en-US" sz="2200" b="1">
                          <a:solidFill>
                            <a:schemeClr val="bg1"/>
                          </a:solidFill>
                        </a:rPr>
                        <a:t>Comprehensiveness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800" dirty="0">
                          <a:solidFill>
                            <a:schemeClr val="tx1"/>
                          </a:solidFill>
                          <a:latin typeface="Arial" panose="020B0604020202020204" pitchFamily="34" charset="0"/>
                          <a:cs typeface="Arial" panose="020B0604020202020204" pitchFamily="34" charset="0"/>
                        </a:rPr>
                        <a:t>Does the intervention include elements of explicit instruction?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33294181"/>
                  </a:ext>
                </a:extLst>
              </a:tr>
              <a:tr h="1085997">
                <a:tc>
                  <a:txBody>
                    <a:bodyPr/>
                    <a:lstStyle/>
                    <a:p>
                      <a:pPr algn="ctr"/>
                      <a:r>
                        <a:rPr lang="en-US" sz="2200" b="1">
                          <a:solidFill>
                            <a:schemeClr val="bg1"/>
                          </a:solidFill>
                        </a:rPr>
                        <a:t>Behavioral/Academic Support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800" dirty="0">
                          <a:solidFill>
                            <a:schemeClr val="tx1"/>
                          </a:solidFill>
                          <a:latin typeface="Arial" panose="020B0604020202020204" pitchFamily="34" charset="0"/>
                          <a:cs typeface="Arial" panose="020B0604020202020204" pitchFamily="34" charset="0"/>
                        </a:rPr>
                        <a:t>Does the intervention integrate behavior and academic support throughout? (e.g., self-regulation, executive functioning, work completion, complements instruction versus supplants, etc.)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24968441"/>
                  </a:ext>
                </a:extLst>
              </a:tr>
              <a:tr h="608158">
                <a:tc>
                  <a:txBody>
                    <a:bodyPr/>
                    <a:lstStyle/>
                    <a:p>
                      <a:pPr algn="ctr"/>
                      <a:r>
                        <a:rPr lang="en-US" sz="2200" b="1">
                          <a:solidFill>
                            <a:schemeClr val="bg1"/>
                          </a:solidFill>
                        </a:rPr>
                        <a:t>Individualization</a:t>
                      </a:r>
                      <a:endParaRPr lang="en-US" sz="2200" b="1"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r>
                        <a:rPr lang="en-US" sz="1800" dirty="0">
                          <a:solidFill>
                            <a:schemeClr val="tx1"/>
                          </a:solidFill>
                          <a:latin typeface="Arial" panose="020B0604020202020204" pitchFamily="34" charset="0"/>
                          <a:cs typeface="Arial" panose="020B0604020202020204" pitchFamily="34" charset="0"/>
                        </a:rPr>
                        <a:t>Can the intervention be adjusted or individualized based on a data-based process?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92028477"/>
                  </a:ext>
                </a:extLst>
              </a:tr>
            </a:tbl>
          </a:graphicData>
        </a:graphic>
      </p:graphicFrame>
      <p:sp>
        <p:nvSpPr>
          <p:cNvPr id="5" name="Slide Number Placeholder 4"/>
          <p:cNvSpPr>
            <a:spLocks noGrp="1"/>
          </p:cNvSpPr>
          <p:nvPr>
            <p:ph type="sldNum" sz="quarter" idx="14"/>
          </p:nvPr>
        </p:nvSpPr>
        <p:spPr/>
        <p:txBody>
          <a:bodyPr/>
          <a:lstStyle/>
          <a:p>
            <a:pPr algn="r"/>
            <a:fld id="{F3477EC8-074D-41C4-94AE-E9EA7CEEA348}" type="slidenum">
              <a:rPr lang="en-US" smtClean="0"/>
              <a:pPr algn="r"/>
              <a:t>10</a:t>
            </a:fld>
            <a:endParaRPr lang="en-US"/>
          </a:p>
        </p:txBody>
      </p:sp>
    </p:spTree>
    <p:extLst>
      <p:ext uri="{BB962C8B-B14F-4D97-AF65-F5344CB8AC3E}">
        <p14:creationId xmlns:p14="http://schemas.microsoft.com/office/powerpoint/2010/main" val="1017667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A5AB5-1807-B1E6-EED7-68AD87758D28}"/>
              </a:ext>
            </a:extLst>
          </p:cNvPr>
          <p:cNvSpPr>
            <a:spLocks noGrp="1"/>
          </p:cNvSpPr>
          <p:nvPr>
            <p:ph type="title"/>
          </p:nvPr>
        </p:nvSpPr>
        <p:spPr/>
        <p:txBody>
          <a:bodyPr>
            <a:normAutofit/>
          </a:bodyPr>
          <a:lstStyle/>
          <a:p>
            <a:r>
              <a:rPr lang="en-US" dirty="0"/>
              <a:t>Taxonomy of Intervention Intensity Handout</a:t>
            </a:r>
          </a:p>
        </p:txBody>
      </p:sp>
      <p:pic>
        <p:nvPicPr>
          <p:cNvPr id="11" name="Picture 10" descr="A QR code that is linked to the NCII Taxonomy of Intervention Intensity">
            <a:extLst>
              <a:ext uri="{FF2B5EF4-FFF2-40B4-BE49-F238E27FC236}">
                <a16:creationId xmlns:a16="http://schemas.microsoft.com/office/drawing/2014/main" id="{66D1039B-0579-3DF9-9E33-C7550268B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29" y="1181631"/>
            <a:ext cx="3202479" cy="3202479"/>
          </a:xfrm>
          <a:prstGeom prst="rect">
            <a:avLst/>
          </a:prstGeom>
        </p:spPr>
      </p:pic>
      <p:sp>
        <p:nvSpPr>
          <p:cNvPr id="12" name="TextBox 11">
            <a:extLst>
              <a:ext uri="{FF2B5EF4-FFF2-40B4-BE49-F238E27FC236}">
                <a16:creationId xmlns:a16="http://schemas.microsoft.com/office/drawing/2014/main" id="{73B8E13E-44C7-024C-7AF3-2088960AD82E}"/>
              </a:ext>
            </a:extLst>
          </p:cNvPr>
          <p:cNvSpPr txBox="1"/>
          <p:nvPr/>
        </p:nvSpPr>
        <p:spPr>
          <a:xfrm>
            <a:off x="813149" y="4384110"/>
            <a:ext cx="2419610" cy="1384995"/>
          </a:xfrm>
          <a:prstGeom prst="rect">
            <a:avLst/>
          </a:prstGeom>
          <a:noFill/>
        </p:spPr>
        <p:txBody>
          <a:bodyPr wrap="square" rtlCol="0">
            <a:spAutoFit/>
          </a:bodyPr>
          <a:lstStyle/>
          <a:p>
            <a:pPr algn="ctr"/>
            <a:r>
              <a:rPr lang="en-US" sz="2800" b="1" dirty="0"/>
              <a:t>Take 2 minutes and preview the handout.</a:t>
            </a:r>
          </a:p>
        </p:txBody>
      </p:sp>
      <p:sp>
        <p:nvSpPr>
          <p:cNvPr id="13" name="TextBox 12">
            <a:extLst>
              <a:ext uri="{FF2B5EF4-FFF2-40B4-BE49-F238E27FC236}">
                <a16:creationId xmlns:a16="http://schemas.microsoft.com/office/drawing/2014/main" id="{5ABE0274-D1AF-73A2-B698-B60239F66B6A}"/>
              </a:ext>
            </a:extLst>
          </p:cNvPr>
          <p:cNvSpPr txBox="1"/>
          <p:nvPr/>
        </p:nvSpPr>
        <p:spPr>
          <a:xfrm>
            <a:off x="350929" y="5676369"/>
            <a:ext cx="2881830" cy="369332"/>
          </a:xfrm>
          <a:prstGeom prst="rect">
            <a:avLst/>
          </a:prstGeom>
          <a:noFill/>
        </p:spPr>
        <p:txBody>
          <a:bodyPr wrap="square" rtlCol="0">
            <a:spAutoFit/>
          </a:bodyPr>
          <a:lstStyle/>
          <a:p>
            <a:r>
              <a:rPr lang="en-US" dirty="0">
                <a:hlinkClick r:id="rId4"/>
              </a:rPr>
              <a:t>Taxonomy</a:t>
            </a:r>
            <a:endParaRPr lang="en-US" dirty="0"/>
          </a:p>
        </p:txBody>
      </p:sp>
      <p:pic>
        <p:nvPicPr>
          <p:cNvPr id="7" name="Content Placeholder 13" descr="A screenshot of the NCII Taxonomy of Intervention Intensity">
            <a:extLst>
              <a:ext uri="{FF2B5EF4-FFF2-40B4-BE49-F238E27FC236}">
                <a16:creationId xmlns:a16="http://schemas.microsoft.com/office/drawing/2014/main" id="{B9E2D947-7C24-DB3F-1318-6C842D179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9331" y="1181631"/>
            <a:ext cx="6958209" cy="5225479"/>
          </a:xfrm>
          <a:prstGeom prst="rect">
            <a:avLst/>
          </a:prstGeom>
          <a:ln>
            <a:noFill/>
          </a:ln>
        </p:spPr>
      </p:pic>
      <p:sp>
        <p:nvSpPr>
          <p:cNvPr id="5" name="Slide Number Placeholder 4">
            <a:extLst>
              <a:ext uri="{FF2B5EF4-FFF2-40B4-BE49-F238E27FC236}">
                <a16:creationId xmlns:a16="http://schemas.microsoft.com/office/drawing/2014/main" id="{8B10AC5E-A00D-C404-5D3B-18ED15F06BEF}"/>
              </a:ext>
            </a:extLst>
          </p:cNvPr>
          <p:cNvSpPr>
            <a:spLocks noGrp="1"/>
          </p:cNvSpPr>
          <p:nvPr>
            <p:ph type="sldNum" sz="quarter" idx="14"/>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6856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8A088-809F-C1CB-41E4-713BA2A7EADD}"/>
              </a:ext>
            </a:extLst>
          </p:cNvPr>
          <p:cNvSpPr>
            <a:spLocks noGrp="1"/>
          </p:cNvSpPr>
          <p:nvPr>
            <p:ph type="title"/>
          </p:nvPr>
        </p:nvSpPr>
        <p:spPr/>
        <p:txBody>
          <a:bodyPr/>
          <a:lstStyle/>
          <a:p>
            <a:r>
              <a:rPr lang="en-US" dirty="0"/>
              <a:t>Dual Purpose:</a:t>
            </a:r>
            <a:br>
              <a:rPr lang="en-US" dirty="0"/>
            </a:br>
            <a:r>
              <a:rPr lang="en-US" i="1" dirty="0"/>
              <a:t>Taxonomy can help you… </a:t>
            </a:r>
          </a:p>
        </p:txBody>
      </p:sp>
      <p:pic>
        <p:nvPicPr>
          <p:cNvPr id="7" name="Picture 6" descr="A selection of colorful paint samples">
            <a:extLst>
              <a:ext uri="{FF2B5EF4-FFF2-40B4-BE49-F238E27FC236}">
                <a16:creationId xmlns:a16="http://schemas.microsoft.com/office/drawing/2014/main" id="{1401276D-3A0C-9BB0-94E1-B4A4C753CA71}"/>
              </a:ext>
            </a:extLst>
          </p:cNvPr>
          <p:cNvPicPr>
            <a:picLocks noChangeAspect="1"/>
          </p:cNvPicPr>
          <p:nvPr/>
        </p:nvPicPr>
        <p:blipFill>
          <a:blip r:embed="rId2" cstate="print">
            <a:extLst>
              <a:ext uri="{28A0092B-C50C-407E-A947-70E740481C1C}">
                <a14:useLocalDpi xmlns:a14="http://schemas.microsoft.com/office/drawing/2010/main" val="0"/>
              </a:ext>
            </a:extLst>
          </a:blip>
          <a:srcRect l="9042" r="9042"/>
          <a:stretch/>
        </p:blipFill>
        <p:spPr>
          <a:xfrm>
            <a:off x="935217" y="1679123"/>
            <a:ext cx="4722373" cy="3841733"/>
          </a:xfrm>
          <a:prstGeom prst="rect">
            <a:avLst/>
          </a:prstGeom>
        </p:spPr>
      </p:pic>
      <p:sp>
        <p:nvSpPr>
          <p:cNvPr id="14" name="TextBox 13">
            <a:extLst>
              <a:ext uri="{FF2B5EF4-FFF2-40B4-BE49-F238E27FC236}">
                <a16:creationId xmlns:a16="http://schemas.microsoft.com/office/drawing/2014/main" id="{7F613D53-396F-83B6-B231-2E639C9BC2CD}"/>
              </a:ext>
            </a:extLst>
          </p:cNvPr>
          <p:cNvSpPr txBox="1"/>
          <p:nvPr/>
        </p:nvSpPr>
        <p:spPr>
          <a:xfrm>
            <a:off x="1283925" y="5641717"/>
            <a:ext cx="3682651" cy="400110"/>
          </a:xfrm>
          <a:prstGeom prst="rect">
            <a:avLst/>
          </a:prstGeom>
          <a:noFill/>
        </p:spPr>
        <p:txBody>
          <a:bodyPr wrap="square" rtlCol="0">
            <a:spAutoFit/>
          </a:bodyPr>
          <a:lstStyle/>
          <a:p>
            <a:pPr algn="ctr"/>
            <a:r>
              <a:rPr lang="en-US" sz="2000" b="1" dirty="0"/>
              <a:t>Choose an intervention</a:t>
            </a:r>
          </a:p>
        </p:txBody>
      </p:sp>
      <p:pic>
        <p:nvPicPr>
          <p:cNvPr id="11" name="Picture 10" descr="A set of dumbbells and a resistance band ">
            <a:extLst>
              <a:ext uri="{FF2B5EF4-FFF2-40B4-BE49-F238E27FC236}">
                <a16:creationId xmlns:a16="http://schemas.microsoft.com/office/drawing/2014/main" id="{4F039B25-426D-9B28-C4FE-23AEEA24D7DB}"/>
              </a:ext>
            </a:extLst>
          </p:cNvPr>
          <p:cNvPicPr>
            <a:picLocks noChangeAspect="1"/>
          </p:cNvPicPr>
          <p:nvPr/>
        </p:nvPicPr>
        <p:blipFill>
          <a:blip r:embed="rId3" cstate="print">
            <a:extLst>
              <a:ext uri="{28A0092B-C50C-407E-A947-70E740481C1C}">
                <a14:useLocalDpi xmlns:a14="http://schemas.microsoft.com/office/drawing/2010/main" val="0"/>
              </a:ext>
            </a:extLst>
          </a:blip>
          <a:srcRect l="13900" r="13900"/>
          <a:stretch/>
        </p:blipFill>
        <p:spPr>
          <a:xfrm>
            <a:off x="6796022" y="1456777"/>
            <a:ext cx="4473031" cy="4129832"/>
          </a:xfrm>
          <a:prstGeom prst="rect">
            <a:avLst/>
          </a:prstGeom>
        </p:spPr>
      </p:pic>
      <p:sp>
        <p:nvSpPr>
          <p:cNvPr id="15" name="TextBox 14">
            <a:extLst>
              <a:ext uri="{FF2B5EF4-FFF2-40B4-BE49-F238E27FC236}">
                <a16:creationId xmlns:a16="http://schemas.microsoft.com/office/drawing/2014/main" id="{D083605A-D711-8DB9-6043-3CF98159AB05}"/>
              </a:ext>
            </a:extLst>
          </p:cNvPr>
          <p:cNvSpPr txBox="1"/>
          <p:nvPr/>
        </p:nvSpPr>
        <p:spPr>
          <a:xfrm>
            <a:off x="7191212" y="5640995"/>
            <a:ext cx="3682651" cy="400110"/>
          </a:xfrm>
          <a:prstGeom prst="rect">
            <a:avLst/>
          </a:prstGeom>
          <a:noFill/>
        </p:spPr>
        <p:txBody>
          <a:bodyPr wrap="square" rtlCol="0">
            <a:spAutoFit/>
          </a:bodyPr>
          <a:lstStyle/>
          <a:p>
            <a:pPr algn="ctr"/>
            <a:r>
              <a:rPr lang="en-US" sz="2000" b="1" dirty="0"/>
              <a:t>Intensify an intervention</a:t>
            </a:r>
          </a:p>
        </p:txBody>
      </p:sp>
      <p:sp>
        <p:nvSpPr>
          <p:cNvPr id="5" name="Slide Number Placeholder 4">
            <a:extLst>
              <a:ext uri="{FF2B5EF4-FFF2-40B4-BE49-F238E27FC236}">
                <a16:creationId xmlns:a16="http://schemas.microsoft.com/office/drawing/2014/main" id="{3A83E7C9-F64D-A29C-8A92-A9627DEF4FF7}"/>
              </a:ext>
            </a:extLst>
          </p:cNvPr>
          <p:cNvSpPr>
            <a:spLocks noGrp="1"/>
          </p:cNvSpPr>
          <p:nvPr>
            <p:ph type="sldNum" sz="quarter" idx="14"/>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645863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Defining the Taxonomy Dimensions</a:t>
            </a:r>
          </a:p>
        </p:txBody>
      </p:sp>
      <p:sp>
        <p:nvSpPr>
          <p:cNvPr id="4" name="Text Placeholder 3">
            <a:extLst>
              <a:ext uri="{FF2B5EF4-FFF2-40B4-BE49-F238E27FC236}">
                <a16:creationId xmlns:a16="http://schemas.microsoft.com/office/drawing/2014/main" id="{D506D961-8590-4935-929E-F1DCC1C473A4}"/>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61443" name="Slide Number Placeholder 5"/>
          <p:cNvSpPr>
            <a:spLocks noGrp="1"/>
          </p:cNvSpPr>
          <p:nvPr>
            <p:ph type="sldNum" sz="quarter" idx="15"/>
          </p:nvPr>
        </p:nvSpPr>
        <p:spPr bwMode="auto">
          <a:xfrm>
            <a:off x="11786099" y="6742584"/>
            <a:ext cx="105798" cy="1154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3200">
                <a:solidFill>
                  <a:srgbClr val="BFBFBF"/>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E5F654B1-C1C5-4C08-993C-1BC53098FB66}" type="slidenum">
              <a:rPr lang="en-US" altLang="en-US" sz="750">
                <a:solidFill>
                  <a:schemeClr val="tx1"/>
                </a:solidFill>
                <a:cs typeface="Arial" panose="020B0604020202020204" pitchFamily="34" charset="0"/>
              </a:rPr>
              <a:pPr>
                <a:spcBef>
                  <a:spcPct val="0"/>
                </a:spcBef>
                <a:buFontTx/>
                <a:buNone/>
              </a:pPr>
              <a:t>13</a:t>
            </a:fld>
            <a:endParaRPr lang="en-US" altLang="en-US" sz="750">
              <a:solidFill>
                <a:schemeClr val="tx1"/>
              </a:solidFill>
              <a:cs typeface="Arial" panose="020B0604020202020204" pitchFamily="34" charset="0"/>
            </a:endParaRPr>
          </a:p>
        </p:txBody>
      </p:sp>
    </p:spTree>
    <p:custDataLst>
      <p:tags r:id="rId1"/>
    </p:custDataLst>
    <p:extLst>
      <p:ext uri="{BB962C8B-B14F-4D97-AF65-F5344CB8AC3E}">
        <p14:creationId xmlns:p14="http://schemas.microsoft.com/office/powerpoint/2010/main" val="349089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0"/>
            <a:ext cx="11276076" cy="1280160"/>
          </a:xfrm>
        </p:spPr>
        <p:txBody>
          <a:bodyPr>
            <a:normAutofit/>
          </a:bodyPr>
          <a:lstStyle/>
          <a:p>
            <a:r>
              <a:rPr lang="en-US" dirty="0"/>
              <a:t>Dimension 1: Strength</a:t>
            </a:r>
          </a:p>
        </p:txBody>
      </p:sp>
      <p:sp>
        <p:nvSpPr>
          <p:cNvPr id="9" name="Content Placeholder 2"/>
          <p:cNvSpPr>
            <a:spLocks noGrp="1"/>
          </p:cNvSpPr>
          <p:nvPr>
            <p:ph sz="quarter" idx="15"/>
          </p:nvPr>
        </p:nvSpPr>
        <p:spPr>
          <a:xfrm>
            <a:off x="457200" y="1371600"/>
            <a:ext cx="11274552" cy="4343400"/>
          </a:xfrm>
        </p:spPr>
        <p:txBody>
          <a:bodyPr>
            <a:noAutofit/>
          </a:bodyPr>
          <a:lstStyle/>
          <a:p>
            <a:r>
              <a:rPr lang="en-US" dirty="0"/>
              <a:t>Strength = How well does the intervention work for students with intensive intervention needs? </a:t>
            </a:r>
          </a:p>
        </p:txBody>
      </p:sp>
      <p:pic>
        <p:nvPicPr>
          <p:cNvPr id="16" name="Graphic 15" descr="Three people and an upward trend outline">
            <a:extLst>
              <a:ext uri="{FF2B5EF4-FFF2-40B4-BE49-F238E27FC236}">
                <a16:creationId xmlns:a16="http://schemas.microsoft.com/office/drawing/2014/main" id="{2372D2FF-C67F-4B06-ADC2-9A68F65A83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57927" y="2887579"/>
            <a:ext cx="1977992" cy="1977992"/>
          </a:xfrm>
          <a:prstGeom prst="rect">
            <a:avLst/>
          </a:prstGeom>
        </p:spPr>
      </p:pic>
      <p:sp>
        <p:nvSpPr>
          <p:cNvPr id="17" name="TextBox 16">
            <a:extLst>
              <a:ext uri="{FF2B5EF4-FFF2-40B4-BE49-F238E27FC236}">
                <a16:creationId xmlns:a16="http://schemas.microsoft.com/office/drawing/2014/main" id="{75224A71-CD04-4486-9C63-84849F016CD6}"/>
              </a:ext>
            </a:extLst>
          </p:cNvPr>
          <p:cNvSpPr txBox="1"/>
          <p:nvPr/>
        </p:nvSpPr>
        <p:spPr>
          <a:xfrm>
            <a:off x="1767358" y="4616220"/>
            <a:ext cx="2638125" cy="1015663"/>
          </a:xfrm>
          <a:prstGeom prst="rect">
            <a:avLst/>
          </a:prstGeom>
          <a:noFill/>
        </p:spPr>
        <p:txBody>
          <a:bodyPr wrap="square" rtlCol="0">
            <a:spAutoFit/>
          </a:bodyPr>
          <a:lstStyle/>
          <a:p>
            <a:pPr algn="ctr"/>
            <a:r>
              <a:rPr lang="en-US" sz="2000"/>
              <a:t>Stronger the evidence that the intervention works</a:t>
            </a:r>
          </a:p>
        </p:txBody>
      </p:sp>
      <p:sp>
        <p:nvSpPr>
          <p:cNvPr id="22" name="Arrow: Right 21" descr="Arrow pointing to the right">
            <a:extLst>
              <a:ext uri="{FF2B5EF4-FFF2-40B4-BE49-F238E27FC236}">
                <a16:creationId xmlns:a16="http://schemas.microsoft.com/office/drawing/2014/main" id="{17051A91-7F90-462C-90E8-ADF0E21B2DF8}"/>
              </a:ext>
              <a:ext uri="{C183D7F6-B498-43B3-948B-1728B52AA6E4}">
                <adec:decorative xmlns:adec="http://schemas.microsoft.com/office/drawing/2017/decorative" val="0"/>
              </a:ext>
            </a:extLst>
          </p:cNvPr>
          <p:cNvSpPr/>
          <p:nvPr/>
        </p:nvSpPr>
        <p:spPr>
          <a:xfrm>
            <a:off x="4716379" y="3757863"/>
            <a:ext cx="2199613" cy="775636"/>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1" name="Picture 2" descr="A flexing muscular arm&#10;&#10;">
            <a:extLst>
              <a:ext uri="{FF2B5EF4-FFF2-40B4-BE49-F238E27FC236}">
                <a16:creationId xmlns:a16="http://schemas.microsoft.com/office/drawing/2014/main" id="{AF34131B-A351-46A6-BD39-799728EA34D6}"/>
              </a:ext>
            </a:extLst>
          </p:cNvPr>
          <p:cNvPicPr>
            <a:picLocks noChangeAspect="1"/>
          </p:cNvPicPr>
          <p:nvPr/>
        </p:nvPicPr>
        <p:blipFill rotWithShape="1">
          <a:blip r:embed="rId6"/>
          <a:srcRect t="20536" b="22197"/>
          <a:stretch/>
        </p:blipFill>
        <p:spPr>
          <a:xfrm>
            <a:off x="6971177" y="3296652"/>
            <a:ext cx="2025316" cy="1159845"/>
          </a:xfrm>
          <a:prstGeom prst="rect">
            <a:avLst/>
          </a:prstGeom>
        </p:spPr>
      </p:pic>
      <p:sp>
        <p:nvSpPr>
          <p:cNvPr id="20" name="TextBox 19">
            <a:extLst>
              <a:ext uri="{FF2B5EF4-FFF2-40B4-BE49-F238E27FC236}">
                <a16:creationId xmlns:a16="http://schemas.microsoft.com/office/drawing/2014/main" id="{1E12AF65-FB32-40F9-AD06-380A14C71FAA}"/>
              </a:ext>
            </a:extLst>
          </p:cNvPr>
          <p:cNvSpPr txBox="1"/>
          <p:nvPr/>
        </p:nvSpPr>
        <p:spPr>
          <a:xfrm>
            <a:off x="6915992" y="4652210"/>
            <a:ext cx="2500724" cy="707886"/>
          </a:xfrm>
          <a:prstGeom prst="rect">
            <a:avLst/>
          </a:prstGeom>
          <a:noFill/>
        </p:spPr>
        <p:txBody>
          <a:bodyPr wrap="square" rtlCol="0">
            <a:spAutoFit/>
          </a:bodyPr>
          <a:lstStyle/>
          <a:p>
            <a:pPr algn="ctr"/>
            <a:r>
              <a:rPr lang="en-US" sz="2000"/>
              <a:t>Greater the strength of the intervention</a:t>
            </a:r>
          </a:p>
        </p:txBody>
      </p:sp>
      <p:sp>
        <p:nvSpPr>
          <p:cNvPr id="4" name="Slide Number Placeholder 3"/>
          <p:cNvSpPr>
            <a:spLocks noGrp="1"/>
          </p:cNvSpPr>
          <p:nvPr>
            <p:ph type="sldNum" sz="quarter" idx="14"/>
          </p:nvPr>
        </p:nvSpPr>
        <p:spPr>
          <a:xfrm>
            <a:off x="11734800" y="6704112"/>
            <a:ext cx="157094" cy="153888"/>
          </a:xfrm>
        </p:spPr>
        <p:txBody>
          <a:bodyPr/>
          <a:lstStyle/>
          <a:p>
            <a:fld id="{99A20822-4A49-4D36-86E3-300BA48D3F00}" type="slidenum">
              <a:rPr lang="en-US" smtClean="0"/>
              <a:pPr/>
              <a:t>14</a:t>
            </a:fld>
            <a:endParaRPr lang="en-US"/>
          </a:p>
        </p:txBody>
      </p:sp>
    </p:spTree>
    <p:custDataLst>
      <p:tags r:id="rId1"/>
    </p:custDataLst>
    <p:extLst>
      <p:ext uri="{BB962C8B-B14F-4D97-AF65-F5344CB8AC3E}">
        <p14:creationId xmlns:p14="http://schemas.microsoft.com/office/powerpoint/2010/main" val="1389221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766E-1EED-7041-5A90-DC37EA105D17}"/>
              </a:ext>
            </a:extLst>
          </p:cNvPr>
          <p:cNvSpPr>
            <a:spLocks noGrp="1"/>
          </p:cNvSpPr>
          <p:nvPr>
            <p:ph type="title"/>
          </p:nvPr>
        </p:nvSpPr>
        <p:spPr/>
        <p:txBody>
          <a:bodyPr/>
          <a:lstStyle/>
          <a:p>
            <a:r>
              <a:rPr lang="en-US" dirty="0"/>
              <a:t>Strength is More than Just “Does it work?”</a:t>
            </a:r>
          </a:p>
        </p:txBody>
      </p:sp>
      <p:pic>
        <p:nvPicPr>
          <p:cNvPr id="11" name="Picture 10" descr="A light switch">
            <a:extLst>
              <a:ext uri="{FF2B5EF4-FFF2-40B4-BE49-F238E27FC236}">
                <a16:creationId xmlns:a16="http://schemas.microsoft.com/office/drawing/2014/main" id="{8352F0BA-480B-435A-C162-BD5403BC0A62}"/>
              </a:ext>
            </a:extLst>
          </p:cNvPr>
          <p:cNvPicPr>
            <a:picLocks noChangeAspect="1"/>
          </p:cNvPicPr>
          <p:nvPr/>
        </p:nvPicPr>
        <p:blipFill>
          <a:blip r:embed="rId2" cstate="print">
            <a:extLst>
              <a:ext uri="{28A0092B-C50C-407E-A947-70E740481C1C}">
                <a14:useLocalDpi xmlns:a14="http://schemas.microsoft.com/office/drawing/2010/main" val="0"/>
              </a:ext>
            </a:extLst>
          </a:blip>
          <a:srcRect t="1233" b="1233"/>
          <a:stretch/>
        </p:blipFill>
        <p:spPr>
          <a:xfrm>
            <a:off x="2196934" y="1418940"/>
            <a:ext cx="2438399" cy="3140556"/>
          </a:xfrm>
          <a:prstGeom prst="rect">
            <a:avLst/>
          </a:prstGeom>
        </p:spPr>
      </p:pic>
      <p:sp>
        <p:nvSpPr>
          <p:cNvPr id="9" name="TextBox 8">
            <a:extLst>
              <a:ext uri="{FF2B5EF4-FFF2-40B4-BE49-F238E27FC236}">
                <a16:creationId xmlns:a16="http://schemas.microsoft.com/office/drawing/2014/main" id="{98E51851-26B3-AD60-984A-E5F102C9A279}"/>
              </a:ext>
            </a:extLst>
          </p:cNvPr>
          <p:cNvSpPr txBox="1"/>
          <p:nvPr/>
        </p:nvSpPr>
        <p:spPr>
          <a:xfrm>
            <a:off x="1055420" y="4804337"/>
            <a:ext cx="4551217" cy="1200329"/>
          </a:xfrm>
          <a:prstGeom prst="rect">
            <a:avLst/>
          </a:prstGeom>
          <a:noFill/>
        </p:spPr>
        <p:txBody>
          <a:bodyPr wrap="square">
            <a:spAutoFit/>
          </a:bodyPr>
          <a:lstStyle/>
          <a:p>
            <a:pPr algn="ctr"/>
            <a:r>
              <a:rPr lang="en-US" sz="2400" b="1" dirty="0"/>
              <a:t>Statistically significant finding means an effect was found</a:t>
            </a:r>
            <a:br>
              <a:rPr lang="en-US" sz="2400" b="1" dirty="0"/>
            </a:br>
            <a:r>
              <a:rPr lang="en-US" sz="2400" b="1" dirty="0"/>
              <a:t>(it “worked”)</a:t>
            </a:r>
          </a:p>
        </p:txBody>
      </p:sp>
      <p:pic>
        <p:nvPicPr>
          <p:cNvPr id="14" name="Picture 13" descr="A light dimmer dial on a blue wall">
            <a:extLst>
              <a:ext uri="{FF2B5EF4-FFF2-40B4-BE49-F238E27FC236}">
                <a16:creationId xmlns:a16="http://schemas.microsoft.com/office/drawing/2014/main" id="{61452D2E-D712-0481-07BE-0AB6771A4A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41" t="15917" r="47681" b="1548"/>
          <a:stretch/>
        </p:blipFill>
        <p:spPr>
          <a:xfrm>
            <a:off x="7767483" y="1606219"/>
            <a:ext cx="2005781" cy="2855013"/>
          </a:xfrm>
          <a:prstGeom prst="rect">
            <a:avLst/>
          </a:prstGeom>
        </p:spPr>
      </p:pic>
      <p:sp>
        <p:nvSpPr>
          <p:cNvPr id="12" name="TextBox 11">
            <a:extLst>
              <a:ext uri="{FF2B5EF4-FFF2-40B4-BE49-F238E27FC236}">
                <a16:creationId xmlns:a16="http://schemas.microsoft.com/office/drawing/2014/main" id="{F4EED0C1-0013-7895-92B4-F8B224F6C3F4}"/>
              </a:ext>
            </a:extLst>
          </p:cNvPr>
          <p:cNvSpPr txBox="1"/>
          <p:nvPr/>
        </p:nvSpPr>
        <p:spPr>
          <a:xfrm>
            <a:off x="6157236" y="4787292"/>
            <a:ext cx="5031420" cy="1200329"/>
          </a:xfrm>
          <a:prstGeom prst="rect">
            <a:avLst/>
          </a:prstGeom>
          <a:noFill/>
        </p:spPr>
        <p:txBody>
          <a:bodyPr wrap="square">
            <a:spAutoFit/>
          </a:bodyPr>
          <a:lstStyle/>
          <a:p>
            <a:pPr algn="ctr"/>
            <a:r>
              <a:rPr lang="en-US" sz="2400" b="1" dirty="0"/>
              <a:t>Effect size indicates</a:t>
            </a:r>
            <a:br>
              <a:rPr lang="en-US" sz="2400" b="1" dirty="0"/>
            </a:br>
            <a:r>
              <a:rPr lang="en-US" sz="2400" b="1" dirty="0"/>
              <a:t>the magnitude of the effect</a:t>
            </a:r>
            <a:br>
              <a:rPr lang="en-US" sz="2400" b="1" dirty="0"/>
            </a:br>
            <a:r>
              <a:rPr lang="en-US" sz="2400" b="1" dirty="0"/>
              <a:t>(to what extent it “worked”)</a:t>
            </a:r>
          </a:p>
        </p:txBody>
      </p:sp>
      <p:sp>
        <p:nvSpPr>
          <p:cNvPr id="5" name="Slide Number Placeholder 4">
            <a:extLst>
              <a:ext uri="{FF2B5EF4-FFF2-40B4-BE49-F238E27FC236}">
                <a16:creationId xmlns:a16="http://schemas.microsoft.com/office/drawing/2014/main" id="{8BA1825C-0DDE-0A6F-DFDE-5DFE139932F1}"/>
              </a:ext>
            </a:extLst>
          </p:cNvPr>
          <p:cNvSpPr>
            <a:spLocks noGrp="1"/>
          </p:cNvSpPr>
          <p:nvPr>
            <p:ph type="sldNum" sz="quarter" idx="14"/>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111369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p:cNvSpPr>
            <a:spLocks noGrp="1"/>
          </p:cNvSpPr>
          <p:nvPr>
            <p:ph type="title"/>
          </p:nvPr>
        </p:nvSpPr>
        <p:spPr/>
        <p:txBody>
          <a:bodyPr anchor="ctr">
            <a:normAutofit/>
          </a:bodyPr>
          <a:lstStyle/>
          <a:p>
            <a:pPr eaLnBrk="1" hangingPunct="1"/>
            <a:r>
              <a:rPr lang="en-US" altLang="en-US" dirty="0"/>
              <a:t>Considerations: Strength</a:t>
            </a:r>
          </a:p>
        </p:txBody>
      </p:sp>
      <p:sp>
        <p:nvSpPr>
          <p:cNvPr id="2" name="TextBox 1">
            <a:extLst>
              <a:ext uri="{FF2B5EF4-FFF2-40B4-BE49-F238E27FC236}">
                <a16:creationId xmlns:a16="http://schemas.microsoft.com/office/drawing/2014/main" id="{571928A6-1F6C-428C-9A12-472F3B598425}"/>
              </a:ext>
            </a:extLst>
          </p:cNvPr>
          <p:cNvSpPr txBox="1"/>
          <p:nvPr/>
        </p:nvSpPr>
        <p:spPr>
          <a:xfrm>
            <a:off x="458724" y="1049987"/>
            <a:ext cx="11274552" cy="1107996"/>
          </a:xfrm>
          <a:prstGeom prst="rect">
            <a:avLst/>
          </a:prstGeom>
          <a:noFill/>
        </p:spPr>
        <p:txBody>
          <a:bodyPr wrap="square" rtlCol="0">
            <a:spAutoFit/>
          </a:bodyPr>
          <a:lstStyle/>
          <a:p>
            <a:r>
              <a:rPr lang="en-US" sz="2400" dirty="0"/>
              <a:t>Has this intervention been </a:t>
            </a:r>
            <a:r>
              <a:rPr lang="en-US" sz="2400" b="1" dirty="0"/>
              <a:t>evaluated</a:t>
            </a:r>
            <a:r>
              <a:rPr lang="en-US" sz="2400" dirty="0"/>
              <a:t> empirically using scientifically sound, rigorous methodology?</a:t>
            </a:r>
          </a:p>
          <a:p>
            <a:endParaRPr lang="en-US" dirty="0"/>
          </a:p>
        </p:txBody>
      </p:sp>
      <p:graphicFrame>
        <p:nvGraphicFramePr>
          <p:cNvPr id="86022" name="Content Placeholder 2" descr="Visual showing four overarching areas: Type/Source, Populaton, Desired Outcomes, Effect Size and related sub bullets. For Type/Source bullets include:">
            <a:extLst>
              <a:ext uri="{FF2B5EF4-FFF2-40B4-BE49-F238E27FC236}">
                <a16:creationId xmlns:a16="http://schemas.microsoft.com/office/drawing/2014/main" id="{BBFFE207-35EA-47DA-969C-761CC3492A81}"/>
              </a:ext>
            </a:extLst>
          </p:cNvPr>
          <p:cNvGraphicFramePr>
            <a:graphicFrameLocks noGrp="1"/>
          </p:cNvGraphicFramePr>
          <p:nvPr>
            <p:ph sz="quarter" idx="14"/>
            <p:extLst>
              <p:ext uri="{D42A27DB-BD31-4B8C-83A1-F6EECF244321}">
                <p14:modId xmlns:p14="http://schemas.microsoft.com/office/powerpoint/2010/main" val="2656075707"/>
              </p:ext>
            </p:extLst>
          </p:nvPr>
        </p:nvGraphicFramePr>
        <p:xfrm>
          <a:off x="688110" y="2050472"/>
          <a:ext cx="10404764" cy="39693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6020" name="Slide Number Placeholder 17"/>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norm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spcBef>
                <a:spcPct val="0"/>
              </a:spcBef>
              <a:spcAft>
                <a:spcPts val="600"/>
              </a:spcAft>
              <a:buClrTx/>
              <a:buSzTx/>
              <a:buFontTx/>
              <a:buNone/>
              <a:tabLst/>
              <a:defRPr/>
            </a:pPr>
            <a:fld id="{817237A6-5808-428F-8933-A72A5C2B29AF}" type="slidenum">
              <a:rPr kumimoji="0" lang="en-US" altLang="en-US" sz="750" b="0" i="0" u="none" strike="noStrike" kern="1200" cap="none" spc="0" normalizeH="0" baseline="0" noProof="0">
                <a:ln>
                  <a:noFill/>
                </a:ln>
                <a:solidFill>
                  <a:schemeClr val="tx1"/>
                </a:solidFill>
                <a:effectLst/>
                <a:uLnTx/>
                <a:uFillTx/>
              </a:rPr>
              <a:pPr marL="0" marR="0" lvl="0" indent="0" defTabSz="914400" rtl="0" eaLnBrk="1" fontAlgn="auto" latinLnBrk="0" hangingPunct="1">
                <a:spcBef>
                  <a:spcPct val="0"/>
                </a:spcBef>
                <a:spcAft>
                  <a:spcPts val="600"/>
                </a:spcAft>
                <a:buClrTx/>
                <a:buSzTx/>
                <a:buFontTx/>
                <a:buNone/>
                <a:tabLst/>
                <a:defRPr/>
              </a:pPr>
              <a:t>16</a:t>
            </a:fld>
            <a:endParaRPr kumimoji="0" lang="en-US" altLang="en-US" sz="750" b="0" i="0" u="none" strike="noStrike" kern="1200" cap="none" spc="0" normalizeH="0" baseline="0" noProof="0">
              <a:ln>
                <a:noFill/>
              </a:ln>
              <a:solidFill>
                <a:schemeClr val="tx1"/>
              </a:solidFill>
              <a:effectLst/>
              <a:uLnTx/>
              <a:uFillTx/>
            </a:endParaRPr>
          </a:p>
        </p:txBody>
      </p:sp>
    </p:spTree>
    <p:custDataLst>
      <p:tags r:id="rId1"/>
    </p:custDataLst>
    <p:extLst>
      <p:ext uri="{BB962C8B-B14F-4D97-AF65-F5344CB8AC3E}">
        <p14:creationId xmlns:p14="http://schemas.microsoft.com/office/powerpoint/2010/main" val="3898167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en-US" dirty="0"/>
              <a:t>Understanding Effect Size</a:t>
            </a:r>
          </a:p>
        </p:txBody>
      </p:sp>
      <p:graphicFrame>
        <p:nvGraphicFramePr>
          <p:cNvPr id="5" name="Content Placeholder 4" descr="A table that shows the mean effect sizes for students with reading difficulties provided intensive interventions. Student outcome is divided into two groups - Early elementary K through 3, and Upper grades 4 through 9, and the mean effect size and number of effects is shown in four different groups under Comprehension, reading fluency, word reading, and spelling. Under the Early elementary K through 3 group - Comprehension's mean effect size is .46, and had 25 number of effects - Reading's mean effect size is .34 and had 11 number of effects - Word reading's mean effect size is .56 and had 53 number of effects - and spelling's mean effect size is .40 and had 24 number of effects. For the second group - upper grades 4 through 9, Comprehension's mean effect size is .09, and had 37 number of effects - Reading's mean effect size is .12 and had 8 number of effects - Word reading's mean effect size is .20 and had 22 number of effects - and spelling's mean effect size is .20 and had 5 number of effects. "/>
          <p:cNvGraphicFramePr>
            <a:graphicFrameLocks noGrp="1"/>
          </p:cNvGraphicFramePr>
          <p:nvPr>
            <p:ph sz="quarter" idx="15"/>
            <p:extLst>
              <p:ext uri="{D42A27DB-BD31-4B8C-83A1-F6EECF244321}">
                <p14:modId xmlns:p14="http://schemas.microsoft.com/office/powerpoint/2010/main" val="4233131012"/>
              </p:ext>
            </p:extLst>
          </p:nvPr>
        </p:nvGraphicFramePr>
        <p:xfrm>
          <a:off x="457200" y="1447800"/>
          <a:ext cx="11274669" cy="3375950"/>
        </p:xfrm>
        <a:graphic>
          <a:graphicData uri="http://schemas.openxmlformats.org/drawingml/2006/table">
            <a:tbl>
              <a:tblPr firstRow="1" firstCol="1" bandRow="1">
                <a:tableStyleId>{5C22544A-7EE6-4342-B048-85BDC9FD1C3A}</a:tableStyleId>
              </a:tblPr>
              <a:tblGrid>
                <a:gridCol w="3362297">
                  <a:extLst>
                    <a:ext uri="{9D8B030D-6E8A-4147-A177-3AD203B41FA5}">
                      <a16:colId xmlns:a16="http://schemas.microsoft.com/office/drawing/2014/main" val="20000"/>
                    </a:ext>
                  </a:extLst>
                </a:gridCol>
                <a:gridCol w="2010071">
                  <a:extLst>
                    <a:ext uri="{9D8B030D-6E8A-4147-A177-3AD203B41FA5}">
                      <a16:colId xmlns:a16="http://schemas.microsoft.com/office/drawing/2014/main" val="20001"/>
                    </a:ext>
                  </a:extLst>
                </a:gridCol>
                <a:gridCol w="1991798">
                  <a:extLst>
                    <a:ext uri="{9D8B030D-6E8A-4147-A177-3AD203B41FA5}">
                      <a16:colId xmlns:a16="http://schemas.microsoft.com/office/drawing/2014/main" val="20002"/>
                    </a:ext>
                  </a:extLst>
                </a:gridCol>
                <a:gridCol w="1845612">
                  <a:extLst>
                    <a:ext uri="{9D8B030D-6E8A-4147-A177-3AD203B41FA5}">
                      <a16:colId xmlns:a16="http://schemas.microsoft.com/office/drawing/2014/main" val="20003"/>
                    </a:ext>
                  </a:extLst>
                </a:gridCol>
                <a:gridCol w="2064891">
                  <a:extLst>
                    <a:ext uri="{9D8B030D-6E8A-4147-A177-3AD203B41FA5}">
                      <a16:colId xmlns:a16="http://schemas.microsoft.com/office/drawing/2014/main" val="20004"/>
                    </a:ext>
                  </a:extLst>
                </a:gridCol>
              </a:tblGrid>
              <a:tr h="540681">
                <a:tc>
                  <a:txBody>
                    <a:bodyPr/>
                    <a:lstStyle/>
                    <a:p>
                      <a:pPr marL="0" marR="0">
                        <a:spcBef>
                          <a:spcPts val="400"/>
                        </a:spcBef>
                        <a:spcAft>
                          <a:spcPts val="400"/>
                        </a:spcAft>
                      </a:pPr>
                      <a:r>
                        <a:rPr lang="en-US" sz="2000" dirty="0">
                          <a:effectLst/>
                        </a:rPr>
                        <a:t>Student Outcome</a:t>
                      </a:r>
                      <a:endParaRPr lang="en-US" sz="2000" dirty="0">
                        <a:effectLst/>
                        <a:latin typeface="Times New Roman"/>
                        <a:ea typeface="Calibri"/>
                        <a:cs typeface="Times New Roman"/>
                      </a:endParaRPr>
                    </a:p>
                  </a:txBody>
                  <a:tcPr marL="89929" marR="89929" marT="0" marB="0" anchor="ctr"/>
                </a:tc>
                <a:tc gridSpan="2">
                  <a:txBody>
                    <a:bodyPr/>
                    <a:lstStyle/>
                    <a:p>
                      <a:pPr marL="0" marR="0" algn="ctr">
                        <a:spcBef>
                          <a:spcPts val="400"/>
                        </a:spcBef>
                        <a:spcAft>
                          <a:spcPts val="400"/>
                        </a:spcAft>
                      </a:pPr>
                      <a:r>
                        <a:rPr lang="en-US" sz="2000" dirty="0">
                          <a:effectLst/>
                        </a:rPr>
                        <a:t>Early Elementary K</a:t>
                      </a:r>
                      <a:r>
                        <a:rPr lang="en-US" sz="2000" dirty="0">
                          <a:effectLst/>
                          <a:latin typeface="Calibri"/>
                        </a:rPr>
                        <a:t>–</a:t>
                      </a:r>
                      <a:r>
                        <a:rPr lang="en-US" sz="2000" dirty="0">
                          <a:effectLst/>
                        </a:rPr>
                        <a:t>3</a:t>
                      </a:r>
                      <a:endParaRPr lang="en-US" sz="2000" dirty="0">
                        <a:effectLst/>
                        <a:latin typeface="Times New Roman"/>
                        <a:ea typeface="Calibri"/>
                        <a:cs typeface="Times New Roman"/>
                      </a:endParaRPr>
                    </a:p>
                  </a:txBody>
                  <a:tcPr marL="89929" marR="89929" marT="0" marB="0" anchor="ctr"/>
                </a:tc>
                <a:tc hMerge="1">
                  <a:txBody>
                    <a:bodyPr/>
                    <a:lstStyle/>
                    <a:p>
                      <a:endParaRPr lang="en-US"/>
                    </a:p>
                  </a:txBody>
                  <a:tcPr/>
                </a:tc>
                <a:tc gridSpan="2">
                  <a:txBody>
                    <a:bodyPr/>
                    <a:lstStyle/>
                    <a:p>
                      <a:pPr marL="0" marR="0" algn="ctr">
                        <a:spcBef>
                          <a:spcPts val="400"/>
                        </a:spcBef>
                        <a:spcAft>
                          <a:spcPts val="400"/>
                        </a:spcAft>
                      </a:pPr>
                      <a:r>
                        <a:rPr lang="en-US" sz="2000" dirty="0">
                          <a:effectLst/>
                        </a:rPr>
                        <a:t>Upper Grades 4</a:t>
                      </a:r>
                      <a:r>
                        <a:rPr lang="en-US" sz="2000" dirty="0">
                          <a:effectLst/>
                          <a:latin typeface="Calibri"/>
                        </a:rPr>
                        <a:t>–</a:t>
                      </a:r>
                      <a:r>
                        <a:rPr lang="en-US" sz="2000" dirty="0">
                          <a:effectLst/>
                        </a:rPr>
                        <a:t>9</a:t>
                      </a:r>
                      <a:endParaRPr lang="en-US" sz="2000" dirty="0">
                        <a:effectLst/>
                        <a:latin typeface="Times New Roman"/>
                        <a:ea typeface="Calibri"/>
                        <a:cs typeface="Times New Roman"/>
                      </a:endParaRPr>
                    </a:p>
                  </a:txBody>
                  <a:tcPr marL="89929" marR="89929" marT="0" marB="0" anchor="ctr"/>
                </a:tc>
                <a:tc hMerge="1">
                  <a:txBody>
                    <a:bodyPr/>
                    <a:lstStyle/>
                    <a:p>
                      <a:endParaRPr lang="en-US"/>
                    </a:p>
                  </a:txBody>
                  <a:tcPr/>
                </a:tc>
                <a:extLst>
                  <a:ext uri="{0D108BD9-81ED-4DB2-BD59-A6C34878D82A}">
                    <a16:rowId xmlns:a16="http://schemas.microsoft.com/office/drawing/2014/main" val="10000"/>
                  </a:ext>
                </a:extLst>
              </a:tr>
              <a:tr h="672545">
                <a:tc>
                  <a:txBody>
                    <a:bodyPr/>
                    <a:lstStyle/>
                    <a:p>
                      <a:pPr marL="0" marR="0">
                        <a:spcBef>
                          <a:spcPts val="400"/>
                        </a:spcBef>
                        <a:spcAft>
                          <a:spcPts val="400"/>
                        </a:spcAft>
                      </a:pPr>
                      <a:r>
                        <a:rPr lang="en-US" sz="2000" dirty="0">
                          <a:effectLst/>
                        </a:rPr>
                        <a:t> </a:t>
                      </a:r>
                      <a:endParaRPr lang="en-US" sz="2000" dirty="0">
                        <a:effectLst/>
                        <a:latin typeface="Times New Roman"/>
                        <a:ea typeface="Calibri"/>
                        <a:cs typeface="Times New Roman"/>
                      </a:endParaRPr>
                    </a:p>
                  </a:txBody>
                  <a:tcPr marL="89929" marR="89929" marT="0" marB="0" anchor="ctr"/>
                </a:tc>
                <a:tc>
                  <a:txBody>
                    <a:bodyPr/>
                    <a:lstStyle/>
                    <a:p>
                      <a:pPr marL="0" marR="0" algn="ctr">
                        <a:spcBef>
                          <a:spcPts val="400"/>
                        </a:spcBef>
                        <a:spcAft>
                          <a:spcPts val="400"/>
                        </a:spcAft>
                      </a:pPr>
                      <a:r>
                        <a:rPr lang="en-US" sz="2000" b="1" dirty="0">
                          <a:effectLst/>
                        </a:rPr>
                        <a:t>Mean ES</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400"/>
                        </a:spcBef>
                        <a:spcAft>
                          <a:spcPts val="400"/>
                        </a:spcAft>
                      </a:pPr>
                      <a:r>
                        <a:rPr lang="en-US" sz="2000" b="0" i="1" spc="0" baseline="0" dirty="0">
                          <a:effectLst/>
                        </a:rPr>
                        <a:t>No. of Effects</a:t>
                      </a:r>
                      <a:endParaRPr lang="en-US" sz="2000" b="0" i="1" spc="0" baseline="0" dirty="0">
                        <a:effectLst/>
                        <a:latin typeface="Times New Roman"/>
                        <a:ea typeface="Calibri"/>
                        <a:cs typeface="Times New Roman"/>
                      </a:endParaRPr>
                    </a:p>
                  </a:txBody>
                  <a:tcPr marL="89929" marR="89929" marT="0" marB="0" anchor="ctr"/>
                </a:tc>
                <a:tc>
                  <a:txBody>
                    <a:bodyPr/>
                    <a:lstStyle/>
                    <a:p>
                      <a:pPr marL="0" marR="0" algn="ctr">
                        <a:spcBef>
                          <a:spcPts val="400"/>
                        </a:spcBef>
                        <a:spcAft>
                          <a:spcPts val="400"/>
                        </a:spcAft>
                      </a:pPr>
                      <a:r>
                        <a:rPr lang="en-US" sz="2000" b="1" dirty="0">
                          <a:effectLst/>
                        </a:rPr>
                        <a:t>Mean ES</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400"/>
                        </a:spcBef>
                        <a:spcAft>
                          <a:spcPts val="400"/>
                        </a:spcAft>
                      </a:pPr>
                      <a:r>
                        <a:rPr lang="en-US" sz="2000" b="0" i="1" dirty="0">
                          <a:effectLst/>
                        </a:rPr>
                        <a:t>No. of Effects</a:t>
                      </a:r>
                      <a:endParaRPr lang="en-US" sz="2000" b="0" i="1" dirty="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1"/>
                  </a:ext>
                </a:extLst>
              </a:tr>
              <a:tr h="540681">
                <a:tc>
                  <a:txBody>
                    <a:bodyPr/>
                    <a:lstStyle/>
                    <a:p>
                      <a:pPr marL="0" marR="0">
                        <a:spcBef>
                          <a:spcPts val="0"/>
                        </a:spcBef>
                        <a:spcAft>
                          <a:spcPts val="0"/>
                        </a:spcAft>
                      </a:pPr>
                      <a:r>
                        <a:rPr lang="en-US" sz="2000" dirty="0">
                          <a:effectLst/>
                        </a:rPr>
                        <a:t>Comprehension</a:t>
                      </a:r>
                      <a:endParaRPr lang="en-US" sz="2000"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.46</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25</a:t>
                      </a:r>
                      <a:endParaRPr lang="en-US" sz="2000" b="0" i="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.09</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37</a:t>
                      </a:r>
                      <a:endParaRPr lang="en-US" sz="2000" b="0" i="1" dirty="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2"/>
                  </a:ext>
                </a:extLst>
              </a:tr>
              <a:tr h="540681">
                <a:tc>
                  <a:txBody>
                    <a:bodyPr/>
                    <a:lstStyle/>
                    <a:p>
                      <a:pPr marL="0" marR="0">
                        <a:spcBef>
                          <a:spcPts val="0"/>
                        </a:spcBef>
                        <a:spcAft>
                          <a:spcPts val="0"/>
                        </a:spcAft>
                      </a:pPr>
                      <a:r>
                        <a:rPr lang="en-US" sz="2000" dirty="0">
                          <a:effectLst/>
                        </a:rPr>
                        <a:t>Reading Fluency</a:t>
                      </a:r>
                      <a:endParaRPr lang="en-US" sz="2000"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.34</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11</a:t>
                      </a:r>
                      <a:endParaRPr lang="en-US" sz="2000" b="0" i="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.12</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8</a:t>
                      </a:r>
                      <a:endParaRPr lang="en-US" sz="2000" b="0" i="1" dirty="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3"/>
                  </a:ext>
                </a:extLst>
              </a:tr>
              <a:tr h="540681">
                <a:tc>
                  <a:txBody>
                    <a:bodyPr/>
                    <a:lstStyle/>
                    <a:p>
                      <a:pPr marL="0" marR="0">
                        <a:spcBef>
                          <a:spcPts val="0"/>
                        </a:spcBef>
                        <a:spcAft>
                          <a:spcPts val="0"/>
                        </a:spcAft>
                      </a:pPr>
                      <a:r>
                        <a:rPr lang="en-US" sz="2000" dirty="0">
                          <a:effectLst/>
                        </a:rPr>
                        <a:t>Word Reading</a:t>
                      </a:r>
                      <a:endParaRPr lang="en-US" sz="2000"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.56</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53</a:t>
                      </a:r>
                      <a:endParaRPr lang="en-US" sz="2000" b="0" i="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.20</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22</a:t>
                      </a:r>
                      <a:endParaRPr lang="en-US" sz="2000" b="0" i="1" dirty="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4"/>
                  </a:ext>
                </a:extLst>
              </a:tr>
              <a:tr h="540681">
                <a:tc>
                  <a:txBody>
                    <a:bodyPr/>
                    <a:lstStyle/>
                    <a:p>
                      <a:pPr marL="0" marR="0">
                        <a:spcBef>
                          <a:spcPts val="0"/>
                        </a:spcBef>
                        <a:spcAft>
                          <a:spcPts val="0"/>
                        </a:spcAft>
                      </a:pPr>
                      <a:r>
                        <a:rPr lang="en-US" sz="2000" dirty="0">
                          <a:effectLst/>
                        </a:rPr>
                        <a:t>Spelling </a:t>
                      </a:r>
                      <a:endParaRPr lang="en-US" sz="2000"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.40</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24</a:t>
                      </a:r>
                      <a:endParaRPr lang="en-US" sz="2000" b="0" i="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1" dirty="0">
                          <a:effectLst/>
                        </a:rPr>
                        <a:t>.20</a:t>
                      </a:r>
                      <a:endParaRPr lang="en-US" sz="2000" b="1" dirty="0">
                        <a:effectLst/>
                        <a:latin typeface="Times New Roman"/>
                        <a:ea typeface="Calibri"/>
                        <a:cs typeface="Times New Roman"/>
                      </a:endParaRPr>
                    </a:p>
                  </a:txBody>
                  <a:tcPr marL="89929" marR="89929" marT="0" marB="0" anchor="ctr"/>
                </a:tc>
                <a:tc>
                  <a:txBody>
                    <a:bodyPr/>
                    <a:lstStyle/>
                    <a:p>
                      <a:pPr marL="0" marR="0" algn="ctr">
                        <a:spcBef>
                          <a:spcPts val="0"/>
                        </a:spcBef>
                        <a:spcAft>
                          <a:spcPts val="0"/>
                        </a:spcAft>
                      </a:pPr>
                      <a:r>
                        <a:rPr lang="en-US" sz="2000" b="0" i="1" dirty="0">
                          <a:effectLst/>
                        </a:rPr>
                        <a:t>5</a:t>
                      </a:r>
                      <a:endParaRPr lang="en-US" sz="2000" b="0" i="1" dirty="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355600" y="4924574"/>
            <a:ext cx="72622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Calibri" pitchFamily="34" charset="0"/>
                <a:cs typeface="Times New Roman" pitchFamily="18" charset="0"/>
              </a:rPr>
              <a:t>Note: </a:t>
            </a:r>
            <a:r>
              <a:rPr kumimoji="0" lang="en-US" sz="1400" b="0" i="0" u="none" strike="noStrike" kern="1200" cap="none" spc="0" normalizeH="0" baseline="0" noProof="0">
                <a:ln>
                  <a:noFill/>
                </a:ln>
                <a:solidFill>
                  <a:srgbClr val="000000"/>
                </a:solidFill>
                <a:effectLst/>
                <a:uLnTx/>
                <a:uFillTx/>
                <a:latin typeface="Arial"/>
                <a:ea typeface="Calibri" pitchFamily="34" charset="0"/>
                <a:cs typeface="Times New Roman" pitchFamily="18" charset="0"/>
              </a:rPr>
              <a:t>ES = effect size</a:t>
            </a:r>
            <a:endParaRPr kumimoji="0" lang="en-US" sz="1400" b="0" i="0" u="none" strike="noStrike" kern="1200" cap="none" spc="0" normalizeH="0" baseline="0" noProof="0">
              <a:ln>
                <a:noFill/>
              </a:ln>
              <a:solidFill>
                <a:srgbClr val="000000"/>
              </a:solidFill>
              <a:effectLst/>
              <a:uLnTx/>
              <a:uFillTx/>
              <a:latin typeface="Arial"/>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Calibri" pitchFamily="34" charset="0"/>
                <a:cs typeface="Times New Roman" pitchFamily="18" charset="0"/>
              </a:rPr>
              <a:t> </a:t>
            </a:r>
            <a:endParaRPr kumimoji="0" lang="en-US" sz="1400" b="0" i="0" u="none" strike="noStrike" kern="1200" cap="none" spc="0" normalizeH="0" baseline="0" noProof="0">
              <a:ln>
                <a:noFill/>
              </a:ln>
              <a:solidFill>
                <a:srgbClr val="000000"/>
              </a:solidFill>
              <a:effectLst/>
              <a:uLnTx/>
              <a:uFillTx/>
              <a:latin typeface="Arial" pitchFamily="34" charset="0"/>
              <a:cs typeface="Arial" pitchFamily="34" charset="0"/>
            </a:endParaRPr>
          </a:p>
        </p:txBody>
      </p:sp>
      <p:sp>
        <p:nvSpPr>
          <p:cNvPr id="7" name="Text Placeholder 6">
            <a:extLst>
              <a:ext uri="{FF2B5EF4-FFF2-40B4-BE49-F238E27FC236}">
                <a16:creationId xmlns:a16="http://schemas.microsoft.com/office/drawing/2014/main" id="{971366E8-40A5-42ED-814F-3F20D4C931C8}"/>
              </a:ext>
            </a:extLst>
          </p:cNvPr>
          <p:cNvSpPr>
            <a:spLocks noGrp="1"/>
          </p:cNvSpPr>
          <p:nvPr>
            <p:ph type="body" sz="quarter" idx="13"/>
          </p:nvPr>
        </p:nvSpPr>
        <p:spPr/>
        <p:txBody>
          <a:bodyPr/>
          <a:lstStyle/>
          <a:p>
            <a:r>
              <a:rPr lang="en-US" dirty="0">
                <a:solidFill>
                  <a:srgbClr val="000000"/>
                </a:solidFill>
              </a:rPr>
              <a:t>(</a:t>
            </a:r>
            <a:r>
              <a:rPr lang="en-US" dirty="0" err="1">
                <a:solidFill>
                  <a:srgbClr val="000000"/>
                </a:solidFill>
              </a:rPr>
              <a:t>Wanzek</a:t>
            </a:r>
            <a:r>
              <a:rPr lang="en-US" dirty="0">
                <a:solidFill>
                  <a:srgbClr val="000000"/>
                </a:solidFill>
              </a:rPr>
              <a:t> et al., 2013)</a:t>
            </a:r>
          </a:p>
        </p:txBody>
      </p:sp>
      <p:sp>
        <p:nvSpPr>
          <p:cNvPr id="4" name="Slide Number Placeholder 3"/>
          <p:cNvSpPr>
            <a:spLocks noGrp="1"/>
          </p:cNvSpPr>
          <p:nvPr>
            <p:ph type="sldNum" sz="quarter" idx="14"/>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750" b="0" i="0" u="none" strike="noStrike" kern="1200" cap="none" spc="0" normalizeH="0" baseline="0" noProof="0">
                <a:ln>
                  <a:noFill/>
                </a:ln>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50" b="0" i="0" u="none" strike="noStrike" kern="1200" cap="none" spc="0" normalizeH="0" baseline="0" noProof="0">
              <a:ln>
                <a:noFill/>
              </a:ln>
              <a:effectLst/>
              <a:uLnTx/>
              <a:uFillTx/>
              <a:latin typeface="Arial"/>
              <a:ea typeface="+mn-ea"/>
              <a:cs typeface="+mn-cs"/>
            </a:endParaRPr>
          </a:p>
        </p:txBody>
      </p:sp>
    </p:spTree>
    <p:extLst>
      <p:ext uri="{BB962C8B-B14F-4D97-AF65-F5344CB8AC3E}">
        <p14:creationId xmlns:p14="http://schemas.microsoft.com/office/powerpoint/2010/main" val="71073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BEF2-1E29-4365-871A-37538050C6DB}"/>
              </a:ext>
            </a:extLst>
          </p:cNvPr>
          <p:cNvSpPr>
            <a:spLocks noGrp="1"/>
          </p:cNvSpPr>
          <p:nvPr>
            <p:ph type="title"/>
          </p:nvPr>
        </p:nvSpPr>
        <p:spPr/>
        <p:txBody>
          <a:bodyPr>
            <a:normAutofit/>
          </a:bodyPr>
          <a:lstStyle/>
          <a:p>
            <a:r>
              <a:rPr lang="en-US" dirty="0"/>
              <a:t>Resources: Strength</a:t>
            </a:r>
          </a:p>
        </p:txBody>
      </p:sp>
      <p:pic>
        <p:nvPicPr>
          <p:cNvPr id="15" name="Picture 14" descr="A screenshot of the NCII Academic Intervention Tools Chart">
            <a:extLst>
              <a:ext uri="{FF2B5EF4-FFF2-40B4-BE49-F238E27FC236}">
                <a16:creationId xmlns:a16="http://schemas.microsoft.com/office/drawing/2014/main" id="{511AB95B-434D-4EC3-A7ED-03924724B645}"/>
              </a:ext>
            </a:extLst>
          </p:cNvPr>
          <p:cNvPicPr>
            <a:picLocks noChangeAspect="1"/>
          </p:cNvPicPr>
          <p:nvPr/>
        </p:nvPicPr>
        <p:blipFill rotWithShape="1">
          <a:blip r:embed="rId4"/>
          <a:srcRect l="13766" r="16248"/>
          <a:stretch/>
        </p:blipFill>
        <p:spPr>
          <a:xfrm>
            <a:off x="219357" y="1147808"/>
            <a:ext cx="6941237" cy="4947562"/>
          </a:xfrm>
          <a:prstGeom prst="rect">
            <a:avLst/>
          </a:prstGeom>
        </p:spPr>
      </p:pic>
      <p:sp>
        <p:nvSpPr>
          <p:cNvPr id="3" name="Rectangle: Rounded Corners 2">
            <a:extLst>
              <a:ext uri="{FF2B5EF4-FFF2-40B4-BE49-F238E27FC236}">
                <a16:creationId xmlns:a16="http://schemas.microsoft.com/office/drawing/2014/main" id="{ED1A1435-0EB7-4FC1-847F-3A216FB9F26C}"/>
              </a:ext>
            </a:extLst>
          </p:cNvPr>
          <p:cNvSpPr/>
          <p:nvPr/>
        </p:nvSpPr>
        <p:spPr>
          <a:xfrm>
            <a:off x="309282" y="5645361"/>
            <a:ext cx="3173506" cy="29824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linkClick r:id="rId5"/>
              </a:rPr>
              <a:t>Academic Intervention Tools Chart</a:t>
            </a:r>
            <a:endParaRPr lang="en-US" sz="1400" dirty="0">
              <a:solidFill>
                <a:schemeClr val="tx1"/>
              </a:solidFill>
            </a:endParaRPr>
          </a:p>
        </p:txBody>
      </p:sp>
      <p:sp>
        <p:nvSpPr>
          <p:cNvPr id="12" name="Rectangle: Rounded Corners 11">
            <a:extLst>
              <a:ext uri="{FF2B5EF4-FFF2-40B4-BE49-F238E27FC236}">
                <a16:creationId xmlns:a16="http://schemas.microsoft.com/office/drawing/2014/main" id="{075CB5AB-C204-4FE6-BBEE-9CD705D1AD94}"/>
              </a:ext>
            </a:extLst>
          </p:cNvPr>
          <p:cNvSpPr/>
          <p:nvPr/>
        </p:nvSpPr>
        <p:spPr>
          <a:xfrm>
            <a:off x="3987088" y="5656924"/>
            <a:ext cx="3173506" cy="29824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linkClick r:id="rId6"/>
              </a:rPr>
              <a:t>Behavior Intervention Tools Chart</a:t>
            </a:r>
            <a:endParaRPr lang="en-US" sz="1400" dirty="0">
              <a:solidFill>
                <a:schemeClr val="tx1"/>
              </a:solidFill>
            </a:endParaRPr>
          </a:p>
        </p:txBody>
      </p:sp>
      <p:pic>
        <p:nvPicPr>
          <p:cNvPr id="14" name="Picture 13" descr="A screenshot of the Find What Works page from the What Works Clearinghouse">
            <a:extLst>
              <a:ext uri="{FF2B5EF4-FFF2-40B4-BE49-F238E27FC236}">
                <a16:creationId xmlns:a16="http://schemas.microsoft.com/office/drawing/2014/main" id="{46DEE045-3C1E-425A-ACCF-4057FF6AE551}"/>
              </a:ext>
            </a:extLst>
          </p:cNvPr>
          <p:cNvPicPr>
            <a:picLocks noChangeAspect="1"/>
          </p:cNvPicPr>
          <p:nvPr/>
        </p:nvPicPr>
        <p:blipFill>
          <a:blip r:embed="rId7"/>
          <a:stretch>
            <a:fillRect/>
          </a:stretch>
        </p:blipFill>
        <p:spPr>
          <a:xfrm>
            <a:off x="7138097" y="2176516"/>
            <a:ext cx="4834545" cy="1786995"/>
          </a:xfrm>
          <a:prstGeom prst="rect">
            <a:avLst/>
          </a:prstGeom>
        </p:spPr>
      </p:pic>
      <p:sp>
        <p:nvSpPr>
          <p:cNvPr id="17" name="Rectangle: Rounded Corners 16">
            <a:extLst>
              <a:ext uri="{FF2B5EF4-FFF2-40B4-BE49-F238E27FC236}">
                <a16:creationId xmlns:a16="http://schemas.microsoft.com/office/drawing/2014/main" id="{A2987B76-3293-41D2-9892-0C93F5DE9A8A}"/>
              </a:ext>
            </a:extLst>
          </p:cNvPr>
          <p:cNvSpPr/>
          <p:nvPr/>
        </p:nvSpPr>
        <p:spPr>
          <a:xfrm>
            <a:off x="7968616" y="3769792"/>
            <a:ext cx="3173506" cy="596479"/>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linkClick r:id="rId8" action="ppaction://hlinkfile"/>
              </a:rPr>
              <a:t>What Works Clearinghouse website</a:t>
            </a:r>
            <a:endParaRPr lang="en-US" sz="1400" dirty="0">
              <a:solidFill>
                <a:schemeClr val="tx1"/>
              </a:solidFill>
            </a:endParaRPr>
          </a:p>
        </p:txBody>
      </p:sp>
      <p:sp>
        <p:nvSpPr>
          <p:cNvPr id="5" name="Slide Number Placeholder 4">
            <a:extLst>
              <a:ext uri="{FF2B5EF4-FFF2-40B4-BE49-F238E27FC236}">
                <a16:creationId xmlns:a16="http://schemas.microsoft.com/office/drawing/2014/main" id="{1AB6E02F-C3CA-45AD-8617-FF301B232D51}"/>
              </a:ext>
            </a:extLst>
          </p:cNvPr>
          <p:cNvSpPr>
            <a:spLocks noGrp="1"/>
          </p:cNvSpPr>
          <p:nvPr>
            <p:ph type="sldNum" sz="quarter" idx="14"/>
          </p:nvPr>
        </p:nvSpPr>
        <p:spPr/>
        <p:txBody>
          <a:bodyPr/>
          <a:lstStyle/>
          <a:p>
            <a:fld id="{99A20822-4A49-4D36-86E3-300BA48D3F00}" type="slidenum">
              <a:rPr lang="en-US" smtClean="0"/>
              <a:pPr/>
              <a:t>18</a:t>
            </a:fld>
            <a:endParaRPr lang="en-US"/>
          </a:p>
        </p:txBody>
      </p:sp>
    </p:spTree>
    <p:custDataLst>
      <p:tags r:id="rId1"/>
    </p:custDataLst>
    <p:extLst>
      <p:ext uri="{BB962C8B-B14F-4D97-AF65-F5344CB8AC3E}">
        <p14:creationId xmlns:p14="http://schemas.microsoft.com/office/powerpoint/2010/main" val="2775336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F36B-9CE6-42B3-AEBE-985E9212A4C0}"/>
              </a:ext>
            </a:extLst>
          </p:cNvPr>
          <p:cNvSpPr>
            <a:spLocks noGrp="1"/>
          </p:cNvSpPr>
          <p:nvPr>
            <p:ph type="title"/>
          </p:nvPr>
        </p:nvSpPr>
        <p:spPr/>
        <p:txBody>
          <a:bodyPr>
            <a:normAutofit/>
          </a:bodyPr>
          <a:lstStyle/>
          <a:p>
            <a:r>
              <a:rPr lang="en-US" sz="4400" b="1" dirty="0"/>
              <a:t>Dimension 2: Dosage</a:t>
            </a:r>
            <a:endParaRPr lang="en-US" dirty="0"/>
          </a:p>
        </p:txBody>
      </p:sp>
      <p:sp>
        <p:nvSpPr>
          <p:cNvPr id="9" name="Content Placeholder 2"/>
          <p:cNvSpPr>
            <a:spLocks noGrp="1"/>
          </p:cNvSpPr>
          <p:nvPr>
            <p:ph sz="quarter" idx="15"/>
          </p:nvPr>
        </p:nvSpPr>
        <p:spPr>
          <a:xfrm>
            <a:off x="457200" y="1371600"/>
            <a:ext cx="7081840" cy="4343400"/>
          </a:xfrm>
        </p:spPr>
        <p:txBody>
          <a:bodyPr vert="horz" lIns="0" tIns="0" rIns="0" bIns="0" rtlCol="0" anchor="t">
            <a:normAutofit/>
          </a:bodyPr>
          <a:lstStyle/>
          <a:p>
            <a:pPr marL="0" indent="0">
              <a:buNone/>
            </a:pPr>
            <a:r>
              <a:rPr lang="en-US" sz="2400" b="1" dirty="0"/>
              <a:t>Dosage </a:t>
            </a:r>
            <a:r>
              <a:rPr lang="en-US" sz="2400" dirty="0"/>
              <a:t>=</a:t>
            </a:r>
            <a:r>
              <a:rPr lang="en-US" sz="2400" b="1" dirty="0"/>
              <a:t> </a:t>
            </a:r>
            <a:r>
              <a:rPr lang="en-US" sz="2400" dirty="0"/>
              <a:t>the number of opportunities a student has to </a:t>
            </a:r>
          </a:p>
          <a:p>
            <a:pPr marL="240024" lvl="1" indent="0">
              <a:buNone/>
            </a:pPr>
            <a:r>
              <a:rPr lang="en-US" sz="2400" dirty="0"/>
              <a:t>(a) respond to prompts or practice/demonstrate the target skill</a:t>
            </a:r>
          </a:p>
          <a:p>
            <a:pPr marL="240024" lvl="1" indent="0">
              <a:buNone/>
            </a:pPr>
            <a:r>
              <a:rPr lang="en-US" sz="2400" dirty="0"/>
              <a:t>(b) receive positive feedback or exchange tokens or points for backup reinforcers, and </a:t>
            </a:r>
          </a:p>
          <a:p>
            <a:pPr marL="240024" lvl="1" indent="0">
              <a:buNone/>
            </a:pPr>
            <a:r>
              <a:rPr lang="en-US" sz="2400" dirty="0"/>
              <a:t>(d) receive corrective feedback. </a:t>
            </a:r>
          </a:p>
          <a:p>
            <a:pPr marL="0" indent="0">
              <a:buNone/>
            </a:pPr>
            <a:endParaRPr lang="en-US" dirty="0"/>
          </a:p>
          <a:p>
            <a:pPr marL="319405" indent="-319405"/>
            <a:endParaRPr lang="en-US" dirty="0"/>
          </a:p>
          <a:p>
            <a:pPr marL="319405" indent="-319405"/>
            <a:endParaRPr lang="en-US" dirty="0"/>
          </a:p>
          <a:p>
            <a:pPr marL="1493809" lvl="5" indent="-319405"/>
            <a:endParaRPr lang="en-US" sz="1800" dirty="0"/>
          </a:p>
        </p:txBody>
      </p:sp>
      <p:pic>
        <p:nvPicPr>
          <p:cNvPr id="6" name="Graphic 5" descr="A medicine bottle and a pill capsule">
            <a:extLst>
              <a:ext uri="{FF2B5EF4-FFF2-40B4-BE49-F238E27FC236}">
                <a16:creationId xmlns:a16="http://schemas.microsoft.com/office/drawing/2014/main" id="{D8637C78-5B7E-074A-2BA9-4BFBA0BBF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1229" y="1371600"/>
            <a:ext cx="2903517" cy="2903517"/>
          </a:xfrm>
          <a:prstGeom prst="rect">
            <a:avLst/>
          </a:prstGeom>
        </p:spPr>
      </p:pic>
      <p:grpSp>
        <p:nvGrpSpPr>
          <p:cNvPr id="5" name="Group 4" descr="A flowchart that begins with Prompt, then an arrow points to Opportunity to Respond (OTR), then an arrow points to Feedback">
            <a:extLst>
              <a:ext uri="{FF2B5EF4-FFF2-40B4-BE49-F238E27FC236}">
                <a16:creationId xmlns:a16="http://schemas.microsoft.com/office/drawing/2014/main" id="{271582CB-B18D-CC10-1D81-89750E985648}"/>
              </a:ext>
            </a:extLst>
          </p:cNvPr>
          <p:cNvGrpSpPr/>
          <p:nvPr/>
        </p:nvGrpSpPr>
        <p:grpSpPr>
          <a:xfrm>
            <a:off x="1247745" y="4471987"/>
            <a:ext cx="9639299" cy="1334453"/>
            <a:chOff x="1247745" y="4471987"/>
            <a:chExt cx="9639299" cy="1334453"/>
          </a:xfrm>
        </p:grpSpPr>
        <p:sp>
          <p:nvSpPr>
            <p:cNvPr id="10" name="Rounded Rectangle 9">
              <a:extLst>
                <a:ext uri="{FF2B5EF4-FFF2-40B4-BE49-F238E27FC236}">
                  <a16:creationId xmlns:a16="http://schemas.microsoft.com/office/drawing/2014/main" id="{E1481E00-F947-CAEE-65A2-C19346996125}"/>
                </a:ext>
              </a:extLst>
            </p:cNvPr>
            <p:cNvSpPr/>
            <p:nvPr/>
          </p:nvSpPr>
          <p:spPr>
            <a:xfrm>
              <a:off x="8272431" y="4471987"/>
              <a:ext cx="2614613" cy="130016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2"/>
                  </a:solidFill>
                </a:rPr>
                <a:t>Feedback</a:t>
              </a:r>
            </a:p>
          </p:txBody>
        </p:sp>
        <p:grpSp>
          <p:nvGrpSpPr>
            <p:cNvPr id="3" name="Group 2">
              <a:extLst>
                <a:ext uri="{FF2B5EF4-FFF2-40B4-BE49-F238E27FC236}">
                  <a16:creationId xmlns:a16="http://schemas.microsoft.com/office/drawing/2014/main" id="{92C08970-810F-817D-8585-691757A3849A}"/>
                </a:ext>
              </a:extLst>
            </p:cNvPr>
            <p:cNvGrpSpPr/>
            <p:nvPr/>
          </p:nvGrpSpPr>
          <p:grpSpPr>
            <a:xfrm>
              <a:off x="1247745" y="4506277"/>
              <a:ext cx="6917534" cy="1300163"/>
              <a:chOff x="1247745" y="4506277"/>
              <a:chExt cx="6917534" cy="1300163"/>
            </a:xfrm>
          </p:grpSpPr>
          <p:sp>
            <p:nvSpPr>
              <p:cNvPr id="7" name="Rounded Rectangle 6">
                <a:extLst>
                  <a:ext uri="{FF2B5EF4-FFF2-40B4-BE49-F238E27FC236}">
                    <a16:creationId xmlns:a16="http://schemas.microsoft.com/office/drawing/2014/main" id="{F2508CD5-AA81-024C-CEBC-9FDE95CB9741}"/>
                  </a:ext>
                </a:extLst>
              </p:cNvPr>
              <p:cNvSpPr/>
              <p:nvPr/>
            </p:nvSpPr>
            <p:spPr>
              <a:xfrm>
                <a:off x="1247745" y="4506277"/>
                <a:ext cx="2614613" cy="130016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2"/>
                    </a:solidFill>
                  </a:rPr>
                  <a:t>Prompt</a:t>
                </a:r>
              </a:p>
            </p:txBody>
          </p:sp>
          <p:sp>
            <p:nvSpPr>
              <p:cNvPr id="8" name="Rounded Rectangle 7">
                <a:extLst>
                  <a:ext uri="{FF2B5EF4-FFF2-40B4-BE49-F238E27FC236}">
                    <a16:creationId xmlns:a16="http://schemas.microsoft.com/office/drawing/2014/main" id="{09426DA9-061E-99BC-8179-688DD8455283}"/>
                  </a:ext>
                </a:extLst>
              </p:cNvPr>
              <p:cNvSpPr/>
              <p:nvPr/>
            </p:nvSpPr>
            <p:spPr>
              <a:xfrm>
                <a:off x="4800569" y="4506277"/>
                <a:ext cx="2614613" cy="130016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2"/>
                    </a:solidFill>
                  </a:rPr>
                  <a:t>Opportunity to Respond (OTR)</a:t>
                </a:r>
              </a:p>
            </p:txBody>
          </p:sp>
          <p:sp>
            <p:nvSpPr>
              <p:cNvPr id="11" name="Right Arrow 10">
                <a:extLst>
                  <a:ext uri="{FF2B5EF4-FFF2-40B4-BE49-F238E27FC236}">
                    <a16:creationId xmlns:a16="http://schemas.microsoft.com/office/drawing/2014/main" id="{66D087DC-0CFB-CDD2-A6A9-BBCC0384009D}"/>
                  </a:ext>
                </a:extLst>
              </p:cNvPr>
              <p:cNvSpPr/>
              <p:nvPr/>
            </p:nvSpPr>
            <p:spPr>
              <a:xfrm>
                <a:off x="3995710" y="4978478"/>
                <a:ext cx="614363" cy="3557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ight Arrow 11">
                <a:extLst>
                  <a:ext uri="{FF2B5EF4-FFF2-40B4-BE49-F238E27FC236}">
                    <a16:creationId xmlns:a16="http://schemas.microsoft.com/office/drawing/2014/main" id="{907438D0-AC5C-0712-1E0C-849428D91D94}"/>
                  </a:ext>
                </a:extLst>
              </p:cNvPr>
              <p:cNvSpPr/>
              <p:nvPr/>
            </p:nvSpPr>
            <p:spPr>
              <a:xfrm>
                <a:off x="7550916" y="4978478"/>
                <a:ext cx="614363" cy="3557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sp>
        <p:nvSpPr>
          <p:cNvPr id="4" name="Slide Number Placeholder 3"/>
          <p:cNvSpPr>
            <a:spLocks noGrp="1"/>
          </p:cNvSpPr>
          <p:nvPr>
            <p:ph type="sldNum" sz="quarter" idx="14"/>
          </p:nvPr>
        </p:nvSpPr>
        <p:spPr/>
        <p:txBody>
          <a:bodyPr/>
          <a:lstStyle/>
          <a:p>
            <a:fld id="{99A20822-4A49-4D36-86E3-300BA48D3F00}" type="slidenum">
              <a:rPr lang="en-US" sz="750" smtClean="0"/>
              <a:pPr/>
              <a:t>19</a:t>
            </a:fld>
            <a:endParaRPr lang="en-US" sz="750"/>
          </a:p>
        </p:txBody>
      </p:sp>
    </p:spTree>
    <p:custDataLst>
      <p:tags r:id="rId1"/>
    </p:custDataLst>
    <p:extLst>
      <p:ext uri="{BB962C8B-B14F-4D97-AF65-F5344CB8AC3E}">
        <p14:creationId xmlns:p14="http://schemas.microsoft.com/office/powerpoint/2010/main" val="310482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C83C-C073-B884-EA66-5F146D9BE46C}"/>
              </a:ext>
            </a:extLst>
          </p:cNvPr>
          <p:cNvSpPr>
            <a:spLocks noGrp="1"/>
          </p:cNvSpPr>
          <p:nvPr>
            <p:ph type="title"/>
          </p:nvPr>
        </p:nvSpPr>
        <p:spPr/>
        <p:txBody>
          <a:bodyPr/>
          <a:lstStyle/>
          <a:p>
            <a:pPr algn="l"/>
            <a:r>
              <a:rPr lang="en-US" dirty="0"/>
              <a:t>Jason Harlacher, PhD</a:t>
            </a:r>
          </a:p>
        </p:txBody>
      </p:sp>
      <p:sp>
        <p:nvSpPr>
          <p:cNvPr id="7" name="Text Placeholder 7">
            <a:extLst>
              <a:ext uri="{FF2B5EF4-FFF2-40B4-BE49-F238E27FC236}">
                <a16:creationId xmlns:a16="http://schemas.microsoft.com/office/drawing/2014/main" id="{DE4AA7B5-397D-62F1-7BE0-F1253644352D}"/>
              </a:ext>
            </a:extLst>
          </p:cNvPr>
          <p:cNvSpPr txBox="1">
            <a:spLocks/>
          </p:cNvSpPr>
          <p:nvPr/>
        </p:nvSpPr>
        <p:spPr>
          <a:xfrm>
            <a:off x="457200" y="1371600"/>
            <a:ext cx="7279106" cy="4513709"/>
          </a:xfrm>
          <a:prstGeom prst="rect">
            <a:avLst/>
          </a:prstGeom>
        </p:spPr>
        <p:txBody>
          <a:bodyPr>
            <a:normAutofit fontScale="92500" lnSpcReduction="20000"/>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solidFill>
                  <a:schemeClr val="tx2"/>
                </a:solidFill>
              </a:rPr>
              <a:t>Dr. Harlacher is a senior researcher at American Institutes for Research (AIR), where he provides technical assistance to state agencies and school districts on intensive intervention, classroom management, data-informed decision making, and implementation of MTSS. He currently serves as the director of the MTSS Center and co-director for the Wyoming MTSS Center.</a:t>
            </a:r>
          </a:p>
          <a:p>
            <a:r>
              <a:rPr lang="en-US" sz="2000" dirty="0">
                <a:solidFill>
                  <a:schemeClr val="tx2"/>
                </a:solidFill>
              </a:rPr>
              <a:t>He has more than 18 years of experience in education, having previously worked as a school psychologist, district-level coach, adjunct professor, state-level consultant, and researcher. He presents nationally on topics related to classroom management, data-based decision making, and MTSS. He is an award-winning author and holds several publications in peer-reviewed journals. He earned his PhD in school psychology from the University of Oregon in 2009. </a:t>
            </a:r>
          </a:p>
          <a:p>
            <a:endParaRPr lang="en-US" dirty="0"/>
          </a:p>
        </p:txBody>
      </p:sp>
      <p:pic>
        <p:nvPicPr>
          <p:cNvPr id="6" name="Picture Placeholder 21" descr="Jason Harlacher">
            <a:extLst>
              <a:ext uri="{FF2B5EF4-FFF2-40B4-BE49-F238E27FC236}">
                <a16:creationId xmlns:a16="http://schemas.microsoft.com/office/drawing/2014/main" id="{C5FDAE86-9C14-8B40-B36C-29CC90E10E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64" r="22035"/>
          <a:stretch/>
        </p:blipFill>
        <p:spPr>
          <a:xfrm rot="5400000">
            <a:off x="8171959" y="1371600"/>
            <a:ext cx="3562841" cy="3562841"/>
          </a:xfrm>
          <a:prstGeom prst="ellipse">
            <a:avLst/>
          </a:prstGeom>
        </p:spPr>
      </p:pic>
      <p:sp>
        <p:nvSpPr>
          <p:cNvPr id="5" name="Slide Number Placeholder 4">
            <a:extLst>
              <a:ext uri="{FF2B5EF4-FFF2-40B4-BE49-F238E27FC236}">
                <a16:creationId xmlns:a16="http://schemas.microsoft.com/office/drawing/2014/main" id="{344229D7-EC7E-2C0F-7B4B-E1EA522FDC78}"/>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406262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6541-FCA2-6EAF-71FB-8C7127F78118}"/>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Ways to Adjust Dosage</a:t>
            </a:r>
          </a:p>
        </p:txBody>
      </p:sp>
      <p:sp>
        <p:nvSpPr>
          <p:cNvPr id="10" name="TextBox 9"/>
          <p:cNvSpPr txBox="1"/>
          <p:nvPr/>
        </p:nvSpPr>
        <p:spPr>
          <a:xfrm>
            <a:off x="435936" y="436029"/>
            <a:ext cx="2178141" cy="923330"/>
          </a:xfrm>
          <a:prstGeom prst="rect">
            <a:avLst/>
          </a:prstGeom>
          <a:noFill/>
        </p:spPr>
        <p:txBody>
          <a:bodyPr wrap="square" rtlCol="0">
            <a:spAutoFit/>
          </a:bodyPr>
          <a:lstStyle/>
          <a:p>
            <a:r>
              <a:rPr lang="en-US" sz="1800" b="1" dirty="0"/>
              <a:t>Increase minutes per intervention session</a:t>
            </a:r>
          </a:p>
        </p:txBody>
      </p:sp>
      <p:sp>
        <p:nvSpPr>
          <p:cNvPr id="9" name="Rectangle 8"/>
          <p:cNvSpPr/>
          <p:nvPr/>
        </p:nvSpPr>
        <p:spPr>
          <a:xfrm>
            <a:off x="2884051" y="163407"/>
            <a:ext cx="1853617" cy="982857"/>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Intervention</a:t>
            </a:r>
            <a:br>
              <a:rPr lang="en-US" sz="2000" dirty="0">
                <a:solidFill>
                  <a:schemeClr val="tx1"/>
                </a:solidFill>
              </a:rPr>
            </a:br>
            <a:r>
              <a:rPr lang="en-US" sz="2000" dirty="0">
                <a:solidFill>
                  <a:schemeClr val="tx1"/>
                </a:solidFill>
              </a:rPr>
              <a:t>(30 mins)</a:t>
            </a:r>
          </a:p>
        </p:txBody>
      </p:sp>
      <p:sp>
        <p:nvSpPr>
          <p:cNvPr id="11" name="Rectangle 10"/>
          <p:cNvSpPr/>
          <p:nvPr/>
        </p:nvSpPr>
        <p:spPr>
          <a:xfrm>
            <a:off x="4854472" y="144816"/>
            <a:ext cx="1853617" cy="1020037"/>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Intervention </a:t>
            </a:r>
          </a:p>
          <a:p>
            <a:pPr algn="ctr"/>
            <a:r>
              <a:rPr lang="en-US" sz="2000" dirty="0">
                <a:solidFill>
                  <a:schemeClr val="tx1"/>
                </a:solidFill>
              </a:rPr>
              <a:t>(45 mins)</a:t>
            </a:r>
          </a:p>
        </p:txBody>
      </p:sp>
      <p:sp>
        <p:nvSpPr>
          <p:cNvPr id="12" name="TextBox 11"/>
          <p:cNvSpPr txBox="1"/>
          <p:nvPr/>
        </p:nvSpPr>
        <p:spPr>
          <a:xfrm>
            <a:off x="435936" y="1590112"/>
            <a:ext cx="2178141" cy="923330"/>
          </a:xfrm>
          <a:prstGeom prst="rect">
            <a:avLst/>
          </a:prstGeom>
          <a:noFill/>
        </p:spPr>
        <p:txBody>
          <a:bodyPr wrap="square" rtlCol="0">
            <a:spAutoFit/>
          </a:bodyPr>
          <a:lstStyle/>
          <a:p>
            <a:r>
              <a:rPr lang="en-US" sz="1800" b="1" dirty="0"/>
              <a:t>Increase frequency of sessions</a:t>
            </a:r>
          </a:p>
        </p:txBody>
      </p:sp>
      <p:sp>
        <p:nvSpPr>
          <p:cNvPr id="7" name="Rectangle 6"/>
          <p:cNvSpPr/>
          <p:nvPr/>
        </p:nvSpPr>
        <p:spPr>
          <a:xfrm>
            <a:off x="2883281" y="1394929"/>
            <a:ext cx="1853617" cy="10995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Mon</a:t>
            </a:r>
          </a:p>
          <a:p>
            <a:pPr algn="ctr"/>
            <a:r>
              <a:rPr lang="en-US" sz="2000" dirty="0">
                <a:solidFill>
                  <a:schemeClr val="tx1"/>
                </a:solidFill>
              </a:rPr>
              <a:t>(60 </a:t>
            </a:r>
            <a:r>
              <a:rPr lang="en-US" sz="2000" dirty="0" err="1">
                <a:solidFill>
                  <a:schemeClr val="tx1"/>
                </a:solidFill>
              </a:rPr>
              <a:t>mins</a:t>
            </a:r>
            <a:r>
              <a:rPr lang="en-US" sz="2000" dirty="0">
                <a:solidFill>
                  <a:schemeClr val="tx1"/>
                </a:solidFill>
              </a:rPr>
              <a:t>)</a:t>
            </a:r>
          </a:p>
        </p:txBody>
      </p:sp>
      <p:sp>
        <p:nvSpPr>
          <p:cNvPr id="8" name="Rectangle 7"/>
          <p:cNvSpPr/>
          <p:nvPr/>
        </p:nvSpPr>
        <p:spPr>
          <a:xfrm>
            <a:off x="4854473" y="1413887"/>
            <a:ext cx="1853617" cy="10995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Wed</a:t>
            </a:r>
            <a:br>
              <a:rPr lang="en-US" sz="2000" dirty="0">
                <a:solidFill>
                  <a:schemeClr val="tx1"/>
                </a:solidFill>
              </a:rPr>
            </a:br>
            <a:r>
              <a:rPr lang="en-US" sz="2000" dirty="0">
                <a:solidFill>
                  <a:schemeClr val="tx1"/>
                </a:solidFill>
              </a:rPr>
              <a:t>(60 mins)</a:t>
            </a:r>
          </a:p>
        </p:txBody>
      </p:sp>
      <p:sp>
        <p:nvSpPr>
          <p:cNvPr id="13" name="Rectangle 12"/>
          <p:cNvSpPr/>
          <p:nvPr/>
        </p:nvSpPr>
        <p:spPr>
          <a:xfrm>
            <a:off x="6826432" y="1395667"/>
            <a:ext cx="1853617" cy="10995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Tue</a:t>
            </a:r>
          </a:p>
          <a:p>
            <a:pPr algn="ctr"/>
            <a:r>
              <a:rPr lang="en-US" sz="2000" dirty="0">
                <a:solidFill>
                  <a:schemeClr val="tx1"/>
                </a:solidFill>
              </a:rPr>
              <a:t>(60 </a:t>
            </a:r>
            <a:r>
              <a:rPr lang="en-US" sz="2000" dirty="0" err="1">
                <a:solidFill>
                  <a:schemeClr val="tx1"/>
                </a:solidFill>
              </a:rPr>
              <a:t>mins</a:t>
            </a:r>
            <a:r>
              <a:rPr lang="en-US" sz="2000" dirty="0">
                <a:solidFill>
                  <a:schemeClr val="tx1"/>
                </a:solidFill>
              </a:rPr>
              <a:t>)</a:t>
            </a:r>
          </a:p>
        </p:txBody>
      </p:sp>
      <p:sp>
        <p:nvSpPr>
          <p:cNvPr id="14" name="Rectangle 13"/>
          <p:cNvSpPr/>
          <p:nvPr/>
        </p:nvSpPr>
        <p:spPr>
          <a:xfrm>
            <a:off x="8816576" y="1395667"/>
            <a:ext cx="1853617" cy="10995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Fri</a:t>
            </a:r>
          </a:p>
          <a:p>
            <a:pPr algn="ctr"/>
            <a:r>
              <a:rPr lang="en-US" sz="2000" dirty="0">
                <a:solidFill>
                  <a:schemeClr val="tx1"/>
                </a:solidFill>
              </a:rPr>
              <a:t>(60 </a:t>
            </a:r>
            <a:r>
              <a:rPr lang="en-US" sz="2000" dirty="0" err="1">
                <a:solidFill>
                  <a:schemeClr val="tx1"/>
                </a:solidFill>
              </a:rPr>
              <a:t>mins</a:t>
            </a:r>
            <a:r>
              <a:rPr lang="en-US" sz="2000" dirty="0">
                <a:solidFill>
                  <a:schemeClr val="tx1"/>
                </a:solidFill>
              </a:rPr>
              <a:t>)</a:t>
            </a:r>
          </a:p>
        </p:txBody>
      </p:sp>
      <p:sp>
        <p:nvSpPr>
          <p:cNvPr id="15" name="TextBox 14"/>
          <p:cNvSpPr txBox="1"/>
          <p:nvPr/>
        </p:nvSpPr>
        <p:spPr>
          <a:xfrm>
            <a:off x="435936" y="2815148"/>
            <a:ext cx="2178141" cy="646331"/>
          </a:xfrm>
          <a:prstGeom prst="rect">
            <a:avLst/>
          </a:prstGeom>
          <a:noFill/>
        </p:spPr>
        <p:txBody>
          <a:bodyPr wrap="square" rtlCol="0">
            <a:spAutoFit/>
          </a:bodyPr>
          <a:lstStyle/>
          <a:p>
            <a:r>
              <a:rPr lang="en-US" sz="1800" b="1" dirty="0"/>
              <a:t>Increase total sessions</a:t>
            </a:r>
          </a:p>
        </p:txBody>
      </p:sp>
      <p:sp>
        <p:nvSpPr>
          <p:cNvPr id="16" name="Rectangle 15"/>
          <p:cNvSpPr/>
          <p:nvPr/>
        </p:nvSpPr>
        <p:spPr>
          <a:xfrm>
            <a:off x="2864733" y="2836463"/>
            <a:ext cx="4332163" cy="603702"/>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Intervention (8 weeks)</a:t>
            </a:r>
          </a:p>
        </p:txBody>
      </p:sp>
      <p:sp>
        <p:nvSpPr>
          <p:cNvPr id="17" name="Rectangle 16"/>
          <p:cNvSpPr/>
          <p:nvPr/>
        </p:nvSpPr>
        <p:spPr>
          <a:xfrm>
            <a:off x="2846550" y="3595514"/>
            <a:ext cx="4350347" cy="602964"/>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Intervention (12 weeks)</a:t>
            </a:r>
          </a:p>
        </p:txBody>
      </p:sp>
      <p:sp>
        <p:nvSpPr>
          <p:cNvPr id="18" name="TextBox 17"/>
          <p:cNvSpPr txBox="1"/>
          <p:nvPr/>
        </p:nvSpPr>
        <p:spPr>
          <a:xfrm>
            <a:off x="501057" y="4457394"/>
            <a:ext cx="2178141" cy="646331"/>
          </a:xfrm>
          <a:prstGeom prst="rect">
            <a:avLst/>
          </a:prstGeom>
          <a:noFill/>
        </p:spPr>
        <p:txBody>
          <a:bodyPr wrap="square" rtlCol="0">
            <a:spAutoFit/>
          </a:bodyPr>
          <a:lstStyle/>
          <a:p>
            <a:r>
              <a:rPr lang="en-US" sz="1800" b="1" dirty="0"/>
              <a:t>Add additional time</a:t>
            </a:r>
          </a:p>
        </p:txBody>
      </p:sp>
      <p:sp>
        <p:nvSpPr>
          <p:cNvPr id="19" name="Rectangle 18"/>
          <p:cNvSpPr/>
          <p:nvPr/>
        </p:nvSpPr>
        <p:spPr>
          <a:xfrm>
            <a:off x="2837761" y="4391005"/>
            <a:ext cx="2062878" cy="10995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Intervention</a:t>
            </a:r>
            <a:br>
              <a:rPr lang="en-US" sz="2000" dirty="0">
                <a:solidFill>
                  <a:schemeClr val="tx1"/>
                </a:solidFill>
              </a:rPr>
            </a:br>
            <a:r>
              <a:rPr lang="en-US" sz="2000" dirty="0">
                <a:solidFill>
                  <a:schemeClr val="tx1"/>
                </a:solidFill>
              </a:rPr>
              <a:t>(60 mins)</a:t>
            </a:r>
          </a:p>
        </p:txBody>
      </p:sp>
      <p:sp>
        <p:nvSpPr>
          <p:cNvPr id="20" name="Rectangle 19"/>
          <p:cNvSpPr/>
          <p:nvPr/>
        </p:nvSpPr>
        <p:spPr>
          <a:xfrm>
            <a:off x="2838530" y="5620316"/>
            <a:ext cx="2100016" cy="739356"/>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Additional Time (30 mins)</a:t>
            </a:r>
          </a:p>
        </p:txBody>
      </p:sp>
      <p:sp>
        <p:nvSpPr>
          <p:cNvPr id="21" name="Rectangle 20"/>
          <p:cNvSpPr/>
          <p:nvPr/>
        </p:nvSpPr>
        <p:spPr>
          <a:xfrm>
            <a:off x="5360153" y="4369835"/>
            <a:ext cx="2078749" cy="6423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Teacher feedback</a:t>
            </a:r>
          </a:p>
        </p:txBody>
      </p:sp>
      <p:sp>
        <p:nvSpPr>
          <p:cNvPr id="22" name="Rectangle 21"/>
          <p:cNvSpPr/>
          <p:nvPr/>
        </p:nvSpPr>
        <p:spPr>
          <a:xfrm>
            <a:off x="5360923" y="5053055"/>
            <a:ext cx="2078749" cy="6423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Teacher feedback</a:t>
            </a:r>
          </a:p>
        </p:txBody>
      </p:sp>
      <p:sp>
        <p:nvSpPr>
          <p:cNvPr id="23" name="Rectangle 22"/>
          <p:cNvSpPr/>
          <p:nvPr/>
        </p:nvSpPr>
        <p:spPr>
          <a:xfrm>
            <a:off x="5360922" y="5735538"/>
            <a:ext cx="2078749" cy="6423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Teacher feedback</a:t>
            </a:r>
          </a:p>
        </p:txBody>
      </p:sp>
      <p:sp>
        <p:nvSpPr>
          <p:cNvPr id="27" name="Rectangle 26"/>
          <p:cNvSpPr/>
          <p:nvPr/>
        </p:nvSpPr>
        <p:spPr>
          <a:xfrm>
            <a:off x="7597465" y="4370572"/>
            <a:ext cx="2078749" cy="6423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Teacher feedback</a:t>
            </a:r>
          </a:p>
        </p:txBody>
      </p:sp>
      <p:sp>
        <p:nvSpPr>
          <p:cNvPr id="28" name="Rectangle 27"/>
          <p:cNvSpPr/>
          <p:nvPr/>
        </p:nvSpPr>
        <p:spPr>
          <a:xfrm>
            <a:off x="7598235" y="5053792"/>
            <a:ext cx="2078749" cy="6423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Teacher feedback</a:t>
            </a:r>
          </a:p>
        </p:txBody>
      </p:sp>
      <p:sp>
        <p:nvSpPr>
          <p:cNvPr id="29" name="Rectangle 28"/>
          <p:cNvSpPr/>
          <p:nvPr/>
        </p:nvSpPr>
        <p:spPr>
          <a:xfrm>
            <a:off x="7598234" y="5736275"/>
            <a:ext cx="2078749" cy="6423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Teacher feedback</a:t>
            </a:r>
          </a:p>
        </p:txBody>
      </p:sp>
    </p:spTree>
    <p:custDataLst>
      <p:tags r:id="rId1"/>
    </p:custDataLst>
    <p:extLst>
      <p:ext uri="{BB962C8B-B14F-4D97-AF65-F5344CB8AC3E}">
        <p14:creationId xmlns:p14="http://schemas.microsoft.com/office/powerpoint/2010/main" val="945064380"/>
      </p:ext>
    </p:extLst>
  </p:cSld>
  <p:clrMapOvr>
    <a:masterClrMapping/>
  </p:clrMapOvr>
  <mc:AlternateContent xmlns:mc="http://schemas.openxmlformats.org/markup-compatibility/2006" xmlns:p14="http://schemas.microsoft.com/office/powerpoint/2010/main">
    <mc:Choice Requires="p14">
      <p:transition spd="slow" p14:dur="2000" advTm="130471"/>
    </mc:Choice>
    <mc:Fallback xmlns="">
      <p:transition xmlns:p14="http://schemas.microsoft.com/office/powerpoint/2010/main" spd="slow" advTm="130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animBg="1"/>
      <p:bldP spid="8" grpId="0" animBg="1"/>
      <p:bldP spid="13" grpId="0" animBg="1"/>
      <p:bldP spid="14" grpId="0" animBg="1"/>
      <p:bldP spid="15" grpId="0"/>
      <p:bldP spid="16" grpId="0" animBg="1"/>
      <p:bldP spid="17" grpId="0" animBg="1"/>
      <p:bldP spid="18" grpId="0"/>
      <p:bldP spid="19" grpId="0" animBg="1"/>
      <p:bldP spid="20" grpId="0" animBg="1"/>
      <p:bldP spid="21" grpId="0" animBg="1"/>
      <p:bldP spid="22" grpId="0" animBg="1"/>
      <p:bldP spid="23"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5940D7-04E0-976C-66CC-E3C31BBFF8CD}"/>
              </a:ext>
            </a:extLst>
          </p:cNvPr>
          <p:cNvSpPr>
            <a:spLocks noGrp="1"/>
          </p:cNvSpPr>
          <p:nvPr>
            <p:ph type="title"/>
          </p:nvPr>
        </p:nvSpPr>
        <p:spPr>
          <a:xfrm>
            <a:off x="7635833" y="321827"/>
            <a:ext cx="4472786" cy="1280160"/>
          </a:xfrm>
        </p:spPr>
        <p:txBody>
          <a:bodyPr vert="horz" lIns="0" tIns="0" rIns="0" bIns="0" rtlCol="0" anchor="b" anchorCtr="0">
            <a:normAutofit/>
          </a:bodyPr>
          <a:lstStyle/>
          <a:p>
            <a:r>
              <a:rPr lang="en-US" dirty="0"/>
              <a:t>Other Ways to Adjust Dosage</a:t>
            </a:r>
          </a:p>
        </p:txBody>
      </p:sp>
      <p:sp>
        <p:nvSpPr>
          <p:cNvPr id="10" name="TextBox 9"/>
          <p:cNvSpPr txBox="1"/>
          <p:nvPr/>
        </p:nvSpPr>
        <p:spPr>
          <a:xfrm>
            <a:off x="435936" y="436029"/>
            <a:ext cx="2178141" cy="646331"/>
          </a:xfrm>
          <a:prstGeom prst="rect">
            <a:avLst/>
          </a:prstGeom>
          <a:noFill/>
        </p:spPr>
        <p:txBody>
          <a:bodyPr wrap="square" rtlCol="0">
            <a:spAutoFit/>
          </a:bodyPr>
          <a:lstStyle/>
          <a:p>
            <a:r>
              <a:rPr lang="en-US" sz="1800" b="1" dirty="0"/>
              <a:t>Add more practice or problems</a:t>
            </a:r>
          </a:p>
        </p:txBody>
      </p:sp>
      <p:sp>
        <p:nvSpPr>
          <p:cNvPr id="9" name="Rectangle 8"/>
          <p:cNvSpPr/>
          <p:nvPr/>
        </p:nvSpPr>
        <p:spPr>
          <a:xfrm>
            <a:off x="2884051" y="163407"/>
            <a:ext cx="1853617" cy="982857"/>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5 practice problems</a:t>
            </a:r>
          </a:p>
        </p:txBody>
      </p:sp>
      <p:sp>
        <p:nvSpPr>
          <p:cNvPr id="11" name="Rectangle 10"/>
          <p:cNvSpPr/>
          <p:nvPr/>
        </p:nvSpPr>
        <p:spPr>
          <a:xfrm>
            <a:off x="4854472" y="144816"/>
            <a:ext cx="1853617" cy="1020037"/>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10 practice problems</a:t>
            </a:r>
          </a:p>
        </p:txBody>
      </p:sp>
      <p:sp>
        <p:nvSpPr>
          <p:cNvPr id="12" name="TextBox 11"/>
          <p:cNvSpPr txBox="1"/>
          <p:nvPr/>
        </p:nvSpPr>
        <p:spPr>
          <a:xfrm>
            <a:off x="435936" y="1590112"/>
            <a:ext cx="2178141" cy="369332"/>
          </a:xfrm>
          <a:prstGeom prst="rect">
            <a:avLst/>
          </a:prstGeom>
          <a:noFill/>
        </p:spPr>
        <p:txBody>
          <a:bodyPr wrap="square" rtlCol="0">
            <a:spAutoFit/>
          </a:bodyPr>
          <a:lstStyle/>
          <a:p>
            <a:r>
              <a:rPr lang="en-US" sz="1800" b="1" dirty="0"/>
              <a:t>Reduce group size</a:t>
            </a:r>
          </a:p>
        </p:txBody>
      </p:sp>
      <p:sp>
        <p:nvSpPr>
          <p:cNvPr id="7" name="Rectangle 6"/>
          <p:cNvSpPr/>
          <p:nvPr/>
        </p:nvSpPr>
        <p:spPr>
          <a:xfrm>
            <a:off x="2883281" y="1394929"/>
            <a:ext cx="1853617" cy="10995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5 students</a:t>
            </a:r>
          </a:p>
        </p:txBody>
      </p:sp>
      <p:sp>
        <p:nvSpPr>
          <p:cNvPr id="13" name="Rectangle 12"/>
          <p:cNvSpPr/>
          <p:nvPr/>
        </p:nvSpPr>
        <p:spPr>
          <a:xfrm>
            <a:off x="4854471" y="1394928"/>
            <a:ext cx="1853617" cy="1099555"/>
          </a:xfrm>
          <a:prstGeom prst="rect">
            <a:avLst/>
          </a:prstGeom>
          <a:solidFill>
            <a:schemeClr val="bg2"/>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2 students</a:t>
            </a:r>
          </a:p>
        </p:txBody>
      </p:sp>
      <p:sp>
        <p:nvSpPr>
          <p:cNvPr id="2" name="Content Placeholder 12">
            <a:extLst>
              <a:ext uri="{FF2B5EF4-FFF2-40B4-BE49-F238E27FC236}">
                <a16:creationId xmlns:a16="http://schemas.microsoft.com/office/drawing/2014/main" id="{54A2EF58-332E-7B59-6712-C5F8A3F9B846}"/>
              </a:ext>
            </a:extLst>
          </p:cNvPr>
          <p:cNvSpPr txBox="1">
            <a:spLocks/>
          </p:cNvSpPr>
          <p:nvPr/>
        </p:nvSpPr>
        <p:spPr>
          <a:xfrm>
            <a:off x="435936" y="2920235"/>
            <a:ext cx="11041693" cy="2524740"/>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i="1" dirty="0"/>
              <a:t>What is the recommended dosage provided by the publisher or found in the research?</a:t>
            </a:r>
          </a:p>
          <a:p>
            <a:r>
              <a:rPr lang="en-US" sz="2200" i="1" dirty="0"/>
              <a:t>How far is the student’s achievement below grade level?</a:t>
            </a:r>
          </a:p>
          <a:p>
            <a:r>
              <a:rPr lang="en-US" sz="2200" i="1" dirty="0"/>
              <a:t>What is the complexity of the learning tasks (e.g., letter naming in kindergarten is less cognitively complex than comprehension of a third-grade science textbook)?</a:t>
            </a:r>
          </a:p>
          <a:p>
            <a:r>
              <a:rPr lang="en-US" sz="2200" i="1" dirty="0"/>
              <a:t>What is the student’s stamina and attention span?</a:t>
            </a:r>
          </a:p>
          <a:p>
            <a:endParaRPr lang="en-US" sz="2000" dirty="0"/>
          </a:p>
        </p:txBody>
      </p:sp>
    </p:spTree>
    <p:custDataLst>
      <p:tags r:id="rId1"/>
    </p:custDataLst>
    <p:extLst>
      <p:ext uri="{BB962C8B-B14F-4D97-AF65-F5344CB8AC3E}">
        <p14:creationId xmlns:p14="http://schemas.microsoft.com/office/powerpoint/2010/main" val="250246093"/>
      </p:ext>
    </p:extLst>
  </p:cSld>
  <p:clrMapOvr>
    <a:masterClrMapping/>
  </p:clrMapOvr>
  <mc:AlternateContent xmlns:mc="http://schemas.openxmlformats.org/markup-compatibility/2006" xmlns:p14="http://schemas.microsoft.com/office/powerpoint/2010/main">
    <mc:Choice Requires="p14">
      <p:transition spd="slow" p14:dur="2000" advTm="130471"/>
    </mc:Choice>
    <mc:Fallback xmlns="">
      <p:transition xmlns:p14="http://schemas.microsoft.com/office/powerpoint/2010/main" spd="slow" advTm="130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animBg="1"/>
      <p:bldP spid="13"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7CE0-1159-4AA4-A949-EC02AC792012}"/>
              </a:ext>
            </a:extLst>
          </p:cNvPr>
          <p:cNvSpPr>
            <a:spLocks noGrp="1"/>
          </p:cNvSpPr>
          <p:nvPr>
            <p:ph type="title"/>
          </p:nvPr>
        </p:nvSpPr>
        <p:spPr/>
        <p:txBody>
          <a:bodyPr/>
          <a:lstStyle/>
          <a:p>
            <a:pPr algn="l"/>
            <a:r>
              <a:rPr lang="en-US" dirty="0"/>
              <a:t>Resource: Dosage</a:t>
            </a:r>
          </a:p>
        </p:txBody>
      </p:sp>
      <p:pic>
        <p:nvPicPr>
          <p:cNvPr id="4" name="Picture 3" descr="QR code linked to Strategies for Scheduling: How to Find Time to Intensify and Individualize Intervention">
            <a:extLst>
              <a:ext uri="{FF2B5EF4-FFF2-40B4-BE49-F238E27FC236}">
                <a16:creationId xmlns:a16="http://schemas.microsoft.com/office/drawing/2014/main" id="{625D4D69-760E-45A3-99E5-F0EBD3889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704" y="1078236"/>
            <a:ext cx="2913899" cy="2913899"/>
          </a:xfrm>
          <a:prstGeom prst="rect">
            <a:avLst/>
          </a:prstGeom>
          <a:ln>
            <a:solidFill>
              <a:srgbClr val="006298"/>
            </a:solidFill>
          </a:ln>
        </p:spPr>
      </p:pic>
      <p:pic>
        <p:nvPicPr>
          <p:cNvPr id="6" name="Content Placeholder 6" descr="Visual of the NCII Strategies for Scheduling resource">
            <a:extLst>
              <a:ext uri="{FF2B5EF4-FFF2-40B4-BE49-F238E27FC236}">
                <a16:creationId xmlns:a16="http://schemas.microsoft.com/office/drawing/2014/main" id="{F8A98BA6-8D0A-42E0-B5D6-AB9D58E12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793" y="356745"/>
            <a:ext cx="4661707" cy="6032799"/>
          </a:xfrm>
          <a:prstGeom prst="rect">
            <a:avLst/>
          </a:prstGeom>
          <a:ln>
            <a:solidFill>
              <a:schemeClr val="accent1"/>
            </a:solidFill>
          </a:ln>
        </p:spPr>
      </p:pic>
      <p:sp>
        <p:nvSpPr>
          <p:cNvPr id="7" name="Rectangle: Rounded Corners 6">
            <a:extLst>
              <a:ext uri="{FF2B5EF4-FFF2-40B4-BE49-F238E27FC236}">
                <a16:creationId xmlns:a16="http://schemas.microsoft.com/office/drawing/2014/main" id="{4D3824D5-6DA9-4ACA-9AB6-FE30ED25367F}"/>
              </a:ext>
            </a:extLst>
          </p:cNvPr>
          <p:cNvSpPr/>
          <p:nvPr/>
        </p:nvSpPr>
        <p:spPr>
          <a:xfrm>
            <a:off x="560575" y="4234478"/>
            <a:ext cx="5208100" cy="107115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0" i="0" dirty="0">
                <a:solidFill>
                  <a:srgbClr val="194E72"/>
                </a:solidFill>
                <a:effectLst/>
                <a:latin typeface="Roboto"/>
                <a:hlinkClick r:id="rId6"/>
              </a:rPr>
              <a:t>Strategies for Scheduling: How to Find Time to Intensify and Individualize Intervention</a:t>
            </a:r>
            <a:endParaRPr lang="en-US" sz="2000" dirty="0">
              <a:solidFill>
                <a:schemeClr val="tx2"/>
              </a:solidFill>
            </a:endParaRPr>
          </a:p>
        </p:txBody>
      </p:sp>
      <p:sp>
        <p:nvSpPr>
          <p:cNvPr id="5" name="Slide Number Placeholder 4">
            <a:extLst>
              <a:ext uri="{FF2B5EF4-FFF2-40B4-BE49-F238E27FC236}">
                <a16:creationId xmlns:a16="http://schemas.microsoft.com/office/drawing/2014/main" id="{098CE269-38DE-4428-897E-BF474EB73F6E}"/>
              </a:ext>
            </a:extLst>
          </p:cNvPr>
          <p:cNvSpPr>
            <a:spLocks noGrp="1"/>
          </p:cNvSpPr>
          <p:nvPr>
            <p:ph type="sldNum" sz="quarter" idx="14"/>
          </p:nvPr>
        </p:nvSpPr>
        <p:spPr/>
        <p:txBody>
          <a:bodyPr/>
          <a:lstStyle/>
          <a:p>
            <a:fld id="{99A20822-4A49-4D36-86E3-300BA48D3F00}" type="slidenum">
              <a:rPr lang="en-US" smtClean="0"/>
              <a:pPr/>
              <a:t>22</a:t>
            </a:fld>
            <a:endParaRPr lang="en-US"/>
          </a:p>
        </p:txBody>
      </p:sp>
    </p:spTree>
    <p:custDataLst>
      <p:tags r:id="rId1"/>
    </p:custDataLst>
    <p:extLst>
      <p:ext uri="{BB962C8B-B14F-4D97-AF65-F5344CB8AC3E}">
        <p14:creationId xmlns:p14="http://schemas.microsoft.com/office/powerpoint/2010/main" val="661842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FA9E5A-F112-4434-9E26-2FF7047D2B74}"/>
              </a:ext>
            </a:extLst>
          </p:cNvPr>
          <p:cNvSpPr>
            <a:spLocks noGrp="1"/>
          </p:cNvSpPr>
          <p:nvPr>
            <p:ph type="title"/>
          </p:nvPr>
        </p:nvSpPr>
        <p:spPr/>
        <p:txBody>
          <a:bodyPr>
            <a:normAutofit/>
          </a:bodyPr>
          <a:lstStyle/>
          <a:p>
            <a:r>
              <a:rPr lang="en-US" sz="4400" dirty="0"/>
              <a:t>Dimension 3: Alignment</a:t>
            </a:r>
          </a:p>
        </p:txBody>
      </p:sp>
      <p:sp>
        <p:nvSpPr>
          <p:cNvPr id="9" name="Content Placeholder 2"/>
          <p:cNvSpPr>
            <a:spLocks noGrp="1"/>
          </p:cNvSpPr>
          <p:nvPr>
            <p:ph sz="quarter" idx="15"/>
          </p:nvPr>
        </p:nvSpPr>
        <p:spPr/>
        <p:txBody>
          <a:bodyPr/>
          <a:lstStyle/>
          <a:p>
            <a:r>
              <a:rPr lang="en-US" sz="2400" b="1" dirty="0"/>
              <a:t>Alignment = </a:t>
            </a:r>
            <a:r>
              <a:rPr lang="en-US" sz="2400" dirty="0"/>
              <a:t>how well the intervention aligns to the needs of the student(s)</a:t>
            </a:r>
          </a:p>
          <a:p>
            <a:pPr marL="0" indent="0">
              <a:buNone/>
            </a:pPr>
            <a:r>
              <a:rPr lang="en-US" dirty="0"/>
              <a:t>		</a:t>
            </a:r>
          </a:p>
          <a:p>
            <a:endParaRPr lang="en-US" dirty="0"/>
          </a:p>
          <a:p>
            <a:endParaRPr lang="en-US" dirty="0"/>
          </a:p>
          <a:p>
            <a:endParaRPr lang="en-US" dirty="0"/>
          </a:p>
        </p:txBody>
      </p:sp>
      <p:pic>
        <p:nvPicPr>
          <p:cNvPr id="12" name="Picture 11" descr="A hammer and two screws with one screw bent">
            <a:extLst>
              <a:ext uri="{FF2B5EF4-FFF2-40B4-BE49-F238E27FC236}">
                <a16:creationId xmlns:a16="http://schemas.microsoft.com/office/drawing/2014/main" id="{88CCB1A4-6F26-42B5-947C-F5A1DFD191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420" y="2092233"/>
            <a:ext cx="4621755" cy="3466316"/>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23</a:t>
            </a:fld>
            <a:endParaRPr lang="en-US"/>
          </a:p>
        </p:txBody>
      </p:sp>
    </p:spTree>
    <p:custDataLst>
      <p:tags r:id="rId1"/>
    </p:custDataLst>
    <p:extLst>
      <p:ext uri="{BB962C8B-B14F-4D97-AF65-F5344CB8AC3E}">
        <p14:creationId xmlns:p14="http://schemas.microsoft.com/office/powerpoint/2010/main" val="410880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240" y="-56564"/>
            <a:ext cx="11338560" cy="996696"/>
          </a:xfrm>
        </p:spPr>
        <p:txBody>
          <a:bodyPr/>
          <a:lstStyle/>
          <a:p>
            <a:r>
              <a:rPr lang="en-US" dirty="0"/>
              <a:t>Alignment</a:t>
            </a:r>
          </a:p>
        </p:txBody>
      </p:sp>
      <p:sp>
        <p:nvSpPr>
          <p:cNvPr id="2" name="Content Placeholder 1"/>
          <p:cNvSpPr>
            <a:spLocks noGrp="1"/>
          </p:cNvSpPr>
          <p:nvPr>
            <p:ph sz="half" idx="1"/>
          </p:nvPr>
        </p:nvSpPr>
        <p:spPr>
          <a:xfrm>
            <a:off x="227421" y="867336"/>
            <a:ext cx="5192372" cy="4991912"/>
          </a:xfrm>
        </p:spPr>
        <p:txBody>
          <a:bodyPr>
            <a:noAutofit/>
          </a:bodyPr>
          <a:lstStyle/>
          <a:p>
            <a:pPr marL="0" indent="0" algn="ctr">
              <a:spcBef>
                <a:spcPts val="0"/>
              </a:spcBef>
              <a:buNone/>
            </a:pPr>
            <a:r>
              <a:rPr lang="en-US" b="1" dirty="0">
                <a:latin typeface="Calibri" panose="020F0502020204030204" pitchFamily="34" charset="0"/>
              </a:rPr>
              <a:t>Academics</a:t>
            </a:r>
          </a:p>
          <a:p>
            <a:pPr marL="465138" lvl="2" indent="-381000">
              <a:lnSpc>
                <a:spcPct val="100000"/>
              </a:lnSpc>
              <a:buFont typeface="Arial" panose="020B0604020202020204" pitchFamily="34" charset="0"/>
              <a:buChar char="•"/>
            </a:pPr>
            <a:r>
              <a:rPr lang="en-US" dirty="0"/>
              <a:t>Addresses the student’s full set of academic skill needs. </a:t>
            </a:r>
          </a:p>
          <a:p>
            <a:pPr marL="465138" lvl="2" indent="-381000">
              <a:lnSpc>
                <a:spcPct val="100000"/>
              </a:lnSpc>
              <a:buFont typeface="Arial" panose="020B0604020202020204" pitchFamily="34" charset="0"/>
              <a:buChar char="•"/>
            </a:pPr>
            <a:r>
              <a:rPr lang="en-US" dirty="0"/>
              <a:t>Does not address skills the target student has already mastered.</a:t>
            </a:r>
          </a:p>
          <a:p>
            <a:pPr marL="465138" lvl="2" indent="-381000">
              <a:lnSpc>
                <a:spcPct val="100000"/>
              </a:lnSpc>
              <a:buFont typeface="Arial" panose="020B0604020202020204" pitchFamily="34" charset="0"/>
              <a:buChar char="•"/>
            </a:pPr>
            <a:r>
              <a:rPr lang="en-US" dirty="0"/>
              <a:t>Focuses on systematic instruction; no more than three foundational skills. </a:t>
            </a:r>
          </a:p>
          <a:p>
            <a:pPr marL="465138" lvl="2" indent="-381000">
              <a:lnSpc>
                <a:spcPct val="100000"/>
              </a:lnSpc>
              <a:buFont typeface="Arial" panose="020B0604020202020204" pitchFamily="34" charset="0"/>
              <a:buChar char="•"/>
            </a:pPr>
            <a:r>
              <a:rPr lang="en-US" dirty="0"/>
              <a:t>Incorporates a meaningful focus on skills necessary to access grade-appropriate curricular standards.</a:t>
            </a:r>
          </a:p>
          <a:p>
            <a:pPr marL="457200" indent="-457200">
              <a:spcBef>
                <a:spcPts val="0"/>
              </a:spcBef>
              <a:buFont typeface="Arial" panose="020B0604020202020204" pitchFamily="34" charset="0"/>
              <a:buChar char="•"/>
            </a:pPr>
            <a:endParaRPr lang="en-US" dirty="0">
              <a:latin typeface="Calibri" panose="020F0502020204030204" pitchFamily="34" charset="0"/>
            </a:endParaRPr>
          </a:p>
        </p:txBody>
      </p:sp>
      <p:pic>
        <p:nvPicPr>
          <p:cNvPr id="5" name="Picture 4" descr="A bullseye with an arrow in the center">
            <a:extLst>
              <a:ext uri="{FF2B5EF4-FFF2-40B4-BE49-F238E27FC236}">
                <a16:creationId xmlns:a16="http://schemas.microsoft.com/office/drawing/2014/main" id="{817B9E8E-30DC-2A49-870C-EEB2DC18A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7876" y="2410391"/>
            <a:ext cx="1742175" cy="1698472"/>
          </a:xfrm>
          <a:prstGeom prst="rect">
            <a:avLst/>
          </a:prstGeom>
        </p:spPr>
      </p:pic>
      <p:sp>
        <p:nvSpPr>
          <p:cNvPr id="6" name="Content Placeholder 5">
            <a:extLst>
              <a:ext uri="{FF2B5EF4-FFF2-40B4-BE49-F238E27FC236}">
                <a16:creationId xmlns:a16="http://schemas.microsoft.com/office/drawing/2014/main" id="{522E4EDB-08B9-4D1A-853D-3C99A891F795}"/>
              </a:ext>
            </a:extLst>
          </p:cNvPr>
          <p:cNvSpPr>
            <a:spLocks noGrp="1"/>
          </p:cNvSpPr>
          <p:nvPr>
            <p:ph sz="half" idx="2"/>
          </p:nvPr>
        </p:nvSpPr>
        <p:spPr>
          <a:xfrm>
            <a:off x="7153093" y="940132"/>
            <a:ext cx="4811486" cy="4846320"/>
          </a:xfrm>
          <a:ln>
            <a:noFill/>
          </a:ln>
        </p:spPr>
        <p:txBody>
          <a:bodyPr vert="horz" lIns="0" tIns="0" rIns="0" bIns="0" rtlCol="0">
            <a:noAutofit/>
          </a:bodyPr>
          <a:lstStyle/>
          <a:p>
            <a:pPr marL="465138" indent="-381000" algn="ctr">
              <a:spcBef>
                <a:spcPts val="0"/>
              </a:spcBef>
              <a:buNone/>
            </a:pPr>
            <a:r>
              <a:rPr lang="en-US" b="1" dirty="0">
                <a:latin typeface="Calibri" panose="020F0502020204030204" pitchFamily="34" charset="0"/>
              </a:rPr>
              <a:t>Behavior</a:t>
            </a:r>
          </a:p>
          <a:p>
            <a:pPr marL="465138" lvl="2" indent="-381000">
              <a:lnSpc>
                <a:spcPct val="100000"/>
              </a:lnSpc>
              <a:buFont typeface="Arial" panose="020B0604020202020204" pitchFamily="34" charset="0"/>
              <a:buChar char="•"/>
            </a:pPr>
            <a:r>
              <a:rPr lang="en-US" dirty="0"/>
              <a:t>Addresses schoolwide and classroom expectations</a:t>
            </a:r>
          </a:p>
          <a:p>
            <a:pPr marL="465138" lvl="2" indent="-381000">
              <a:lnSpc>
                <a:spcPct val="100000"/>
              </a:lnSpc>
              <a:buFont typeface="Arial" panose="020B0604020202020204" pitchFamily="34" charset="0"/>
              <a:buChar char="•"/>
            </a:pPr>
            <a:r>
              <a:rPr lang="en-US" dirty="0"/>
              <a:t>Addresses student’s skill needs </a:t>
            </a:r>
          </a:p>
          <a:p>
            <a:pPr marL="465138" lvl="2" indent="-381000">
              <a:lnSpc>
                <a:spcPct val="100000"/>
              </a:lnSpc>
              <a:buFont typeface="Arial" panose="020B0604020202020204" pitchFamily="34" charset="0"/>
              <a:buChar char="•"/>
            </a:pPr>
            <a:r>
              <a:rPr lang="en-US" dirty="0"/>
              <a:t>Does </a:t>
            </a:r>
            <a:r>
              <a:rPr lang="en-US" i="1" dirty="0"/>
              <a:t>not</a:t>
            </a:r>
            <a:r>
              <a:rPr lang="en-US" dirty="0"/>
              <a:t> address mastered skills</a:t>
            </a:r>
          </a:p>
          <a:p>
            <a:pPr marL="465138" lvl="2" indent="-381000">
              <a:lnSpc>
                <a:spcPct val="100000"/>
              </a:lnSpc>
              <a:buFont typeface="Arial" panose="020B0604020202020204" pitchFamily="34" charset="0"/>
              <a:buChar char="•"/>
            </a:pPr>
            <a:r>
              <a:rPr lang="en-US" dirty="0"/>
              <a:t>Matches rewards to student’s preferences and/or function of problem behavior</a:t>
            </a:r>
          </a:p>
        </p:txBody>
      </p:sp>
      <p:sp>
        <p:nvSpPr>
          <p:cNvPr id="4" name="Slide Number Placeholder 3"/>
          <p:cNvSpPr>
            <a:spLocks noGrp="1"/>
          </p:cNvSpPr>
          <p:nvPr>
            <p:ph type="sldNum" sz="quarter" idx="12"/>
          </p:nvPr>
        </p:nvSpPr>
        <p:spPr bwMode="gray">
          <a:prstGeom prst="rect">
            <a:avLst/>
          </a:prstGeom>
          <a:noFill/>
        </p:spPr>
        <p:txBody>
          <a:bodyPr wrap="none" lIns="0" tIns="0" rIns="0" bIns="0">
            <a:spAutoFit/>
          </a:bodyPr>
          <a:lstStyle>
            <a:defPPr>
              <a:defRPr lang="en-US"/>
            </a:defPPr>
            <a:lvl1pPr marL="0" algn="l" defTabSz="914400" rtl="0" eaLnBrk="1" latinLnBrk="0" hangingPunct="1">
              <a:defRPr lang="en-US" sz="900" kern="1200" smtClean="0">
                <a:solidFill>
                  <a:schemeClr val="bg2">
                    <a:lumMod val="75000"/>
                  </a:schemeClr>
                </a:solidFill>
                <a:latin typeface="+mn-lt"/>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262626"/>
              </a:solidFill>
              <a:effectLst/>
              <a:uLnTx/>
              <a:uFillTx/>
              <a:latin typeface="Arial"/>
            </a:endParaRPr>
          </a:p>
        </p:txBody>
      </p:sp>
    </p:spTree>
    <p:extLst>
      <p:ext uri="{BB962C8B-B14F-4D97-AF65-F5344CB8AC3E}">
        <p14:creationId xmlns:p14="http://schemas.microsoft.com/office/powerpoint/2010/main" val="1162574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4400" dirty="0"/>
              <a:t>Considerations: Alignment </a:t>
            </a:r>
          </a:p>
        </p:txBody>
      </p:sp>
      <p:pic>
        <p:nvPicPr>
          <p:cNvPr id="7" name="Picture 6" descr="A bullseye with an arrow in the center">
            <a:extLst>
              <a:ext uri="{FF2B5EF4-FFF2-40B4-BE49-F238E27FC236}">
                <a16:creationId xmlns:a16="http://schemas.microsoft.com/office/drawing/2014/main" id="{1D102FB3-96FE-2848-BA8D-B5527FCF8E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14711"/>
            <a:ext cx="2221605" cy="2165875"/>
          </a:xfrm>
          <a:prstGeom prst="rect">
            <a:avLst/>
          </a:prstGeom>
        </p:spPr>
      </p:pic>
      <p:sp>
        <p:nvSpPr>
          <p:cNvPr id="6" name="Rounded Rectangle 5">
            <a:extLst>
              <a:ext uri="{FF2B5EF4-FFF2-40B4-BE49-F238E27FC236}">
                <a16:creationId xmlns:a16="http://schemas.microsoft.com/office/drawing/2014/main" id="{54B0E158-DA41-71D1-39D7-E8A2063CF351}"/>
              </a:ext>
            </a:extLst>
          </p:cNvPr>
          <p:cNvSpPr/>
          <p:nvPr/>
        </p:nvSpPr>
        <p:spPr>
          <a:xfrm>
            <a:off x="457200" y="2555748"/>
            <a:ext cx="6755596" cy="174650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buNone/>
            </a:pPr>
            <a:r>
              <a:rPr lang="en-US" sz="2800" b="1" dirty="0">
                <a:solidFill>
                  <a:schemeClr val="tx1"/>
                </a:solidFill>
              </a:rPr>
              <a:t>Does the intervention align with instruction throughout the day to ensure full coverage of needed skills?</a:t>
            </a:r>
          </a:p>
        </p:txBody>
      </p:sp>
      <p:sp>
        <p:nvSpPr>
          <p:cNvPr id="12" name="Rounded Rectangle 11">
            <a:extLst>
              <a:ext uri="{FF2B5EF4-FFF2-40B4-BE49-F238E27FC236}">
                <a16:creationId xmlns:a16="http://schemas.microsoft.com/office/drawing/2014/main" id="{7A5E5E4A-3334-8571-FB16-B1476DB24B8A}"/>
              </a:ext>
            </a:extLst>
          </p:cNvPr>
          <p:cNvSpPr/>
          <p:nvPr/>
        </p:nvSpPr>
        <p:spPr>
          <a:xfrm>
            <a:off x="457200" y="4493681"/>
            <a:ext cx="6755596" cy="136014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buNone/>
            </a:pPr>
            <a:r>
              <a:rPr lang="en-US" sz="2800" b="1" dirty="0">
                <a:solidFill>
                  <a:schemeClr val="tx1"/>
                </a:solidFill>
              </a:rPr>
              <a:t>Does the intervention align with behavioral</a:t>
            </a:r>
            <a:br>
              <a:rPr lang="en-US" sz="2800" b="1" dirty="0">
                <a:solidFill>
                  <a:schemeClr val="tx1"/>
                </a:solidFill>
              </a:rPr>
            </a:br>
            <a:r>
              <a:rPr lang="en-US" sz="2800" b="1" dirty="0">
                <a:solidFill>
                  <a:schemeClr val="tx1"/>
                </a:solidFill>
              </a:rPr>
              <a:t>or social-emotional expectations?</a:t>
            </a:r>
          </a:p>
        </p:txBody>
      </p:sp>
      <p:grpSp>
        <p:nvGrpSpPr>
          <p:cNvPr id="2" name="Group 1" descr="A large green triangle, medium-sized yellow triangle, and a small red triangle">
            <a:extLst>
              <a:ext uri="{FF2B5EF4-FFF2-40B4-BE49-F238E27FC236}">
                <a16:creationId xmlns:a16="http://schemas.microsoft.com/office/drawing/2014/main" id="{DB62353A-9D53-CB83-0454-56EDA241FEA3}"/>
              </a:ext>
            </a:extLst>
          </p:cNvPr>
          <p:cNvGrpSpPr/>
          <p:nvPr/>
        </p:nvGrpSpPr>
        <p:grpSpPr>
          <a:xfrm>
            <a:off x="8097590" y="1280160"/>
            <a:ext cx="3399104" cy="4083428"/>
            <a:chOff x="8097590" y="1280160"/>
            <a:chExt cx="3399104" cy="4083428"/>
          </a:xfrm>
        </p:grpSpPr>
        <p:sp>
          <p:nvSpPr>
            <p:cNvPr id="13" name="Triangle 12" descr="A large green triangle, medium-sized yellow triangle, and a small red triangle">
              <a:extLst>
                <a:ext uri="{FF2B5EF4-FFF2-40B4-BE49-F238E27FC236}">
                  <a16:creationId xmlns:a16="http://schemas.microsoft.com/office/drawing/2014/main" id="{FC341BB5-A8D2-4B6D-4DA2-8543196E4F6E}"/>
                </a:ext>
              </a:extLst>
            </p:cNvPr>
            <p:cNvSpPr/>
            <p:nvPr/>
          </p:nvSpPr>
          <p:spPr>
            <a:xfrm>
              <a:off x="8097590" y="1280160"/>
              <a:ext cx="3399104" cy="4083428"/>
            </a:xfrm>
            <a:prstGeom prst="triangle">
              <a:avLst/>
            </a:prstGeom>
            <a:solidFill>
              <a:srgbClr val="00B05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Triangle 13">
              <a:extLst>
                <a:ext uri="{FF2B5EF4-FFF2-40B4-BE49-F238E27FC236}">
                  <a16:creationId xmlns:a16="http://schemas.microsoft.com/office/drawing/2014/main" id="{6FA1194E-9239-7281-AB7B-B142FD0C5367}"/>
                </a:ext>
              </a:extLst>
            </p:cNvPr>
            <p:cNvSpPr/>
            <p:nvPr/>
          </p:nvSpPr>
          <p:spPr>
            <a:xfrm>
              <a:off x="9730080" y="1315137"/>
              <a:ext cx="1160403" cy="1530233"/>
            </a:xfrm>
            <a:prstGeom prst="triangle">
              <a:avLst/>
            </a:prstGeom>
            <a:solidFill>
              <a:srgbClr val="FFFF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Triangle 14">
              <a:extLst>
                <a:ext uri="{FF2B5EF4-FFF2-40B4-BE49-F238E27FC236}">
                  <a16:creationId xmlns:a16="http://schemas.microsoft.com/office/drawing/2014/main" id="{EAC77C80-0EE4-72BE-BB30-8B5FB212106B}"/>
                </a:ext>
              </a:extLst>
            </p:cNvPr>
            <p:cNvSpPr/>
            <p:nvPr/>
          </p:nvSpPr>
          <p:spPr>
            <a:xfrm>
              <a:off x="10456087" y="1315137"/>
              <a:ext cx="730657" cy="890259"/>
            </a:xfrm>
            <a:prstGeom prst="triangle">
              <a:avLst/>
            </a:prstGeom>
            <a:solidFill>
              <a:srgbClr val="FF00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Slide Number Placeholder 3"/>
          <p:cNvSpPr>
            <a:spLocks noGrp="1"/>
          </p:cNvSpPr>
          <p:nvPr>
            <p:ph type="sldNum" sz="quarter" idx="12"/>
          </p:nvPr>
        </p:nvSpPr>
        <p:spPr>
          <a:xfrm>
            <a:off x="11786098" y="6742584"/>
            <a:ext cx="105798" cy="115416"/>
          </a:xfrm>
        </p:spPr>
        <p:txBody>
          <a:bodyPr/>
          <a:lstStyle/>
          <a:p>
            <a:fld id="{99A20822-4A49-4D36-86E3-300BA48D3F00}" type="slidenum">
              <a:rPr lang="en-US" sz="750" smtClean="0"/>
              <a:pPr/>
              <a:t>25</a:t>
            </a:fld>
            <a:endParaRPr lang="en-US" sz="750"/>
          </a:p>
        </p:txBody>
      </p:sp>
    </p:spTree>
    <p:custDataLst>
      <p:tags r:id="rId1"/>
    </p:custDataLst>
    <p:extLst>
      <p:ext uri="{BB962C8B-B14F-4D97-AF65-F5344CB8AC3E}">
        <p14:creationId xmlns:p14="http://schemas.microsoft.com/office/powerpoint/2010/main" val="2050050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DD12-B55A-45F0-9045-1E3BE2B6D022}"/>
              </a:ext>
            </a:extLst>
          </p:cNvPr>
          <p:cNvSpPr>
            <a:spLocks noGrp="1"/>
          </p:cNvSpPr>
          <p:nvPr>
            <p:ph type="title"/>
          </p:nvPr>
        </p:nvSpPr>
        <p:spPr/>
        <p:txBody>
          <a:bodyPr>
            <a:normAutofit/>
          </a:bodyPr>
          <a:lstStyle/>
          <a:p>
            <a:r>
              <a:rPr lang="en-US" sz="4400" dirty="0"/>
              <a:t>Resources: Alignment </a:t>
            </a:r>
          </a:p>
        </p:txBody>
      </p:sp>
      <p:pic>
        <p:nvPicPr>
          <p:cNvPr id="7" name="Picture 6" descr="A screenshot of the filtering page from the Academic Intervention Tools Chart">
            <a:extLst>
              <a:ext uri="{FF2B5EF4-FFF2-40B4-BE49-F238E27FC236}">
                <a16:creationId xmlns:a16="http://schemas.microsoft.com/office/drawing/2014/main" id="{BD55F987-8951-4D20-87CA-AE88A1E4474A}"/>
              </a:ext>
            </a:extLst>
          </p:cNvPr>
          <p:cNvPicPr>
            <a:picLocks noChangeAspect="1"/>
          </p:cNvPicPr>
          <p:nvPr/>
        </p:nvPicPr>
        <p:blipFill>
          <a:blip r:embed="rId4"/>
          <a:stretch>
            <a:fillRect/>
          </a:stretch>
        </p:blipFill>
        <p:spPr>
          <a:xfrm>
            <a:off x="238308" y="1075194"/>
            <a:ext cx="7261412" cy="4707611"/>
          </a:xfrm>
          <a:prstGeom prst="rect">
            <a:avLst/>
          </a:prstGeom>
        </p:spPr>
      </p:pic>
      <p:pic>
        <p:nvPicPr>
          <p:cNvPr id="8" name="Picture 7" descr="The learning progression for the skills that make up the components of the Simple View of Reading">
            <a:extLst>
              <a:ext uri="{FF2B5EF4-FFF2-40B4-BE49-F238E27FC236}">
                <a16:creationId xmlns:a16="http://schemas.microsoft.com/office/drawing/2014/main" id="{ED189B77-A5A9-9142-BD89-A5FC2B615B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9720" y="838760"/>
            <a:ext cx="4086837" cy="4773706"/>
          </a:xfrm>
          <a:prstGeom prst="rect">
            <a:avLst/>
          </a:prstGeom>
        </p:spPr>
      </p:pic>
      <p:pic>
        <p:nvPicPr>
          <p:cNvPr id="4" name="Picture 3" descr="A QR code linked to the NCII Intensifying Literacy Instruction: Essential Practices webpage">
            <a:extLst>
              <a:ext uri="{FF2B5EF4-FFF2-40B4-BE49-F238E27FC236}">
                <a16:creationId xmlns:a16="http://schemas.microsoft.com/office/drawing/2014/main" id="{A67A29D0-36E9-4182-3D25-ECF7D3E08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308" y="3892236"/>
            <a:ext cx="2127003" cy="2127003"/>
          </a:xfrm>
          <a:prstGeom prst="rect">
            <a:avLst/>
          </a:prstGeom>
          <a:ln>
            <a:solidFill>
              <a:schemeClr val="accent1"/>
            </a:solidFill>
          </a:ln>
        </p:spPr>
      </p:pic>
      <p:sp>
        <p:nvSpPr>
          <p:cNvPr id="9" name="Rectangle: Rounded Corners 8">
            <a:extLst>
              <a:ext uri="{FF2B5EF4-FFF2-40B4-BE49-F238E27FC236}">
                <a16:creationId xmlns:a16="http://schemas.microsoft.com/office/drawing/2014/main" id="{9E1C3512-462A-4057-ABFB-4B2D7230CEC6}"/>
              </a:ext>
            </a:extLst>
          </p:cNvPr>
          <p:cNvSpPr/>
          <p:nvPr/>
        </p:nvSpPr>
        <p:spPr>
          <a:xfrm>
            <a:off x="4987636" y="5448014"/>
            <a:ext cx="6313913" cy="66958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hlinkClick r:id="rId7"/>
              </a:rPr>
              <a:t>Intensifying Literacy Instruction: Essential Practices</a:t>
            </a:r>
            <a:endParaRPr lang="en-US" sz="2000" dirty="0"/>
          </a:p>
        </p:txBody>
      </p:sp>
      <p:sp>
        <p:nvSpPr>
          <p:cNvPr id="5" name="Slide Number Placeholder 4">
            <a:extLst>
              <a:ext uri="{FF2B5EF4-FFF2-40B4-BE49-F238E27FC236}">
                <a16:creationId xmlns:a16="http://schemas.microsoft.com/office/drawing/2014/main" id="{49EA6415-BEBF-49E5-83A6-46308CB333CF}"/>
              </a:ext>
            </a:extLst>
          </p:cNvPr>
          <p:cNvSpPr>
            <a:spLocks noGrp="1"/>
          </p:cNvSpPr>
          <p:nvPr>
            <p:ph type="sldNum" sz="quarter" idx="12"/>
          </p:nvPr>
        </p:nvSpPr>
        <p:spPr/>
        <p:txBody>
          <a:bodyPr/>
          <a:lstStyle/>
          <a:p>
            <a:fld id="{99A20822-4A49-4D36-86E3-300BA48D3F00}" type="slidenum">
              <a:rPr lang="en-US" smtClean="0"/>
              <a:t>26</a:t>
            </a:fld>
            <a:endParaRPr lang="en-US"/>
          </a:p>
        </p:txBody>
      </p:sp>
    </p:spTree>
    <p:custDataLst>
      <p:tags r:id="rId1"/>
    </p:custDataLst>
    <p:extLst>
      <p:ext uri="{BB962C8B-B14F-4D97-AF65-F5344CB8AC3E}">
        <p14:creationId xmlns:p14="http://schemas.microsoft.com/office/powerpoint/2010/main" val="3765896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A7D095-8104-4186-B494-AC3D1E112813}"/>
              </a:ext>
            </a:extLst>
          </p:cNvPr>
          <p:cNvSpPr>
            <a:spLocks noGrp="1"/>
          </p:cNvSpPr>
          <p:nvPr>
            <p:ph type="title"/>
          </p:nvPr>
        </p:nvSpPr>
        <p:spPr/>
        <p:txBody>
          <a:bodyPr>
            <a:normAutofit/>
          </a:bodyPr>
          <a:lstStyle/>
          <a:p>
            <a:r>
              <a:rPr lang="en-US" sz="4400" dirty="0"/>
              <a:t>Dimension 4: Attention to Transfer</a:t>
            </a:r>
          </a:p>
        </p:txBody>
      </p:sp>
      <p:sp>
        <p:nvSpPr>
          <p:cNvPr id="9" name="Content Placeholder 8">
            <a:extLst>
              <a:ext uri="{FF2B5EF4-FFF2-40B4-BE49-F238E27FC236}">
                <a16:creationId xmlns:a16="http://schemas.microsoft.com/office/drawing/2014/main" id="{6E5320E5-9035-41A4-827E-20E083D5CF7B}"/>
              </a:ext>
            </a:extLst>
          </p:cNvPr>
          <p:cNvSpPr>
            <a:spLocks noGrp="1"/>
          </p:cNvSpPr>
          <p:nvPr>
            <p:ph sz="quarter" idx="14"/>
          </p:nvPr>
        </p:nvSpPr>
        <p:spPr/>
        <p:txBody>
          <a:bodyPr>
            <a:normAutofit/>
          </a:bodyPr>
          <a:lstStyle/>
          <a:p>
            <a:r>
              <a:rPr lang="en-US" sz="2400" b="1" dirty="0"/>
              <a:t>Attention to Transfer = </a:t>
            </a:r>
            <a:r>
              <a:rPr lang="en-US" sz="2400" dirty="0"/>
              <a:t>to what extent is an intervention systematically designed to</a:t>
            </a:r>
          </a:p>
          <a:p>
            <a:pPr lvl="1"/>
            <a:r>
              <a:rPr lang="en-US" sz="2400" dirty="0">
                <a:ea typeface="Calibri" panose="020F0502020204030204" pitchFamily="34" charset="0"/>
                <a:cs typeface="Times New Roman" panose="02020603050405020304" pitchFamily="18" charset="0"/>
              </a:rPr>
              <a:t>help students transfer skills they learn to other formats and contexts,</a:t>
            </a:r>
          </a:p>
          <a:p>
            <a:pPr lvl="1"/>
            <a:r>
              <a:rPr lang="en-US" sz="2400" dirty="0">
                <a:ea typeface="Calibri" panose="020F0502020204030204" pitchFamily="34" charset="0"/>
                <a:cs typeface="Times New Roman" panose="02020603050405020304" pitchFamily="18" charset="0"/>
              </a:rPr>
              <a:t>help students realize the connection between mastered and related skills, and</a:t>
            </a:r>
          </a:p>
          <a:p>
            <a:pPr lvl="1"/>
            <a:r>
              <a:rPr lang="en-US" sz="2400" dirty="0">
                <a:ea typeface="Calibri" panose="020F0502020204030204" pitchFamily="34" charset="0"/>
                <a:cs typeface="Times New Roman" panose="02020603050405020304" pitchFamily="18" charset="0"/>
              </a:rPr>
              <a:t>demonstrate efficacy on standardized measures or measures of generalization?</a:t>
            </a:r>
          </a:p>
          <a:p>
            <a:pPr lvl="1"/>
            <a:endParaRPr lang="en-US" sz="2400" dirty="0">
              <a:ea typeface="Calibri" panose="020F0502020204030204" pitchFamily="34" charset="0"/>
              <a:cs typeface="Times New Roman" panose="02020603050405020304" pitchFamily="18" charset="0"/>
            </a:endParaRPr>
          </a:p>
          <a:p>
            <a:pPr lvl="1"/>
            <a:endParaRPr lang="en-US" sz="2400" dirty="0">
              <a:ea typeface="Calibri" panose="020F0502020204030204" pitchFamily="34" charset="0"/>
              <a:cs typeface="Times New Roman" panose="02020603050405020304" pitchFamily="18" charset="0"/>
            </a:endParaRPr>
          </a:p>
          <a:p>
            <a:pPr marL="342900" indent="-342900">
              <a:buClr>
                <a:srgbClr val="C00000"/>
              </a:buClr>
              <a:buFont typeface="Wingdings" panose="05000000000000000000" pitchFamily="2" charset="2"/>
              <a:buChar char="§"/>
            </a:pPr>
            <a:endParaRPr lang="en-US" sz="2000" dirty="0"/>
          </a:p>
          <a:p>
            <a:endParaRPr lang="en-US" sz="2400" dirty="0"/>
          </a:p>
          <a:p>
            <a:endParaRPr lang="en-US" sz="2400" dirty="0"/>
          </a:p>
        </p:txBody>
      </p:sp>
      <p:sp>
        <p:nvSpPr>
          <p:cNvPr id="2" name="Rounded Rectangle 1">
            <a:extLst>
              <a:ext uri="{FF2B5EF4-FFF2-40B4-BE49-F238E27FC236}">
                <a16:creationId xmlns:a16="http://schemas.microsoft.com/office/drawing/2014/main" id="{A3097679-995F-D0C0-64DF-8342AF420CC9}"/>
              </a:ext>
            </a:extLst>
          </p:cNvPr>
          <p:cNvSpPr/>
          <p:nvPr/>
        </p:nvSpPr>
        <p:spPr>
          <a:xfrm>
            <a:off x="3358928" y="3739897"/>
            <a:ext cx="5035463" cy="1057736"/>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Generalization</a:t>
            </a:r>
          </a:p>
        </p:txBody>
      </p:sp>
      <p:sp>
        <p:nvSpPr>
          <p:cNvPr id="3" name="TextBox 2">
            <a:extLst>
              <a:ext uri="{FF2B5EF4-FFF2-40B4-BE49-F238E27FC236}">
                <a16:creationId xmlns:a16="http://schemas.microsoft.com/office/drawing/2014/main" id="{B99143E5-3593-5BD4-5167-07CA741EBB94}"/>
              </a:ext>
            </a:extLst>
          </p:cNvPr>
          <p:cNvSpPr txBox="1"/>
          <p:nvPr/>
        </p:nvSpPr>
        <p:spPr>
          <a:xfrm>
            <a:off x="1524352" y="5160109"/>
            <a:ext cx="8704613" cy="646331"/>
          </a:xfrm>
          <a:prstGeom prst="rect">
            <a:avLst/>
          </a:prstGeom>
          <a:noFill/>
        </p:spPr>
        <p:txBody>
          <a:bodyPr wrap="square" rtlCol="0">
            <a:spAutoFit/>
          </a:bodyPr>
          <a:lstStyle/>
          <a:p>
            <a:pPr algn="ctr"/>
            <a:r>
              <a:rPr lang="en-US" b="1" dirty="0"/>
              <a:t>Be sure you plan for generalization of skills from instructional setting to others</a:t>
            </a:r>
            <a:br>
              <a:rPr lang="en-US" b="1" dirty="0"/>
            </a:br>
            <a:r>
              <a:rPr lang="en-US" b="1" dirty="0"/>
              <a:t>(can’t just hope it will happen.)</a:t>
            </a:r>
          </a:p>
        </p:txBody>
      </p:sp>
      <p:sp>
        <p:nvSpPr>
          <p:cNvPr id="4" name="Slide Number Placeholder 3"/>
          <p:cNvSpPr>
            <a:spLocks noGrp="1"/>
          </p:cNvSpPr>
          <p:nvPr>
            <p:ph type="sldNum" sz="quarter" idx="12"/>
          </p:nvPr>
        </p:nvSpPr>
        <p:spPr/>
        <p:txBody>
          <a:bodyPr/>
          <a:lstStyle/>
          <a:p>
            <a:fld id="{99A20822-4A49-4D36-86E3-300BA48D3F00}" type="slidenum">
              <a:rPr lang="en-US" smtClean="0"/>
              <a:pPr/>
              <a:t>27</a:t>
            </a:fld>
            <a:endParaRPr lang="en-US"/>
          </a:p>
        </p:txBody>
      </p:sp>
    </p:spTree>
    <p:custDataLst>
      <p:tags r:id="rId1"/>
    </p:custDataLst>
    <p:extLst>
      <p:ext uri="{BB962C8B-B14F-4D97-AF65-F5344CB8AC3E}">
        <p14:creationId xmlns:p14="http://schemas.microsoft.com/office/powerpoint/2010/main" val="3011657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4400" dirty="0"/>
              <a:t>Considerations: Attention to Transfer</a:t>
            </a:r>
          </a:p>
        </p:txBody>
      </p:sp>
      <p:graphicFrame>
        <p:nvGraphicFramePr>
          <p:cNvPr id="6" name="Table 7">
            <a:extLst>
              <a:ext uri="{FF2B5EF4-FFF2-40B4-BE49-F238E27FC236}">
                <a16:creationId xmlns:a16="http://schemas.microsoft.com/office/drawing/2014/main" id="{C8C37DCD-230A-49C6-8117-EA8A9AE26B8C}"/>
              </a:ext>
            </a:extLst>
          </p:cNvPr>
          <p:cNvGraphicFramePr>
            <a:graphicFrameLocks noGrp="1"/>
          </p:cNvGraphicFramePr>
          <p:nvPr>
            <p:extLst>
              <p:ext uri="{D42A27DB-BD31-4B8C-83A1-F6EECF244321}">
                <p14:modId xmlns:p14="http://schemas.microsoft.com/office/powerpoint/2010/main" val="1087341199"/>
              </p:ext>
            </p:extLst>
          </p:nvPr>
        </p:nvGraphicFramePr>
        <p:xfrm>
          <a:off x="1127264" y="1280159"/>
          <a:ext cx="9937472" cy="4592255"/>
        </p:xfrm>
        <a:graphic>
          <a:graphicData uri="http://schemas.openxmlformats.org/drawingml/2006/table">
            <a:tbl>
              <a:tblPr firstRow="1" bandRow="1">
                <a:tableStyleId>{5C22544A-7EE6-4342-B048-85BDC9FD1C3A}</a:tableStyleId>
              </a:tblPr>
              <a:tblGrid>
                <a:gridCol w="4968736">
                  <a:extLst>
                    <a:ext uri="{9D8B030D-6E8A-4147-A177-3AD203B41FA5}">
                      <a16:colId xmlns:a16="http://schemas.microsoft.com/office/drawing/2014/main" val="3592381961"/>
                    </a:ext>
                  </a:extLst>
                </a:gridCol>
                <a:gridCol w="4968736">
                  <a:extLst>
                    <a:ext uri="{9D8B030D-6E8A-4147-A177-3AD203B41FA5}">
                      <a16:colId xmlns:a16="http://schemas.microsoft.com/office/drawing/2014/main" val="527171248"/>
                    </a:ext>
                  </a:extLst>
                </a:gridCol>
              </a:tblGrid>
              <a:tr h="688130">
                <a:tc>
                  <a:txBody>
                    <a:bodyPr/>
                    <a:lstStyle/>
                    <a:p>
                      <a:r>
                        <a:rPr lang="en-US" sz="2400" dirty="0"/>
                        <a:t>Less Intensive</a:t>
                      </a:r>
                    </a:p>
                  </a:txBody>
                  <a:tcPr/>
                </a:tc>
                <a:tc>
                  <a:txBody>
                    <a:bodyPr/>
                    <a:lstStyle/>
                    <a:p>
                      <a:r>
                        <a:rPr lang="en-US" sz="2400"/>
                        <a:t>More Intensive</a:t>
                      </a:r>
                    </a:p>
                  </a:txBody>
                  <a:tcPr/>
                </a:tc>
                <a:extLst>
                  <a:ext uri="{0D108BD9-81ED-4DB2-BD59-A6C34878D82A}">
                    <a16:rowId xmlns:a16="http://schemas.microsoft.com/office/drawing/2014/main" val="1088060756"/>
                  </a:ext>
                </a:extLst>
              </a:tr>
              <a:tr h="3904125">
                <a:tc>
                  <a:txBody>
                    <a:bodyPr/>
                    <a:lstStyle/>
                    <a:p>
                      <a:pPr marL="171450" indent="-171450">
                        <a:buFont typeface="Arial" panose="020B0604020202020204" pitchFamily="34" charset="0"/>
                        <a:buChar char="•"/>
                      </a:pPr>
                      <a:r>
                        <a:rPr lang="en-US" sz="2400" dirty="0">
                          <a:latin typeface="Calibri" panose="020F0502020204030204" pitchFamily="34" charset="0"/>
                          <a:cs typeface="Calibri" panose="020F0502020204030204" pitchFamily="34" charset="0"/>
                        </a:rPr>
                        <a:t>Provides instruction only in the target skill without review</a:t>
                      </a:r>
                    </a:p>
                    <a:p>
                      <a:pPr marL="171450" indent="-171450">
                        <a:buFont typeface="Arial" panose="020B0604020202020204" pitchFamily="34" charset="0"/>
                        <a:buChar char="•"/>
                      </a:pPr>
                      <a:r>
                        <a:rPr lang="en-US" sz="2400" dirty="0">
                          <a:latin typeface="Calibri" panose="020F0502020204030204" pitchFamily="34" charset="0"/>
                          <a:cs typeface="Calibri" panose="020F0502020204030204" pitchFamily="34" charset="0"/>
                        </a:rPr>
                        <a:t>Does not vary context </a:t>
                      </a:r>
                    </a:p>
                    <a:p>
                      <a:pPr marL="171450" indent="-171450">
                        <a:buFont typeface="Arial" panose="020B0604020202020204" pitchFamily="34" charset="0"/>
                        <a:buChar char="•"/>
                      </a:pPr>
                      <a:r>
                        <a:rPr lang="en-US" sz="2400" dirty="0">
                          <a:latin typeface="Calibri" panose="020F0502020204030204" pitchFamily="34" charset="0"/>
                          <a:cs typeface="Calibri" panose="020F0502020204030204" pitchFamily="34" charset="0"/>
                        </a:rPr>
                        <a:t>Does not include self-regulation and metacognition practice or instruction</a:t>
                      </a:r>
                    </a:p>
                  </a:txBody>
                  <a:tcPr>
                    <a:solidFill>
                      <a:schemeClr val="bg2"/>
                    </a:solidFill>
                  </a:tcPr>
                </a:tc>
                <a:tc>
                  <a:txBody>
                    <a:bodyPr/>
                    <a:lstStyle/>
                    <a:p>
                      <a:pPr marL="171450" indent="-171450">
                        <a:buFont typeface="Arial" panose="020B0604020202020204" pitchFamily="34" charset="0"/>
                        <a:buChar char="•"/>
                      </a:pPr>
                      <a:r>
                        <a:rPr lang="en-US" sz="2400" b="0" baseline="0" dirty="0">
                          <a:latin typeface="Calibri" panose="020F0502020204030204" pitchFamily="34" charset="0"/>
                          <a:cs typeface="Calibri" panose="020F0502020204030204" pitchFamily="34" charset="0"/>
                        </a:rPr>
                        <a:t>Provides a variety of opportunities to practice in different contexts</a:t>
                      </a:r>
                    </a:p>
                    <a:p>
                      <a:pPr marL="171450" indent="-171450">
                        <a:buFont typeface="Arial" panose="020B0604020202020204" pitchFamily="34" charset="0"/>
                        <a:buChar char="•"/>
                      </a:pPr>
                      <a:r>
                        <a:rPr lang="en-US" sz="2400" b="0" baseline="0" dirty="0">
                          <a:latin typeface="Calibri" panose="020F0502020204030204" pitchFamily="34" charset="0"/>
                          <a:cs typeface="Calibri" panose="020F0502020204030204" pitchFamily="34" charset="0"/>
                        </a:rPr>
                        <a:t>Reinforces skills across context and situation</a:t>
                      </a:r>
                    </a:p>
                    <a:p>
                      <a:pPr marL="171450" indent="-171450">
                        <a:buFont typeface="Arial" panose="020B0604020202020204" pitchFamily="34" charset="0"/>
                        <a:buChar char="•"/>
                      </a:pPr>
                      <a:r>
                        <a:rPr lang="en-US" sz="2400" b="0" baseline="0" dirty="0">
                          <a:latin typeface="Calibri" panose="020F0502020204030204" pitchFamily="34" charset="0"/>
                          <a:cs typeface="Calibri" panose="020F0502020204030204" pitchFamily="34" charset="0"/>
                        </a:rPr>
                        <a:t>Provides cumulative systematic review</a:t>
                      </a:r>
                    </a:p>
                    <a:p>
                      <a:pPr marL="171450" marR="0" lvl="0" indent="-171450" algn="l" defTabSz="5143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alibri" panose="020F0502020204030204" pitchFamily="34" charset="0"/>
                          <a:cs typeface="Calibri" panose="020F0502020204030204" pitchFamily="34" charset="0"/>
                        </a:rPr>
                        <a:t>Offers opportunities for students </a:t>
                      </a:r>
                      <a:r>
                        <a:rPr lang="en-US" sz="2400" b="0" baseline="0" dirty="0">
                          <a:latin typeface="Calibri" panose="020F0502020204030204" pitchFamily="34" charset="0"/>
                          <a:cs typeface="Calibri" panose="020F0502020204030204" pitchFamily="34" charset="0"/>
                        </a:rPr>
                        <a:t>to develop </a:t>
                      </a:r>
                      <a:r>
                        <a:rPr lang="en-US" sz="2400" b="0" kern="1200" baseline="0" dirty="0">
                          <a:solidFill>
                            <a:schemeClr val="tx1"/>
                          </a:solidFill>
                          <a:latin typeface="Calibri" panose="020F0502020204030204" pitchFamily="34" charset="0"/>
                          <a:ea typeface="+mn-ea"/>
                          <a:cs typeface="Calibri" panose="020F0502020204030204" pitchFamily="34" charset="0"/>
                        </a:rPr>
                        <a:t>metacognition and self-regulation </a:t>
                      </a:r>
                      <a:r>
                        <a:rPr lang="en-US" sz="2400" b="0" baseline="0" dirty="0">
                          <a:latin typeface="Calibri" panose="020F0502020204030204" pitchFamily="34" charset="0"/>
                          <a:cs typeface="Calibri" panose="020F0502020204030204" pitchFamily="34" charset="0"/>
                        </a:rPr>
                        <a:t>to apply strategies independently </a:t>
                      </a:r>
                    </a:p>
                  </a:txBody>
                  <a:tcPr>
                    <a:solidFill>
                      <a:schemeClr val="bg2"/>
                    </a:solidFill>
                  </a:tcPr>
                </a:tc>
                <a:extLst>
                  <a:ext uri="{0D108BD9-81ED-4DB2-BD59-A6C34878D82A}">
                    <a16:rowId xmlns:a16="http://schemas.microsoft.com/office/drawing/2014/main" val="1057954953"/>
                  </a:ext>
                </a:extLst>
              </a:tr>
            </a:tbl>
          </a:graphicData>
        </a:graphic>
      </p:graphicFrame>
      <p:sp>
        <p:nvSpPr>
          <p:cNvPr id="4" name="Slide Number Placeholder 3"/>
          <p:cNvSpPr>
            <a:spLocks noGrp="1"/>
          </p:cNvSpPr>
          <p:nvPr>
            <p:ph type="sldNum" sz="quarter" idx="12"/>
          </p:nvPr>
        </p:nvSpPr>
        <p:spPr>
          <a:xfrm>
            <a:off x="11786098" y="6742584"/>
            <a:ext cx="105798" cy="115416"/>
          </a:xfrm>
        </p:spPr>
        <p:txBody>
          <a:bodyPr/>
          <a:lstStyle/>
          <a:p>
            <a:fld id="{99A20822-4A49-4D36-86E3-300BA48D3F00}" type="slidenum">
              <a:rPr lang="en-US" sz="750" smtClean="0"/>
              <a:pPr/>
              <a:t>28</a:t>
            </a:fld>
            <a:endParaRPr lang="en-US" sz="750"/>
          </a:p>
        </p:txBody>
      </p:sp>
    </p:spTree>
    <p:custDataLst>
      <p:tags r:id="rId1"/>
    </p:custDataLst>
    <p:extLst>
      <p:ext uri="{BB962C8B-B14F-4D97-AF65-F5344CB8AC3E}">
        <p14:creationId xmlns:p14="http://schemas.microsoft.com/office/powerpoint/2010/main" val="2196581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D2F6-D89E-49E8-9BB9-DF9CA37C4D68}"/>
              </a:ext>
            </a:extLst>
          </p:cNvPr>
          <p:cNvSpPr>
            <a:spLocks noGrp="1"/>
          </p:cNvSpPr>
          <p:nvPr>
            <p:ph type="title"/>
          </p:nvPr>
        </p:nvSpPr>
        <p:spPr/>
        <p:txBody>
          <a:bodyPr>
            <a:normAutofit/>
          </a:bodyPr>
          <a:lstStyle/>
          <a:p>
            <a:r>
              <a:rPr lang="en-US" sz="4400" dirty="0"/>
              <a:t>Resources: Attention to Transfer </a:t>
            </a:r>
            <a:r>
              <a:rPr lang="en-US" sz="4400" dirty="0">
                <a:solidFill>
                  <a:schemeClr val="bg1"/>
                </a:solidFill>
              </a:rPr>
              <a:t>1</a:t>
            </a:r>
          </a:p>
        </p:txBody>
      </p:sp>
      <p:pic>
        <p:nvPicPr>
          <p:cNvPr id="4" name="Picture 3" descr="Screenshot of the Academic Intervention Tools Chart with arrows pointing to the broader effect size">
            <a:extLst>
              <a:ext uri="{FF2B5EF4-FFF2-40B4-BE49-F238E27FC236}">
                <a16:creationId xmlns:a16="http://schemas.microsoft.com/office/drawing/2014/main" id="{0A0B0D34-A75A-4F52-9BCC-2ACA7737F4CE}"/>
              </a:ext>
            </a:extLst>
          </p:cNvPr>
          <p:cNvPicPr>
            <a:picLocks noChangeAspect="1"/>
          </p:cNvPicPr>
          <p:nvPr/>
        </p:nvPicPr>
        <p:blipFill>
          <a:blip r:embed="rId4"/>
          <a:stretch>
            <a:fillRect/>
          </a:stretch>
        </p:blipFill>
        <p:spPr>
          <a:xfrm>
            <a:off x="646721" y="1584960"/>
            <a:ext cx="11228263" cy="4088552"/>
          </a:xfrm>
          <a:prstGeom prst="rect">
            <a:avLst/>
          </a:prstGeom>
        </p:spPr>
      </p:pic>
      <p:sp>
        <p:nvSpPr>
          <p:cNvPr id="5" name="Slide Number Placeholder 4">
            <a:extLst>
              <a:ext uri="{FF2B5EF4-FFF2-40B4-BE49-F238E27FC236}">
                <a16:creationId xmlns:a16="http://schemas.microsoft.com/office/drawing/2014/main" id="{48713FEF-EF0D-47F5-9D7D-7987BCBA34A5}"/>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custDataLst>
      <p:tags r:id="rId1"/>
    </p:custDataLst>
    <p:extLst>
      <p:ext uri="{BB962C8B-B14F-4D97-AF65-F5344CB8AC3E}">
        <p14:creationId xmlns:p14="http://schemas.microsoft.com/office/powerpoint/2010/main" val="70559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67D7-C19D-89DF-3EA1-BC8C5DEA78B7}"/>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1194492-3045-33E6-50A3-3F832BC3D323}"/>
              </a:ext>
            </a:extLst>
          </p:cNvPr>
          <p:cNvSpPr>
            <a:spLocks noGrp="1"/>
          </p:cNvSpPr>
          <p:nvPr>
            <p:ph sz="quarter" idx="14"/>
          </p:nvPr>
        </p:nvSpPr>
        <p:spPr/>
        <p:txBody>
          <a:bodyPr>
            <a:noAutofit/>
          </a:bodyPr>
          <a:lstStyle/>
          <a:p>
            <a:pPr marL="457200" indent="-457200" algn="l" rtl="0" fontAlgn="base">
              <a:buFont typeface="Arial" panose="020B0604020202020204" pitchFamily="34" charset="0"/>
              <a:buChar char="•"/>
            </a:pPr>
            <a:r>
              <a:rPr lang="en-US" sz="3200" b="0" i="0" dirty="0">
                <a:solidFill>
                  <a:srgbClr val="000000"/>
                </a:solidFill>
                <a:effectLst/>
                <a:latin typeface="Calibri" panose="020F0502020204030204" pitchFamily="34" charset="0"/>
              </a:rPr>
              <a:t>Learn the dimensions of the </a:t>
            </a:r>
            <a:r>
              <a:rPr lang="en-US" sz="3200" b="1" i="1" dirty="0">
                <a:solidFill>
                  <a:srgbClr val="000000"/>
                </a:solidFill>
                <a:effectLst/>
                <a:latin typeface="Calibri" panose="020F0502020204030204" pitchFamily="34" charset="0"/>
              </a:rPr>
              <a:t>Taxonomy of Intervention Intensity</a:t>
            </a:r>
          </a:p>
          <a:p>
            <a:pPr marL="457200" indent="-457200" algn="l" rtl="0" fontAlgn="base">
              <a:buFont typeface="Arial" panose="020B0604020202020204" pitchFamily="34" charset="0"/>
              <a:buChar char="•"/>
            </a:pPr>
            <a:r>
              <a:rPr lang="en-US" sz="3200" dirty="0">
                <a:solidFill>
                  <a:srgbClr val="000000"/>
                </a:solidFill>
                <a:latin typeface="Calibri" panose="020F0502020204030204" pitchFamily="34" charset="0"/>
              </a:rPr>
              <a:t>Connect use of the </a:t>
            </a:r>
            <a:r>
              <a:rPr lang="en-US" sz="3200" b="1" i="1" dirty="0">
                <a:solidFill>
                  <a:srgbClr val="000000"/>
                </a:solidFill>
                <a:latin typeface="Calibri" panose="020F0502020204030204" pitchFamily="34" charset="0"/>
              </a:rPr>
              <a:t>Taxonomy</a:t>
            </a:r>
            <a:r>
              <a:rPr lang="en-US" sz="3200" dirty="0">
                <a:solidFill>
                  <a:srgbClr val="000000"/>
                </a:solidFill>
                <a:latin typeface="Calibri" panose="020F0502020204030204" pitchFamily="34" charset="0"/>
              </a:rPr>
              <a:t> (a) to select/evaluate interventions and (b) to </a:t>
            </a:r>
            <a:r>
              <a:rPr lang="en-US" sz="3200" b="0" i="0" dirty="0">
                <a:solidFill>
                  <a:srgbClr val="000000"/>
                </a:solidFill>
                <a:effectLst/>
                <a:latin typeface="Calibri" panose="020F0502020204030204" pitchFamily="34" charset="0"/>
              </a:rPr>
              <a:t>intensify existing interventions</a:t>
            </a:r>
          </a:p>
          <a:p>
            <a:pPr marL="457200" indent="-457200" algn="l" rtl="0" fontAlgn="base">
              <a:buFont typeface="Arial" panose="020B0604020202020204" pitchFamily="34" charset="0"/>
              <a:buChar char="•"/>
            </a:pPr>
            <a:r>
              <a:rPr lang="en-US" sz="3200" dirty="0">
                <a:solidFill>
                  <a:srgbClr val="000000"/>
                </a:solidFill>
                <a:latin typeface="Calibri" panose="020F0502020204030204" pitchFamily="34" charset="0"/>
              </a:rPr>
              <a:t>Examine resources related to intensification</a:t>
            </a:r>
            <a:endParaRPr lang="en-US" sz="4000" b="0" i="0" dirty="0">
              <a:solidFill>
                <a:srgbClr val="000000"/>
              </a:solidFill>
              <a:effectLst/>
              <a:latin typeface="Calibri" panose="020F0502020204030204" pitchFamily="34" charset="0"/>
            </a:endParaRPr>
          </a:p>
          <a:p>
            <a:pPr algn="l" rtl="0" fontAlgn="base"/>
            <a:r>
              <a:rPr lang="en-US" sz="3200" b="0" i="0" dirty="0">
                <a:solidFill>
                  <a:srgbClr val="000000"/>
                </a:solidFill>
                <a:effectLst/>
                <a:latin typeface="Calibri" panose="020F0502020204030204" pitchFamily="34" charset="0"/>
              </a:rPr>
              <a:t> </a:t>
            </a:r>
            <a:endParaRPr lang="en-US" sz="4000" b="0" i="0" dirty="0">
              <a:solidFill>
                <a:srgbClr val="000000"/>
              </a:solidFill>
              <a:effectLst/>
              <a:latin typeface="Calibri" panose="020F0502020204030204" pitchFamily="34" charset="0"/>
            </a:endParaRPr>
          </a:p>
        </p:txBody>
      </p:sp>
      <p:sp>
        <p:nvSpPr>
          <p:cNvPr id="4" name="Text Placeholder 3">
            <a:extLst>
              <a:ext uri="{FF2B5EF4-FFF2-40B4-BE49-F238E27FC236}">
                <a16:creationId xmlns:a16="http://schemas.microsoft.com/office/drawing/2014/main" id="{9D6C2967-67E8-FBFF-AC97-37633A8EFCA8}"/>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B46A230-4376-60F2-7577-F3BC3B3B6621}"/>
              </a:ext>
            </a:extLst>
          </p:cNvPr>
          <p:cNvSpPr>
            <a:spLocks noGrp="1"/>
          </p:cNvSpPr>
          <p:nvPr>
            <p:ph type="sldNum" sz="quarter" idx="12"/>
          </p:nvPr>
        </p:nvSpPr>
        <p:spPr/>
        <p:txBody>
          <a:bodyPr/>
          <a:lstStyle/>
          <a:p>
            <a:fld id="{99A20822-4A49-4D36-86E3-300BA48D3F00}" type="slidenum">
              <a:rPr lang="en-US" smtClean="0"/>
              <a:t>3</a:t>
            </a:fld>
            <a:endParaRPr lang="en-US"/>
          </a:p>
        </p:txBody>
      </p:sp>
    </p:spTree>
    <p:extLst>
      <p:ext uri="{BB962C8B-B14F-4D97-AF65-F5344CB8AC3E}">
        <p14:creationId xmlns:p14="http://schemas.microsoft.com/office/powerpoint/2010/main" val="3225025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D2F6-D89E-49E8-9BB9-DF9CA37C4D68}"/>
              </a:ext>
            </a:extLst>
          </p:cNvPr>
          <p:cNvSpPr>
            <a:spLocks noGrp="1"/>
          </p:cNvSpPr>
          <p:nvPr>
            <p:ph type="title"/>
          </p:nvPr>
        </p:nvSpPr>
        <p:spPr/>
        <p:txBody>
          <a:bodyPr>
            <a:normAutofit/>
          </a:bodyPr>
          <a:lstStyle/>
          <a:p>
            <a:r>
              <a:rPr lang="en-US" sz="4400" dirty="0"/>
              <a:t>Resources: Attention to Transfer </a:t>
            </a:r>
            <a:r>
              <a:rPr lang="en-US" sz="4400" dirty="0">
                <a:solidFill>
                  <a:schemeClr val="bg1"/>
                </a:solidFill>
              </a:rPr>
              <a:t>2</a:t>
            </a:r>
          </a:p>
        </p:txBody>
      </p:sp>
      <p:sp>
        <p:nvSpPr>
          <p:cNvPr id="3" name="Content Placeholder 2">
            <a:extLst>
              <a:ext uri="{FF2B5EF4-FFF2-40B4-BE49-F238E27FC236}">
                <a16:creationId xmlns:a16="http://schemas.microsoft.com/office/drawing/2014/main" id="{3E7D32B9-2F87-4D97-9CAF-9954BC32B2A2}"/>
              </a:ext>
            </a:extLst>
          </p:cNvPr>
          <p:cNvSpPr>
            <a:spLocks noGrp="1"/>
          </p:cNvSpPr>
          <p:nvPr>
            <p:ph sz="quarter" idx="15"/>
          </p:nvPr>
        </p:nvSpPr>
        <p:spPr>
          <a:xfrm>
            <a:off x="530992" y="1068435"/>
            <a:ext cx="8126120" cy="4359729"/>
          </a:xfrm>
        </p:spPr>
        <p:txBody>
          <a:bodyPr>
            <a:normAutofit/>
          </a:bodyPr>
          <a:lstStyle/>
          <a:p>
            <a:pPr marL="0" indent="0">
              <a:buNone/>
            </a:pPr>
            <a:r>
              <a:rPr lang="en-US" sz="2800" dirty="0"/>
              <a:t>Analyzing intervention to see if it helps students to transfer skills they learn to other formats and contexts.</a:t>
            </a:r>
          </a:p>
          <a:p>
            <a:pPr marL="0" indent="0">
              <a:buNone/>
            </a:pPr>
            <a:endParaRPr lang="en-US" sz="2800" dirty="0"/>
          </a:p>
        </p:txBody>
      </p:sp>
      <p:pic>
        <p:nvPicPr>
          <p:cNvPr id="8" name="Picture 7" descr="Base 10 blocks">
            <a:extLst>
              <a:ext uri="{FF2B5EF4-FFF2-40B4-BE49-F238E27FC236}">
                <a16:creationId xmlns:a16="http://schemas.microsoft.com/office/drawing/2014/main" id="{D03DA05A-E5A4-4053-8FAD-C8DD675EEC8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26265" y="2538102"/>
            <a:ext cx="2276816" cy="2980622"/>
          </a:xfrm>
          <a:prstGeom prst="rect">
            <a:avLst/>
          </a:prstGeom>
        </p:spPr>
      </p:pic>
      <p:pic>
        <p:nvPicPr>
          <p:cNvPr id="9" name="Picture 8" descr="Fraction tiles">
            <a:extLst>
              <a:ext uri="{FF2B5EF4-FFF2-40B4-BE49-F238E27FC236}">
                <a16:creationId xmlns:a16="http://schemas.microsoft.com/office/drawing/2014/main" id="{C1F73715-9614-49CD-ADF4-075B1AE41C5D}"/>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484200" y="2998629"/>
            <a:ext cx="2647215" cy="1987013"/>
          </a:xfrm>
          <a:prstGeom prst="rect">
            <a:avLst/>
          </a:prstGeom>
        </p:spPr>
      </p:pic>
      <p:pic>
        <p:nvPicPr>
          <p:cNvPr id="6" name="Picture 5" descr="Handout depicting math problems using concrete, visual pictorial, and symbolic examples">
            <a:extLst>
              <a:ext uri="{FF2B5EF4-FFF2-40B4-BE49-F238E27FC236}">
                <a16:creationId xmlns:a16="http://schemas.microsoft.com/office/drawing/2014/main" id="{241C623A-8BC7-4FB1-9D73-8E742A4B10AC}"/>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4131415" y="2347620"/>
            <a:ext cx="2838862" cy="3878444"/>
          </a:xfrm>
          <a:prstGeom prst="rect">
            <a:avLst/>
          </a:prstGeom>
        </p:spPr>
      </p:pic>
      <p:pic>
        <p:nvPicPr>
          <p:cNvPr id="11" name="Picture 10" descr="A QR code linked to the Principles for Designing Intervention in Mathematics resource">
            <a:extLst>
              <a:ext uri="{FF2B5EF4-FFF2-40B4-BE49-F238E27FC236}">
                <a16:creationId xmlns:a16="http://schemas.microsoft.com/office/drawing/2014/main" id="{200F8656-2A0E-DD8E-8E96-4EAEAD1E94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3775" y="126955"/>
            <a:ext cx="2012439" cy="2012439"/>
          </a:xfrm>
          <a:prstGeom prst="rect">
            <a:avLst/>
          </a:prstGeom>
          <a:ln>
            <a:solidFill>
              <a:schemeClr val="accent1"/>
            </a:solidFill>
          </a:ln>
        </p:spPr>
      </p:pic>
      <p:pic>
        <p:nvPicPr>
          <p:cNvPr id="7" name="Picture 6" descr="Cover of principles for designing intervention in mathematics">
            <a:extLst>
              <a:ext uri="{FF2B5EF4-FFF2-40B4-BE49-F238E27FC236}">
                <a16:creationId xmlns:a16="http://schemas.microsoft.com/office/drawing/2014/main" id="{2E5953F1-D26C-4F68-9DC7-99A0ECA2D0DB}"/>
              </a:ext>
            </a:extLst>
          </p:cNvPr>
          <p:cNvPicPr>
            <a:picLocks noChangeAspect="1"/>
          </p:cNvPicPr>
          <p:nvPr/>
        </p:nvPicPr>
        <p:blipFill>
          <a:blip r:embed="rId8"/>
          <a:stretch>
            <a:fillRect/>
          </a:stretch>
        </p:blipFill>
        <p:spPr>
          <a:xfrm rot="633488">
            <a:off x="8489309" y="2144317"/>
            <a:ext cx="2857305" cy="3695634"/>
          </a:xfrm>
          <a:prstGeom prst="rect">
            <a:avLst/>
          </a:prstGeom>
        </p:spPr>
      </p:pic>
      <p:sp>
        <p:nvSpPr>
          <p:cNvPr id="10" name="Rectangle: Rounded Corners 9">
            <a:extLst>
              <a:ext uri="{FF2B5EF4-FFF2-40B4-BE49-F238E27FC236}">
                <a16:creationId xmlns:a16="http://schemas.microsoft.com/office/drawing/2014/main" id="{B433E03A-A4E8-4D17-B3E7-3A6331A9693F}"/>
              </a:ext>
            </a:extLst>
          </p:cNvPr>
          <p:cNvSpPr/>
          <p:nvPr/>
        </p:nvSpPr>
        <p:spPr>
          <a:xfrm>
            <a:off x="7510574" y="5109186"/>
            <a:ext cx="3993662" cy="1116878"/>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linkClick r:id="rId9"/>
              </a:rPr>
              <a:t>Learn more about </a:t>
            </a:r>
            <a:r>
              <a:rPr lang="en-US" sz="1400" dirty="0">
                <a:hlinkClick r:id="rId9"/>
              </a:rPr>
              <a:t>Concrete, Representational/Visual/Pictorial, and Abstract/Symbolic Models in the Principles for Designing Intervention in Mathematics</a:t>
            </a:r>
            <a:endParaRPr lang="en-US" sz="1400" dirty="0">
              <a:solidFill>
                <a:schemeClr val="tx1"/>
              </a:solidFill>
            </a:endParaRPr>
          </a:p>
        </p:txBody>
      </p:sp>
      <p:sp>
        <p:nvSpPr>
          <p:cNvPr id="5" name="Slide Number Placeholder 4">
            <a:extLst>
              <a:ext uri="{FF2B5EF4-FFF2-40B4-BE49-F238E27FC236}">
                <a16:creationId xmlns:a16="http://schemas.microsoft.com/office/drawing/2014/main" id="{48713FEF-EF0D-47F5-9D7D-7987BCBA34A5}"/>
              </a:ext>
            </a:extLst>
          </p:cNvPr>
          <p:cNvSpPr>
            <a:spLocks noGrp="1"/>
          </p:cNvSpPr>
          <p:nvPr>
            <p:ph type="sldNum" sz="quarter" idx="14"/>
          </p:nvPr>
        </p:nvSpPr>
        <p:spPr/>
        <p:txBody>
          <a:bodyPr/>
          <a:lstStyle/>
          <a:p>
            <a:fld id="{99A20822-4A49-4D36-86E3-300BA48D3F00}" type="slidenum">
              <a:rPr lang="en-US" smtClean="0"/>
              <a:pPr/>
              <a:t>30</a:t>
            </a:fld>
            <a:endParaRPr lang="en-US"/>
          </a:p>
        </p:txBody>
      </p:sp>
    </p:spTree>
    <p:custDataLst>
      <p:tags r:id="rId1"/>
    </p:custDataLst>
    <p:extLst>
      <p:ext uri="{BB962C8B-B14F-4D97-AF65-F5344CB8AC3E}">
        <p14:creationId xmlns:p14="http://schemas.microsoft.com/office/powerpoint/2010/main" val="3259645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33C40D-C1CF-48C6-A9DB-B97F1F159E48}"/>
              </a:ext>
            </a:extLst>
          </p:cNvPr>
          <p:cNvSpPr>
            <a:spLocks noGrp="1"/>
          </p:cNvSpPr>
          <p:nvPr>
            <p:ph type="title"/>
          </p:nvPr>
        </p:nvSpPr>
        <p:spPr/>
        <p:txBody>
          <a:bodyPr>
            <a:normAutofit/>
          </a:bodyPr>
          <a:lstStyle/>
          <a:p>
            <a:r>
              <a:rPr lang="en-US" sz="4400" dirty="0"/>
              <a:t>Dimension 5: Comprehensiveness</a:t>
            </a:r>
          </a:p>
        </p:txBody>
      </p:sp>
      <p:sp>
        <p:nvSpPr>
          <p:cNvPr id="7" name="Content Placeholder 6">
            <a:extLst>
              <a:ext uri="{FF2B5EF4-FFF2-40B4-BE49-F238E27FC236}">
                <a16:creationId xmlns:a16="http://schemas.microsoft.com/office/drawing/2014/main" id="{10105B04-8638-4D44-A362-A8BC8BF53CDF}"/>
              </a:ext>
            </a:extLst>
          </p:cNvPr>
          <p:cNvSpPr>
            <a:spLocks noGrp="1"/>
          </p:cNvSpPr>
          <p:nvPr>
            <p:ph sz="quarter" idx="15"/>
          </p:nvPr>
        </p:nvSpPr>
        <p:spPr/>
        <p:txBody>
          <a:bodyPr>
            <a:normAutofit/>
          </a:bodyPr>
          <a:lstStyle/>
          <a:p>
            <a:pPr marL="0" indent="0">
              <a:buNone/>
            </a:pPr>
            <a:r>
              <a:rPr lang="en-US" sz="2400" b="1" dirty="0"/>
              <a:t>Comprehensiveness = </a:t>
            </a:r>
            <a:r>
              <a:rPr lang="en-US" sz="2400" dirty="0"/>
              <a:t>extent to which explicit instruction principles are incorporated in the intervention. </a:t>
            </a:r>
          </a:p>
          <a:p>
            <a:pPr marL="0" indent="0">
              <a:buNone/>
            </a:pPr>
            <a:endParaRPr lang="en-US" sz="2000" dirty="0"/>
          </a:p>
          <a:p>
            <a:pPr marL="0" indent="0">
              <a:buNone/>
            </a:pPr>
            <a:endParaRPr lang="en-US" sz="2400" dirty="0"/>
          </a:p>
          <a:p>
            <a:pPr marL="0" indent="0">
              <a:buNone/>
            </a:pPr>
            <a:r>
              <a:rPr lang="en-US" sz="2400" dirty="0"/>
              <a:t> </a:t>
            </a:r>
          </a:p>
          <a:p>
            <a:endParaRPr lang="en-US" sz="2400" dirty="0"/>
          </a:p>
          <a:p>
            <a:pPr marL="0" indent="0">
              <a:buNone/>
            </a:pPr>
            <a:endParaRPr lang="en-US" sz="2400" dirty="0"/>
          </a:p>
          <a:p>
            <a:endParaRPr lang="en-US" sz="2400" dirty="0"/>
          </a:p>
        </p:txBody>
      </p:sp>
      <p:sp>
        <p:nvSpPr>
          <p:cNvPr id="8" name="TextBox 7">
            <a:extLst>
              <a:ext uri="{FF2B5EF4-FFF2-40B4-BE49-F238E27FC236}">
                <a16:creationId xmlns:a16="http://schemas.microsoft.com/office/drawing/2014/main" id="{51D6719F-CD89-4CDC-851B-A13CC10FA0C7}"/>
              </a:ext>
            </a:extLst>
          </p:cNvPr>
          <p:cNvSpPr txBox="1"/>
          <p:nvPr/>
        </p:nvSpPr>
        <p:spPr>
          <a:xfrm>
            <a:off x="1194545" y="2422476"/>
            <a:ext cx="9799862" cy="1569660"/>
          </a:xfrm>
          <a:prstGeom prst="rect">
            <a:avLst/>
          </a:prstGeom>
          <a:solidFill>
            <a:schemeClr val="accent2"/>
          </a:solidFill>
        </p:spPr>
        <p:txBody>
          <a:bodyPr wrap="square" rtlCol="0">
            <a:spAutoFit/>
          </a:bodyPr>
          <a:lstStyle/>
          <a:p>
            <a:pPr algn="ctr"/>
            <a:r>
              <a:rPr lang="en-US" sz="2400" b="1" dirty="0">
                <a:solidFill>
                  <a:schemeClr val="bg1"/>
                </a:solidFill>
              </a:rPr>
              <a:t>Explicit Instruction</a:t>
            </a:r>
          </a:p>
          <a:p>
            <a:r>
              <a:rPr lang="en-US" sz="2400" i="1" dirty="0">
                <a:solidFill>
                  <a:schemeClr val="bg1"/>
                </a:solidFill>
              </a:rPr>
              <a:t>“A way of teaching where the teacher selects an important objective, models the skills being taught, and provides scaffolded practice to help a student achieve mastery” (Kearns, 2018). </a:t>
            </a:r>
          </a:p>
        </p:txBody>
      </p:sp>
      <p:sp>
        <p:nvSpPr>
          <p:cNvPr id="2" name="Rounded Rectangle 1">
            <a:extLst>
              <a:ext uri="{FF2B5EF4-FFF2-40B4-BE49-F238E27FC236}">
                <a16:creationId xmlns:a16="http://schemas.microsoft.com/office/drawing/2014/main" id="{F414E2AB-3908-BF98-CB0D-654C5C5FA03C}"/>
              </a:ext>
            </a:extLst>
          </p:cNvPr>
          <p:cNvSpPr/>
          <p:nvPr/>
        </p:nvSpPr>
        <p:spPr>
          <a:xfrm>
            <a:off x="1637884" y="4382589"/>
            <a:ext cx="2042556" cy="110381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Model</a:t>
            </a:r>
            <a:br>
              <a:rPr lang="en-US" sz="2400" b="1" dirty="0">
                <a:solidFill>
                  <a:schemeClr val="tx1"/>
                </a:solidFill>
              </a:rPr>
            </a:br>
            <a:r>
              <a:rPr lang="en-US" sz="2400" b="1" dirty="0">
                <a:solidFill>
                  <a:schemeClr val="tx1"/>
                </a:solidFill>
              </a:rPr>
              <a:t> (I do)</a:t>
            </a:r>
          </a:p>
        </p:txBody>
      </p:sp>
      <p:cxnSp>
        <p:nvCxnSpPr>
          <p:cNvPr id="11" name="Straight Arrow Connector 10" descr="An arrow pointing from &quot;Model (I do)&quot; to &quot;Lead (We do)&quot;">
            <a:extLst>
              <a:ext uri="{FF2B5EF4-FFF2-40B4-BE49-F238E27FC236}">
                <a16:creationId xmlns:a16="http://schemas.microsoft.com/office/drawing/2014/main" id="{BD1ACF3F-9E9E-1215-3882-682BFC80C3D8}"/>
              </a:ext>
            </a:extLst>
          </p:cNvPr>
          <p:cNvCxnSpPr/>
          <p:nvPr/>
        </p:nvCxnSpPr>
        <p:spPr>
          <a:xfrm>
            <a:off x="3918404" y="4954244"/>
            <a:ext cx="701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6A09C0A0-592B-F1D5-A6D2-CED3AF56A4E0}"/>
              </a:ext>
            </a:extLst>
          </p:cNvPr>
          <p:cNvSpPr/>
          <p:nvPr/>
        </p:nvSpPr>
        <p:spPr>
          <a:xfrm>
            <a:off x="4943865" y="4382589"/>
            <a:ext cx="2042556" cy="110381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Lead</a:t>
            </a:r>
            <a:br>
              <a:rPr lang="en-US" sz="2400" b="1" dirty="0">
                <a:solidFill>
                  <a:schemeClr val="tx1"/>
                </a:solidFill>
              </a:rPr>
            </a:br>
            <a:r>
              <a:rPr lang="en-US" sz="2400" b="1" dirty="0">
                <a:solidFill>
                  <a:schemeClr val="tx1"/>
                </a:solidFill>
              </a:rPr>
              <a:t> (We do)</a:t>
            </a:r>
          </a:p>
        </p:txBody>
      </p:sp>
      <p:cxnSp>
        <p:nvCxnSpPr>
          <p:cNvPr id="12" name="Straight Arrow Connector 11" descr="An arrow pointing from &quot;Lead (We do)&quot; to &quot;Test (You do)&quot;">
            <a:extLst>
              <a:ext uri="{FF2B5EF4-FFF2-40B4-BE49-F238E27FC236}">
                <a16:creationId xmlns:a16="http://schemas.microsoft.com/office/drawing/2014/main" id="{FE1E7333-5277-A27E-975B-630176C49CA2}"/>
              </a:ext>
            </a:extLst>
          </p:cNvPr>
          <p:cNvCxnSpPr/>
          <p:nvPr/>
        </p:nvCxnSpPr>
        <p:spPr>
          <a:xfrm>
            <a:off x="7253391" y="4954498"/>
            <a:ext cx="701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1A0D9516-0E01-4295-6112-FC103C76AA27}"/>
              </a:ext>
            </a:extLst>
          </p:cNvPr>
          <p:cNvSpPr/>
          <p:nvPr/>
        </p:nvSpPr>
        <p:spPr>
          <a:xfrm>
            <a:off x="8249847" y="4382589"/>
            <a:ext cx="2042556" cy="110381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Test</a:t>
            </a:r>
            <a:br>
              <a:rPr lang="en-US" sz="2400" b="1" dirty="0">
                <a:solidFill>
                  <a:schemeClr val="tx1"/>
                </a:solidFill>
              </a:rPr>
            </a:br>
            <a:r>
              <a:rPr lang="en-US" sz="2400" b="1" dirty="0">
                <a:solidFill>
                  <a:schemeClr val="tx1"/>
                </a:solidFill>
              </a:rPr>
              <a:t> (You do)</a:t>
            </a:r>
          </a:p>
        </p:txBody>
      </p:sp>
      <p:sp>
        <p:nvSpPr>
          <p:cNvPr id="4" name="Slide Number Placeholder 3">
            <a:extLst>
              <a:ext uri="{FF2B5EF4-FFF2-40B4-BE49-F238E27FC236}">
                <a16:creationId xmlns:a16="http://schemas.microsoft.com/office/drawing/2014/main" id="{C7E5AA77-2D36-3447-BE2D-0DA2D23EF9F4}"/>
              </a:ext>
            </a:extLst>
          </p:cNvPr>
          <p:cNvSpPr>
            <a:spLocks noGrp="1"/>
          </p:cNvSpPr>
          <p:nvPr>
            <p:ph type="sldNum" sz="quarter" idx="14"/>
          </p:nvPr>
        </p:nvSpPr>
        <p:spPr/>
        <p:txBody>
          <a:bodyPr/>
          <a:lstStyle/>
          <a:p>
            <a:fld id="{99A20822-4A49-4D36-86E3-300BA48D3F00}" type="slidenum">
              <a:rPr lang="en-US" smtClean="0"/>
              <a:pPr/>
              <a:t>31</a:t>
            </a:fld>
            <a:endParaRPr lang="en-US"/>
          </a:p>
        </p:txBody>
      </p:sp>
    </p:spTree>
    <p:custDataLst>
      <p:tags r:id="rId1"/>
    </p:custDataLst>
    <p:extLst>
      <p:ext uri="{BB962C8B-B14F-4D97-AF65-F5344CB8AC3E}">
        <p14:creationId xmlns:p14="http://schemas.microsoft.com/office/powerpoint/2010/main" val="8581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753F-B3D0-0E3E-E220-83F8018627DE}"/>
              </a:ext>
            </a:extLst>
          </p:cNvPr>
          <p:cNvSpPr>
            <a:spLocks noGrp="1"/>
          </p:cNvSpPr>
          <p:nvPr>
            <p:ph type="title"/>
          </p:nvPr>
        </p:nvSpPr>
        <p:spPr/>
        <p:txBody>
          <a:bodyPr/>
          <a:lstStyle/>
          <a:p>
            <a:r>
              <a:rPr lang="en-US" dirty="0"/>
              <a:t>More intensive instruction should be…</a:t>
            </a:r>
          </a:p>
        </p:txBody>
      </p:sp>
      <p:sp>
        <p:nvSpPr>
          <p:cNvPr id="6" name="Content Placeholder 2">
            <a:extLst>
              <a:ext uri="{FF2B5EF4-FFF2-40B4-BE49-F238E27FC236}">
                <a16:creationId xmlns:a16="http://schemas.microsoft.com/office/drawing/2014/main" id="{B9864CDC-A8EA-5B3A-E640-2F3FFD942C43}"/>
              </a:ext>
            </a:extLst>
          </p:cNvPr>
          <p:cNvSpPr>
            <a:spLocks noGrp="1"/>
          </p:cNvSpPr>
          <p:nvPr>
            <p:ph sz="quarter" idx="15"/>
          </p:nvPr>
        </p:nvSpPr>
        <p:spPr/>
        <p:txBody>
          <a:bodyPr/>
          <a:lstStyle/>
          <a:p>
            <a:pPr lvl="1">
              <a:buNone/>
            </a:pPr>
            <a:r>
              <a:rPr lang="en-US" sz="2800" dirty="0"/>
              <a:t>More </a:t>
            </a:r>
            <a:r>
              <a:rPr lang="en-US" sz="2800" b="1" dirty="0"/>
              <a:t>explicit</a:t>
            </a:r>
          </a:p>
          <a:p>
            <a:pPr lvl="1">
              <a:buNone/>
            </a:pPr>
            <a:r>
              <a:rPr lang="en-US" sz="2800" dirty="0"/>
              <a:t>More </a:t>
            </a:r>
            <a:r>
              <a:rPr lang="en-US" sz="2800" b="1" dirty="0"/>
              <a:t>opportunities to respond</a:t>
            </a:r>
          </a:p>
          <a:p>
            <a:pPr lvl="1">
              <a:buNone/>
            </a:pPr>
            <a:r>
              <a:rPr lang="en-US" sz="2800" dirty="0"/>
              <a:t>More immediate and clearer </a:t>
            </a:r>
            <a:r>
              <a:rPr lang="en-US" sz="2800" b="1" dirty="0"/>
              <a:t>corrective feedback</a:t>
            </a:r>
          </a:p>
          <a:p>
            <a:pPr lvl="1">
              <a:buNone/>
            </a:pPr>
            <a:r>
              <a:rPr lang="en-US" sz="2800" dirty="0"/>
              <a:t>More time to </a:t>
            </a:r>
            <a:r>
              <a:rPr lang="en-US" sz="2800" b="1" dirty="0"/>
              <a:t>practice</a:t>
            </a:r>
            <a:r>
              <a:rPr lang="en-US" sz="2800" dirty="0"/>
              <a:t> skills</a:t>
            </a:r>
          </a:p>
          <a:p>
            <a:pPr lvl="1">
              <a:buNone/>
            </a:pPr>
            <a:r>
              <a:rPr lang="en-US" sz="1800" i="1" dirty="0"/>
              <a:t>Joseph, 2014; Burns et al., 2014; 2021</a:t>
            </a:r>
          </a:p>
          <a:p>
            <a:pPr lvl="1">
              <a:buNone/>
            </a:pPr>
            <a:endParaRPr lang="en-US" i="1" dirty="0">
              <a:solidFill>
                <a:srgbClr val="FF0000"/>
              </a:solidFill>
            </a:endParaRPr>
          </a:p>
          <a:p>
            <a:pPr lvl="1">
              <a:buNone/>
            </a:pPr>
            <a:endParaRPr lang="en-US" dirty="0"/>
          </a:p>
        </p:txBody>
      </p:sp>
      <p:grpSp>
        <p:nvGrpSpPr>
          <p:cNvPr id="3" name="Group 2" descr="A flowchart that begins with Prompt, then an arrow points to Opportunity to Respond (OTR), then an arrow points to Feedback">
            <a:extLst>
              <a:ext uri="{FF2B5EF4-FFF2-40B4-BE49-F238E27FC236}">
                <a16:creationId xmlns:a16="http://schemas.microsoft.com/office/drawing/2014/main" id="{381FA288-FB93-C135-A5C0-D11511CD0687}"/>
              </a:ext>
            </a:extLst>
          </p:cNvPr>
          <p:cNvGrpSpPr/>
          <p:nvPr/>
        </p:nvGrpSpPr>
        <p:grpSpPr>
          <a:xfrm>
            <a:off x="1247745" y="4471987"/>
            <a:ext cx="9639299" cy="1334453"/>
            <a:chOff x="1247745" y="4471987"/>
            <a:chExt cx="9639299" cy="1334453"/>
          </a:xfrm>
        </p:grpSpPr>
        <p:sp>
          <p:nvSpPr>
            <p:cNvPr id="7" name="Rounded Rectangle 6">
              <a:extLst>
                <a:ext uri="{FF2B5EF4-FFF2-40B4-BE49-F238E27FC236}">
                  <a16:creationId xmlns:a16="http://schemas.microsoft.com/office/drawing/2014/main" id="{3FE8D8D3-7B55-7076-CB7A-2B692F135F0D}"/>
                </a:ext>
              </a:extLst>
            </p:cNvPr>
            <p:cNvSpPr/>
            <p:nvPr/>
          </p:nvSpPr>
          <p:spPr>
            <a:xfrm>
              <a:off x="1247745" y="4506277"/>
              <a:ext cx="2614613" cy="130016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2"/>
                  </a:solidFill>
                </a:rPr>
                <a:t>Prompt</a:t>
              </a:r>
            </a:p>
          </p:txBody>
        </p:sp>
        <p:sp>
          <p:nvSpPr>
            <p:cNvPr id="8" name="Rounded Rectangle 7">
              <a:extLst>
                <a:ext uri="{FF2B5EF4-FFF2-40B4-BE49-F238E27FC236}">
                  <a16:creationId xmlns:a16="http://schemas.microsoft.com/office/drawing/2014/main" id="{8E44AF43-02CF-1050-1DC1-0366CB37F005}"/>
                </a:ext>
              </a:extLst>
            </p:cNvPr>
            <p:cNvSpPr/>
            <p:nvPr/>
          </p:nvSpPr>
          <p:spPr>
            <a:xfrm>
              <a:off x="4800569" y="4506277"/>
              <a:ext cx="2614613" cy="130016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2"/>
                  </a:solidFill>
                </a:rPr>
                <a:t>Opportunity to Respond (OTR)</a:t>
              </a:r>
            </a:p>
          </p:txBody>
        </p:sp>
        <p:sp>
          <p:nvSpPr>
            <p:cNvPr id="9" name="Rounded Rectangle 8">
              <a:extLst>
                <a:ext uri="{FF2B5EF4-FFF2-40B4-BE49-F238E27FC236}">
                  <a16:creationId xmlns:a16="http://schemas.microsoft.com/office/drawing/2014/main" id="{34692FC2-2F93-51ED-9283-3B6ADB1F5A52}"/>
                </a:ext>
              </a:extLst>
            </p:cNvPr>
            <p:cNvSpPr/>
            <p:nvPr/>
          </p:nvSpPr>
          <p:spPr>
            <a:xfrm>
              <a:off x="8272431" y="4471987"/>
              <a:ext cx="2614613" cy="130016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2"/>
                  </a:solidFill>
                </a:rPr>
                <a:t>Feedback</a:t>
              </a:r>
            </a:p>
          </p:txBody>
        </p:sp>
        <p:sp>
          <p:nvSpPr>
            <p:cNvPr id="10" name="Right Arrow 9">
              <a:extLst>
                <a:ext uri="{FF2B5EF4-FFF2-40B4-BE49-F238E27FC236}">
                  <a16:creationId xmlns:a16="http://schemas.microsoft.com/office/drawing/2014/main" id="{EAB3DC47-FC48-BA73-7CB4-2FDEEA595513}"/>
                </a:ext>
              </a:extLst>
            </p:cNvPr>
            <p:cNvSpPr/>
            <p:nvPr/>
          </p:nvSpPr>
          <p:spPr>
            <a:xfrm>
              <a:off x="3995710" y="4978478"/>
              <a:ext cx="614363" cy="3557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1" name="Right Arrow 10">
              <a:extLst>
                <a:ext uri="{FF2B5EF4-FFF2-40B4-BE49-F238E27FC236}">
                  <a16:creationId xmlns:a16="http://schemas.microsoft.com/office/drawing/2014/main" id="{8F72B9EA-0D7A-3A0F-3686-C79A6F5CEBC6}"/>
                </a:ext>
              </a:extLst>
            </p:cNvPr>
            <p:cNvSpPr/>
            <p:nvPr/>
          </p:nvSpPr>
          <p:spPr>
            <a:xfrm>
              <a:off x="7550916" y="4978478"/>
              <a:ext cx="614363" cy="3557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 name="Slide Number Placeholder 4">
            <a:extLst>
              <a:ext uri="{FF2B5EF4-FFF2-40B4-BE49-F238E27FC236}">
                <a16:creationId xmlns:a16="http://schemas.microsoft.com/office/drawing/2014/main" id="{CD766ABE-A67A-859A-CB2B-3B26ED37C4CA}"/>
              </a:ext>
            </a:extLst>
          </p:cNvPr>
          <p:cNvSpPr>
            <a:spLocks noGrp="1"/>
          </p:cNvSpPr>
          <p:nvPr>
            <p:ph type="sldNum" sz="quarter" idx="14"/>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3134881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a:t>Academic Considerations: Comprehensiveness</a:t>
            </a:r>
          </a:p>
        </p:txBody>
      </p:sp>
      <p:sp>
        <p:nvSpPr>
          <p:cNvPr id="2" name="Content Placeholder 1"/>
          <p:cNvSpPr>
            <a:spLocks noGrp="1"/>
          </p:cNvSpPr>
          <p:nvPr>
            <p:ph sz="quarter" idx="15"/>
          </p:nvPr>
        </p:nvSpPr>
        <p:spPr>
          <a:xfrm>
            <a:off x="457200" y="1219200"/>
            <a:ext cx="11274552" cy="4343400"/>
          </a:xfrm>
        </p:spPr>
        <p:txBody>
          <a:bodyPr>
            <a:noAutofit/>
          </a:bodyPr>
          <a:lstStyle/>
          <a:p>
            <a:pPr marL="0" indent="0">
              <a:buNone/>
            </a:pPr>
            <a:r>
              <a:rPr lang="en-US" sz="2200" b="1" dirty="0"/>
              <a:t>Reflects the extent to the intervention incorporates explicit instruction.</a:t>
            </a:r>
          </a:p>
          <a:p>
            <a:pPr marL="319405" lvl="1" indent="-319405">
              <a:lnSpc>
                <a:spcPct val="105000"/>
              </a:lnSpc>
              <a:buFont typeface="Wingdings" panose="05000000000000000000" pitchFamily="2" charset="2"/>
              <a:buChar char="§"/>
            </a:pPr>
            <a:r>
              <a:rPr lang="en-US" sz="2400" dirty="0">
                <a:cs typeface="Times New Roman"/>
              </a:rPr>
              <a:t>Provides explanations in simple, direct language. </a:t>
            </a:r>
          </a:p>
          <a:p>
            <a:pPr marL="319405" lvl="1" indent="-319405">
              <a:lnSpc>
                <a:spcPct val="105000"/>
              </a:lnSpc>
              <a:buFont typeface="Wingdings" panose="05000000000000000000" pitchFamily="2" charset="2"/>
              <a:buChar char="§"/>
            </a:pPr>
            <a:r>
              <a:rPr lang="en-US" sz="2400" dirty="0">
                <a:cs typeface="Times New Roman"/>
              </a:rPr>
              <a:t>Models efficient strategies (e.g., decoding unknown words) instead of </a:t>
            </a:r>
            <a:br>
              <a:rPr lang="en-US" sz="2400" dirty="0">
                <a:cs typeface="Times New Roman"/>
              </a:rPr>
            </a:br>
            <a:r>
              <a:rPr lang="en-US" sz="2400" dirty="0">
                <a:cs typeface="Times New Roman"/>
              </a:rPr>
              <a:t>expecting students to discover strategies on their own.</a:t>
            </a:r>
          </a:p>
          <a:p>
            <a:pPr marL="319405" lvl="1" indent="-319405">
              <a:lnSpc>
                <a:spcPct val="105000"/>
              </a:lnSpc>
              <a:buFont typeface="Wingdings" panose="05000000000000000000" pitchFamily="2" charset="2"/>
              <a:buChar char="§"/>
            </a:pPr>
            <a:r>
              <a:rPr lang="en-US" sz="2400" dirty="0">
                <a:cs typeface="Times New Roman"/>
              </a:rPr>
              <a:t>Ensures that students have the necessary background knowledge and </a:t>
            </a:r>
            <a:br>
              <a:rPr lang="en-US" sz="2400" dirty="0">
                <a:cs typeface="Times New Roman"/>
              </a:rPr>
            </a:br>
            <a:r>
              <a:rPr lang="en-US" sz="2400" dirty="0">
                <a:cs typeface="Times New Roman"/>
              </a:rPr>
              <a:t>skills to succeed with these strategies. </a:t>
            </a:r>
          </a:p>
          <a:p>
            <a:pPr marL="319405" lvl="1" indent="-319405">
              <a:lnSpc>
                <a:spcPct val="105000"/>
              </a:lnSpc>
              <a:buFont typeface="Wingdings" panose="05000000000000000000" pitchFamily="2" charset="2"/>
              <a:buChar char="§"/>
            </a:pPr>
            <a:r>
              <a:rPr lang="en-US" sz="2400" dirty="0">
                <a:cs typeface="Times New Roman"/>
              </a:rPr>
              <a:t>Gradually fades support for students’ correct execution of these strategies.</a:t>
            </a:r>
          </a:p>
          <a:p>
            <a:pPr marL="319405" lvl="1" indent="-319405">
              <a:lnSpc>
                <a:spcPct val="105000"/>
              </a:lnSpc>
              <a:buFont typeface="Wingdings" panose="05000000000000000000" pitchFamily="2" charset="2"/>
              <a:buChar char="§"/>
            </a:pPr>
            <a:r>
              <a:rPr lang="en-US" sz="2400" dirty="0">
                <a:cs typeface="Times New Roman"/>
              </a:rPr>
              <a:t>Provides practice so that students use the strategies to generate many correct responses. </a:t>
            </a:r>
          </a:p>
          <a:p>
            <a:pPr marL="319405" lvl="1" indent="-319405">
              <a:lnSpc>
                <a:spcPct val="105000"/>
              </a:lnSpc>
              <a:buFont typeface="Wingdings" panose="05000000000000000000" pitchFamily="2" charset="2"/>
              <a:buChar char="§"/>
            </a:pPr>
            <a:r>
              <a:rPr lang="en-US" sz="2400" dirty="0">
                <a:cs typeface="Times New Roman"/>
              </a:rPr>
              <a:t>Incorporates systematic cumulative review.</a:t>
            </a:r>
          </a:p>
          <a:p>
            <a:pPr marL="0" indent="0">
              <a:buNone/>
            </a:pPr>
            <a:endParaRPr lang="en-US" sz="2000" dirty="0"/>
          </a:p>
        </p:txBody>
      </p:sp>
      <p:pic>
        <p:nvPicPr>
          <p:cNvPr id="6" name="Picture 5" descr="picture of a clip board with text and check marks">
            <a:extLst>
              <a:ext uri="{FF2B5EF4-FFF2-40B4-BE49-F238E27FC236}">
                <a16:creationId xmlns:a16="http://schemas.microsoft.com/office/drawing/2014/main" id="{B0D42B0C-16C4-494E-9361-6F9C9931D1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724" y="1219200"/>
            <a:ext cx="2149272" cy="2820064"/>
          </a:xfrm>
          <a:prstGeom prst="rect">
            <a:avLst/>
          </a:prstGeom>
        </p:spPr>
      </p:pic>
      <p:sp>
        <p:nvSpPr>
          <p:cNvPr id="5" name="Text Placeholder 4">
            <a:extLst>
              <a:ext uri="{FF2B5EF4-FFF2-40B4-BE49-F238E27FC236}">
                <a16:creationId xmlns:a16="http://schemas.microsoft.com/office/drawing/2014/main" id="{261F8D60-E6AE-4416-A4FA-0C81251B5BE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750" b="0" i="0" u="none" strike="noStrike" kern="1200" cap="none" spc="0" normalizeH="0" baseline="0" noProof="0">
              <a:ln>
                <a:noFill/>
              </a:ln>
              <a:solidFill>
                <a:srgbClr val="262626"/>
              </a:solidFill>
              <a:effectLst/>
              <a:uLnTx/>
              <a:uFillTx/>
              <a:latin typeface="Arial"/>
            </a:endParaRPr>
          </a:p>
        </p:txBody>
      </p:sp>
    </p:spTree>
    <p:custDataLst>
      <p:tags r:id="rId1"/>
    </p:custDataLst>
    <p:extLst>
      <p:ext uri="{BB962C8B-B14F-4D97-AF65-F5344CB8AC3E}">
        <p14:creationId xmlns:p14="http://schemas.microsoft.com/office/powerpoint/2010/main" val="203391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2" end="2"/>
                                            </p:txEl>
                                          </p:spTgt>
                                        </p:tgtEl>
                                        <p:attrNameLst>
                                          <p:attrName>style.color</p:attrName>
                                        </p:attrNameLst>
                                      </p:cBhvr>
                                      <p:to>
                                        <a:srgbClr val="A8452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FCEA-5027-4957-AF0A-423F85AED54B}"/>
              </a:ext>
            </a:extLst>
          </p:cNvPr>
          <p:cNvSpPr>
            <a:spLocks noGrp="1"/>
          </p:cNvSpPr>
          <p:nvPr>
            <p:ph type="title"/>
          </p:nvPr>
        </p:nvSpPr>
        <p:spPr/>
        <p:txBody>
          <a:bodyPr>
            <a:normAutofit/>
          </a:bodyPr>
          <a:lstStyle/>
          <a:p>
            <a:r>
              <a:rPr lang="en-US" sz="4400" dirty="0"/>
              <a:t>Behavior Considerations: Comprehensiveness</a:t>
            </a:r>
          </a:p>
        </p:txBody>
      </p:sp>
      <p:sp>
        <p:nvSpPr>
          <p:cNvPr id="3" name="Content Placeholder 2">
            <a:extLst>
              <a:ext uri="{FF2B5EF4-FFF2-40B4-BE49-F238E27FC236}">
                <a16:creationId xmlns:a16="http://schemas.microsoft.com/office/drawing/2014/main" id="{FA78FA11-06C3-4419-99C2-A2FFC6B0A227}"/>
              </a:ext>
            </a:extLst>
          </p:cNvPr>
          <p:cNvSpPr>
            <a:spLocks noGrp="1"/>
          </p:cNvSpPr>
          <p:nvPr>
            <p:ph sz="quarter" idx="14"/>
          </p:nvPr>
        </p:nvSpPr>
        <p:spPr/>
        <p:txBody>
          <a:bodyPr vert="horz" lIns="0" tIns="0" rIns="0" bIns="0" rtlCol="0" anchor="t">
            <a:normAutofit fontScale="85000" lnSpcReduction="20000"/>
          </a:bodyPr>
          <a:lstStyle/>
          <a:p>
            <a:r>
              <a:rPr lang="en-US" sz="2800" b="1" dirty="0">
                <a:ea typeface="Calibri" panose="020F0502020204030204" pitchFamily="34" charset="0"/>
                <a:cs typeface="Times New Roman"/>
              </a:rPr>
              <a:t>The extent to which the intervention includes a plan for </a:t>
            </a:r>
            <a:endParaRPr lang="en-US" sz="2800" b="1" dirty="0">
              <a:ea typeface="Calibri" panose="020F0502020204030204" pitchFamily="34" charset="0"/>
              <a:cs typeface="Times New Roman" panose="02020603050405020304" pitchFamily="18" charset="0"/>
            </a:endParaRPr>
          </a:p>
          <a:p>
            <a:pPr marL="319405" lvl="1" indent="-319405"/>
            <a:r>
              <a:rPr lang="en-US" sz="2800" dirty="0">
                <a:ea typeface="Calibri" panose="020F0502020204030204" pitchFamily="34" charset="0"/>
                <a:cs typeface="Times New Roman"/>
              </a:rPr>
              <a:t>teaching appropriate behavior;</a:t>
            </a:r>
          </a:p>
          <a:p>
            <a:pPr marL="319405" lvl="1" indent="-319405"/>
            <a:r>
              <a:rPr lang="en-US" sz="2800" dirty="0">
                <a:ea typeface="Calibri" panose="020F0502020204030204" pitchFamily="34" charset="0"/>
                <a:cs typeface="Times New Roman"/>
              </a:rPr>
              <a:t>adjusting antecedent conditions to prevent problem behavior;</a:t>
            </a:r>
          </a:p>
          <a:p>
            <a:pPr marL="319405" lvl="1" indent="-319405"/>
            <a:r>
              <a:rPr lang="en-US" sz="2800" dirty="0">
                <a:ea typeface="Calibri" panose="020F0502020204030204" pitchFamily="34" charset="0"/>
                <a:cs typeface="Times New Roman"/>
              </a:rPr>
              <a:t>reinforcing appropriate behavior;</a:t>
            </a:r>
          </a:p>
          <a:p>
            <a:pPr marL="319405" lvl="1" indent="-319405"/>
            <a:r>
              <a:rPr lang="en-US" sz="2800" dirty="0">
                <a:ea typeface="Calibri" panose="020F0502020204030204" pitchFamily="34" charset="0"/>
                <a:cs typeface="Times New Roman"/>
              </a:rPr>
              <a:t>minimizing reinforcement for problem behavior;</a:t>
            </a:r>
          </a:p>
          <a:p>
            <a:pPr marL="319405" lvl="1" indent="-319405"/>
            <a:r>
              <a:rPr lang="en-US" sz="2800" dirty="0">
                <a:ea typeface="Calibri" panose="020F0502020204030204" pitchFamily="34" charset="0"/>
                <a:cs typeface="Times New Roman"/>
              </a:rPr>
              <a:t>fading supports;</a:t>
            </a:r>
          </a:p>
          <a:p>
            <a:pPr marL="319405" lvl="1" indent="-319405"/>
            <a:r>
              <a:rPr lang="en-US" sz="2800" dirty="0">
                <a:ea typeface="Calibri" panose="020F0502020204030204" pitchFamily="34" charset="0"/>
                <a:cs typeface="Times New Roman"/>
              </a:rPr>
              <a:t>monitoring fidelity;</a:t>
            </a:r>
            <a:endParaRPr lang="en-US" sz="2800" dirty="0">
              <a:ea typeface="Calibri" panose="020F0502020204030204" pitchFamily="34" charset="0"/>
              <a:cs typeface="Times New Roman" panose="02020603050405020304" pitchFamily="18" charset="0"/>
            </a:endParaRPr>
          </a:p>
          <a:p>
            <a:pPr marL="319405" lvl="1" indent="-319405"/>
            <a:r>
              <a:rPr lang="en-US" sz="2800" dirty="0">
                <a:ea typeface="Calibri" panose="020F0502020204030204" pitchFamily="34" charset="0"/>
                <a:cs typeface="Times New Roman"/>
              </a:rPr>
              <a:t>working in conjunction with related services; and</a:t>
            </a:r>
          </a:p>
          <a:p>
            <a:pPr marL="319405" lvl="1" indent="-319405"/>
            <a:r>
              <a:rPr lang="en-US" sz="2800" dirty="0">
                <a:ea typeface="Calibri" panose="020F0502020204030204" pitchFamily="34" charset="0"/>
                <a:cs typeface="Times New Roman"/>
              </a:rPr>
              <a:t>communicating with parents. </a:t>
            </a:r>
            <a:endParaRPr lang="en-US" sz="3600" dirty="0">
              <a:ea typeface="Calibri" panose="020F0502020204030204" pitchFamily="34" charset="0"/>
              <a:cs typeface="Times New Roman" panose="02020603050405020304" pitchFamily="18" charset="0"/>
            </a:endParaRPr>
          </a:p>
          <a:p>
            <a:endParaRPr lang="en-US" dirty="0"/>
          </a:p>
        </p:txBody>
      </p:sp>
      <p:pic>
        <p:nvPicPr>
          <p:cNvPr id="6" name="Picture 5" descr="picture of a clip board with text and check marks">
            <a:extLst>
              <a:ext uri="{FF2B5EF4-FFF2-40B4-BE49-F238E27FC236}">
                <a16:creationId xmlns:a16="http://schemas.microsoft.com/office/drawing/2014/main" id="{79729CA5-E5F9-4BC7-B1D7-AC673E58D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724" y="1210172"/>
            <a:ext cx="2149272" cy="2820064"/>
          </a:xfrm>
          <a:prstGeom prst="rect">
            <a:avLst/>
          </a:prstGeom>
        </p:spPr>
      </p:pic>
      <p:sp>
        <p:nvSpPr>
          <p:cNvPr id="7" name="Text Placeholder 6">
            <a:extLst>
              <a:ext uri="{FF2B5EF4-FFF2-40B4-BE49-F238E27FC236}">
                <a16:creationId xmlns:a16="http://schemas.microsoft.com/office/drawing/2014/main" id="{958045A0-7131-4513-AEEF-7112C8F53350}"/>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47FC25C-26FE-4A09-9283-C0F2DEE292CC}"/>
              </a:ext>
            </a:extLst>
          </p:cNvPr>
          <p:cNvSpPr>
            <a:spLocks noGrp="1"/>
          </p:cNvSpPr>
          <p:nvPr>
            <p:ph type="sldNum" sz="quarter" idx="12"/>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750" b="0" i="0" u="none" strike="noStrike" kern="1200" cap="none" spc="0" normalizeH="0" baseline="0" noProof="0">
              <a:ln>
                <a:noFill/>
              </a:ln>
              <a:solidFill>
                <a:srgbClr val="262626"/>
              </a:solidFill>
              <a:effectLst/>
              <a:uLnTx/>
              <a:uFillTx/>
              <a:latin typeface="Arial"/>
            </a:endParaRPr>
          </a:p>
        </p:txBody>
      </p:sp>
    </p:spTree>
    <p:custDataLst>
      <p:tags r:id="rId1"/>
    </p:custDataLst>
    <p:extLst>
      <p:ext uri="{BB962C8B-B14F-4D97-AF65-F5344CB8AC3E}">
        <p14:creationId xmlns:p14="http://schemas.microsoft.com/office/powerpoint/2010/main" val="377349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A8452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E596-30B4-47D2-B94C-E79B3029BBE0}"/>
              </a:ext>
            </a:extLst>
          </p:cNvPr>
          <p:cNvSpPr>
            <a:spLocks noGrp="1"/>
          </p:cNvSpPr>
          <p:nvPr>
            <p:ph type="title"/>
          </p:nvPr>
        </p:nvSpPr>
        <p:spPr/>
        <p:txBody>
          <a:bodyPr/>
          <a:lstStyle/>
          <a:p>
            <a:r>
              <a:rPr lang="en-US" dirty="0"/>
              <a:t>Resource: Comprehensiveness</a:t>
            </a:r>
          </a:p>
        </p:txBody>
      </p:sp>
      <p:pic>
        <p:nvPicPr>
          <p:cNvPr id="10" name="Picture 9" descr="A QR code linked to the Features of Explicit Instruction Course Content">
            <a:extLst>
              <a:ext uri="{FF2B5EF4-FFF2-40B4-BE49-F238E27FC236}">
                <a16:creationId xmlns:a16="http://schemas.microsoft.com/office/drawing/2014/main" id="{3F1612C1-20E9-2F1D-7083-D027BE961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91" y="1152006"/>
            <a:ext cx="3272971" cy="3272971"/>
          </a:xfrm>
          <a:prstGeom prst="rect">
            <a:avLst/>
          </a:prstGeom>
          <a:ln>
            <a:solidFill>
              <a:schemeClr val="accent1"/>
            </a:solidFill>
          </a:ln>
        </p:spPr>
      </p:pic>
      <p:sp>
        <p:nvSpPr>
          <p:cNvPr id="7" name="Content Placeholder 6">
            <a:extLst>
              <a:ext uri="{FF2B5EF4-FFF2-40B4-BE49-F238E27FC236}">
                <a16:creationId xmlns:a16="http://schemas.microsoft.com/office/drawing/2014/main" id="{18814DFD-F35A-4E66-A118-3C6CC3AC3A33}"/>
              </a:ext>
            </a:extLst>
          </p:cNvPr>
          <p:cNvSpPr>
            <a:spLocks noGrp="1"/>
          </p:cNvSpPr>
          <p:nvPr>
            <p:ph sz="quarter" idx="14"/>
          </p:nvPr>
        </p:nvSpPr>
        <p:spPr>
          <a:xfrm>
            <a:off x="567047" y="4764875"/>
            <a:ext cx="3822660" cy="941119"/>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000" dirty="0">
                <a:solidFill>
                  <a:schemeClr val="tx1"/>
                </a:solidFill>
                <a:hlinkClick r:id="rId4"/>
              </a:rPr>
              <a:t>Features of Explicit Instruction Course Content </a:t>
            </a:r>
            <a:endParaRPr lang="en-US" sz="2000" dirty="0">
              <a:solidFill>
                <a:schemeClr val="tx1"/>
              </a:solidFill>
            </a:endParaRPr>
          </a:p>
        </p:txBody>
      </p:sp>
      <p:pic>
        <p:nvPicPr>
          <p:cNvPr id="6" name="Picture 5" descr="Modules 5-8 in the Features of Explicit Instruction Course Content">
            <a:extLst>
              <a:ext uri="{FF2B5EF4-FFF2-40B4-BE49-F238E27FC236}">
                <a16:creationId xmlns:a16="http://schemas.microsoft.com/office/drawing/2014/main" id="{EC7511D3-928B-4501-B5C7-C78B170753C5}"/>
              </a:ext>
            </a:extLst>
          </p:cNvPr>
          <p:cNvPicPr>
            <a:picLocks noChangeAspect="1"/>
          </p:cNvPicPr>
          <p:nvPr/>
        </p:nvPicPr>
        <p:blipFill>
          <a:blip r:embed="rId5"/>
          <a:stretch>
            <a:fillRect/>
          </a:stretch>
        </p:blipFill>
        <p:spPr>
          <a:xfrm>
            <a:off x="4925514" y="1094548"/>
            <a:ext cx="5761066" cy="5416851"/>
          </a:xfrm>
          <a:prstGeom prst="rect">
            <a:avLst/>
          </a:prstGeom>
        </p:spPr>
      </p:pic>
      <p:sp>
        <p:nvSpPr>
          <p:cNvPr id="5" name="Slide Number Placeholder 4">
            <a:extLst>
              <a:ext uri="{FF2B5EF4-FFF2-40B4-BE49-F238E27FC236}">
                <a16:creationId xmlns:a16="http://schemas.microsoft.com/office/drawing/2014/main" id="{23BE4567-4E63-4989-81C0-2455CA4FE992}"/>
              </a:ext>
            </a:extLst>
          </p:cNvPr>
          <p:cNvSpPr>
            <a:spLocks noGrp="1"/>
          </p:cNvSpPr>
          <p:nvPr>
            <p:ph type="sldNum" sz="quarter" idx="12"/>
          </p:nvPr>
        </p:nvSpPr>
        <p:spPr/>
        <p:txBody>
          <a:bodyPr/>
          <a:lstStyle/>
          <a:p>
            <a:fld id="{99A20822-4A49-4D36-86E3-300BA48D3F00}" type="slidenum">
              <a:rPr lang="en-US" smtClean="0"/>
              <a:t>35</a:t>
            </a:fld>
            <a:endParaRPr lang="en-US" dirty="0"/>
          </a:p>
        </p:txBody>
      </p:sp>
    </p:spTree>
    <p:extLst>
      <p:ext uri="{BB962C8B-B14F-4D97-AF65-F5344CB8AC3E}">
        <p14:creationId xmlns:p14="http://schemas.microsoft.com/office/powerpoint/2010/main" val="460468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Dimension 6: Academic and Behavior Supports</a:t>
            </a:r>
          </a:p>
        </p:txBody>
      </p:sp>
      <p:graphicFrame>
        <p:nvGraphicFramePr>
          <p:cNvPr id="5" name="Diagram 4" descr="Cycle indicating the interconnected relationship between skill deficit, avoidance behavior, removal from task and back to skill deficit. " title="Integrated Academic and Behavioral Challenges Cycle"/>
          <p:cNvGraphicFramePr/>
          <p:nvPr/>
        </p:nvGraphicFramePr>
        <p:xfrm>
          <a:off x="3300986" y="1562100"/>
          <a:ext cx="53340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a:pPr algn="r"/>
              <a:t>36</a:t>
            </a:fld>
            <a:endParaRPr/>
          </a:p>
        </p:txBody>
      </p:sp>
    </p:spTree>
    <p:custDataLst>
      <p:tags r:id="rId1"/>
    </p:custDataLst>
    <p:extLst>
      <p:ext uri="{BB962C8B-B14F-4D97-AF65-F5344CB8AC3E}">
        <p14:creationId xmlns:p14="http://schemas.microsoft.com/office/powerpoint/2010/main" val="3262707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4E7F-6B2A-4E82-B799-346FFD793374}"/>
              </a:ext>
            </a:extLst>
          </p:cNvPr>
          <p:cNvSpPr>
            <a:spLocks noGrp="1"/>
          </p:cNvSpPr>
          <p:nvPr>
            <p:ph type="title"/>
          </p:nvPr>
        </p:nvSpPr>
        <p:spPr/>
        <p:txBody>
          <a:bodyPr>
            <a:normAutofit/>
          </a:bodyPr>
          <a:lstStyle/>
          <a:p>
            <a:r>
              <a:rPr lang="en-US" dirty="0"/>
              <a:t>Considerations: Academic and Behavior Supports</a:t>
            </a:r>
          </a:p>
        </p:txBody>
      </p:sp>
      <p:sp>
        <p:nvSpPr>
          <p:cNvPr id="3" name="Content Placeholder 2">
            <a:extLst>
              <a:ext uri="{FF2B5EF4-FFF2-40B4-BE49-F238E27FC236}">
                <a16:creationId xmlns:a16="http://schemas.microsoft.com/office/drawing/2014/main" id="{DE48CFFC-58F2-44FB-AD04-E25D0B4B38A5}"/>
              </a:ext>
            </a:extLst>
          </p:cNvPr>
          <p:cNvSpPr>
            <a:spLocks noGrp="1"/>
          </p:cNvSpPr>
          <p:nvPr>
            <p:ph sz="quarter" idx="15"/>
          </p:nvPr>
        </p:nvSpPr>
        <p:spPr>
          <a:xfrm>
            <a:off x="312262" y="1280160"/>
            <a:ext cx="5638800" cy="4343400"/>
          </a:xfrm>
        </p:spPr>
        <p:txBody>
          <a:bodyPr>
            <a:normAutofit/>
          </a:bodyPr>
          <a:lstStyle/>
          <a:p>
            <a:pPr marL="320032" lvl="2">
              <a:buSzPct val="100000"/>
              <a:buFont typeface="Wingdings" panose="05000000000000000000" pitchFamily="2" charset="2"/>
              <a:buChar char="§"/>
            </a:pPr>
            <a:r>
              <a:rPr lang="en-US" sz="2400" dirty="0"/>
              <a:t>Can the behavioral intervention be</a:t>
            </a:r>
            <a:r>
              <a:rPr lang="en-US" sz="2400" b="1" dirty="0"/>
              <a:t> easily integrated </a:t>
            </a:r>
            <a:r>
              <a:rPr lang="en-US" sz="2400" dirty="0"/>
              <a:t>within the context of academic instruction?</a:t>
            </a:r>
          </a:p>
          <a:p>
            <a:pPr marL="320032" lvl="2">
              <a:buSzPct val="100000"/>
              <a:buFont typeface="Wingdings" panose="05000000000000000000" pitchFamily="2" charset="2"/>
              <a:buChar char="§"/>
            </a:pPr>
            <a:r>
              <a:rPr lang="en-US" sz="2400" dirty="0"/>
              <a:t>Does it </a:t>
            </a:r>
            <a:r>
              <a:rPr lang="en-US" sz="2400" b="1" dirty="0"/>
              <a:t>complement</a:t>
            </a:r>
            <a:r>
              <a:rPr lang="en-US" sz="2400" dirty="0"/>
              <a:t> rather than supplant the academic focus?</a:t>
            </a:r>
          </a:p>
          <a:p>
            <a:pPr marL="320032" lvl="2">
              <a:buSzPct val="100000"/>
              <a:buFont typeface="Wingdings" panose="05000000000000000000" pitchFamily="2" charset="2"/>
              <a:buChar char="§"/>
            </a:pPr>
            <a:r>
              <a:rPr lang="en-US" sz="2400" dirty="0"/>
              <a:t>Does it include procedures for </a:t>
            </a:r>
            <a:r>
              <a:rPr lang="en-US" sz="2400" b="1" dirty="0"/>
              <a:t>reinforcing responses related to academic achievement</a:t>
            </a:r>
            <a:r>
              <a:rPr lang="en-US" sz="2400" dirty="0"/>
              <a:t> (e.g., engagement, work completion)?</a:t>
            </a:r>
          </a:p>
          <a:p>
            <a:endParaRPr lang="en-US" dirty="0"/>
          </a:p>
        </p:txBody>
      </p:sp>
      <p:sp>
        <p:nvSpPr>
          <p:cNvPr id="4" name="Content Placeholder 2">
            <a:extLst>
              <a:ext uri="{FF2B5EF4-FFF2-40B4-BE49-F238E27FC236}">
                <a16:creationId xmlns:a16="http://schemas.microsoft.com/office/drawing/2014/main" id="{7876C183-9E16-1ED6-712D-4131F0AAFD40}"/>
              </a:ext>
            </a:extLst>
          </p:cNvPr>
          <p:cNvSpPr txBox="1">
            <a:spLocks/>
          </p:cNvSpPr>
          <p:nvPr/>
        </p:nvSpPr>
        <p:spPr>
          <a:xfrm>
            <a:off x="6856289" y="1332433"/>
            <a:ext cx="4929809" cy="2769989"/>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defTabSz="685800">
              <a:lnSpc>
                <a:spcPct val="125000"/>
              </a:lnSpc>
              <a:spcBef>
                <a:spcPts val="600"/>
              </a:spcBef>
              <a:buClr>
                <a:schemeClr val="accent1"/>
              </a:buClr>
              <a:buSzPct val="100000"/>
            </a:pPr>
            <a:r>
              <a:rPr lang="en-US" sz="2000" dirty="0">
                <a:cs typeface="Calibri"/>
              </a:rPr>
              <a:t>Behavioral support refers to the extent to which interventions incorporate: </a:t>
            </a:r>
          </a:p>
          <a:p>
            <a:pPr marL="320032" lvl="2" indent="-320040" defTabSz="685800">
              <a:lnSpc>
                <a:spcPct val="125000"/>
              </a:lnSpc>
              <a:spcBef>
                <a:spcPts val="600"/>
              </a:spcBef>
              <a:buClr>
                <a:schemeClr val="accent1"/>
              </a:buClr>
              <a:buSzPct val="100000"/>
              <a:buFont typeface="Wingdings" panose="05000000000000000000" pitchFamily="2" charset="2"/>
              <a:buChar char="§"/>
            </a:pPr>
            <a:r>
              <a:rPr lang="en-US" sz="2000" dirty="0">
                <a:cs typeface="Calibri"/>
              </a:rPr>
              <a:t>methods to promote self-regulation and executive function, and</a:t>
            </a:r>
          </a:p>
          <a:p>
            <a:pPr marL="320032" lvl="2" indent="-320040" defTabSz="685800">
              <a:lnSpc>
                <a:spcPct val="125000"/>
              </a:lnSpc>
              <a:spcBef>
                <a:spcPts val="600"/>
              </a:spcBef>
              <a:buClr>
                <a:schemeClr val="accent1"/>
              </a:buClr>
              <a:buSzPct val="100000"/>
              <a:buFont typeface="Wingdings" panose="05000000000000000000" pitchFamily="2" charset="2"/>
              <a:buChar char="§"/>
            </a:pPr>
            <a:r>
              <a:rPr lang="en-US" sz="2000" dirty="0">
                <a:cs typeface="Calibri"/>
              </a:rPr>
              <a:t>behavioral principles to minimize</a:t>
            </a:r>
            <a:br>
              <a:rPr lang="en-US" sz="2000" dirty="0">
                <a:cs typeface="Calibri"/>
              </a:rPr>
            </a:br>
            <a:r>
              <a:rPr lang="en-US" sz="2000" dirty="0">
                <a:cs typeface="Calibri"/>
              </a:rPr>
              <a:t>non-productive behavior. </a:t>
            </a:r>
          </a:p>
          <a:p>
            <a:pPr marL="230187" lvl="1"/>
            <a:endParaRPr lang="en-US" sz="2000" dirty="0"/>
          </a:p>
        </p:txBody>
      </p:sp>
      <p:graphicFrame>
        <p:nvGraphicFramePr>
          <p:cNvPr id="7" name="Diagram 6" descr="Cycle indicating the interconnected relationship between skill deficit, avoidance behavior, removal from task and back to skill deficit. " title="Integrated Academic and Behavioral Challenges Cycle">
            <a:extLst>
              <a:ext uri="{FF2B5EF4-FFF2-40B4-BE49-F238E27FC236}">
                <a16:creationId xmlns:a16="http://schemas.microsoft.com/office/drawing/2014/main" id="{E7A73D4E-F826-DA8D-2791-F9CFCA1A3C58}"/>
              </a:ext>
            </a:extLst>
          </p:cNvPr>
          <p:cNvGraphicFramePr/>
          <p:nvPr>
            <p:extLst>
              <p:ext uri="{D42A27DB-BD31-4B8C-83A1-F6EECF244321}">
                <p14:modId xmlns:p14="http://schemas.microsoft.com/office/powerpoint/2010/main" val="2604404053"/>
              </p:ext>
            </p:extLst>
          </p:nvPr>
        </p:nvGraphicFramePr>
        <p:xfrm>
          <a:off x="7001317" y="4040799"/>
          <a:ext cx="3681704" cy="24572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81E084B5-B470-4BBA-AE1D-B75AB6734DCF}"/>
              </a:ext>
            </a:extLst>
          </p:cNvPr>
          <p:cNvSpPr>
            <a:spLocks noGrp="1"/>
          </p:cNvSpPr>
          <p:nvPr>
            <p:ph type="sldNum" sz="quarter" idx="14"/>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750" b="0" i="0" u="none" strike="noStrike" kern="1200" cap="none" spc="0" normalizeH="0" baseline="0" noProof="0">
              <a:ln>
                <a:noFill/>
              </a:ln>
              <a:solidFill>
                <a:srgbClr val="262626"/>
              </a:solidFill>
              <a:effectLst/>
              <a:uLnTx/>
              <a:uFillTx/>
              <a:latin typeface="Arial"/>
            </a:endParaRPr>
          </a:p>
        </p:txBody>
      </p:sp>
    </p:spTree>
    <p:custDataLst>
      <p:tags r:id="rId1"/>
    </p:custDataLst>
    <p:extLst>
      <p:ext uri="{BB962C8B-B14F-4D97-AF65-F5344CB8AC3E}">
        <p14:creationId xmlns:p14="http://schemas.microsoft.com/office/powerpoint/2010/main" val="2186339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7B3B-35C1-459A-B9F4-B2EB0D4634A8}"/>
              </a:ext>
            </a:extLst>
          </p:cNvPr>
          <p:cNvSpPr>
            <a:spLocks noGrp="1"/>
          </p:cNvSpPr>
          <p:nvPr>
            <p:ph type="title"/>
          </p:nvPr>
        </p:nvSpPr>
        <p:spPr/>
        <p:txBody>
          <a:bodyPr>
            <a:normAutofit/>
          </a:bodyPr>
          <a:lstStyle/>
          <a:p>
            <a:r>
              <a:rPr lang="en-US" dirty="0"/>
              <a:t>Examples &amp; Resources: </a:t>
            </a:r>
            <a:br>
              <a:rPr lang="en-US" dirty="0"/>
            </a:br>
            <a:r>
              <a:rPr lang="en-US" dirty="0"/>
              <a:t>Behavior Support Strategies</a:t>
            </a:r>
          </a:p>
        </p:txBody>
      </p:sp>
      <p:sp>
        <p:nvSpPr>
          <p:cNvPr id="3" name="Content Placeholder 2">
            <a:extLst>
              <a:ext uri="{FF2B5EF4-FFF2-40B4-BE49-F238E27FC236}">
                <a16:creationId xmlns:a16="http://schemas.microsoft.com/office/drawing/2014/main" id="{17A29570-1D64-4A90-A523-6FFCE9E122A7}"/>
              </a:ext>
            </a:extLst>
          </p:cNvPr>
          <p:cNvSpPr>
            <a:spLocks noGrp="1"/>
          </p:cNvSpPr>
          <p:nvPr>
            <p:ph sz="quarter" idx="14"/>
          </p:nvPr>
        </p:nvSpPr>
        <p:spPr>
          <a:xfrm>
            <a:off x="457200" y="1547022"/>
            <a:ext cx="6312717" cy="4509393"/>
          </a:xfrm>
        </p:spPr>
        <p:txBody>
          <a:bodyPr>
            <a:normAutofit fontScale="77500" lnSpcReduction="20000"/>
          </a:bodyPr>
          <a:lstStyle/>
          <a:p>
            <a:pPr marL="342900" indent="-342900">
              <a:buFont typeface="Wingdings" panose="05000000000000000000" pitchFamily="2" charset="2"/>
              <a:buChar char="ü"/>
            </a:pPr>
            <a:r>
              <a:rPr lang="en-US" dirty="0"/>
              <a:t>Ensuring appropriate level of challenge</a:t>
            </a:r>
          </a:p>
          <a:p>
            <a:pPr marL="342900" indent="-342900">
              <a:buFont typeface="Wingdings" panose="05000000000000000000" pitchFamily="2" charset="2"/>
              <a:buChar char="ü"/>
            </a:pPr>
            <a:r>
              <a:rPr lang="en-US" dirty="0"/>
              <a:t>Developing behavior contracts </a:t>
            </a:r>
          </a:p>
          <a:p>
            <a:pPr marL="342900" indent="-342900">
              <a:buFont typeface="Wingdings" panose="05000000000000000000" pitchFamily="2" charset="2"/>
              <a:buChar char="ü"/>
            </a:pPr>
            <a:r>
              <a:rPr lang="en-US" dirty="0"/>
              <a:t>Reinforcement systems </a:t>
            </a:r>
          </a:p>
          <a:p>
            <a:pPr marL="342900" indent="-342900">
              <a:buFont typeface="Wingdings" panose="05000000000000000000" pitchFamily="2" charset="2"/>
              <a:buChar char="ü"/>
            </a:pPr>
            <a:r>
              <a:rPr lang="en-US" dirty="0"/>
              <a:t>Time management (e.g., using of a timer to develop stamina)</a:t>
            </a:r>
          </a:p>
          <a:p>
            <a:pPr marL="342900" indent="-342900">
              <a:buFont typeface="Wingdings" panose="05000000000000000000" pitchFamily="2" charset="2"/>
              <a:buChar char="ü"/>
            </a:pPr>
            <a:r>
              <a:rPr lang="en-US" dirty="0"/>
              <a:t>Goal setting</a:t>
            </a:r>
          </a:p>
          <a:p>
            <a:pPr marL="342900" indent="-342900">
              <a:buFont typeface="Wingdings" panose="05000000000000000000" pitchFamily="2" charset="2"/>
              <a:buChar char="ü"/>
            </a:pPr>
            <a:r>
              <a:rPr lang="en-US" dirty="0"/>
              <a:t>Self-monitoring</a:t>
            </a:r>
          </a:p>
          <a:p>
            <a:pPr marL="342900" indent="-342900">
              <a:buFont typeface="Wingdings" panose="05000000000000000000" pitchFamily="2" charset="2"/>
              <a:buChar char="ü"/>
            </a:pPr>
            <a:r>
              <a:rPr lang="en-US" dirty="0"/>
              <a:t>Incorporating “Think </a:t>
            </a:r>
            <a:r>
              <a:rPr lang="en-US" dirty="0" err="1"/>
              <a:t>alouds</a:t>
            </a:r>
            <a:r>
              <a:rPr lang="en-US" dirty="0"/>
              <a:t>” </a:t>
            </a:r>
          </a:p>
          <a:p>
            <a:pPr marL="342900" indent="-342900">
              <a:buFont typeface="Wingdings" panose="05000000000000000000" pitchFamily="2" charset="2"/>
              <a:buChar char="ü"/>
            </a:pPr>
            <a:r>
              <a:rPr lang="en-US" dirty="0"/>
              <a:t>Establishing clear rules/expectations</a:t>
            </a:r>
          </a:p>
          <a:p>
            <a:endParaRPr lang="en-US" dirty="0"/>
          </a:p>
          <a:p>
            <a:endParaRPr lang="en-US" dirty="0"/>
          </a:p>
        </p:txBody>
      </p:sp>
      <p:pic>
        <p:nvPicPr>
          <p:cNvPr id="7" name="Picture 6" descr="A sample behavior contract">
            <a:extLst>
              <a:ext uri="{FF2B5EF4-FFF2-40B4-BE49-F238E27FC236}">
                <a16:creationId xmlns:a16="http://schemas.microsoft.com/office/drawing/2014/main" id="{8D45932F-135D-461E-93B6-B8B6A45AEA19}"/>
              </a:ext>
            </a:extLst>
          </p:cNvPr>
          <p:cNvPicPr>
            <a:picLocks noChangeAspect="1"/>
          </p:cNvPicPr>
          <p:nvPr/>
        </p:nvPicPr>
        <p:blipFill>
          <a:blip r:embed="rId4"/>
          <a:stretch>
            <a:fillRect/>
          </a:stretch>
        </p:blipFill>
        <p:spPr>
          <a:xfrm>
            <a:off x="6571669" y="1541586"/>
            <a:ext cx="3348038" cy="3181350"/>
          </a:xfrm>
          <a:prstGeom prst="rect">
            <a:avLst/>
          </a:prstGeom>
          <a:ln>
            <a:solidFill>
              <a:schemeClr val="accent1"/>
            </a:solidFill>
          </a:ln>
        </p:spPr>
      </p:pic>
      <p:pic>
        <p:nvPicPr>
          <p:cNvPr id="8" name="Picture 7" descr="A behavior goal points sheet">
            <a:extLst>
              <a:ext uri="{FF2B5EF4-FFF2-40B4-BE49-F238E27FC236}">
                <a16:creationId xmlns:a16="http://schemas.microsoft.com/office/drawing/2014/main" id="{85EF0A53-0FA5-49A6-9929-FF7A5B301028}"/>
              </a:ext>
            </a:extLst>
          </p:cNvPr>
          <p:cNvPicPr>
            <a:picLocks noChangeAspect="1"/>
          </p:cNvPicPr>
          <p:nvPr/>
        </p:nvPicPr>
        <p:blipFill>
          <a:blip r:embed="rId5"/>
          <a:stretch>
            <a:fillRect/>
          </a:stretch>
        </p:blipFill>
        <p:spPr>
          <a:xfrm>
            <a:off x="7380226" y="3485530"/>
            <a:ext cx="4282691" cy="2255689"/>
          </a:xfrm>
          <a:prstGeom prst="rect">
            <a:avLst/>
          </a:prstGeom>
          <a:ln>
            <a:solidFill>
              <a:schemeClr val="accent1"/>
            </a:solidFill>
          </a:ln>
        </p:spPr>
      </p:pic>
      <p:sp>
        <p:nvSpPr>
          <p:cNvPr id="6" name="Rectangle: Rounded Corners 5">
            <a:extLst>
              <a:ext uri="{FF2B5EF4-FFF2-40B4-BE49-F238E27FC236}">
                <a16:creationId xmlns:a16="http://schemas.microsoft.com/office/drawing/2014/main" id="{A2CA2295-B1C9-41D3-A47A-430D75C7825F}"/>
              </a:ext>
            </a:extLst>
          </p:cNvPr>
          <p:cNvSpPr/>
          <p:nvPr/>
        </p:nvSpPr>
        <p:spPr>
          <a:xfrm>
            <a:off x="7325247" y="5807749"/>
            <a:ext cx="3932779" cy="62926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linkClick r:id="rId6"/>
              </a:rPr>
              <a:t>Behavior Strategies for Intensifying Intervention</a:t>
            </a:r>
            <a:endParaRPr lang="en-US" sz="1400" dirty="0">
              <a:solidFill>
                <a:schemeClr val="tx1"/>
              </a:solidFill>
            </a:endParaRPr>
          </a:p>
        </p:txBody>
      </p:sp>
      <p:sp>
        <p:nvSpPr>
          <p:cNvPr id="5" name="Slide Number Placeholder 4">
            <a:extLst>
              <a:ext uri="{FF2B5EF4-FFF2-40B4-BE49-F238E27FC236}">
                <a16:creationId xmlns:a16="http://schemas.microsoft.com/office/drawing/2014/main" id="{69064D86-E2C5-4BD8-85C1-0BDE26F2D2F5}"/>
              </a:ext>
            </a:extLst>
          </p:cNvPr>
          <p:cNvSpPr>
            <a:spLocks noGrp="1"/>
          </p:cNvSpPr>
          <p:nvPr>
            <p:ph type="sldNum" sz="quarter" idx="12"/>
          </p:nvPr>
        </p:nvSpPr>
        <p:spPr/>
        <p:txBody>
          <a:bodyPr/>
          <a:lstStyle/>
          <a:p>
            <a:fld id="{99A20822-4A49-4D36-86E3-300BA48D3F00}" type="slidenum">
              <a:rPr lang="en-US" smtClean="0"/>
              <a:t>38</a:t>
            </a:fld>
            <a:endParaRPr lang="en-US"/>
          </a:p>
        </p:txBody>
      </p:sp>
      <p:pic>
        <p:nvPicPr>
          <p:cNvPr id="10" name="Picture 9" descr="QR code linked to the Behavior Strategies for Intensifying Intervention resource">
            <a:extLst>
              <a:ext uri="{FF2B5EF4-FFF2-40B4-BE49-F238E27FC236}">
                <a16:creationId xmlns:a16="http://schemas.microsoft.com/office/drawing/2014/main" id="{727D3656-454E-1DDC-53A7-039D831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1459" y="595190"/>
            <a:ext cx="2470541" cy="2470541"/>
          </a:xfrm>
          <a:prstGeom prst="rect">
            <a:avLst/>
          </a:prstGeom>
          <a:ln>
            <a:solidFill>
              <a:schemeClr val="accent1"/>
            </a:solidFill>
          </a:ln>
        </p:spPr>
      </p:pic>
    </p:spTree>
    <p:custDataLst>
      <p:tags r:id="rId1"/>
    </p:custDataLst>
    <p:extLst>
      <p:ext uri="{BB962C8B-B14F-4D97-AF65-F5344CB8AC3E}">
        <p14:creationId xmlns:p14="http://schemas.microsoft.com/office/powerpoint/2010/main" val="2942917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9AC05-F489-4B47-AD31-9F624E540053}"/>
              </a:ext>
            </a:extLst>
          </p:cNvPr>
          <p:cNvSpPr>
            <a:spLocks noGrp="1"/>
          </p:cNvSpPr>
          <p:nvPr>
            <p:ph type="title"/>
          </p:nvPr>
        </p:nvSpPr>
        <p:spPr/>
        <p:txBody>
          <a:bodyPr>
            <a:normAutofit/>
          </a:bodyPr>
          <a:lstStyle/>
          <a:p>
            <a:r>
              <a:rPr lang="en-US" dirty="0"/>
              <a:t>Dimension 7: Individualization</a:t>
            </a:r>
          </a:p>
        </p:txBody>
      </p:sp>
      <p:sp>
        <p:nvSpPr>
          <p:cNvPr id="6" name="Content Placeholder 5"/>
          <p:cNvSpPr>
            <a:spLocks noGrp="1"/>
          </p:cNvSpPr>
          <p:nvPr>
            <p:ph sz="half" idx="1"/>
          </p:nvPr>
        </p:nvSpPr>
        <p:spPr>
          <a:xfrm>
            <a:off x="457200" y="1371600"/>
            <a:ext cx="4814047" cy="4343400"/>
          </a:xfrm>
        </p:spPr>
        <p:txBody>
          <a:bodyPr/>
          <a:lstStyle/>
          <a:p>
            <a:pPr marL="0" indent="0">
              <a:buNone/>
            </a:pPr>
            <a:r>
              <a:rPr lang="en-US" sz="2400" b="1" dirty="0"/>
              <a:t>Individualization = </a:t>
            </a:r>
            <a:r>
              <a:rPr lang="en-US" sz="2400" dirty="0"/>
              <a:t>Data-based systematic adjustment of the intervention over time to address the student’s complex learning needs.</a:t>
            </a:r>
          </a:p>
          <a:p>
            <a:pPr marL="0" indent="0">
              <a:buNone/>
            </a:pPr>
            <a:endParaRPr lang="en-US" sz="2400" dirty="0"/>
          </a:p>
          <a:p>
            <a:pPr marL="0" indent="0">
              <a:buNone/>
            </a:pPr>
            <a:r>
              <a:rPr lang="en-US" sz="2000" i="1" dirty="0">
                <a:latin typeface="Calibri" panose="020F0502020204030204" pitchFamily="34" charset="0"/>
                <a:cs typeface="Calibri" panose="020F0502020204030204" pitchFamily="34" charset="0"/>
              </a:rPr>
              <a:t>Are progress monitoring and diagnostic data available and used to adjust the intervention, based on student need or response?</a:t>
            </a:r>
          </a:p>
          <a:p>
            <a:pPr marL="0" indent="0">
              <a:buNone/>
            </a:pPr>
            <a:endParaRPr lang="en-US" sz="2400" dirty="0"/>
          </a:p>
          <a:p>
            <a:endParaRPr lang="en-US" dirty="0"/>
          </a:p>
        </p:txBody>
      </p:sp>
      <p:pic>
        <p:nvPicPr>
          <p:cNvPr id="8" name="Content Placeholder 6"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D6F33E88-A61A-4A46-9A7E-0104CEBCE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593" y="1555721"/>
            <a:ext cx="3403600" cy="4114800"/>
          </a:xfrm>
          <a:prstGeom prst="rect">
            <a:avLst/>
          </a:prstGeom>
        </p:spPr>
      </p:pic>
      <p:sp>
        <p:nvSpPr>
          <p:cNvPr id="10" name="Rectangle: Rounded Corners 9" descr="A rectangle highlighting the bottom steps of the DBI process (diagnostic data, intervention adaptation, and progress monitoring)">
            <a:extLst>
              <a:ext uri="{FF2B5EF4-FFF2-40B4-BE49-F238E27FC236}">
                <a16:creationId xmlns:a16="http://schemas.microsoft.com/office/drawing/2014/main" id="{175B1291-884A-4F6B-8C36-9C767A6C9699}"/>
              </a:ext>
            </a:extLst>
          </p:cNvPr>
          <p:cNvSpPr/>
          <p:nvPr/>
        </p:nvSpPr>
        <p:spPr>
          <a:xfrm>
            <a:off x="5212462" y="3307080"/>
            <a:ext cx="2846469" cy="2363441"/>
          </a:xfrm>
          <a:prstGeom prst="roundRect">
            <a:avLst/>
          </a:prstGeom>
          <a:noFill/>
          <a:ln w="57150">
            <a:solidFill>
              <a:srgbClr val="C25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aphicFrame>
        <p:nvGraphicFramePr>
          <p:cNvPr id="9" name="Object 3" descr="This graph shows Kelsey’s reading progress monitoring data using Passage Reading Fluency, with scores in correct words read per minute. The first three scores, before the first vertical line at the October 21, show her baseline reading assessments. The X on this line shows her average baseline score at about 30. This score is connected with her target score, the X on the far right, to form the goal line which ends with an X at about 85. The second set of scores was collected during Kelsey’s time in secondary intervention during the initial instruction. All of these scores are below the goal line, suggesting that Kelsey is not responding to the secondary intervention and that she requires an instructional change (a dotted vertical line) to make progress.">
            <a:extLst>
              <a:ext uri="{FF2B5EF4-FFF2-40B4-BE49-F238E27FC236}">
                <a16:creationId xmlns:a16="http://schemas.microsoft.com/office/drawing/2014/main" id="{470780BA-813A-41F9-B4C6-A7225F736971}"/>
              </a:ext>
            </a:extLst>
          </p:cNvPr>
          <p:cNvGraphicFramePr>
            <a:graphicFrameLocks noChangeAspect="1"/>
          </p:cNvGraphicFramePr>
          <p:nvPr/>
        </p:nvGraphicFramePr>
        <p:xfrm>
          <a:off x="8255000" y="2446338"/>
          <a:ext cx="3768725" cy="2681287"/>
        </p:xfrm>
        <a:graphic>
          <a:graphicData uri="http://schemas.openxmlformats.org/presentationml/2006/ole">
            <mc:AlternateContent xmlns:mc="http://schemas.openxmlformats.org/markup-compatibility/2006">
              <mc:Choice xmlns:v="urn:schemas-microsoft-com:vml" Requires="v">
                <p:oleObj name="Worksheet" r:id="rId5" imgW="7124823" imgH="5067136" progId="Excel.Sheet.8">
                  <p:embed/>
                </p:oleObj>
              </mc:Choice>
              <mc:Fallback>
                <p:oleObj name="Worksheet" r:id="rId5" imgW="7124823" imgH="5067136" progId="Excel.Sheet.8">
                  <p:embed/>
                  <p:pic>
                    <p:nvPicPr>
                      <p:cNvPr id="9" name="Object 3" descr="This graph shows Kelsey’s reading progress monitoring data using Passage Reading Fluency, with scores in correct words read per minute. The first three scores, before the first vertical line at the October 21, show her baseline reading assessments. The X on this line shows her average baseline score at about 30. This score is connected with her target score, the X on the far right, to form the goal line which ends with an X at about 85. The second set of scores was collected during Kelsey’s time in secondary intervention during the initial instruction. All of these scores are below the goal line, suggesting that Kelsey is not responding to the secondary intervention and that she requires an instructional change (a dotted vertical line) to make progress.">
                        <a:extLst>
                          <a:ext uri="{FF2B5EF4-FFF2-40B4-BE49-F238E27FC236}">
                            <a16:creationId xmlns:a16="http://schemas.microsoft.com/office/drawing/2014/main" id="{470780BA-813A-41F9-B4C6-A7225F736971}"/>
                          </a:ext>
                        </a:extLst>
                      </p:cNvPr>
                      <p:cNvPicPr>
                        <a:picLocks noChangeAspect="1" noChangeArrowheads="1"/>
                      </p:cNvPicPr>
                      <p:nvPr/>
                    </p:nvPicPr>
                    <p:blipFill>
                      <a:blip r:embed="rId6"/>
                      <a:srcRect/>
                      <a:stretch>
                        <a:fillRect/>
                      </a:stretch>
                    </p:blipFill>
                    <p:spPr bwMode="auto">
                      <a:xfrm>
                        <a:off x="8255000" y="2446338"/>
                        <a:ext cx="3768725" cy="2681287"/>
                      </a:xfrm>
                      <a:prstGeom prst="rect">
                        <a:avLst/>
                      </a:prstGeom>
                      <a:solidFill>
                        <a:schemeClr val="accent1">
                          <a:lumMod val="60000"/>
                          <a:lumOff val="40000"/>
                        </a:schemeClr>
                      </a:solidFill>
                      <a:ln>
                        <a:noFill/>
                      </a:ln>
                      <a:effectLst/>
                    </p:spPr>
                  </p:pic>
                </p:oleObj>
              </mc:Fallback>
            </mc:AlternateContent>
          </a:graphicData>
        </a:graphic>
      </p:graphicFrame>
      <p:sp>
        <p:nvSpPr>
          <p:cNvPr id="12" name="Text Placeholder 11">
            <a:extLst>
              <a:ext uri="{FF2B5EF4-FFF2-40B4-BE49-F238E27FC236}">
                <a16:creationId xmlns:a16="http://schemas.microsoft.com/office/drawing/2014/main" id="{11B0678C-4A5F-4D7A-863F-744FE57236BC}"/>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p:txBody>
          <a:bodyPr/>
          <a:lstStyle/>
          <a:p>
            <a:fld id="{F3477EC8-074D-41C4-94AE-E9EA7CEEA348}" type="slidenum">
              <a:rPr lang="en-US" smtClean="0"/>
              <a:pPr/>
              <a:t>39</a:t>
            </a:fld>
            <a:endParaRPr lang="en-US"/>
          </a:p>
        </p:txBody>
      </p:sp>
    </p:spTree>
    <p:custDataLst>
      <p:tags r:id="rId1"/>
    </p:custDataLst>
    <p:extLst>
      <p:ext uri="{BB962C8B-B14F-4D97-AF65-F5344CB8AC3E}">
        <p14:creationId xmlns:p14="http://schemas.microsoft.com/office/powerpoint/2010/main" val="4211404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893087" y="355427"/>
            <a:ext cx="8457057" cy="1280160"/>
          </a:xfrm>
        </p:spPr>
        <p:txBody>
          <a:bodyPr>
            <a:normAutofit/>
          </a:bodyPr>
          <a:lstStyle/>
          <a:p>
            <a:r>
              <a:rPr lang="en-US" sz="4000" dirty="0">
                <a:solidFill>
                  <a:srgbClr val="262626"/>
                </a:solidFill>
              </a:rPr>
              <a:t>National Center on </a:t>
            </a:r>
            <a:br>
              <a:rPr lang="en-US" sz="4000" dirty="0">
                <a:solidFill>
                  <a:srgbClr val="262626"/>
                </a:solidFill>
              </a:rPr>
            </a:br>
            <a:r>
              <a:rPr lang="en-US" sz="4000" dirty="0">
                <a:solidFill>
                  <a:srgbClr val="262626"/>
                </a:solidFill>
              </a:rPr>
              <a:t>Intensive Intervention (NCII)  </a:t>
            </a:r>
          </a:p>
        </p:txBody>
      </p:sp>
      <p:sp>
        <p:nvSpPr>
          <p:cNvPr id="9" name="Content Placeholder 2"/>
          <p:cNvSpPr>
            <a:spLocks noGrp="1"/>
          </p:cNvSpPr>
          <p:nvPr>
            <p:ph idx="1"/>
          </p:nvPr>
        </p:nvSpPr>
        <p:spPr>
          <a:xfrm>
            <a:off x="336176" y="1832429"/>
            <a:ext cx="6298050" cy="4196165"/>
          </a:xfrm>
        </p:spPr>
        <p:txBody>
          <a:bodyPr>
            <a:normAutofit/>
          </a:bodyPr>
          <a:lstStyle/>
          <a:p>
            <a:pPr marL="0" indent="0">
              <a:buNone/>
            </a:pPr>
            <a:r>
              <a:rPr lang="en-US" sz="2400" b="0" i="0" u="none" strike="noStrike" dirty="0">
                <a:solidFill>
                  <a:srgbClr val="333333"/>
                </a:solidFill>
                <a:effectLst/>
                <a:latin typeface="Calibri" panose="020F0502020204030204" pitchFamily="34" charset="0"/>
                <a:cs typeface="Calibri" panose="020F0502020204030204" pitchFamily="34" charset="0"/>
              </a:rPr>
              <a:t>The mission of the NCII is to build knowledge and capacity of state and local leaders, faculty and professional development providers, educators, and other stakeholders to support implementation of intensive intervention for students with severe and persistent learning and/or social, emotional, or behavioral needs using </a:t>
            </a:r>
            <a:r>
              <a:rPr lang="en-US" sz="2400" b="0" i="0" u="sng" dirty="0">
                <a:solidFill>
                  <a:srgbClr val="0D1DC6"/>
                </a:solidFill>
                <a:effectLst/>
                <a:latin typeface="Calibri" panose="020F0502020204030204" pitchFamily="34" charset="0"/>
                <a:cs typeface="Calibri" panose="020F0502020204030204" pitchFamily="34" charset="0"/>
                <a:hlinkClick r:id="rId3"/>
              </a:rPr>
              <a:t>data-based individualization (DBI)</a:t>
            </a:r>
            <a:r>
              <a:rPr lang="en-US" sz="2400" b="0" i="0" u="none" strike="noStrike" dirty="0">
                <a:solidFill>
                  <a:srgbClr val="333333"/>
                </a:solidFill>
                <a:effectLst/>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endParaRPr lang="en-US" sz="2800" dirty="0"/>
          </a:p>
          <a:p>
            <a:endParaRPr lang="en-US" sz="3200" dirty="0"/>
          </a:p>
        </p:txBody>
      </p:sp>
      <p:pic>
        <p:nvPicPr>
          <p:cNvPr id="6" name="Picture 6" descr="A screenshot of the NCII website">
            <a:extLst>
              <a:ext uri="{FF2B5EF4-FFF2-40B4-BE49-F238E27FC236}">
                <a16:creationId xmlns:a16="http://schemas.microsoft.com/office/drawing/2014/main" id="{9ACD1EA1-CEAB-96F8-A279-24C664A2B407}"/>
              </a:ext>
            </a:extLst>
          </p:cNvPr>
          <p:cNvPicPr>
            <a:picLocks noGrp="1" noChangeAspect="1"/>
          </p:cNvPicPr>
          <p:nvPr>
            <p:ph idx="10"/>
          </p:nvPr>
        </p:nvPicPr>
        <p:blipFill>
          <a:blip r:embed="rId4"/>
          <a:stretch>
            <a:fillRect/>
          </a:stretch>
        </p:blipFill>
        <p:spPr>
          <a:xfrm>
            <a:off x="6702671" y="1831463"/>
            <a:ext cx="5296839" cy="3529742"/>
          </a:xfrm>
        </p:spPr>
      </p:pic>
      <p:sp>
        <p:nvSpPr>
          <p:cNvPr id="3" name="Slide Number Placeholder 2"/>
          <p:cNvSpPr>
            <a:spLocks noGrp="1"/>
          </p:cNvSpPr>
          <p:nvPr>
            <p:ph type="sldNum" sz="quarter" idx="11"/>
          </p:nvPr>
        </p:nvSpPr>
        <p:spPr>
          <a:xfrm>
            <a:off x="10364910" y="6507316"/>
            <a:ext cx="71321" cy="153888"/>
          </a:xfrm>
        </p:spPr>
        <p:txBody>
          <a:bodyPr/>
          <a:lstStyle/>
          <a:p>
            <a:pPr algn="r"/>
            <a:fld id="{F3477EC8-074D-41C4-94AE-E9EA7CEEA348}" type="slidenum">
              <a:rPr>
                <a:solidFill>
                  <a:srgbClr val="FFFFFF">
                    <a:lumMod val="75000"/>
                  </a:srgbClr>
                </a:solidFill>
                <a:latin typeface="Arial"/>
              </a:rPr>
              <a:pPr algn="r"/>
              <a:t>4</a:t>
            </a:fld>
            <a:endParaRPr>
              <a:solidFill>
                <a:srgbClr val="FFFFFF">
                  <a:lumMod val="75000"/>
                </a:srgbClr>
              </a:solidFill>
              <a:latin typeface="Arial"/>
            </a:endParaRPr>
          </a:p>
        </p:txBody>
      </p:sp>
    </p:spTree>
    <p:extLst>
      <p:ext uri="{BB962C8B-B14F-4D97-AF65-F5344CB8AC3E}">
        <p14:creationId xmlns:p14="http://schemas.microsoft.com/office/powerpoint/2010/main" val="93743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3EC9F0-22ED-FEFB-A4ED-B2F5826A1383}"/>
              </a:ext>
            </a:extLst>
          </p:cNvPr>
          <p:cNvSpPr>
            <a:spLocks noGrp="1"/>
          </p:cNvSpPr>
          <p:nvPr>
            <p:ph type="title"/>
          </p:nvPr>
        </p:nvSpPr>
        <p:spPr/>
        <p:txBody>
          <a:bodyPr/>
          <a:lstStyle/>
          <a:p>
            <a:r>
              <a:rPr lang="en-US" dirty="0"/>
              <a:t>How to Intensify or Adapt Interventions</a:t>
            </a:r>
          </a:p>
        </p:txBody>
      </p:sp>
      <p:sp>
        <p:nvSpPr>
          <p:cNvPr id="5" name="Slide Number Placeholder 4">
            <a:extLst>
              <a:ext uri="{FF2B5EF4-FFF2-40B4-BE49-F238E27FC236}">
                <a16:creationId xmlns:a16="http://schemas.microsoft.com/office/drawing/2014/main" id="{F4C87091-66F2-C7CF-6141-A19FD50223D7}"/>
              </a:ext>
            </a:extLst>
          </p:cNvPr>
          <p:cNvSpPr>
            <a:spLocks noGrp="1"/>
          </p:cNvSpPr>
          <p:nvPr>
            <p:ph type="sldNum" sz="quarter" idx="15"/>
          </p:nvPr>
        </p:nvSpPr>
        <p:spPr/>
        <p:txBody>
          <a:bodyPr/>
          <a:lstStyle/>
          <a:p>
            <a:fld id="{99A20822-4A49-4D36-86E3-300BA48D3F00}" type="slidenum">
              <a:rPr lang="en-US" smtClean="0"/>
              <a:t>40</a:t>
            </a:fld>
            <a:endParaRPr lang="en-US"/>
          </a:p>
        </p:txBody>
      </p:sp>
    </p:spTree>
    <p:extLst>
      <p:ext uri="{BB962C8B-B14F-4D97-AF65-F5344CB8AC3E}">
        <p14:creationId xmlns:p14="http://schemas.microsoft.com/office/powerpoint/2010/main" val="60601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AA20-D2C0-0E24-4407-EBF645C0D9A1}"/>
              </a:ext>
            </a:extLst>
          </p:cNvPr>
          <p:cNvSpPr>
            <a:spLocks noGrp="1"/>
          </p:cNvSpPr>
          <p:nvPr>
            <p:ph type="title"/>
          </p:nvPr>
        </p:nvSpPr>
        <p:spPr/>
        <p:txBody>
          <a:bodyPr/>
          <a:lstStyle/>
          <a:p>
            <a:r>
              <a:rPr lang="en-US" dirty="0"/>
              <a:t>How Do We Adapt Interventions?</a:t>
            </a:r>
          </a:p>
        </p:txBody>
      </p:sp>
      <p:sp>
        <p:nvSpPr>
          <p:cNvPr id="3" name="Content Placeholder 2">
            <a:extLst>
              <a:ext uri="{FF2B5EF4-FFF2-40B4-BE49-F238E27FC236}">
                <a16:creationId xmlns:a16="http://schemas.microsoft.com/office/drawing/2014/main" id="{AEF37FFB-7D6A-F732-D405-0368C42BC97F}"/>
              </a:ext>
            </a:extLst>
          </p:cNvPr>
          <p:cNvSpPr>
            <a:spLocks noGrp="1"/>
          </p:cNvSpPr>
          <p:nvPr>
            <p:ph sz="quarter" idx="14"/>
          </p:nvPr>
        </p:nvSpPr>
        <p:spPr>
          <a:xfrm>
            <a:off x="457199" y="1371600"/>
            <a:ext cx="8588830" cy="4343400"/>
          </a:xfrm>
        </p:spPr>
        <p:txBody>
          <a:bodyPr>
            <a:normAutofit/>
          </a:bodyPr>
          <a:lstStyle/>
          <a:p>
            <a:pPr marL="320032" lvl="2">
              <a:buSzPct val="100000"/>
              <a:buFont typeface="Wingdings" panose="05000000000000000000" pitchFamily="2" charset="2"/>
              <a:buChar char="§"/>
            </a:pPr>
            <a:r>
              <a:rPr lang="en-US" sz="2400" dirty="0"/>
              <a:t>Develop a hypothesis to help guide intervention adaptation. </a:t>
            </a:r>
          </a:p>
          <a:p>
            <a:r>
              <a:rPr lang="en-US" sz="1900" dirty="0"/>
              <a:t>Diagnostic data 			Hypothesis		Intervention Adaptation </a:t>
            </a:r>
          </a:p>
          <a:p>
            <a:r>
              <a:rPr lang="en-US" dirty="0"/>
              <a:t>Examples:</a:t>
            </a:r>
          </a:p>
          <a:p>
            <a:pPr marL="320032" lvl="2">
              <a:buSzPct val="100000"/>
              <a:buFont typeface="Wingdings" panose="05000000000000000000" pitchFamily="2" charset="2"/>
              <a:buChar char="§"/>
            </a:pPr>
            <a:r>
              <a:rPr lang="en-US" sz="2400" i="1" dirty="0"/>
              <a:t>Gina needs more practice opportunities.</a:t>
            </a:r>
          </a:p>
          <a:p>
            <a:pPr marL="320032" lvl="2">
              <a:buSzPct val="100000"/>
              <a:buFont typeface="Wingdings" panose="05000000000000000000" pitchFamily="2" charset="2"/>
              <a:buChar char="§"/>
            </a:pPr>
            <a:r>
              <a:rPr lang="en-US" sz="2400" i="1" dirty="0"/>
              <a:t>Matthew needs more behavior supports to increase his engagement.</a:t>
            </a:r>
          </a:p>
          <a:p>
            <a:pPr marL="320032" lvl="2">
              <a:buSzPct val="100000"/>
              <a:buFont typeface="Wingdings" panose="05000000000000000000" pitchFamily="2" charset="2"/>
              <a:buChar char="§"/>
            </a:pPr>
            <a:r>
              <a:rPr lang="en-US" sz="2400" i="1" dirty="0"/>
              <a:t>Sarah needs more explicit instruction in phonics. </a:t>
            </a:r>
          </a:p>
        </p:txBody>
      </p:sp>
      <p:grpSp>
        <p:nvGrpSpPr>
          <p:cNvPr id="4" name="Group 3" descr="An arrow indicating that diagnostic data informs a hypothesis">
            <a:extLst>
              <a:ext uri="{FF2B5EF4-FFF2-40B4-BE49-F238E27FC236}">
                <a16:creationId xmlns:a16="http://schemas.microsoft.com/office/drawing/2014/main" id="{161142B6-DDD3-C2C6-ACB6-5D51CB7FE3D7}"/>
              </a:ext>
            </a:extLst>
          </p:cNvPr>
          <p:cNvGrpSpPr/>
          <p:nvPr/>
        </p:nvGrpSpPr>
        <p:grpSpPr>
          <a:xfrm>
            <a:off x="2070969" y="1895317"/>
            <a:ext cx="1686838" cy="353497"/>
            <a:chOff x="2070969" y="1895317"/>
            <a:chExt cx="1686838" cy="353497"/>
          </a:xfrm>
        </p:grpSpPr>
        <p:cxnSp>
          <p:nvCxnSpPr>
            <p:cNvPr id="10" name="Straight Arrow Connector 9" descr="An arrow indicating that diagnostic data informs a hypothesis">
              <a:extLst>
                <a:ext uri="{FF2B5EF4-FFF2-40B4-BE49-F238E27FC236}">
                  <a16:creationId xmlns:a16="http://schemas.microsoft.com/office/drawing/2014/main" id="{561E1892-3026-8165-7F3F-C09A74D02D3F}"/>
                </a:ext>
              </a:extLst>
            </p:cNvPr>
            <p:cNvCxnSpPr>
              <a:cxnSpLocks/>
            </p:cNvCxnSpPr>
            <p:nvPr/>
          </p:nvCxnSpPr>
          <p:spPr>
            <a:xfrm>
              <a:off x="2070969" y="2248814"/>
              <a:ext cx="168683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3B6D08E-2532-98C3-6050-0F9FB88B085A}"/>
                </a:ext>
              </a:extLst>
            </p:cNvPr>
            <p:cNvSpPr txBox="1"/>
            <p:nvPr/>
          </p:nvSpPr>
          <p:spPr>
            <a:xfrm>
              <a:off x="2395411" y="1895317"/>
              <a:ext cx="1037953" cy="307777"/>
            </a:xfrm>
            <a:prstGeom prst="rect">
              <a:avLst/>
            </a:prstGeom>
            <a:noFill/>
          </p:spPr>
          <p:txBody>
            <a:bodyPr wrap="square" rtlCol="0">
              <a:spAutoFit/>
            </a:bodyPr>
            <a:lstStyle/>
            <a:p>
              <a:pPr algn="ctr"/>
              <a:r>
                <a:rPr lang="en-US" sz="1400"/>
                <a:t>informs</a:t>
              </a:r>
            </a:p>
          </p:txBody>
        </p:sp>
      </p:grpSp>
      <p:grpSp>
        <p:nvGrpSpPr>
          <p:cNvPr id="6" name="Group 5" descr="An arrow indicating that the hypothesis informs the intervention adaptation">
            <a:extLst>
              <a:ext uri="{FF2B5EF4-FFF2-40B4-BE49-F238E27FC236}">
                <a16:creationId xmlns:a16="http://schemas.microsoft.com/office/drawing/2014/main" id="{2AE1FA5F-578B-B433-32F1-CFE19B0CF9DC}"/>
              </a:ext>
            </a:extLst>
          </p:cNvPr>
          <p:cNvGrpSpPr/>
          <p:nvPr/>
        </p:nvGrpSpPr>
        <p:grpSpPr>
          <a:xfrm>
            <a:off x="4852599" y="1895316"/>
            <a:ext cx="1037953" cy="358314"/>
            <a:chOff x="4852599" y="1895316"/>
            <a:chExt cx="1037953" cy="358314"/>
          </a:xfrm>
        </p:grpSpPr>
        <p:cxnSp>
          <p:nvCxnSpPr>
            <p:cNvPr id="12" name="Straight Arrow Connector 11" descr="An arrow indicating that the hypothesis informs the intervention adaptation">
              <a:extLst>
                <a:ext uri="{FF2B5EF4-FFF2-40B4-BE49-F238E27FC236}">
                  <a16:creationId xmlns:a16="http://schemas.microsoft.com/office/drawing/2014/main" id="{271D6513-406F-65AA-8B18-26A78654193E}"/>
                </a:ext>
              </a:extLst>
            </p:cNvPr>
            <p:cNvCxnSpPr>
              <a:cxnSpLocks/>
            </p:cNvCxnSpPr>
            <p:nvPr/>
          </p:nvCxnSpPr>
          <p:spPr>
            <a:xfrm>
              <a:off x="5041440" y="2253630"/>
              <a:ext cx="83469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449203-5184-1C75-D60A-AE3B8F2B6182}"/>
                </a:ext>
              </a:extLst>
            </p:cNvPr>
            <p:cNvSpPr txBox="1"/>
            <p:nvPr/>
          </p:nvSpPr>
          <p:spPr>
            <a:xfrm>
              <a:off x="4852599" y="1895316"/>
              <a:ext cx="1037953" cy="307777"/>
            </a:xfrm>
            <a:prstGeom prst="rect">
              <a:avLst/>
            </a:prstGeom>
            <a:noFill/>
          </p:spPr>
          <p:txBody>
            <a:bodyPr wrap="square" rtlCol="0">
              <a:spAutoFit/>
            </a:bodyPr>
            <a:lstStyle/>
            <a:p>
              <a:pPr algn="ctr"/>
              <a:r>
                <a:rPr lang="en-US" sz="1400"/>
                <a:t>informs</a:t>
              </a:r>
            </a:p>
          </p:txBody>
        </p:sp>
      </p:grpSp>
      <p:pic>
        <p:nvPicPr>
          <p:cNvPr id="14" name="Picture 13"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01CD0BCC-5749-F95C-62E8-56F10F59A6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365" y="1404895"/>
            <a:ext cx="3292091" cy="4743442"/>
          </a:xfrm>
          <a:prstGeom prst="rect">
            <a:avLst/>
          </a:prstGeom>
        </p:spPr>
      </p:pic>
      <p:sp>
        <p:nvSpPr>
          <p:cNvPr id="8" name="Right Arrow 7" descr="A pink arrow pointing to the Diagnostic Data step of the Data-based Individualization process">
            <a:extLst>
              <a:ext uri="{FF2B5EF4-FFF2-40B4-BE49-F238E27FC236}">
                <a16:creationId xmlns:a16="http://schemas.microsoft.com/office/drawing/2014/main" id="{33A58B78-9FE1-3A4A-8FCA-1878AF1CE629}"/>
              </a:ext>
            </a:extLst>
          </p:cNvPr>
          <p:cNvSpPr/>
          <p:nvPr/>
        </p:nvSpPr>
        <p:spPr>
          <a:xfrm>
            <a:off x="8201890" y="3696841"/>
            <a:ext cx="1128709" cy="425885"/>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Right Arrow 6" descr="A pink arrow pointing to the Intervention Adaptation step of the Data-based Individualization process">
            <a:extLst>
              <a:ext uri="{FF2B5EF4-FFF2-40B4-BE49-F238E27FC236}">
                <a16:creationId xmlns:a16="http://schemas.microsoft.com/office/drawing/2014/main" id="{A6F9B482-0DDF-FD38-3334-7A5B25D3A6C5}"/>
              </a:ext>
            </a:extLst>
          </p:cNvPr>
          <p:cNvSpPr/>
          <p:nvPr/>
        </p:nvSpPr>
        <p:spPr>
          <a:xfrm>
            <a:off x="8201891" y="4351705"/>
            <a:ext cx="1089686" cy="425885"/>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FA039353-B3AD-F4F8-E44C-5DC5B249C247}"/>
              </a:ext>
            </a:extLst>
          </p:cNvPr>
          <p:cNvSpPr>
            <a:spLocks noGrp="1"/>
          </p:cNvSpPr>
          <p:nvPr>
            <p:ph type="sldNum" sz="quarter" idx="12"/>
          </p:nvPr>
        </p:nvSpPr>
        <p:spPr/>
        <p:txBody>
          <a:bodyPr/>
          <a:lstStyle/>
          <a:p>
            <a:fld id="{99A20822-4A49-4D36-86E3-300BA48D3F00}" type="slidenum">
              <a:rPr lang="en-US" smtClean="0"/>
              <a:t>41</a:t>
            </a:fld>
            <a:endParaRPr lang="en-US"/>
          </a:p>
        </p:txBody>
      </p:sp>
    </p:spTree>
    <p:extLst>
      <p:ext uri="{BB962C8B-B14F-4D97-AF65-F5344CB8AC3E}">
        <p14:creationId xmlns:p14="http://schemas.microsoft.com/office/powerpoint/2010/main" val="233983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51DC2-43E9-D53E-B5DD-DE9EA18758F9}"/>
              </a:ext>
            </a:extLst>
          </p:cNvPr>
          <p:cNvSpPr>
            <a:spLocks noGrp="1"/>
          </p:cNvSpPr>
          <p:nvPr>
            <p:ph type="title"/>
          </p:nvPr>
        </p:nvSpPr>
        <p:spPr/>
        <p:txBody>
          <a:bodyPr/>
          <a:lstStyle/>
          <a:p>
            <a:r>
              <a:rPr lang="en-US" b="1" dirty="0"/>
              <a:t>Step 3: </a:t>
            </a:r>
            <a:r>
              <a:rPr lang="en-US" dirty="0"/>
              <a:t>Diagnostic Data</a:t>
            </a:r>
            <a:br>
              <a:rPr lang="en-US" dirty="0"/>
            </a:br>
            <a:r>
              <a:rPr lang="en-US" sz="3600" i="1" dirty="0"/>
              <a:t>What data do I collect and how do I use it?</a:t>
            </a:r>
            <a:endParaRPr lang="en-US" i="1" dirty="0"/>
          </a:p>
        </p:txBody>
      </p:sp>
      <p:sp>
        <p:nvSpPr>
          <p:cNvPr id="3" name="Content Placeholder 2">
            <a:extLst>
              <a:ext uri="{FF2B5EF4-FFF2-40B4-BE49-F238E27FC236}">
                <a16:creationId xmlns:a16="http://schemas.microsoft.com/office/drawing/2014/main" id="{B065266E-B48F-FBD0-2A23-A2309E6483CB}"/>
              </a:ext>
            </a:extLst>
          </p:cNvPr>
          <p:cNvSpPr>
            <a:spLocks noGrp="1"/>
          </p:cNvSpPr>
          <p:nvPr>
            <p:ph sz="quarter" idx="14"/>
          </p:nvPr>
        </p:nvSpPr>
        <p:spPr>
          <a:xfrm>
            <a:off x="457199" y="1371600"/>
            <a:ext cx="6268065" cy="4343400"/>
          </a:xfrm>
        </p:spPr>
        <p:txBody>
          <a:bodyPr>
            <a:normAutofit fontScale="92500"/>
          </a:bodyPr>
          <a:lstStyle/>
          <a:p>
            <a:pPr marL="320032" lvl="2">
              <a:buSzPct val="100000"/>
              <a:buFont typeface="Wingdings" panose="05000000000000000000" pitchFamily="2" charset="2"/>
              <a:buChar char="§"/>
            </a:pPr>
            <a:r>
              <a:rPr lang="en-US" dirty="0"/>
              <a:t>Information gathered details adaptations to fit the needs of the student and informs </a:t>
            </a:r>
            <a:r>
              <a:rPr lang="en-US" b="1" i="1" dirty="0"/>
              <a:t>alterable variables</a:t>
            </a:r>
            <a:r>
              <a:rPr lang="en-US" dirty="0"/>
              <a:t> to adjust (e.g., Instruction, Curriculum, and Environment or ICE).</a:t>
            </a:r>
          </a:p>
          <a:p>
            <a:pPr marL="320032" lvl="2">
              <a:buSzPct val="100000"/>
              <a:buFont typeface="Wingdings" panose="05000000000000000000" pitchFamily="2" charset="2"/>
              <a:buChar char="§"/>
            </a:pPr>
            <a:r>
              <a:rPr lang="en-US" dirty="0"/>
              <a:t>Teams spend the least amount of time in problem analysis (i.e., developing a hypothesis)</a:t>
            </a:r>
          </a:p>
          <a:p>
            <a:pPr marL="777232" lvl="3" indent="-457200">
              <a:buFont typeface="Arial" panose="020B0604020202020204" pitchFamily="34" charset="0"/>
              <a:buChar char="•"/>
            </a:pPr>
            <a:r>
              <a:rPr lang="en-US" i="1" dirty="0"/>
              <a:t>Spend most time in problem identification</a:t>
            </a:r>
          </a:p>
          <a:p>
            <a:pPr marL="777232" lvl="3" indent="-457200">
              <a:buFont typeface="Arial" panose="020B0604020202020204" pitchFamily="34" charset="0"/>
              <a:buChar char="•"/>
            </a:pPr>
            <a:r>
              <a:rPr lang="en-US" i="1" dirty="0"/>
              <a:t>Focus too much on inalterable variable</a:t>
            </a:r>
            <a:br>
              <a:rPr lang="en-US" dirty="0"/>
            </a:br>
            <a:r>
              <a:rPr lang="en-US" sz="2000" i="1" dirty="0"/>
              <a:t>(Young &amp; </a:t>
            </a:r>
            <a:r>
              <a:rPr lang="en-US" sz="2000" i="1" dirty="0" err="1"/>
              <a:t>Gaughan</a:t>
            </a:r>
            <a:r>
              <a:rPr lang="en-US" sz="2000" i="1" dirty="0"/>
              <a:t>, 2010; Rosenfield et al., 2018)</a:t>
            </a:r>
            <a:endParaRPr lang="en-US" dirty="0"/>
          </a:p>
          <a:p>
            <a:endParaRPr lang="en-US" dirty="0"/>
          </a:p>
        </p:txBody>
      </p:sp>
      <p:pic>
        <p:nvPicPr>
          <p:cNvPr id="7" name="Content Placeholder 6"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1B7765C9-1122-386A-EF5E-CCD44935B7F5}"/>
              </a:ext>
            </a:extLst>
          </p:cNvPr>
          <p:cNvPicPr>
            <a:picLocks noGrp="1" noChangeAspect="1"/>
          </p:cNvPicPr>
          <p:nvPr>
            <p:ph sz="quarter" idx="15"/>
          </p:nvPr>
        </p:nvPicPr>
        <p:blipFill>
          <a:blip r:embed="rId2" cstate="print">
            <a:extLst>
              <a:ext uri="{28A0092B-C50C-407E-A947-70E740481C1C}">
                <a14:useLocalDpi xmlns:a14="http://schemas.microsoft.com/office/drawing/2010/main" val="0"/>
              </a:ext>
            </a:extLst>
          </a:blip>
          <a:stretch>
            <a:fillRect/>
          </a:stretch>
        </p:blipFill>
        <p:spPr>
          <a:xfrm>
            <a:off x="7441513" y="1371600"/>
            <a:ext cx="3014449" cy="4343400"/>
          </a:xfrm>
          <a:prstGeom prst="rect">
            <a:avLst/>
          </a:prstGeom>
        </p:spPr>
      </p:pic>
      <p:sp>
        <p:nvSpPr>
          <p:cNvPr id="4" name="Text Placeholder 3">
            <a:extLst>
              <a:ext uri="{FF2B5EF4-FFF2-40B4-BE49-F238E27FC236}">
                <a16:creationId xmlns:a16="http://schemas.microsoft.com/office/drawing/2014/main" id="{758567AF-6779-9AF3-5E41-5CD029455272}"/>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1869917-B06C-685D-F7CE-2BE065D241E5}"/>
              </a:ext>
            </a:extLst>
          </p:cNvPr>
          <p:cNvSpPr>
            <a:spLocks noGrp="1"/>
          </p:cNvSpPr>
          <p:nvPr>
            <p:ph type="sldNum" sz="quarter" idx="12"/>
          </p:nvPr>
        </p:nvSpPr>
        <p:spPr/>
        <p:txBody>
          <a:bodyPr/>
          <a:lstStyle/>
          <a:p>
            <a:fld id="{99A20822-4A49-4D36-86E3-300BA48D3F00}" type="slidenum">
              <a:rPr lang="en-US" smtClean="0"/>
              <a:pPr/>
              <a:t>42</a:t>
            </a:fld>
            <a:endParaRPr lang="en-US"/>
          </a:p>
        </p:txBody>
      </p:sp>
    </p:spTree>
    <p:extLst>
      <p:ext uri="{BB962C8B-B14F-4D97-AF65-F5344CB8AC3E}">
        <p14:creationId xmlns:p14="http://schemas.microsoft.com/office/powerpoint/2010/main" val="2762578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2BB3-8C35-8BFB-1E71-7F6F95D7ECEF}"/>
              </a:ext>
            </a:extLst>
          </p:cNvPr>
          <p:cNvSpPr>
            <a:spLocks noGrp="1"/>
          </p:cNvSpPr>
          <p:nvPr>
            <p:ph type="title"/>
          </p:nvPr>
        </p:nvSpPr>
        <p:spPr/>
        <p:txBody>
          <a:bodyPr/>
          <a:lstStyle/>
          <a:p>
            <a:r>
              <a:rPr lang="en-US" dirty="0"/>
              <a:t>Use RIOT and ICEL for Step 3</a:t>
            </a:r>
          </a:p>
        </p:txBody>
      </p:sp>
      <p:sp>
        <p:nvSpPr>
          <p:cNvPr id="3" name="Content Placeholder 2">
            <a:extLst>
              <a:ext uri="{FF2B5EF4-FFF2-40B4-BE49-F238E27FC236}">
                <a16:creationId xmlns:a16="http://schemas.microsoft.com/office/drawing/2014/main" id="{BCD772ED-8694-5E69-FE85-994EC5947DF0}"/>
              </a:ext>
            </a:extLst>
          </p:cNvPr>
          <p:cNvSpPr>
            <a:spLocks noGrp="1"/>
          </p:cNvSpPr>
          <p:nvPr>
            <p:ph sz="quarter" idx="15"/>
          </p:nvPr>
        </p:nvSpPr>
        <p:spPr>
          <a:xfrm>
            <a:off x="457200" y="1371600"/>
            <a:ext cx="5401159" cy="4343400"/>
          </a:xfrm>
        </p:spPr>
        <p:txBody>
          <a:bodyPr vert="horz" lIns="0" tIns="0" rIns="0" bIns="0" rtlCol="0" anchor="t">
            <a:normAutofit/>
          </a:bodyPr>
          <a:lstStyle/>
          <a:p>
            <a:pPr marL="320032" lvl="2">
              <a:buSzPct val="100000"/>
              <a:buFont typeface="Wingdings" panose="05000000000000000000" pitchFamily="2" charset="2"/>
              <a:buChar char="§"/>
            </a:pPr>
            <a:r>
              <a:rPr lang="en-US" sz="2400" dirty="0"/>
              <a:t>Learning (L) is an interaction among the instruction, curriculum, and environment (ICE)</a:t>
            </a:r>
          </a:p>
          <a:p>
            <a:pPr marL="320032" lvl="2">
              <a:buSzPct val="100000"/>
              <a:buFont typeface="Wingdings" panose="05000000000000000000" pitchFamily="2" charset="2"/>
              <a:buChar char="§"/>
            </a:pPr>
            <a:r>
              <a:rPr lang="en-US" sz="2400" dirty="0"/>
              <a:t>Use multiple data points collected in multiple ways to assess the context to better understand what’s needed to support the learner </a:t>
            </a:r>
            <a:r>
              <a:rPr lang="en-US" sz="2400" b="1" dirty="0"/>
              <a:t>(Review, Interview, Observe, Test)</a:t>
            </a:r>
          </a:p>
          <a:p>
            <a:endParaRPr lang="en-US" dirty="0"/>
          </a:p>
        </p:txBody>
      </p:sp>
      <p:sp>
        <p:nvSpPr>
          <p:cNvPr id="7" name="TextBox 6">
            <a:extLst>
              <a:ext uri="{FF2B5EF4-FFF2-40B4-BE49-F238E27FC236}">
                <a16:creationId xmlns:a16="http://schemas.microsoft.com/office/drawing/2014/main" id="{8204AA0F-1300-23A3-5253-BFDA1C4C1991}"/>
              </a:ext>
            </a:extLst>
          </p:cNvPr>
          <p:cNvSpPr txBox="1"/>
          <p:nvPr/>
        </p:nvSpPr>
        <p:spPr>
          <a:xfrm>
            <a:off x="7576910" y="935515"/>
            <a:ext cx="3537858" cy="707886"/>
          </a:xfrm>
          <a:prstGeom prst="rect">
            <a:avLst/>
          </a:prstGeom>
          <a:noFill/>
        </p:spPr>
        <p:txBody>
          <a:bodyPr wrap="square" rtlCol="0">
            <a:spAutoFit/>
          </a:bodyPr>
          <a:lstStyle/>
          <a:p>
            <a:pPr algn="ct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Academic &amp;</a:t>
            </a:r>
            <a:b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b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Behavioral Curriculum</a:t>
            </a:r>
          </a:p>
        </p:txBody>
      </p:sp>
      <p:pic>
        <p:nvPicPr>
          <p:cNvPr id="18" name="Graphic 17" descr="Books icon">
            <a:extLst>
              <a:ext uri="{FF2B5EF4-FFF2-40B4-BE49-F238E27FC236}">
                <a16:creationId xmlns:a16="http://schemas.microsoft.com/office/drawing/2014/main" id="{860F9650-AAD3-EA20-055B-4B395B422C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8105" y="1553696"/>
            <a:ext cx="1346478" cy="1346478"/>
          </a:xfrm>
          <a:prstGeom prst="rect">
            <a:avLst/>
          </a:prstGeom>
        </p:spPr>
      </p:pic>
      <p:sp>
        <p:nvSpPr>
          <p:cNvPr id="26" name="Right Arrow 25" descr="A pink arrow pointing from Academic &amp; Behavioral Curriculum to Environment">
            <a:extLst>
              <a:ext uri="{FF2B5EF4-FFF2-40B4-BE49-F238E27FC236}">
                <a16:creationId xmlns:a16="http://schemas.microsoft.com/office/drawing/2014/main" id="{D15FDB3A-D8F1-73EE-2C33-D93A5FB14027}"/>
              </a:ext>
            </a:extLst>
          </p:cNvPr>
          <p:cNvSpPr/>
          <p:nvPr/>
        </p:nvSpPr>
        <p:spPr>
          <a:xfrm rot="2962162">
            <a:off x="9939337" y="3011429"/>
            <a:ext cx="1756472" cy="766584"/>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TextBox 7">
            <a:extLst>
              <a:ext uri="{FF2B5EF4-FFF2-40B4-BE49-F238E27FC236}">
                <a16:creationId xmlns:a16="http://schemas.microsoft.com/office/drawing/2014/main" id="{BBA656DA-1BE0-A6C3-250D-3BD850D1DFBF}"/>
              </a:ext>
            </a:extLst>
          </p:cNvPr>
          <p:cNvSpPr txBox="1"/>
          <p:nvPr/>
        </p:nvSpPr>
        <p:spPr>
          <a:xfrm>
            <a:off x="9738958" y="5690034"/>
            <a:ext cx="2763825" cy="400110"/>
          </a:xfrm>
          <a:prstGeom prst="rect">
            <a:avLst/>
          </a:prstGeom>
          <a:noFill/>
        </p:spPr>
        <p:txBody>
          <a:bodyPr wrap="square" rtlCol="0">
            <a:spAutoFit/>
          </a:bodyPr>
          <a:lstStyle/>
          <a:p>
            <a:pPr algn="ct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Environment</a:t>
            </a:r>
          </a:p>
        </p:txBody>
      </p:sp>
      <p:pic>
        <p:nvPicPr>
          <p:cNvPr id="22" name="Graphic 21" descr="Desk with computers">
            <a:extLst>
              <a:ext uri="{FF2B5EF4-FFF2-40B4-BE49-F238E27FC236}">
                <a16:creationId xmlns:a16="http://schemas.microsoft.com/office/drawing/2014/main" id="{9B8190F1-B0AF-85F7-AFB1-757B06F11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2137" y="4543168"/>
            <a:ext cx="1257465" cy="1257465"/>
          </a:xfrm>
          <a:prstGeom prst="rect">
            <a:avLst/>
          </a:prstGeom>
        </p:spPr>
      </p:pic>
      <p:sp>
        <p:nvSpPr>
          <p:cNvPr id="27" name="Right Arrow 26" descr="A pink arrow pointing from Environment to Instruction">
            <a:extLst>
              <a:ext uri="{FF2B5EF4-FFF2-40B4-BE49-F238E27FC236}">
                <a16:creationId xmlns:a16="http://schemas.microsoft.com/office/drawing/2014/main" id="{A0FBCB44-3279-6BC4-7206-C476F150E966}"/>
              </a:ext>
            </a:extLst>
          </p:cNvPr>
          <p:cNvSpPr/>
          <p:nvPr/>
        </p:nvSpPr>
        <p:spPr>
          <a:xfrm rot="10800000">
            <a:off x="8175246" y="4996014"/>
            <a:ext cx="1756472" cy="766584"/>
          </a:xfrm>
          <a:prstGeom prst="rightArrow">
            <a:avLst>
              <a:gd name="adj1" fmla="val 50000"/>
              <a:gd name="adj2" fmla="val 48202"/>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TextBox 15">
            <a:extLst>
              <a:ext uri="{FF2B5EF4-FFF2-40B4-BE49-F238E27FC236}">
                <a16:creationId xmlns:a16="http://schemas.microsoft.com/office/drawing/2014/main" id="{D2A0FDF0-FA06-FD62-6362-C97A40E60FAE}"/>
              </a:ext>
            </a:extLst>
          </p:cNvPr>
          <p:cNvSpPr txBox="1"/>
          <p:nvPr/>
        </p:nvSpPr>
        <p:spPr>
          <a:xfrm>
            <a:off x="5411422" y="5721480"/>
            <a:ext cx="2763825" cy="400110"/>
          </a:xfrm>
          <a:prstGeom prst="rect">
            <a:avLst/>
          </a:prstGeom>
          <a:noFill/>
        </p:spPr>
        <p:txBody>
          <a:bodyPr wrap="square" rtlCol="0">
            <a:spAutoFit/>
          </a:bodyPr>
          <a:lstStyle/>
          <a:p>
            <a:pPr algn="ct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Instruction</a:t>
            </a:r>
          </a:p>
        </p:txBody>
      </p:sp>
      <p:pic>
        <p:nvPicPr>
          <p:cNvPr id="20" name="Graphic 19" descr="A classroom icon with the teacher pointing to the board and students watching">
            <a:extLst>
              <a:ext uri="{FF2B5EF4-FFF2-40B4-BE49-F238E27FC236}">
                <a16:creationId xmlns:a16="http://schemas.microsoft.com/office/drawing/2014/main" id="{53312B78-57DE-2D4F-E210-62491C146A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64602" y="4600961"/>
            <a:ext cx="1257465" cy="1257465"/>
          </a:xfrm>
          <a:prstGeom prst="rect">
            <a:avLst/>
          </a:prstGeom>
        </p:spPr>
      </p:pic>
      <p:sp>
        <p:nvSpPr>
          <p:cNvPr id="25" name="Right Arrow 24" descr="A pink arrow pointing from Instruction to Academic &amp; Behavioral Curriculum">
            <a:extLst>
              <a:ext uri="{FF2B5EF4-FFF2-40B4-BE49-F238E27FC236}">
                <a16:creationId xmlns:a16="http://schemas.microsoft.com/office/drawing/2014/main" id="{80E7281B-0BB2-69D0-E4BD-D2548166EFDA}"/>
              </a:ext>
            </a:extLst>
          </p:cNvPr>
          <p:cNvSpPr/>
          <p:nvPr/>
        </p:nvSpPr>
        <p:spPr>
          <a:xfrm rot="18685423">
            <a:off x="6543831" y="2998490"/>
            <a:ext cx="1756472" cy="766584"/>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75B5030A-F722-206C-2781-BE1A23568ECF}"/>
              </a:ext>
            </a:extLst>
          </p:cNvPr>
          <p:cNvSpPr txBox="1"/>
          <p:nvPr/>
        </p:nvSpPr>
        <p:spPr>
          <a:xfrm>
            <a:off x="7930554" y="4110772"/>
            <a:ext cx="2561583" cy="400110"/>
          </a:xfrm>
          <a:prstGeom prst="rect">
            <a:avLst/>
          </a:prstGeom>
          <a:noFill/>
        </p:spPr>
        <p:txBody>
          <a:bodyPr wrap="square" rtlCol="0">
            <a:spAutoFit/>
          </a:bodyPr>
          <a:lstStyle/>
          <a:p>
            <a:pPr algn="ct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Learner</a:t>
            </a:r>
          </a:p>
        </p:txBody>
      </p:sp>
      <p:pic>
        <p:nvPicPr>
          <p:cNvPr id="24" name="Graphic 23" descr="Graduation cap icon">
            <a:extLst>
              <a:ext uri="{FF2B5EF4-FFF2-40B4-BE49-F238E27FC236}">
                <a16:creationId xmlns:a16="http://schemas.microsoft.com/office/drawing/2014/main" id="{9A3BADD6-66C6-1513-7B68-B52E1969DF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42867" y="2962390"/>
            <a:ext cx="1536955" cy="1536955"/>
          </a:xfrm>
          <a:prstGeom prst="rect">
            <a:avLst/>
          </a:prstGeom>
        </p:spPr>
      </p:pic>
      <p:sp>
        <p:nvSpPr>
          <p:cNvPr id="6" name="Rectangle 5">
            <a:extLst>
              <a:ext uri="{FF2B5EF4-FFF2-40B4-BE49-F238E27FC236}">
                <a16:creationId xmlns:a16="http://schemas.microsoft.com/office/drawing/2014/main" id="{CBE11540-35C3-16BC-0CE1-B3B412382BBA}"/>
              </a:ext>
            </a:extLst>
          </p:cNvPr>
          <p:cNvSpPr/>
          <p:nvPr/>
        </p:nvSpPr>
        <p:spPr>
          <a:xfrm>
            <a:off x="2887019" y="6211669"/>
            <a:ext cx="8624807" cy="646331"/>
          </a:xfrm>
          <a:prstGeom prst="rect">
            <a:avLst/>
          </a:prstGeom>
        </p:spPr>
        <p:txBody>
          <a:bodyPr wrap="square">
            <a:spAutoFit/>
          </a:bodyPr>
          <a:lstStyle/>
          <a:p>
            <a:r>
              <a:rPr lang="en-US">
                <a:hlinkClick r:id="rId10"/>
              </a:rPr>
              <a:t>https://intensiveintervention.org/data-based-individualization/diagnostic-data</a:t>
            </a:r>
            <a:endParaRPr lang="en-US"/>
          </a:p>
          <a:p>
            <a:endParaRPr lang="en-US"/>
          </a:p>
        </p:txBody>
      </p:sp>
      <p:sp>
        <p:nvSpPr>
          <p:cNvPr id="5" name="Slide Number Placeholder 4">
            <a:extLst>
              <a:ext uri="{FF2B5EF4-FFF2-40B4-BE49-F238E27FC236}">
                <a16:creationId xmlns:a16="http://schemas.microsoft.com/office/drawing/2014/main" id="{BDB852E5-3845-CC21-3683-8574D68CC60F}"/>
              </a:ext>
            </a:extLst>
          </p:cNvPr>
          <p:cNvSpPr>
            <a:spLocks noGrp="1"/>
          </p:cNvSpPr>
          <p:nvPr>
            <p:ph type="sldNum" sz="quarter" idx="14"/>
          </p:nvPr>
        </p:nvSpPr>
        <p:spPr/>
        <p:txBody>
          <a:bodyPr/>
          <a:lstStyle/>
          <a:p>
            <a:fld id="{99A20822-4A49-4D36-86E3-300BA48D3F00}" type="slidenum">
              <a:rPr lang="en-US" smtClean="0"/>
              <a:pPr/>
              <a:t>43</a:t>
            </a:fld>
            <a:endParaRPr lang="en-US"/>
          </a:p>
        </p:txBody>
      </p:sp>
    </p:spTree>
    <p:extLst>
      <p:ext uri="{BB962C8B-B14F-4D97-AF65-F5344CB8AC3E}">
        <p14:creationId xmlns:p14="http://schemas.microsoft.com/office/powerpoint/2010/main" val="290052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BC7CD1-72E7-B0F3-21EE-E166C7EAE6DA}"/>
              </a:ext>
            </a:extLst>
          </p:cNvPr>
          <p:cNvSpPr>
            <a:spLocks noGrp="1"/>
          </p:cNvSpPr>
          <p:nvPr>
            <p:ph type="title"/>
          </p:nvPr>
        </p:nvSpPr>
        <p:spPr/>
        <p:txBody>
          <a:bodyPr/>
          <a:lstStyle/>
          <a:p>
            <a:r>
              <a:rPr lang="en-US" dirty="0"/>
              <a:t>Educationally Relevant and Alterable Variables</a:t>
            </a:r>
          </a:p>
        </p:txBody>
      </p:sp>
      <p:sp>
        <p:nvSpPr>
          <p:cNvPr id="52" name="TextBox 51">
            <a:extLst>
              <a:ext uri="{FF2B5EF4-FFF2-40B4-BE49-F238E27FC236}">
                <a16:creationId xmlns:a16="http://schemas.microsoft.com/office/drawing/2014/main" id="{0E89CB34-D717-0F67-2525-DB94C3B9E351}"/>
              </a:ext>
            </a:extLst>
          </p:cNvPr>
          <p:cNvSpPr txBox="1"/>
          <p:nvPr/>
        </p:nvSpPr>
        <p:spPr>
          <a:xfrm>
            <a:off x="5188889" y="1013804"/>
            <a:ext cx="1889218" cy="461665"/>
          </a:xfrm>
          <a:prstGeom prst="rect">
            <a:avLst/>
          </a:prstGeom>
          <a:noFill/>
        </p:spPr>
        <p:txBody>
          <a:bodyPr wrap="square" rtlCol="0">
            <a:spAutoFit/>
          </a:bodyPr>
          <a:lstStyle/>
          <a:p>
            <a:pPr algn="ctr"/>
            <a:r>
              <a:rPr lang="en-US" sz="2400">
                <a:solidFill>
                  <a:srgbClr val="FF0000"/>
                </a:solidFill>
                <a:latin typeface="Avenir Book" panose="02000503020000020003" pitchFamily="2" charset="0"/>
                <a:ea typeface="Open Sans" panose="020B0606030504020204" pitchFamily="34" charset="0"/>
                <a:cs typeface="Open Sans" panose="020B0606030504020204" pitchFamily="34" charset="0"/>
              </a:rPr>
              <a:t>Learner</a:t>
            </a:r>
          </a:p>
        </p:txBody>
      </p:sp>
      <p:grpSp>
        <p:nvGrpSpPr>
          <p:cNvPr id="27" name="Group 26" descr="Graduation cap icon in a green circle">
            <a:extLst>
              <a:ext uri="{FF2B5EF4-FFF2-40B4-BE49-F238E27FC236}">
                <a16:creationId xmlns:a16="http://schemas.microsoft.com/office/drawing/2014/main" id="{6279EBD4-DCAC-648B-115B-83D1E8B3BFB5}"/>
              </a:ext>
            </a:extLst>
          </p:cNvPr>
          <p:cNvGrpSpPr/>
          <p:nvPr/>
        </p:nvGrpSpPr>
        <p:grpSpPr>
          <a:xfrm>
            <a:off x="5409438" y="1424004"/>
            <a:ext cx="1371600" cy="1371600"/>
            <a:chOff x="8000280" y="4830377"/>
            <a:chExt cx="1371600" cy="1371600"/>
          </a:xfrm>
        </p:grpSpPr>
        <p:sp>
          <p:nvSpPr>
            <p:cNvPr id="26" name="Oval 25">
              <a:extLst>
                <a:ext uri="{FF2B5EF4-FFF2-40B4-BE49-F238E27FC236}">
                  <a16:creationId xmlns:a16="http://schemas.microsoft.com/office/drawing/2014/main" id="{2B8B3855-5F82-3668-562F-3FBBDD4B1D36}"/>
                </a:ext>
              </a:extLst>
            </p:cNvPr>
            <p:cNvSpPr>
              <a:spLocks noChangeAspect="1"/>
            </p:cNvSpPr>
            <p:nvPr/>
          </p:nvSpPr>
          <p:spPr>
            <a:xfrm>
              <a:off x="8000280" y="4830377"/>
              <a:ext cx="1371600" cy="1371600"/>
            </a:xfrm>
            <a:prstGeom prst="ellipse">
              <a:avLst/>
            </a:prstGeom>
            <a:solidFill>
              <a:schemeClr val="accent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Graphic 4">
              <a:extLst>
                <a:ext uri="{FF2B5EF4-FFF2-40B4-BE49-F238E27FC236}">
                  <a16:creationId xmlns:a16="http://schemas.microsoft.com/office/drawing/2014/main" id="{5079C97F-125E-540B-0F37-72492DF579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4261" y="4884859"/>
              <a:ext cx="1280160" cy="1280160"/>
            </a:xfrm>
            <a:prstGeom prst="rect">
              <a:avLst/>
            </a:prstGeom>
          </p:spPr>
        </p:pic>
      </p:grpSp>
      <p:cxnSp>
        <p:nvCxnSpPr>
          <p:cNvPr id="66" name="Straight Arrow Connector 65" descr="A black arrow pointing from Instruction to Learner">
            <a:extLst>
              <a:ext uri="{FF2B5EF4-FFF2-40B4-BE49-F238E27FC236}">
                <a16:creationId xmlns:a16="http://schemas.microsoft.com/office/drawing/2014/main" id="{BEF62BC1-F6A6-4092-44B2-6F5ABF247160}"/>
              </a:ext>
            </a:extLst>
          </p:cNvPr>
          <p:cNvCxnSpPr>
            <a:cxnSpLocks/>
          </p:cNvCxnSpPr>
          <p:nvPr/>
        </p:nvCxnSpPr>
        <p:spPr>
          <a:xfrm flipV="1">
            <a:off x="2776664" y="2240949"/>
            <a:ext cx="2379551" cy="11093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A classroom icon with the teacher pointing to the board and students watching">
            <a:extLst>
              <a:ext uri="{FF2B5EF4-FFF2-40B4-BE49-F238E27FC236}">
                <a16:creationId xmlns:a16="http://schemas.microsoft.com/office/drawing/2014/main" id="{3052474C-B0EB-C55C-0D76-98CB8FCC92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4435" y="3222227"/>
            <a:ext cx="777240" cy="777240"/>
          </a:xfrm>
          <a:prstGeom prst="rect">
            <a:avLst/>
          </a:prstGeom>
        </p:spPr>
      </p:pic>
      <p:sp>
        <p:nvSpPr>
          <p:cNvPr id="39" name="TextBox 38">
            <a:extLst>
              <a:ext uri="{FF2B5EF4-FFF2-40B4-BE49-F238E27FC236}">
                <a16:creationId xmlns:a16="http://schemas.microsoft.com/office/drawing/2014/main" id="{F5A64F1E-1B92-3E91-4F5D-AFD6C08EDA87}"/>
              </a:ext>
            </a:extLst>
          </p:cNvPr>
          <p:cNvSpPr txBox="1"/>
          <p:nvPr/>
        </p:nvSpPr>
        <p:spPr>
          <a:xfrm>
            <a:off x="1215600" y="3932975"/>
            <a:ext cx="1889218" cy="400110"/>
          </a:xfrm>
          <a:prstGeom prst="rect">
            <a:avLst/>
          </a:prstGeom>
          <a:noFill/>
        </p:spPr>
        <p:txBody>
          <a:bodyPr wrap="square" rtlCol="0">
            <a:spAutoFit/>
          </a:bodyPr>
          <a:lstStyle/>
          <a:p>
            <a:pPr algn="ct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Instruction</a:t>
            </a:r>
          </a:p>
        </p:txBody>
      </p:sp>
      <p:sp>
        <p:nvSpPr>
          <p:cNvPr id="55" name="Rounded Rectangle 54">
            <a:extLst>
              <a:ext uri="{FF2B5EF4-FFF2-40B4-BE49-F238E27FC236}">
                <a16:creationId xmlns:a16="http://schemas.microsoft.com/office/drawing/2014/main" id="{74C8864F-53B4-E4D1-E9DA-3628F356321F}"/>
              </a:ext>
            </a:extLst>
          </p:cNvPr>
          <p:cNvSpPr/>
          <p:nvPr/>
        </p:nvSpPr>
        <p:spPr>
          <a:xfrm>
            <a:off x="377129" y="4373040"/>
            <a:ext cx="3566160" cy="165210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a:solidFill>
                  <a:schemeClr val="tx1"/>
                </a:solidFill>
              </a:rPr>
              <a:t>Explicit </a:t>
            </a:r>
          </a:p>
          <a:p>
            <a:pPr marL="285750" indent="-285750">
              <a:buFont typeface="Arial" panose="020B0604020202020204" pitchFamily="34" charset="0"/>
              <a:buChar char="•"/>
            </a:pPr>
            <a:r>
              <a:rPr lang="en-US" sz="2000">
                <a:solidFill>
                  <a:schemeClr val="tx1"/>
                </a:solidFill>
              </a:rPr>
              <a:t>Opportunities to respond </a:t>
            </a:r>
            <a:endParaRPr lang="en-US" sz="2000">
              <a:solidFill>
                <a:schemeClr val="tx1"/>
              </a:solidFill>
              <a:cs typeface="Calibri"/>
            </a:endParaRPr>
          </a:p>
          <a:p>
            <a:pPr marL="285750" indent="-285750">
              <a:buFont typeface="Arial" panose="020B0604020202020204" pitchFamily="34" charset="0"/>
              <a:buChar char="•"/>
            </a:pPr>
            <a:r>
              <a:rPr lang="en-US" sz="2000">
                <a:solidFill>
                  <a:schemeClr val="tx1"/>
                </a:solidFill>
              </a:rPr>
              <a:t>Corrective feedback</a:t>
            </a:r>
          </a:p>
          <a:p>
            <a:pPr marL="285750" indent="-285750">
              <a:buFont typeface="Arial" panose="020B0604020202020204" pitchFamily="34" charset="0"/>
              <a:buChar char="•"/>
            </a:pPr>
            <a:r>
              <a:rPr lang="en-US" sz="2000">
                <a:solidFill>
                  <a:schemeClr val="tx1"/>
                </a:solidFill>
              </a:rPr>
              <a:t>Engagement strategies</a:t>
            </a:r>
          </a:p>
          <a:p>
            <a:pPr marL="285750" indent="-285750">
              <a:buFont typeface="Arial" panose="020B0604020202020204" pitchFamily="34" charset="0"/>
              <a:buChar char="•"/>
            </a:pPr>
            <a:r>
              <a:rPr lang="en-US" sz="2000">
                <a:solidFill>
                  <a:schemeClr val="tx1"/>
                </a:solidFill>
                <a:cs typeface="Calibri"/>
              </a:rPr>
              <a:t>Culturally relevant</a:t>
            </a:r>
          </a:p>
        </p:txBody>
      </p:sp>
      <p:cxnSp>
        <p:nvCxnSpPr>
          <p:cNvPr id="70" name="Straight Arrow Connector 69" descr="A black arrow pointing from Academic &amp; Behavioral Curriculum to Learner">
            <a:extLst>
              <a:ext uri="{FF2B5EF4-FFF2-40B4-BE49-F238E27FC236}">
                <a16:creationId xmlns:a16="http://schemas.microsoft.com/office/drawing/2014/main" id="{4B6AA78A-3BB8-3164-C735-B49189F7A933}"/>
              </a:ext>
            </a:extLst>
          </p:cNvPr>
          <p:cNvCxnSpPr>
            <a:cxnSpLocks/>
          </p:cNvCxnSpPr>
          <p:nvPr/>
        </p:nvCxnSpPr>
        <p:spPr>
          <a:xfrm flipH="1" flipV="1">
            <a:off x="6134210" y="2858042"/>
            <a:ext cx="16953" cy="3214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1" descr="Books icon">
            <a:extLst>
              <a:ext uri="{FF2B5EF4-FFF2-40B4-BE49-F238E27FC236}">
                <a16:creationId xmlns:a16="http://schemas.microsoft.com/office/drawing/2014/main" id="{6B066BBF-9D2C-EE11-E3A4-63394E4E4E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3947" y="3205804"/>
            <a:ext cx="776253" cy="776253"/>
          </a:xfrm>
          <a:prstGeom prst="rect">
            <a:avLst/>
          </a:prstGeom>
        </p:spPr>
      </p:pic>
      <p:sp>
        <p:nvSpPr>
          <p:cNvPr id="37" name="TextBox 36">
            <a:extLst>
              <a:ext uri="{FF2B5EF4-FFF2-40B4-BE49-F238E27FC236}">
                <a16:creationId xmlns:a16="http://schemas.microsoft.com/office/drawing/2014/main" id="{F6795F46-4E3B-87A1-D485-3996807C9FF7}"/>
              </a:ext>
            </a:extLst>
          </p:cNvPr>
          <p:cNvSpPr txBox="1"/>
          <p:nvPr/>
        </p:nvSpPr>
        <p:spPr>
          <a:xfrm>
            <a:off x="4056179" y="3935973"/>
            <a:ext cx="4154639" cy="400110"/>
          </a:xfrm>
          <a:prstGeom prst="rect">
            <a:avLst/>
          </a:prstGeom>
          <a:noFill/>
        </p:spPr>
        <p:txBody>
          <a:bodyPr wrap="square" rtlCol="0">
            <a:spAutoFit/>
          </a:bodyPr>
          <a:lstStyle/>
          <a:p>
            <a:pPr algn="ct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Academic &amp; Behavioral Curriculum</a:t>
            </a:r>
          </a:p>
        </p:txBody>
      </p:sp>
      <p:sp>
        <p:nvSpPr>
          <p:cNvPr id="54" name="Rounded Rectangle 53">
            <a:extLst>
              <a:ext uri="{FF2B5EF4-FFF2-40B4-BE49-F238E27FC236}">
                <a16:creationId xmlns:a16="http://schemas.microsoft.com/office/drawing/2014/main" id="{BDA09826-FB4C-0CA5-AA49-950BD91BACBF}"/>
              </a:ext>
            </a:extLst>
          </p:cNvPr>
          <p:cNvSpPr/>
          <p:nvPr/>
        </p:nvSpPr>
        <p:spPr>
          <a:xfrm>
            <a:off x="4312158" y="4373041"/>
            <a:ext cx="3566160" cy="165210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a:solidFill>
                  <a:schemeClr val="tx1"/>
                </a:solidFill>
              </a:rPr>
              <a:t>Scope and sequence</a:t>
            </a:r>
          </a:p>
          <a:p>
            <a:pPr marL="285750" indent="-285750">
              <a:buFont typeface="Arial" panose="020B0604020202020204" pitchFamily="34" charset="0"/>
              <a:buChar char="•"/>
            </a:pPr>
            <a:r>
              <a:rPr lang="en-US" sz="2000">
                <a:solidFill>
                  <a:schemeClr val="tx1"/>
                </a:solidFill>
              </a:rPr>
              <a:t>Level of difficulty</a:t>
            </a:r>
            <a:endParaRPr lang="en-US" sz="2000">
              <a:solidFill>
                <a:schemeClr val="tx1"/>
              </a:solidFill>
              <a:cs typeface="Calibri"/>
            </a:endParaRPr>
          </a:p>
          <a:p>
            <a:pPr marL="285750" indent="-285750">
              <a:buFont typeface="Arial" panose="020B0604020202020204" pitchFamily="34" charset="0"/>
              <a:buChar char="•"/>
            </a:pPr>
            <a:r>
              <a:rPr lang="en-US" sz="2000">
                <a:solidFill>
                  <a:schemeClr val="tx1"/>
                </a:solidFill>
              </a:rPr>
              <a:t>Match to learner need</a:t>
            </a:r>
          </a:p>
          <a:p>
            <a:pPr marL="285750" indent="-285750">
              <a:buFont typeface="Arial" panose="020B0604020202020204" pitchFamily="34" charset="0"/>
              <a:buChar char="•"/>
            </a:pPr>
            <a:r>
              <a:rPr lang="en-US" sz="2000">
                <a:solidFill>
                  <a:schemeClr val="tx1"/>
                </a:solidFill>
              </a:rPr>
              <a:t>High quality materials</a:t>
            </a:r>
            <a:endParaRPr lang="en-US" sz="2000">
              <a:solidFill>
                <a:schemeClr val="tx1"/>
              </a:solidFill>
              <a:cs typeface="Calibri"/>
            </a:endParaRPr>
          </a:p>
          <a:p>
            <a:pPr marL="285750" indent="-285750">
              <a:buFont typeface="Arial" panose="020B0604020202020204" pitchFamily="34" charset="0"/>
              <a:buChar char="•"/>
            </a:pPr>
            <a:r>
              <a:rPr lang="en-US" sz="2000">
                <a:solidFill>
                  <a:schemeClr val="tx1"/>
                </a:solidFill>
              </a:rPr>
              <a:t>Culturally relevant materials</a:t>
            </a:r>
          </a:p>
        </p:txBody>
      </p:sp>
      <p:cxnSp>
        <p:nvCxnSpPr>
          <p:cNvPr id="68" name="Straight Arrow Connector 67" descr="A black arrow pointing from Environment to Learner">
            <a:extLst>
              <a:ext uri="{FF2B5EF4-FFF2-40B4-BE49-F238E27FC236}">
                <a16:creationId xmlns:a16="http://schemas.microsoft.com/office/drawing/2014/main" id="{BAF4C841-DDFC-A0B3-6E41-814BC00DCD7B}"/>
              </a:ext>
            </a:extLst>
          </p:cNvPr>
          <p:cNvCxnSpPr>
            <a:cxnSpLocks/>
          </p:cNvCxnSpPr>
          <p:nvPr/>
        </p:nvCxnSpPr>
        <p:spPr>
          <a:xfrm flipH="1" flipV="1">
            <a:off x="7027932" y="2243835"/>
            <a:ext cx="2377440" cy="11064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Graphic 3" descr="A desk with computers icon">
            <a:extLst>
              <a:ext uri="{FF2B5EF4-FFF2-40B4-BE49-F238E27FC236}">
                <a16:creationId xmlns:a16="http://schemas.microsoft.com/office/drawing/2014/main" id="{E5362D44-AA24-E336-012A-F8B7640E99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32472" y="3222227"/>
            <a:ext cx="777240" cy="777240"/>
          </a:xfrm>
          <a:prstGeom prst="rect">
            <a:avLst/>
          </a:prstGeom>
        </p:spPr>
      </p:pic>
      <p:sp>
        <p:nvSpPr>
          <p:cNvPr id="38" name="TextBox 37">
            <a:extLst>
              <a:ext uri="{FF2B5EF4-FFF2-40B4-BE49-F238E27FC236}">
                <a16:creationId xmlns:a16="http://schemas.microsoft.com/office/drawing/2014/main" id="{E96D96CC-9CBB-774D-DF68-60667AE1FD58}"/>
              </a:ext>
            </a:extLst>
          </p:cNvPr>
          <p:cNvSpPr txBox="1"/>
          <p:nvPr/>
        </p:nvSpPr>
        <p:spPr>
          <a:xfrm>
            <a:off x="9085657" y="3999467"/>
            <a:ext cx="1889219" cy="400110"/>
          </a:xfrm>
          <a:prstGeom prst="rect">
            <a:avLst/>
          </a:prstGeom>
          <a:noFill/>
        </p:spPr>
        <p:txBody>
          <a:bodyPr wrap="square" rtlCol="0">
            <a:spAutoFit/>
          </a:bodyPr>
          <a:lstStyle/>
          <a:p>
            <a:pPr algn="ctr"/>
            <a:r>
              <a:rPr lang="en-US" sz="2000">
                <a:solidFill>
                  <a:srgbClr val="FF0000"/>
                </a:solidFill>
                <a:latin typeface="Avenir Book" panose="02000503020000020003" pitchFamily="2" charset="0"/>
                <a:ea typeface="Open Sans" panose="020B0606030504020204" pitchFamily="34" charset="0"/>
                <a:cs typeface="Open Sans" panose="020B0606030504020204" pitchFamily="34" charset="0"/>
              </a:rPr>
              <a:t>Environment</a:t>
            </a:r>
          </a:p>
        </p:txBody>
      </p:sp>
      <p:sp>
        <p:nvSpPr>
          <p:cNvPr id="56" name="Rounded Rectangle 55">
            <a:extLst>
              <a:ext uri="{FF2B5EF4-FFF2-40B4-BE49-F238E27FC236}">
                <a16:creationId xmlns:a16="http://schemas.microsoft.com/office/drawing/2014/main" id="{BDDABEBE-36F1-05DB-7856-CEDDFBC7C550}"/>
              </a:ext>
            </a:extLst>
          </p:cNvPr>
          <p:cNvSpPr/>
          <p:nvPr/>
        </p:nvSpPr>
        <p:spPr>
          <a:xfrm>
            <a:off x="8247187" y="4373040"/>
            <a:ext cx="3566160" cy="165210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a:solidFill>
                  <a:schemeClr val="tx1"/>
                </a:solidFill>
              </a:rPr>
              <a:t>Clearly taught expectations</a:t>
            </a:r>
            <a:endParaRPr lang="en-US" sz="2000">
              <a:solidFill>
                <a:schemeClr val="tx1"/>
              </a:solidFill>
              <a:cs typeface="Calibri"/>
            </a:endParaRPr>
          </a:p>
          <a:p>
            <a:pPr marL="285750" indent="-285750">
              <a:buFont typeface="Arial,Sans-Serif" panose="020B0604020202020204" pitchFamily="34" charset="0"/>
              <a:buChar char="•"/>
            </a:pPr>
            <a:r>
              <a:rPr lang="en-US" sz="2000">
                <a:solidFill>
                  <a:schemeClr val="tx1"/>
                </a:solidFill>
                <a:ea typeface="+mn-lt"/>
                <a:cs typeface="+mn-lt"/>
              </a:rPr>
              <a:t>Positive reinforcement</a:t>
            </a:r>
          </a:p>
          <a:p>
            <a:pPr marL="285750" indent="-285750">
              <a:buFont typeface="Arial" panose="020B0604020202020204" pitchFamily="34" charset="0"/>
              <a:buChar char="•"/>
            </a:pPr>
            <a:r>
              <a:rPr lang="en-US" sz="2000">
                <a:solidFill>
                  <a:schemeClr val="tx1"/>
                </a:solidFill>
              </a:rPr>
              <a:t>Positive interactions</a:t>
            </a:r>
            <a:endParaRPr lang="en-US" sz="2000">
              <a:solidFill>
                <a:schemeClr val="tx1"/>
              </a:solidFill>
              <a:cs typeface="Calibri"/>
            </a:endParaRPr>
          </a:p>
          <a:p>
            <a:pPr marL="285750" indent="-285750">
              <a:buFont typeface="Arial" panose="020B0604020202020204" pitchFamily="34" charset="0"/>
              <a:buChar char="•"/>
            </a:pPr>
            <a:r>
              <a:rPr lang="en-US" sz="2000">
                <a:solidFill>
                  <a:schemeClr val="tx1"/>
                </a:solidFill>
              </a:rPr>
              <a:t>Inclusive classrooms</a:t>
            </a:r>
          </a:p>
          <a:p>
            <a:pPr marL="285750" indent="-285750">
              <a:buFont typeface="Arial" panose="020B0604020202020204" pitchFamily="34" charset="0"/>
              <a:buChar char="•"/>
            </a:pPr>
            <a:r>
              <a:rPr lang="en-US" sz="2000">
                <a:solidFill>
                  <a:schemeClr val="tx1"/>
                </a:solidFill>
              </a:rPr>
              <a:t>Positive feedback</a:t>
            </a:r>
          </a:p>
        </p:txBody>
      </p:sp>
      <p:sp>
        <p:nvSpPr>
          <p:cNvPr id="9" name="Rounded Rectangle 8">
            <a:extLst>
              <a:ext uri="{FF2B5EF4-FFF2-40B4-BE49-F238E27FC236}">
                <a16:creationId xmlns:a16="http://schemas.microsoft.com/office/drawing/2014/main" id="{F66ABDE1-2166-D646-7105-48AF8E72A150}"/>
              </a:ext>
            </a:extLst>
          </p:cNvPr>
          <p:cNvSpPr/>
          <p:nvPr/>
        </p:nvSpPr>
        <p:spPr>
          <a:xfrm>
            <a:off x="8645296" y="1199311"/>
            <a:ext cx="3246598" cy="1280160"/>
          </a:xfrm>
          <a:prstGeom prst="roundRect">
            <a:avLst/>
          </a:prstGeom>
          <a:solidFill>
            <a:schemeClr val="accent3"/>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With a peer:</a:t>
            </a:r>
          </a:p>
          <a:p>
            <a:pPr algn="ctr"/>
            <a:r>
              <a:rPr lang="en-US">
                <a:solidFill>
                  <a:schemeClr val="bg1"/>
                </a:solidFill>
              </a:rPr>
              <a:t>Does your school collect this information when adapting interventions? </a:t>
            </a:r>
          </a:p>
        </p:txBody>
      </p:sp>
      <p:sp>
        <p:nvSpPr>
          <p:cNvPr id="6" name="Slide Number Placeholder 5">
            <a:extLst>
              <a:ext uri="{FF2B5EF4-FFF2-40B4-BE49-F238E27FC236}">
                <a16:creationId xmlns:a16="http://schemas.microsoft.com/office/drawing/2014/main" id="{DF49B5D7-A8A5-7232-F633-AF345B504504}"/>
              </a:ext>
            </a:extLst>
          </p:cNvPr>
          <p:cNvSpPr>
            <a:spLocks noGrp="1"/>
          </p:cNvSpPr>
          <p:nvPr>
            <p:ph type="sldNum" sz="quarter" idx="14"/>
          </p:nvPr>
        </p:nvSpPr>
        <p:spPr/>
        <p:txBody>
          <a:bodyPr/>
          <a:lstStyle/>
          <a:p>
            <a:fld id="{BABF4E83-61DB-418F-A99F-17BC9BB58EF6}" type="slidenum">
              <a:rPr lang="en-US" smtClean="0"/>
              <a:t>44</a:t>
            </a:fld>
            <a:endParaRPr lang="en-US"/>
          </a:p>
        </p:txBody>
      </p:sp>
    </p:spTree>
    <p:extLst>
      <p:ext uri="{BB962C8B-B14F-4D97-AF65-F5344CB8AC3E}">
        <p14:creationId xmlns:p14="http://schemas.microsoft.com/office/powerpoint/2010/main" val="6448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animBg="1"/>
      <p:bldP spid="56"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Considerations For Intensifying Interventions</a:t>
            </a:r>
          </a:p>
        </p:txBody>
      </p:sp>
      <p:sp>
        <p:nvSpPr>
          <p:cNvPr id="3" name="Content Placeholder 2"/>
          <p:cNvSpPr>
            <a:spLocks noGrp="1"/>
          </p:cNvSpPr>
          <p:nvPr>
            <p:ph sz="quarter" idx="15"/>
          </p:nvPr>
        </p:nvSpPr>
        <p:spPr>
          <a:xfrm>
            <a:off x="457200" y="1344837"/>
            <a:ext cx="6434255" cy="4807230"/>
          </a:xfrm>
        </p:spPr>
        <p:txBody>
          <a:bodyPr vert="horz" lIns="0" tIns="0" rIns="0" bIns="0" rtlCol="0" anchor="t">
            <a:normAutofit/>
          </a:bodyPr>
          <a:lstStyle/>
          <a:p>
            <a:pPr fontAlgn="t">
              <a:lnSpc>
                <a:spcPct val="120000"/>
              </a:lnSpc>
              <a:spcBef>
                <a:spcPts val="300"/>
              </a:spcBef>
              <a:buClr>
                <a:schemeClr val="tx1"/>
              </a:buClr>
            </a:pPr>
            <a:r>
              <a:rPr lang="en-US" sz="2100" dirty="0">
                <a:latin typeface="Arial"/>
              </a:rPr>
              <a:t>Review the </a:t>
            </a:r>
            <a:r>
              <a:rPr lang="en-US" sz="2100" dirty="0">
                <a:latin typeface="Arial"/>
                <a:hlinkClick r:id="rId3"/>
              </a:rPr>
              <a:t>Intervention Intensification Strategy Checklist </a:t>
            </a:r>
            <a:endParaRPr lang="en-US" sz="2100" dirty="0">
              <a:latin typeface="Arial"/>
            </a:endParaRPr>
          </a:p>
          <a:p>
            <a:pPr marL="349250" indent="-349250" fontAlgn="t">
              <a:lnSpc>
                <a:spcPct val="120000"/>
              </a:lnSpc>
              <a:spcBef>
                <a:spcPts val="300"/>
              </a:spcBef>
              <a:buFont typeface="Wingdings" panose="05000000000000000000" pitchFamily="2" charset="2"/>
              <a:buChar char="ü"/>
            </a:pPr>
            <a:endParaRPr lang="en-US" sz="2100" dirty="0">
              <a:latin typeface="Arial"/>
            </a:endParaRPr>
          </a:p>
          <a:p>
            <a:pPr marL="349250" indent="-349250" fontAlgn="t">
              <a:lnSpc>
                <a:spcPct val="120000"/>
              </a:lnSpc>
              <a:spcBef>
                <a:spcPts val="300"/>
              </a:spcBef>
              <a:buFont typeface="Wingdings" panose="05000000000000000000" pitchFamily="2" charset="2"/>
              <a:buChar char="ü"/>
            </a:pPr>
            <a:endParaRPr lang="en-US" sz="2100" dirty="0">
              <a:latin typeface="Arial"/>
            </a:endParaRPr>
          </a:p>
          <a:p>
            <a:pPr marL="349250" indent="-349250" fontAlgn="t">
              <a:lnSpc>
                <a:spcPct val="120000"/>
              </a:lnSpc>
              <a:spcBef>
                <a:spcPts val="300"/>
              </a:spcBef>
              <a:buFont typeface="Wingdings" panose="05000000000000000000" pitchFamily="2" charset="2"/>
              <a:buChar char="ü"/>
            </a:pPr>
            <a:endParaRPr lang="en-US" sz="2000" dirty="0">
              <a:latin typeface="Arial" panose="020B0604020202020204" pitchFamily="34" charset="0"/>
            </a:endParaRPr>
          </a:p>
          <a:p>
            <a:pPr marL="349250" indent="-349250" fontAlgn="t">
              <a:lnSpc>
                <a:spcPct val="120000"/>
              </a:lnSpc>
              <a:spcBef>
                <a:spcPts val="300"/>
              </a:spcBef>
              <a:buFont typeface="Wingdings" panose="05000000000000000000" pitchFamily="2" charset="2"/>
              <a:buChar char="ü"/>
            </a:pPr>
            <a:endParaRPr lang="en-US" sz="2000" dirty="0">
              <a:latin typeface="Arial" panose="020B0604020202020204" pitchFamily="34" charset="0"/>
            </a:endParaRPr>
          </a:p>
          <a:p>
            <a:pPr marL="349250" indent="-349250" fontAlgn="t">
              <a:lnSpc>
                <a:spcPct val="120000"/>
              </a:lnSpc>
              <a:spcBef>
                <a:spcPts val="300"/>
              </a:spcBef>
              <a:buFont typeface="Wingdings" panose="05000000000000000000" pitchFamily="2" charset="2"/>
              <a:buChar char="ü"/>
            </a:pPr>
            <a:endParaRPr lang="en-US" sz="2000" dirty="0">
              <a:latin typeface="Arial" panose="020B0604020202020204" pitchFamily="34" charset="0"/>
            </a:endParaRPr>
          </a:p>
          <a:p>
            <a:pPr fontAlgn="t">
              <a:lnSpc>
                <a:spcPct val="120000"/>
              </a:lnSpc>
              <a:spcBef>
                <a:spcPts val="300"/>
              </a:spcBef>
              <a:buClr>
                <a:schemeClr val="tx1"/>
              </a:buClr>
            </a:pPr>
            <a:r>
              <a:rPr lang="en-US" sz="2000" dirty="0">
                <a:latin typeface="Arial" panose="020B0604020202020204" pitchFamily="34" charset="0"/>
              </a:rPr>
              <a:t>Consider some of the ways you could intensity the interventions in your settings using these ideas.</a:t>
            </a:r>
          </a:p>
        </p:txBody>
      </p:sp>
      <p:pic>
        <p:nvPicPr>
          <p:cNvPr id="7" name="Picture 6" descr="A QR code linked to the Intervention Intensification Strategy Checklist">
            <a:extLst>
              <a:ext uri="{FF2B5EF4-FFF2-40B4-BE49-F238E27FC236}">
                <a16:creationId xmlns:a16="http://schemas.microsoft.com/office/drawing/2014/main" id="{ED9C307A-0A9F-5715-16BE-EA14D47FD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827" y="1997924"/>
            <a:ext cx="2116876" cy="2116876"/>
          </a:xfrm>
          <a:prstGeom prst="rect">
            <a:avLst/>
          </a:prstGeom>
        </p:spPr>
      </p:pic>
      <p:pic>
        <p:nvPicPr>
          <p:cNvPr id="11" name="Picture 11" descr="The Intervention Intensification Strategy Checklist">
            <a:extLst>
              <a:ext uri="{FF2B5EF4-FFF2-40B4-BE49-F238E27FC236}">
                <a16:creationId xmlns:a16="http://schemas.microsoft.com/office/drawing/2014/main" id="{5F717EAD-5093-CF49-DB73-70FAC06965C3}"/>
              </a:ext>
            </a:extLst>
          </p:cNvPr>
          <p:cNvPicPr>
            <a:picLocks noChangeAspect="1"/>
          </p:cNvPicPr>
          <p:nvPr/>
        </p:nvPicPr>
        <p:blipFill>
          <a:blip r:embed="rId5"/>
          <a:stretch>
            <a:fillRect/>
          </a:stretch>
        </p:blipFill>
        <p:spPr>
          <a:xfrm>
            <a:off x="6955315" y="932096"/>
            <a:ext cx="4129489" cy="5361034"/>
          </a:xfrm>
          <a:prstGeom prst="rect">
            <a:avLst/>
          </a:prstGeom>
          <a:ln>
            <a:solidFill>
              <a:schemeClr val="tx1"/>
            </a:solidFill>
          </a:ln>
        </p:spPr>
      </p:pic>
      <p:sp>
        <p:nvSpPr>
          <p:cNvPr id="5" name="Slide Number Placeholder 4"/>
          <p:cNvSpPr>
            <a:spLocks noGrp="1"/>
          </p:cNvSpPr>
          <p:nvPr>
            <p:ph type="sldNum" sz="quarter" idx="14"/>
          </p:nvPr>
        </p:nvSpPr>
        <p:spPr/>
        <p:txBody>
          <a:bodyPr/>
          <a:lstStyle/>
          <a:p>
            <a:pPr algn="r"/>
            <a:fld id="{F3477EC8-074D-41C4-94AE-E9EA7CEEA348}" type="slidenum">
              <a:rPr lang="en-US" smtClean="0"/>
              <a:pPr algn="r"/>
              <a:t>45</a:t>
            </a:fld>
            <a:endParaRPr lang="en-US"/>
          </a:p>
        </p:txBody>
      </p:sp>
    </p:spTree>
    <p:extLst>
      <p:ext uri="{BB962C8B-B14F-4D97-AF65-F5344CB8AC3E}">
        <p14:creationId xmlns:p14="http://schemas.microsoft.com/office/powerpoint/2010/main" val="971728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518F-F727-4F75-AB30-6AA5B6502658}"/>
              </a:ext>
            </a:extLst>
          </p:cNvPr>
          <p:cNvSpPr>
            <a:spLocks noGrp="1"/>
          </p:cNvSpPr>
          <p:nvPr>
            <p:ph type="title"/>
          </p:nvPr>
        </p:nvSpPr>
        <p:spPr/>
        <p:txBody>
          <a:bodyPr>
            <a:normAutofit fontScale="90000"/>
          </a:bodyPr>
          <a:lstStyle/>
          <a:p>
            <a:r>
              <a:rPr lang="en-US" dirty="0"/>
              <a:t>Using the Taxonomy to Select, Evaluate, and Design a Validated Intervention Program</a:t>
            </a:r>
          </a:p>
        </p:txBody>
      </p:sp>
      <p:sp>
        <p:nvSpPr>
          <p:cNvPr id="6" name="Text Placeholder 5">
            <a:extLst>
              <a:ext uri="{FF2B5EF4-FFF2-40B4-BE49-F238E27FC236}">
                <a16:creationId xmlns:a16="http://schemas.microsoft.com/office/drawing/2014/main" id="{05B3AA31-DB57-4E9C-82FB-D0D9333C2F7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A0B895B7-86F3-4F85-AB79-6C40DF01DB4E}"/>
              </a:ext>
            </a:extLst>
          </p:cNvPr>
          <p:cNvSpPr>
            <a:spLocks noGrp="1"/>
          </p:cNvSpPr>
          <p:nvPr>
            <p:ph type="sldNum" sz="quarter" idx="15"/>
          </p:nvPr>
        </p:nvSpPr>
        <p:spPr/>
        <p:txBody>
          <a:bodyPr/>
          <a:lstStyle/>
          <a:p>
            <a:fld id="{99A20822-4A49-4D36-86E3-300BA48D3F00}" type="slidenum">
              <a:rPr lang="en-US" smtClean="0"/>
              <a:pPr/>
              <a:t>46</a:t>
            </a:fld>
            <a:endParaRPr lang="en-US"/>
          </a:p>
        </p:txBody>
      </p:sp>
    </p:spTree>
    <p:custDataLst>
      <p:tags r:id="rId1"/>
    </p:custDataLst>
    <p:extLst>
      <p:ext uri="{BB962C8B-B14F-4D97-AF65-F5344CB8AC3E}">
        <p14:creationId xmlns:p14="http://schemas.microsoft.com/office/powerpoint/2010/main" val="252271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A617-9D81-3D88-C9D9-6D3F7329126B}"/>
              </a:ext>
            </a:extLst>
          </p:cNvPr>
          <p:cNvSpPr>
            <a:spLocks noGrp="1"/>
          </p:cNvSpPr>
          <p:nvPr>
            <p:ph type="title"/>
          </p:nvPr>
        </p:nvSpPr>
        <p:spPr/>
        <p:txBody>
          <a:bodyPr/>
          <a:lstStyle/>
          <a:p>
            <a:r>
              <a:rPr lang="en-US" dirty="0"/>
              <a:t>Where to Start?</a:t>
            </a:r>
          </a:p>
        </p:txBody>
      </p:sp>
      <p:sp>
        <p:nvSpPr>
          <p:cNvPr id="7" name="Content Placeholder 6">
            <a:extLst>
              <a:ext uri="{FF2B5EF4-FFF2-40B4-BE49-F238E27FC236}">
                <a16:creationId xmlns:a16="http://schemas.microsoft.com/office/drawing/2014/main" id="{2892497D-14A4-DD87-C364-B20A3C414AE5}"/>
              </a:ext>
            </a:extLst>
          </p:cNvPr>
          <p:cNvSpPr>
            <a:spLocks noGrp="1"/>
          </p:cNvSpPr>
          <p:nvPr>
            <p:ph sz="quarter" idx="14"/>
          </p:nvPr>
        </p:nvSpPr>
        <p:spPr>
          <a:xfrm>
            <a:off x="457201" y="1371600"/>
            <a:ext cx="4724400" cy="4343400"/>
          </a:xfrm>
        </p:spPr>
        <p:txBody>
          <a:bodyPr/>
          <a:lstStyle/>
          <a:p>
            <a:r>
              <a:rPr lang="en-US"/>
              <a:t>Evaluate your current interventions at Tier 2 for suitability.</a:t>
            </a:r>
          </a:p>
          <a:p>
            <a:r>
              <a:rPr lang="en-US" b="1"/>
              <a:t>Is it the right fit for your context?</a:t>
            </a:r>
          </a:p>
        </p:txBody>
      </p:sp>
      <p:pic>
        <p:nvPicPr>
          <p:cNvPr id="9" name="Picture 8" descr="A wooden block puzzle with a piece missing, and a wooden sphere on the table that would not fit into the missing puzzle space">
            <a:extLst>
              <a:ext uri="{FF2B5EF4-FFF2-40B4-BE49-F238E27FC236}">
                <a16:creationId xmlns:a16="http://schemas.microsoft.com/office/drawing/2014/main" id="{52C362EF-D0E2-DDFE-010A-5C8F6A86F8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87" t="6094" r="8584" b="13936"/>
          <a:stretch/>
        </p:blipFill>
        <p:spPr>
          <a:xfrm>
            <a:off x="5181600" y="976604"/>
            <a:ext cx="6824869" cy="4763715"/>
          </a:xfrm>
          <a:prstGeom prst="rect">
            <a:avLst/>
          </a:prstGeom>
        </p:spPr>
      </p:pic>
      <p:sp>
        <p:nvSpPr>
          <p:cNvPr id="5" name="Slide Number Placeholder 4">
            <a:extLst>
              <a:ext uri="{FF2B5EF4-FFF2-40B4-BE49-F238E27FC236}">
                <a16:creationId xmlns:a16="http://schemas.microsoft.com/office/drawing/2014/main" id="{1F5E0E9E-A572-5CA9-A339-1A85077E8512}"/>
              </a:ext>
            </a:extLst>
          </p:cNvPr>
          <p:cNvSpPr>
            <a:spLocks noGrp="1"/>
          </p:cNvSpPr>
          <p:nvPr>
            <p:ph type="sldNum" sz="quarter" idx="12"/>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3185928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2C24-A367-48E4-AA0B-72C6EED7ED96}"/>
              </a:ext>
            </a:extLst>
          </p:cNvPr>
          <p:cNvSpPr>
            <a:spLocks noGrp="1"/>
          </p:cNvSpPr>
          <p:nvPr>
            <p:ph type="title"/>
          </p:nvPr>
        </p:nvSpPr>
        <p:spPr/>
        <p:txBody>
          <a:bodyPr>
            <a:normAutofit/>
          </a:bodyPr>
          <a:lstStyle/>
          <a:p>
            <a:r>
              <a:rPr lang="en-US" dirty="0"/>
              <a:t>Using the Taxonomy to Find the Best Intervention</a:t>
            </a:r>
          </a:p>
        </p:txBody>
      </p:sp>
      <p:sp>
        <p:nvSpPr>
          <p:cNvPr id="13" name="Content Placeholder 12">
            <a:extLst>
              <a:ext uri="{FF2B5EF4-FFF2-40B4-BE49-F238E27FC236}">
                <a16:creationId xmlns:a16="http://schemas.microsoft.com/office/drawing/2014/main" id="{7DB9ABD5-DE64-4CFF-84D0-8E5BC7463A67}"/>
              </a:ext>
            </a:extLst>
          </p:cNvPr>
          <p:cNvSpPr>
            <a:spLocks noGrp="1"/>
          </p:cNvSpPr>
          <p:nvPr>
            <p:ph sz="quarter" idx="14"/>
          </p:nvPr>
        </p:nvSpPr>
        <p:spPr/>
        <p:txBody>
          <a:bodyPr>
            <a:normAutofit/>
          </a:bodyPr>
          <a:lstStyle/>
          <a:p>
            <a:r>
              <a:rPr lang="en-US" dirty="0"/>
              <a:t>There are no perfect interventions.</a:t>
            </a:r>
          </a:p>
          <a:p>
            <a:pPr algn="ctr"/>
            <a:r>
              <a:rPr lang="en-US" b="1" dirty="0"/>
              <a:t>BUT</a:t>
            </a:r>
          </a:p>
          <a:p>
            <a:r>
              <a:rPr lang="en-US" dirty="0"/>
              <a:t>Using the Taxonomy of Intervention Intensity can help you understand the strengths and weaknesses of your current intervention and support your selection of a new intervention.</a:t>
            </a:r>
          </a:p>
          <a:p>
            <a:endParaRPr lang="en-US" dirty="0"/>
          </a:p>
        </p:txBody>
      </p:sp>
      <p:pic>
        <p:nvPicPr>
          <p:cNvPr id="11" name="Picture 10" descr="A woman saying &quot;Already have an intervention? Use the dimensions of the taxonomy to evaluate its strengths and ligations for your target population,&quot; and a man saying &quot;Looking for a new intervention? Rating the dimensions of potential interventions can help educators compare their strengths and limitations to support selection.&quot;">
            <a:extLst>
              <a:ext uri="{FF2B5EF4-FFF2-40B4-BE49-F238E27FC236}">
                <a16:creationId xmlns:a16="http://schemas.microsoft.com/office/drawing/2014/main" id="{8C389042-D4E0-488B-844A-D58E6827B58B}"/>
              </a:ext>
            </a:extLst>
          </p:cNvPr>
          <p:cNvPicPr>
            <a:picLocks noChangeAspect="1"/>
          </p:cNvPicPr>
          <p:nvPr/>
        </p:nvPicPr>
        <p:blipFill>
          <a:blip r:embed="rId3"/>
          <a:stretch>
            <a:fillRect/>
          </a:stretch>
        </p:blipFill>
        <p:spPr>
          <a:xfrm>
            <a:off x="6025895" y="1056905"/>
            <a:ext cx="4760259" cy="5442462"/>
          </a:xfrm>
          <a:prstGeom prst="rect">
            <a:avLst/>
          </a:prstGeom>
        </p:spPr>
      </p:pic>
      <p:sp>
        <p:nvSpPr>
          <p:cNvPr id="5" name="Slide Number Placeholder 4">
            <a:extLst>
              <a:ext uri="{FF2B5EF4-FFF2-40B4-BE49-F238E27FC236}">
                <a16:creationId xmlns:a16="http://schemas.microsoft.com/office/drawing/2014/main" id="{0FB2F4BD-AFBC-4163-80D0-C551BA2543EE}"/>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48</a:t>
            </a:fld>
            <a:endParaRPr lang="en-US" sz="750"/>
          </a:p>
        </p:txBody>
      </p:sp>
    </p:spTree>
    <p:extLst>
      <p:ext uri="{BB962C8B-B14F-4D97-AF65-F5344CB8AC3E}">
        <p14:creationId xmlns:p14="http://schemas.microsoft.com/office/powerpoint/2010/main" val="4060426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1D8E-F5FC-4817-A179-2C817E72FB2B}"/>
              </a:ext>
            </a:extLst>
          </p:cNvPr>
          <p:cNvSpPr>
            <a:spLocks noGrp="1"/>
          </p:cNvSpPr>
          <p:nvPr>
            <p:ph type="title"/>
          </p:nvPr>
        </p:nvSpPr>
        <p:spPr/>
        <p:txBody>
          <a:bodyPr>
            <a:normAutofit/>
          </a:bodyPr>
          <a:lstStyle/>
          <a:p>
            <a:r>
              <a:rPr lang="en-US" dirty="0"/>
              <a:t>Rating an Intervention</a:t>
            </a:r>
          </a:p>
        </p:txBody>
      </p:sp>
      <p:sp>
        <p:nvSpPr>
          <p:cNvPr id="3" name="Content Placeholder 2">
            <a:extLst>
              <a:ext uri="{FF2B5EF4-FFF2-40B4-BE49-F238E27FC236}">
                <a16:creationId xmlns:a16="http://schemas.microsoft.com/office/drawing/2014/main" id="{409AB1D7-C11D-4F10-B203-347A480FBF29}"/>
              </a:ext>
            </a:extLst>
          </p:cNvPr>
          <p:cNvSpPr>
            <a:spLocks noGrp="1"/>
          </p:cNvSpPr>
          <p:nvPr>
            <p:ph sz="quarter" idx="14"/>
          </p:nvPr>
        </p:nvSpPr>
        <p:spPr>
          <a:xfrm>
            <a:off x="457200" y="1117237"/>
            <a:ext cx="8759181" cy="4623526"/>
          </a:xfrm>
        </p:spPr>
        <p:txBody>
          <a:bodyPr>
            <a:normAutofit/>
          </a:bodyPr>
          <a:lstStyle/>
          <a:p>
            <a:pPr marL="342900" lvl="2" indent="-342900">
              <a:buFont typeface="Wingdings" panose="05000000000000000000" pitchFamily="2" charset="2"/>
              <a:buChar char="§"/>
            </a:pPr>
            <a:r>
              <a:rPr lang="en-US" dirty="0"/>
              <a:t>The goal of rating an intervention is to provide a clear picture of the intervention:</a:t>
            </a:r>
          </a:p>
          <a:p>
            <a:pPr marL="685800" lvl="3" indent="-366713">
              <a:buFont typeface="Arial" panose="020B0604020202020204" pitchFamily="34" charset="0"/>
              <a:buChar char="•"/>
            </a:pPr>
            <a:r>
              <a:rPr lang="en-US" dirty="0"/>
              <a:t>There is no hard and fast rule for ratings. </a:t>
            </a:r>
          </a:p>
          <a:p>
            <a:pPr marL="685800" lvl="3" indent="-366713">
              <a:buFont typeface="Arial" panose="020B0604020202020204" pitchFamily="34" charset="0"/>
              <a:buChar char="•"/>
            </a:pPr>
            <a:r>
              <a:rPr lang="en-US" dirty="0"/>
              <a:t>Some dimensions will be easier to rate than others.</a:t>
            </a:r>
          </a:p>
          <a:p>
            <a:pPr marL="685800" lvl="3" indent="-366713">
              <a:buFont typeface="Arial" panose="020B0604020202020204" pitchFamily="34" charset="0"/>
              <a:buChar char="•"/>
            </a:pPr>
            <a:r>
              <a:rPr lang="en-US" dirty="0"/>
              <a:t>Ratings can help guide intensification.</a:t>
            </a:r>
          </a:p>
          <a:p>
            <a:pPr marL="777232" lvl="3" indent="-457200">
              <a:buFont typeface="Arial" panose="020B0604020202020204" pitchFamily="34" charset="0"/>
              <a:buChar char="•"/>
            </a:pPr>
            <a:endParaRPr lang="en-US" dirty="0"/>
          </a:p>
          <a:p>
            <a:pPr marL="320032" lvl="2">
              <a:buSzPct val="100000"/>
              <a:buFont typeface="Wingdings" panose="05000000000000000000" pitchFamily="2" charset="2"/>
              <a:buChar char="§"/>
            </a:pPr>
            <a:endParaRPr lang="en-US" dirty="0"/>
          </a:p>
          <a:p>
            <a:pPr marL="777232" lvl="3" indent="-457200">
              <a:buFont typeface="Wingdings" panose="05000000000000000000" pitchFamily="2" charset="2"/>
              <a:buChar char="§"/>
            </a:pPr>
            <a:endParaRPr lang="en-US" dirty="0"/>
          </a:p>
        </p:txBody>
      </p:sp>
      <p:graphicFrame>
        <p:nvGraphicFramePr>
          <p:cNvPr id="6" name="Content Placeholder 20">
            <a:extLst>
              <a:ext uri="{FF2B5EF4-FFF2-40B4-BE49-F238E27FC236}">
                <a16:creationId xmlns:a16="http://schemas.microsoft.com/office/drawing/2014/main" id="{51B43F95-3236-424C-9985-7F52D39FA9C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1780776"/>
              </p:ext>
            </p:extLst>
          </p:nvPr>
        </p:nvGraphicFramePr>
        <p:xfrm>
          <a:off x="1210037" y="3833769"/>
          <a:ext cx="7750968" cy="2161357"/>
        </p:xfrm>
        <a:graphic>
          <a:graphicData uri="http://schemas.openxmlformats.org/drawingml/2006/table">
            <a:tbl>
              <a:tblPr firstRow="1" bandRow="1">
                <a:tableStyleId>{5940675A-B579-460E-94D1-54222C63F5DA}</a:tableStyleId>
              </a:tblPr>
              <a:tblGrid>
                <a:gridCol w="1937742">
                  <a:extLst>
                    <a:ext uri="{9D8B030D-6E8A-4147-A177-3AD203B41FA5}">
                      <a16:colId xmlns:a16="http://schemas.microsoft.com/office/drawing/2014/main" val="2021640973"/>
                    </a:ext>
                  </a:extLst>
                </a:gridCol>
                <a:gridCol w="1937742">
                  <a:extLst>
                    <a:ext uri="{9D8B030D-6E8A-4147-A177-3AD203B41FA5}">
                      <a16:colId xmlns:a16="http://schemas.microsoft.com/office/drawing/2014/main" val="2825273668"/>
                    </a:ext>
                  </a:extLst>
                </a:gridCol>
                <a:gridCol w="1937742">
                  <a:extLst>
                    <a:ext uri="{9D8B030D-6E8A-4147-A177-3AD203B41FA5}">
                      <a16:colId xmlns:a16="http://schemas.microsoft.com/office/drawing/2014/main" val="1209125442"/>
                    </a:ext>
                  </a:extLst>
                </a:gridCol>
                <a:gridCol w="1937742">
                  <a:extLst>
                    <a:ext uri="{9D8B030D-6E8A-4147-A177-3AD203B41FA5}">
                      <a16:colId xmlns:a16="http://schemas.microsoft.com/office/drawing/2014/main" val="1518851305"/>
                    </a:ext>
                  </a:extLst>
                </a:gridCol>
              </a:tblGrid>
              <a:tr h="1061537">
                <a:tc>
                  <a:txBody>
                    <a:bodyPr/>
                    <a:lstStyle/>
                    <a:p>
                      <a:pPr algn="ctr"/>
                      <a:r>
                        <a:rPr lang="en-US" sz="3800" b="1" dirty="0">
                          <a:effectLst>
                            <a:outerShdw blurRad="50800" dist="38100" dir="2700000" algn="tl" rotWithShape="0">
                              <a:prstClr val="black">
                                <a:alpha val="40000"/>
                              </a:prstClr>
                            </a:outerShdw>
                          </a:effectLst>
                        </a:rPr>
                        <a:t>0</a:t>
                      </a:r>
                    </a:p>
                  </a:txBody>
                  <a:tcPr marL="69093" marR="69093" marT="34546" marB="34546" anchor="ctr">
                    <a:lnB w="12700" cmpd="sng">
                      <a:noFill/>
                    </a:lnB>
                  </a:tcPr>
                </a:tc>
                <a:tc>
                  <a:txBody>
                    <a:bodyPr/>
                    <a:lstStyle/>
                    <a:p>
                      <a:pPr algn="ctr"/>
                      <a:r>
                        <a:rPr lang="en-US" sz="3800" b="1">
                          <a:effectLst>
                            <a:outerShdw blurRad="50800" dist="38100" dir="2700000" algn="tl" rotWithShape="0">
                              <a:prstClr val="black">
                                <a:alpha val="40000"/>
                              </a:prstClr>
                            </a:outerShdw>
                          </a:effectLst>
                        </a:rPr>
                        <a:t>1</a:t>
                      </a:r>
                    </a:p>
                  </a:txBody>
                  <a:tcPr marL="69093" marR="69093" marT="34546" marB="34546" anchor="ctr">
                    <a:lnB w="12700" cmpd="sng">
                      <a:noFill/>
                    </a:lnB>
                  </a:tcPr>
                </a:tc>
                <a:tc>
                  <a:txBody>
                    <a:bodyPr/>
                    <a:lstStyle/>
                    <a:p>
                      <a:pPr algn="ctr"/>
                      <a:r>
                        <a:rPr lang="en-US" sz="3800" b="1" dirty="0">
                          <a:effectLst>
                            <a:outerShdw blurRad="50800" dist="38100" dir="2700000" algn="tl" rotWithShape="0">
                              <a:prstClr val="black">
                                <a:alpha val="40000"/>
                              </a:prstClr>
                            </a:outerShdw>
                          </a:effectLst>
                        </a:rPr>
                        <a:t>2</a:t>
                      </a:r>
                    </a:p>
                  </a:txBody>
                  <a:tcPr marL="69093" marR="69093" marT="34546" marB="34546" anchor="ctr">
                    <a:lnB w="12700" cmpd="sng">
                      <a:noFill/>
                    </a:lnB>
                  </a:tcPr>
                </a:tc>
                <a:tc>
                  <a:txBody>
                    <a:bodyPr/>
                    <a:lstStyle/>
                    <a:p>
                      <a:pPr algn="ctr"/>
                      <a:r>
                        <a:rPr lang="en-US" sz="3800" b="1" dirty="0">
                          <a:effectLst>
                            <a:outerShdw blurRad="50800" dist="38100" dir="2700000" algn="tl" rotWithShape="0">
                              <a:prstClr val="black">
                                <a:alpha val="40000"/>
                              </a:prstClr>
                            </a:outerShdw>
                          </a:effectLst>
                        </a:rPr>
                        <a:t>3</a:t>
                      </a:r>
                    </a:p>
                  </a:txBody>
                  <a:tcPr marL="69093" marR="69093" marT="34546" marB="34546" anchor="ctr">
                    <a:lnB w="12700" cmpd="sng">
                      <a:noFill/>
                    </a:lnB>
                  </a:tcPr>
                </a:tc>
                <a:extLst>
                  <a:ext uri="{0D108BD9-81ED-4DB2-BD59-A6C34878D82A}">
                    <a16:rowId xmlns:a16="http://schemas.microsoft.com/office/drawing/2014/main" val="136588026"/>
                  </a:ext>
                </a:extLst>
              </a:tr>
              <a:tr h="1099820">
                <a:tc>
                  <a:txBody>
                    <a:bodyPr/>
                    <a:lstStyle/>
                    <a:p>
                      <a:pPr algn="ctr"/>
                      <a:r>
                        <a:rPr lang="en-US" sz="1500" b="1"/>
                        <a:t>Fails</a:t>
                      </a:r>
                      <a:r>
                        <a:rPr lang="en-US" sz="1500"/>
                        <a:t> to </a:t>
                      </a:r>
                    </a:p>
                    <a:p>
                      <a:pPr algn="ctr"/>
                      <a:r>
                        <a:rPr lang="en-US" sz="1500"/>
                        <a:t>Address </a:t>
                      </a:r>
                    </a:p>
                    <a:p>
                      <a:pPr algn="ctr"/>
                      <a:r>
                        <a:rPr lang="en-US" sz="1500"/>
                        <a:t>Standard</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alpha val="25000"/>
                      </a:schemeClr>
                    </a:solidFill>
                  </a:tcPr>
                </a:tc>
                <a:tc>
                  <a:txBody>
                    <a:bodyPr/>
                    <a:lstStyle/>
                    <a:p>
                      <a:pPr algn="ctr"/>
                      <a:r>
                        <a:rPr lang="en-US" sz="1500"/>
                        <a:t>Addresses Standard </a:t>
                      </a:r>
                    </a:p>
                    <a:p>
                      <a:pPr algn="ctr"/>
                      <a:r>
                        <a:rPr lang="en-US" sz="1500" b="1"/>
                        <a:t>Minimally</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alpha val="50000"/>
                      </a:schemeClr>
                    </a:solidFill>
                  </a:tcPr>
                </a:tc>
                <a:tc>
                  <a:txBody>
                    <a:bodyPr/>
                    <a:lstStyle/>
                    <a:p>
                      <a:pPr algn="ctr"/>
                      <a:r>
                        <a:rPr lang="en-US" sz="1500"/>
                        <a:t>Addresses Standard </a:t>
                      </a:r>
                      <a:r>
                        <a:rPr lang="en-US" sz="1500" b="1"/>
                        <a:t>Moderately</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alpha val="75000"/>
                      </a:schemeClr>
                    </a:solidFill>
                  </a:tcPr>
                </a:tc>
                <a:tc>
                  <a:txBody>
                    <a:bodyPr/>
                    <a:lstStyle/>
                    <a:p>
                      <a:pPr algn="ctr"/>
                      <a:r>
                        <a:rPr lang="en-US" sz="1500" dirty="0">
                          <a:solidFill>
                            <a:schemeClr val="bg1"/>
                          </a:solidFill>
                        </a:rPr>
                        <a:t>Addresses Standard </a:t>
                      </a:r>
                    </a:p>
                    <a:p>
                      <a:pPr algn="ctr"/>
                      <a:r>
                        <a:rPr lang="en-US" sz="1500" b="1" dirty="0">
                          <a:solidFill>
                            <a:schemeClr val="bg1"/>
                          </a:solidFill>
                        </a:rPr>
                        <a:t>Well</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solidFill>
                  </a:tcPr>
                </a:tc>
                <a:extLst>
                  <a:ext uri="{0D108BD9-81ED-4DB2-BD59-A6C34878D82A}">
                    <a16:rowId xmlns:a16="http://schemas.microsoft.com/office/drawing/2014/main" val="873621820"/>
                  </a:ext>
                </a:extLst>
              </a:tr>
            </a:tbl>
          </a:graphicData>
        </a:graphic>
      </p:graphicFrame>
      <p:sp>
        <p:nvSpPr>
          <p:cNvPr id="5" name="Slide Number Placeholder 4">
            <a:extLst>
              <a:ext uri="{FF2B5EF4-FFF2-40B4-BE49-F238E27FC236}">
                <a16:creationId xmlns:a16="http://schemas.microsoft.com/office/drawing/2014/main" id="{E825CE16-7C8D-4FA3-A873-11366E0DED7D}"/>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49</a:t>
            </a:fld>
            <a:endParaRPr lang="en-US" sz="750"/>
          </a:p>
        </p:txBody>
      </p:sp>
      <p:pic>
        <p:nvPicPr>
          <p:cNvPr id="4" name="Content Placeholder 17" descr="A table showing the dimensions of the Taxonomy of Intervention Intensity including Strength, Dosage, Alignment, Attention to Transfer, Comprehensiveness, Behavior Support or Academic Support and Individualization. ">
            <a:extLst>
              <a:ext uri="{FF2B5EF4-FFF2-40B4-BE49-F238E27FC236}">
                <a16:creationId xmlns:a16="http://schemas.microsoft.com/office/drawing/2014/main" id="{8CBCB126-5394-4EB5-3205-93E777BD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381" y="576554"/>
            <a:ext cx="2622616" cy="5233419"/>
          </a:xfrm>
          <a:prstGeom prst="rect">
            <a:avLst/>
          </a:prstGeom>
          <a:ln>
            <a:noFill/>
          </a:ln>
        </p:spPr>
      </p:pic>
    </p:spTree>
    <p:extLst>
      <p:ext uri="{BB962C8B-B14F-4D97-AF65-F5344CB8AC3E}">
        <p14:creationId xmlns:p14="http://schemas.microsoft.com/office/powerpoint/2010/main" val="3832255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1C5C-405F-485A-9939-8F31DA5F101D}"/>
              </a:ext>
            </a:extLst>
          </p:cNvPr>
          <p:cNvSpPr>
            <a:spLocks noGrp="1"/>
          </p:cNvSpPr>
          <p:nvPr>
            <p:ph type="title"/>
          </p:nvPr>
        </p:nvSpPr>
        <p:spPr>
          <a:xfrm>
            <a:off x="457200" y="0"/>
            <a:ext cx="11276076" cy="1280160"/>
          </a:xfrm>
        </p:spPr>
        <p:txBody>
          <a:bodyPr anchor="ctr">
            <a:normAutofit/>
          </a:bodyPr>
          <a:lstStyle/>
          <a:p>
            <a:r>
              <a:rPr lang="en-US" dirty="0"/>
              <a:t>NCII’s Approach to Intensive Intervention</a:t>
            </a:r>
          </a:p>
        </p:txBody>
      </p:sp>
      <p:sp>
        <p:nvSpPr>
          <p:cNvPr id="15" name="Content Placeholder 2">
            <a:extLst>
              <a:ext uri="{FF2B5EF4-FFF2-40B4-BE49-F238E27FC236}">
                <a16:creationId xmlns:a16="http://schemas.microsoft.com/office/drawing/2014/main" id="{BE545024-1529-D95B-3AA2-91C29FBC30A7}"/>
              </a:ext>
            </a:extLst>
          </p:cNvPr>
          <p:cNvSpPr>
            <a:spLocks noGrp="1"/>
          </p:cNvSpPr>
          <p:nvPr>
            <p:ph sz="quarter" idx="14"/>
          </p:nvPr>
        </p:nvSpPr>
        <p:spPr>
          <a:xfrm>
            <a:off x="457200" y="1371600"/>
            <a:ext cx="6118964" cy="4343400"/>
          </a:xfrm>
        </p:spPr>
        <p:txBody>
          <a:bodyPr/>
          <a:lstStyle/>
          <a:p>
            <a:pPr marL="320040" indent="-320040">
              <a:spcBef>
                <a:spcPts val="600"/>
              </a:spcBef>
              <a:buClr>
                <a:schemeClr val="accent1"/>
              </a:buClr>
              <a:buFont typeface="Wingdings" panose="05000000000000000000" pitchFamily="2" charset="2"/>
              <a:buChar char="§"/>
            </a:pPr>
            <a:r>
              <a:rPr lang="en-US" dirty="0"/>
              <a:t>A systematic method for using data to determine </a:t>
            </a:r>
            <a:r>
              <a:rPr lang="en-US" i="1" dirty="0"/>
              <a:t>when</a:t>
            </a:r>
            <a:r>
              <a:rPr lang="en-US" dirty="0"/>
              <a:t> and </a:t>
            </a:r>
            <a:r>
              <a:rPr lang="en-US" i="1" dirty="0"/>
              <a:t>how</a:t>
            </a:r>
            <a:r>
              <a:rPr lang="en-US" dirty="0"/>
              <a:t> to provide more intensive intervention.</a:t>
            </a:r>
          </a:p>
          <a:p>
            <a:pPr marL="320040" indent="-320040">
              <a:spcBef>
                <a:spcPts val="600"/>
              </a:spcBef>
              <a:buClr>
                <a:schemeClr val="accent1"/>
              </a:buClr>
              <a:buFont typeface="Wingdings" panose="05000000000000000000" pitchFamily="2" charset="2"/>
              <a:buChar char="§"/>
            </a:pPr>
            <a:r>
              <a:rPr lang="en-US" dirty="0"/>
              <a:t>An ongoing process—not a single intervention.</a:t>
            </a:r>
          </a:p>
          <a:p>
            <a:pPr marL="320040" indent="-320040">
              <a:spcBef>
                <a:spcPts val="600"/>
              </a:spcBef>
              <a:buClr>
                <a:schemeClr val="accent1"/>
              </a:buClr>
              <a:buFont typeface="Wingdings" panose="05000000000000000000" pitchFamily="2" charset="2"/>
              <a:buChar char="§"/>
            </a:pPr>
            <a:r>
              <a:rPr lang="en-US" dirty="0"/>
              <a:t>Intended for students with severe and persistent learning and behavioral needs. </a:t>
            </a:r>
          </a:p>
        </p:txBody>
      </p:sp>
      <p:pic>
        <p:nvPicPr>
          <p:cNvPr id="10"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4B1A7622-EF86-41AB-B527-A976092C7DC8}"/>
              </a:ext>
            </a:extLst>
          </p:cNvPr>
          <p:cNvPicPr>
            <a:picLocks noGrp="1" noChangeAspect="1"/>
          </p:cNvPicPr>
          <p:nvPr>
            <p:ph sz="quarter" idx="15"/>
          </p:nvPr>
        </p:nvPicPr>
        <p:blipFill>
          <a:blip r:embed="rId2" cstate="print">
            <a:extLst>
              <a:ext uri="{28A0092B-C50C-407E-A947-70E740481C1C}">
                <a14:useLocalDpi xmlns:a14="http://schemas.microsoft.com/office/drawing/2010/main" val="0"/>
              </a:ext>
            </a:extLst>
          </a:blip>
          <a:stretch>
            <a:fillRect/>
          </a:stretch>
        </p:blipFill>
        <p:spPr>
          <a:xfrm>
            <a:off x="6872330" y="1017536"/>
            <a:ext cx="3510811" cy="5051527"/>
          </a:xfrm>
          <a:noFill/>
        </p:spPr>
      </p:pic>
      <p:sp>
        <p:nvSpPr>
          <p:cNvPr id="17" name="Text Placeholder 4">
            <a:extLst>
              <a:ext uri="{FF2B5EF4-FFF2-40B4-BE49-F238E27FC236}">
                <a16:creationId xmlns:a16="http://schemas.microsoft.com/office/drawing/2014/main" id="{39A8CA11-D122-4194-7816-53A45440C32D}"/>
              </a:ext>
            </a:extLst>
          </p:cNvPr>
          <p:cNvSpPr>
            <a:spLocks noGrp="1"/>
          </p:cNvSpPr>
          <p:nvPr>
            <p:ph type="body" sz="quarter" idx="13"/>
          </p:nvPr>
        </p:nvSpPr>
        <p:spPr>
          <a:xfrm>
            <a:off x="6872330" y="6082665"/>
            <a:ext cx="3833770" cy="254941"/>
          </a:xfrm>
        </p:spPr>
        <p:txBody>
          <a:bodyPr/>
          <a:lstStyle/>
          <a:p>
            <a:pPr algn="ctr"/>
            <a:r>
              <a:rPr lang="en-US" sz="2400" b="1" dirty="0"/>
              <a:t>Data-Based Individualization</a:t>
            </a:r>
          </a:p>
        </p:txBody>
      </p:sp>
      <p:sp>
        <p:nvSpPr>
          <p:cNvPr id="5" name="Slide Number Placeholder 4">
            <a:extLst>
              <a:ext uri="{FF2B5EF4-FFF2-40B4-BE49-F238E27FC236}">
                <a16:creationId xmlns:a16="http://schemas.microsoft.com/office/drawing/2014/main" id="{37A4A0EA-9F83-4729-A271-DFE1EA8F4CC0}"/>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a:t>
            </a:fld>
            <a:endParaRPr lang="en-US"/>
          </a:p>
        </p:txBody>
      </p:sp>
    </p:spTree>
    <p:extLst>
      <p:ext uri="{BB962C8B-B14F-4D97-AF65-F5344CB8AC3E}">
        <p14:creationId xmlns:p14="http://schemas.microsoft.com/office/powerpoint/2010/main" val="1130742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9BF4-CC77-4DF0-AF03-5B1AE81C55C6}"/>
              </a:ext>
            </a:extLst>
          </p:cNvPr>
          <p:cNvSpPr>
            <a:spLocks noGrp="1"/>
          </p:cNvSpPr>
          <p:nvPr>
            <p:ph type="title"/>
          </p:nvPr>
        </p:nvSpPr>
        <p:spPr/>
        <p:txBody>
          <a:bodyPr/>
          <a:lstStyle/>
          <a:p>
            <a:r>
              <a:rPr lang="en-US" dirty="0"/>
              <a:t>Taxonomy of Intervention Intensity: Academic Rating Rubric</a:t>
            </a:r>
          </a:p>
        </p:txBody>
      </p:sp>
      <p:pic>
        <p:nvPicPr>
          <p:cNvPr id="8" name="Picture 7" descr="A QR code linked to the Academic Rating Rubric">
            <a:extLst>
              <a:ext uri="{FF2B5EF4-FFF2-40B4-BE49-F238E27FC236}">
                <a16:creationId xmlns:a16="http://schemas.microsoft.com/office/drawing/2014/main" id="{88009E90-4DE3-E6FF-2AA9-CF636051C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97" y="1472540"/>
            <a:ext cx="3146961" cy="3146961"/>
          </a:xfrm>
          <a:prstGeom prst="rect">
            <a:avLst/>
          </a:prstGeom>
          <a:ln>
            <a:solidFill>
              <a:schemeClr val="accent1"/>
            </a:solidFill>
          </a:ln>
        </p:spPr>
      </p:pic>
      <p:pic>
        <p:nvPicPr>
          <p:cNvPr id="7" name="Content Placeholder 6" descr="Image of the first page of the Academic Rating Rubric">
            <a:extLst>
              <a:ext uri="{FF2B5EF4-FFF2-40B4-BE49-F238E27FC236}">
                <a16:creationId xmlns:a16="http://schemas.microsoft.com/office/drawing/2014/main" id="{84ACFCAD-013B-48F1-B022-D3073C276679}"/>
              </a:ext>
            </a:extLst>
          </p:cNvPr>
          <p:cNvPicPr>
            <a:picLocks noGrp="1" noChangeAspect="1"/>
          </p:cNvPicPr>
          <p:nvPr>
            <p:ph sz="quarter" idx="14"/>
          </p:nvPr>
        </p:nvPicPr>
        <p:blipFill>
          <a:blip r:embed="rId3"/>
          <a:stretch>
            <a:fillRect/>
          </a:stretch>
        </p:blipFill>
        <p:spPr>
          <a:xfrm>
            <a:off x="3906982" y="1280160"/>
            <a:ext cx="6520820" cy="5010394"/>
          </a:xfrm>
        </p:spPr>
      </p:pic>
      <p:sp>
        <p:nvSpPr>
          <p:cNvPr id="3" name="Rectangle: Rounded Corners 2">
            <a:extLst>
              <a:ext uri="{FF2B5EF4-FFF2-40B4-BE49-F238E27FC236}">
                <a16:creationId xmlns:a16="http://schemas.microsoft.com/office/drawing/2014/main" id="{883A4DD7-F40E-4BC3-A203-D482E339590C}"/>
              </a:ext>
            </a:extLst>
          </p:cNvPr>
          <p:cNvSpPr/>
          <p:nvPr/>
        </p:nvSpPr>
        <p:spPr>
          <a:xfrm>
            <a:off x="8106784" y="5156253"/>
            <a:ext cx="3128210" cy="42158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hlinkClick r:id="rId4"/>
              </a:rPr>
              <a:t>Academic Rating Rubric</a:t>
            </a:r>
            <a:endParaRPr lang="en-US" sz="1400" dirty="0">
              <a:solidFill>
                <a:schemeClr val="tx1"/>
              </a:solidFill>
            </a:endParaRPr>
          </a:p>
        </p:txBody>
      </p:sp>
      <p:sp>
        <p:nvSpPr>
          <p:cNvPr id="5" name="Slide Number Placeholder 4">
            <a:extLst>
              <a:ext uri="{FF2B5EF4-FFF2-40B4-BE49-F238E27FC236}">
                <a16:creationId xmlns:a16="http://schemas.microsoft.com/office/drawing/2014/main" id="{506E7768-3A09-43C8-9586-46B12A11E4BF}"/>
              </a:ext>
            </a:extLst>
          </p:cNvPr>
          <p:cNvSpPr>
            <a:spLocks noGrp="1"/>
          </p:cNvSpPr>
          <p:nvPr>
            <p:ph type="sldNum" sz="quarter" idx="12"/>
          </p:nvPr>
        </p:nvSpPr>
        <p:spPr/>
        <p:txBody>
          <a:bodyPr/>
          <a:lstStyle/>
          <a:p>
            <a:fld id="{99A20822-4A49-4D36-86E3-300BA48D3F00}" type="slidenum">
              <a:rPr lang="en-US" smtClean="0"/>
              <a:t>50</a:t>
            </a:fld>
            <a:endParaRPr lang="en-US" dirty="0"/>
          </a:p>
        </p:txBody>
      </p:sp>
    </p:spTree>
    <p:extLst>
      <p:ext uri="{BB962C8B-B14F-4D97-AF65-F5344CB8AC3E}">
        <p14:creationId xmlns:p14="http://schemas.microsoft.com/office/powerpoint/2010/main" val="2546919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631A-2458-430F-A1FB-F01F2240F21E}"/>
              </a:ext>
            </a:extLst>
          </p:cNvPr>
          <p:cNvSpPr>
            <a:spLocks noGrp="1"/>
          </p:cNvSpPr>
          <p:nvPr>
            <p:ph type="title"/>
          </p:nvPr>
        </p:nvSpPr>
        <p:spPr/>
        <p:txBody>
          <a:bodyPr/>
          <a:lstStyle/>
          <a:p>
            <a:r>
              <a:rPr lang="en-US" dirty="0"/>
              <a:t>Academic Intervention Taxonomy Briefs</a:t>
            </a:r>
          </a:p>
        </p:txBody>
      </p:sp>
      <p:pic>
        <p:nvPicPr>
          <p:cNvPr id="7" name="Content Placeholder 6" descr="Table from NCII website showing available academic intervention taxonomy briefs. For Reading this includes leveled literacy intervention, Lexica Core5, Lexia PowerUp, PACT, Read Naturally, Seeing Stars, Sound Partners, and Visualizing and Verbalizing. For Mathematics it includes: Fraction Face-off!, Fusion (Whole Number Foundations Level 1), Hot Math, Number Rockets, Pirate Math, ROOTS (Whole Number Foundations Level K), Spring Math, Strategic Instruction Multiplication with Regrouping, Partial Products Algorithm, Strategic Instruction Multiplication with Regrouping, Standard Algorithm">
            <a:extLst>
              <a:ext uri="{FF2B5EF4-FFF2-40B4-BE49-F238E27FC236}">
                <a16:creationId xmlns:a16="http://schemas.microsoft.com/office/drawing/2014/main" id="{C5C5DA52-6BAE-44B6-8292-32C24ECE70E3}"/>
              </a:ext>
            </a:extLst>
          </p:cNvPr>
          <p:cNvPicPr>
            <a:picLocks noGrp="1" noChangeAspect="1"/>
          </p:cNvPicPr>
          <p:nvPr>
            <p:ph sz="quarter" idx="14"/>
          </p:nvPr>
        </p:nvPicPr>
        <p:blipFill>
          <a:blip r:embed="rId3"/>
          <a:stretch>
            <a:fillRect/>
          </a:stretch>
        </p:blipFill>
        <p:spPr>
          <a:xfrm>
            <a:off x="1370185" y="871086"/>
            <a:ext cx="10635989" cy="4343400"/>
          </a:xfrm>
        </p:spPr>
      </p:pic>
      <p:pic>
        <p:nvPicPr>
          <p:cNvPr id="8" name="Picture 7" descr="A QR code linked to the Academic Intervention Taxonomy Briefs">
            <a:extLst>
              <a:ext uri="{FF2B5EF4-FFF2-40B4-BE49-F238E27FC236}">
                <a16:creationId xmlns:a16="http://schemas.microsoft.com/office/drawing/2014/main" id="{5D627FA2-1E48-DC0B-F6D1-C748CC7C8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96" y="3297052"/>
            <a:ext cx="2417948" cy="2417948"/>
          </a:xfrm>
          <a:prstGeom prst="rect">
            <a:avLst/>
          </a:prstGeom>
          <a:ln>
            <a:solidFill>
              <a:schemeClr val="accent1"/>
            </a:solidFill>
          </a:ln>
        </p:spPr>
      </p:pic>
      <p:sp>
        <p:nvSpPr>
          <p:cNvPr id="3" name="Rectangle: Rounded Corners 2">
            <a:extLst>
              <a:ext uri="{FF2B5EF4-FFF2-40B4-BE49-F238E27FC236}">
                <a16:creationId xmlns:a16="http://schemas.microsoft.com/office/drawing/2014/main" id="{639EB8FA-CCCF-40DE-B97C-95A78D1774B2}"/>
              </a:ext>
            </a:extLst>
          </p:cNvPr>
          <p:cNvSpPr/>
          <p:nvPr/>
        </p:nvSpPr>
        <p:spPr>
          <a:xfrm>
            <a:off x="6094412" y="5214486"/>
            <a:ext cx="5257800" cy="50051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hlinkClick r:id="rId5"/>
              </a:rPr>
              <a:t>Academic Intervention Taxonomy Briefs</a:t>
            </a:r>
            <a:endParaRPr lang="en-US" sz="2000" dirty="0">
              <a:solidFill>
                <a:schemeClr val="tx1"/>
              </a:solidFill>
            </a:endParaRPr>
          </a:p>
        </p:txBody>
      </p:sp>
      <p:sp>
        <p:nvSpPr>
          <p:cNvPr id="5" name="Slide Number Placeholder 4">
            <a:extLst>
              <a:ext uri="{FF2B5EF4-FFF2-40B4-BE49-F238E27FC236}">
                <a16:creationId xmlns:a16="http://schemas.microsoft.com/office/drawing/2014/main" id="{689F46E4-469B-4F4C-88CE-A0260418A1D7}"/>
              </a:ext>
            </a:extLst>
          </p:cNvPr>
          <p:cNvSpPr>
            <a:spLocks noGrp="1"/>
          </p:cNvSpPr>
          <p:nvPr>
            <p:ph type="sldNum" sz="quarter" idx="12"/>
          </p:nvPr>
        </p:nvSpPr>
        <p:spPr/>
        <p:txBody>
          <a:bodyPr/>
          <a:lstStyle/>
          <a:p>
            <a:fld id="{99A20822-4A49-4D36-86E3-300BA48D3F00}" type="slidenum">
              <a:rPr lang="en-US" smtClean="0"/>
              <a:t>51</a:t>
            </a:fld>
            <a:endParaRPr lang="en-US" dirty="0"/>
          </a:p>
        </p:txBody>
      </p:sp>
    </p:spTree>
    <p:extLst>
      <p:ext uri="{BB962C8B-B14F-4D97-AF65-F5344CB8AC3E}">
        <p14:creationId xmlns:p14="http://schemas.microsoft.com/office/powerpoint/2010/main" val="2895070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F699-39B5-4835-BA9A-71AD2E07FB74}"/>
              </a:ext>
            </a:extLst>
          </p:cNvPr>
          <p:cNvSpPr>
            <a:spLocks noGrp="1"/>
          </p:cNvSpPr>
          <p:nvPr>
            <p:ph type="title"/>
          </p:nvPr>
        </p:nvSpPr>
        <p:spPr/>
        <p:txBody>
          <a:bodyPr/>
          <a:lstStyle/>
          <a:p>
            <a:r>
              <a:rPr lang="en-US" dirty="0"/>
              <a:t>Documenting Rating and Interventions</a:t>
            </a:r>
          </a:p>
        </p:txBody>
      </p:sp>
      <p:pic>
        <p:nvPicPr>
          <p:cNvPr id="4" name="Picture 3" descr="Page 1 of the Intervention Plan for Small Groups or Individualized Students">
            <a:extLst>
              <a:ext uri="{FF2B5EF4-FFF2-40B4-BE49-F238E27FC236}">
                <a16:creationId xmlns:a16="http://schemas.microsoft.com/office/drawing/2014/main" id="{2F64CC37-0E3E-48B8-BC44-C5883261A1B4}"/>
              </a:ext>
            </a:extLst>
          </p:cNvPr>
          <p:cNvPicPr>
            <a:picLocks noChangeAspect="1"/>
          </p:cNvPicPr>
          <p:nvPr/>
        </p:nvPicPr>
        <p:blipFill>
          <a:blip r:embed="rId4"/>
          <a:stretch>
            <a:fillRect/>
          </a:stretch>
        </p:blipFill>
        <p:spPr>
          <a:xfrm>
            <a:off x="588444" y="1205341"/>
            <a:ext cx="6407068" cy="4792787"/>
          </a:xfrm>
          <a:prstGeom prst="rect">
            <a:avLst/>
          </a:prstGeom>
        </p:spPr>
      </p:pic>
      <p:pic>
        <p:nvPicPr>
          <p:cNvPr id="5" name="Picture 4" descr="Page 2 of the Intervention Plan for Small Groups or Individualized Students">
            <a:extLst>
              <a:ext uri="{FF2B5EF4-FFF2-40B4-BE49-F238E27FC236}">
                <a16:creationId xmlns:a16="http://schemas.microsoft.com/office/drawing/2014/main" id="{2F352BF8-31BA-4EDF-90C8-4E276A8CA8EE}"/>
              </a:ext>
            </a:extLst>
          </p:cNvPr>
          <p:cNvPicPr>
            <a:picLocks noChangeAspect="1"/>
          </p:cNvPicPr>
          <p:nvPr/>
        </p:nvPicPr>
        <p:blipFill>
          <a:blip r:embed="rId5"/>
          <a:stretch>
            <a:fillRect/>
          </a:stretch>
        </p:blipFill>
        <p:spPr>
          <a:xfrm>
            <a:off x="5218298" y="1407662"/>
            <a:ext cx="6664671" cy="5138126"/>
          </a:xfrm>
          <a:prstGeom prst="rect">
            <a:avLst/>
          </a:prstGeom>
        </p:spPr>
      </p:pic>
      <p:pic>
        <p:nvPicPr>
          <p:cNvPr id="8" name="Picture 7" descr="A QR code linked to the Intervention Plan for Small Groups or Individualized Students">
            <a:extLst>
              <a:ext uri="{FF2B5EF4-FFF2-40B4-BE49-F238E27FC236}">
                <a16:creationId xmlns:a16="http://schemas.microsoft.com/office/drawing/2014/main" id="{FC52E952-A6F0-0B56-3076-EACBE75F3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88" y="2791697"/>
            <a:ext cx="3175000" cy="3175000"/>
          </a:xfrm>
          <a:prstGeom prst="rect">
            <a:avLst/>
          </a:prstGeom>
          <a:ln>
            <a:solidFill>
              <a:schemeClr val="accent1"/>
            </a:solidFill>
          </a:ln>
        </p:spPr>
      </p:pic>
      <p:sp>
        <p:nvSpPr>
          <p:cNvPr id="6" name="Rectangle: Rounded Corners 5">
            <a:extLst>
              <a:ext uri="{FF2B5EF4-FFF2-40B4-BE49-F238E27FC236}">
                <a16:creationId xmlns:a16="http://schemas.microsoft.com/office/drawing/2014/main" id="{C9D3277A-8F6A-40BA-99E5-65321D224D82}"/>
              </a:ext>
            </a:extLst>
          </p:cNvPr>
          <p:cNvSpPr/>
          <p:nvPr/>
        </p:nvSpPr>
        <p:spPr>
          <a:xfrm>
            <a:off x="3482132" y="5956664"/>
            <a:ext cx="6481009" cy="540619"/>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hlinkClick r:id="rId7"/>
              </a:rPr>
              <a:t>Intervention Plan (For Small Groups or Individual Students)</a:t>
            </a:r>
            <a:endParaRPr lang="en-US" sz="2000" dirty="0">
              <a:solidFill>
                <a:schemeClr val="tx1"/>
              </a:solidFill>
            </a:endParaRPr>
          </a:p>
        </p:txBody>
      </p:sp>
      <p:sp>
        <p:nvSpPr>
          <p:cNvPr id="3" name="Slide Number Placeholder 2">
            <a:extLst>
              <a:ext uri="{FF2B5EF4-FFF2-40B4-BE49-F238E27FC236}">
                <a16:creationId xmlns:a16="http://schemas.microsoft.com/office/drawing/2014/main" id="{6C9D7A1F-BB5B-4D6F-9AB8-939C022AA441}"/>
              </a:ext>
            </a:extLst>
          </p:cNvPr>
          <p:cNvSpPr>
            <a:spLocks noGrp="1"/>
          </p:cNvSpPr>
          <p:nvPr>
            <p:ph type="sldNum" sz="quarter" idx="10"/>
          </p:nvPr>
        </p:nvSpPr>
        <p:spPr/>
        <p:txBody>
          <a:bodyPr/>
          <a:lstStyle/>
          <a:p>
            <a:fld id="{B094D1B2-26D5-48CC-9B16-6583E954EFA6}" type="slidenum">
              <a:rPr lang="en-US" smtClean="0"/>
              <a:t>52</a:t>
            </a:fld>
            <a:endParaRPr lang="en-US"/>
          </a:p>
        </p:txBody>
      </p:sp>
    </p:spTree>
    <p:custDataLst>
      <p:tags r:id="rId1"/>
    </p:custDataLst>
    <p:extLst>
      <p:ext uri="{BB962C8B-B14F-4D97-AF65-F5344CB8AC3E}">
        <p14:creationId xmlns:p14="http://schemas.microsoft.com/office/powerpoint/2010/main" val="1686928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B8CC-0B38-B45F-CC25-CD1CF0F1F16E}"/>
              </a:ext>
            </a:extLst>
          </p:cNvPr>
          <p:cNvSpPr>
            <a:spLocks noGrp="1"/>
          </p:cNvSpPr>
          <p:nvPr>
            <p:ph type="title"/>
          </p:nvPr>
        </p:nvSpPr>
        <p:spPr/>
        <p:txBody>
          <a:bodyPr/>
          <a:lstStyle/>
          <a:p>
            <a:r>
              <a:rPr lang="en-US" dirty="0"/>
              <a:t>What do I need to implement DBI well?</a:t>
            </a:r>
          </a:p>
        </p:txBody>
      </p:sp>
      <p:sp>
        <p:nvSpPr>
          <p:cNvPr id="3" name="Text Placeholder 2">
            <a:extLst>
              <a:ext uri="{FF2B5EF4-FFF2-40B4-BE49-F238E27FC236}">
                <a16:creationId xmlns:a16="http://schemas.microsoft.com/office/drawing/2014/main" id="{73C9BB06-E3DC-B196-73DC-507DCE46790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29A8E18-0DE2-F67C-C4CC-936A1E868766}"/>
              </a:ext>
            </a:extLst>
          </p:cNvPr>
          <p:cNvSpPr>
            <a:spLocks noGrp="1"/>
          </p:cNvSpPr>
          <p:nvPr>
            <p:ph type="sldNum" sz="quarter" idx="15"/>
          </p:nvPr>
        </p:nvSpPr>
        <p:spPr/>
        <p:txBody>
          <a:bodyPr/>
          <a:lstStyle/>
          <a:p>
            <a:fld id="{99A20822-4A49-4D36-86E3-300BA48D3F00}" type="slidenum">
              <a:rPr lang="en-US" smtClean="0"/>
              <a:pPr/>
              <a:t>53</a:t>
            </a:fld>
            <a:endParaRPr lang="en-US"/>
          </a:p>
        </p:txBody>
      </p:sp>
    </p:spTree>
    <p:extLst>
      <p:ext uri="{BB962C8B-B14F-4D97-AF65-F5344CB8AC3E}">
        <p14:creationId xmlns:p14="http://schemas.microsoft.com/office/powerpoint/2010/main" val="1023237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Tips for Successful Intensification</a:t>
            </a:r>
          </a:p>
        </p:txBody>
      </p:sp>
      <p:sp>
        <p:nvSpPr>
          <p:cNvPr id="5" name="Content Placeholder 4"/>
          <p:cNvSpPr>
            <a:spLocks noGrp="1"/>
          </p:cNvSpPr>
          <p:nvPr>
            <p:ph sz="half" idx="1"/>
          </p:nvPr>
        </p:nvSpPr>
        <p:spPr/>
        <p:txBody>
          <a:bodyPr>
            <a:normAutofit/>
          </a:bodyPr>
          <a:lstStyle/>
          <a:p>
            <a:r>
              <a:rPr lang="en-US" sz="2400" b="1" dirty="0"/>
              <a:t>Select strategies that address the hypothesis</a:t>
            </a:r>
          </a:p>
          <a:p>
            <a:pPr>
              <a:spcBef>
                <a:spcPts val="1200"/>
              </a:spcBef>
            </a:pPr>
            <a:endParaRPr lang="en-US" dirty="0"/>
          </a:p>
          <a:p>
            <a:pPr>
              <a:spcBef>
                <a:spcPts val="1200"/>
              </a:spcBef>
            </a:pPr>
            <a:endParaRPr lang="en-US" dirty="0"/>
          </a:p>
        </p:txBody>
      </p:sp>
      <p:pic>
        <p:nvPicPr>
          <p:cNvPr id="18" name="Picture 17" descr="An assortment of tools, including a saw, screwdrivers, a mallet, a wrench, a drill, a paintbrush, and other tools.">
            <a:extLst>
              <a:ext uri="{FF2B5EF4-FFF2-40B4-BE49-F238E27FC236}">
                <a16:creationId xmlns:a16="http://schemas.microsoft.com/office/drawing/2014/main" id="{5EEF6C97-96E4-1727-5315-1AD3403EBFEA}"/>
              </a:ext>
            </a:extLst>
          </p:cNvPr>
          <p:cNvPicPr>
            <a:picLocks noChangeAspect="1"/>
          </p:cNvPicPr>
          <p:nvPr/>
        </p:nvPicPr>
        <p:blipFill>
          <a:blip r:embed="rId3" cstate="print">
            <a:extLst>
              <a:ext uri="{28A0092B-C50C-407E-A947-70E740481C1C}">
                <a14:useLocalDpi xmlns:a14="http://schemas.microsoft.com/office/drawing/2010/main" val="0"/>
              </a:ext>
            </a:extLst>
          </a:blip>
          <a:srcRect l="7338" r="7338"/>
          <a:stretch/>
        </p:blipFill>
        <p:spPr>
          <a:xfrm>
            <a:off x="6163056" y="1371600"/>
            <a:ext cx="5568696" cy="4343400"/>
          </a:xfrm>
          <a:prstGeom prst="rect">
            <a:avLst/>
          </a:prstGeom>
          <a:noFill/>
        </p:spPr>
      </p:pic>
      <p:sp>
        <p:nvSpPr>
          <p:cNvPr id="6" name="Text Placeholder 5">
            <a:extLst>
              <a:ext uri="{FF2B5EF4-FFF2-40B4-BE49-F238E27FC236}">
                <a16:creationId xmlns:a16="http://schemas.microsoft.com/office/drawing/2014/main" id="{0341D868-76DE-D5B8-E6AA-46054362D82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3" name="Slide Number Placeholder 2"/>
          <p:cNvSpPr>
            <a:spLocks noGrp="1"/>
          </p:cNvSpPr>
          <p:nvPr>
            <p:ph type="sldNum" sz="quarter" idx="12"/>
          </p:nvPr>
        </p:nvSpPr>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B094D1B2-26D5-48CC-9B16-6583E954EFA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54</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86278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274552" cy="1280160"/>
          </a:xfrm>
        </p:spPr>
        <p:txBody>
          <a:bodyPr anchor="ctr">
            <a:normAutofit/>
          </a:bodyPr>
          <a:lstStyle/>
          <a:p>
            <a:r>
              <a:rPr lang="en-US" dirty="0"/>
              <a:t>Tips for Successful Intensification</a:t>
            </a:r>
            <a:r>
              <a:rPr lang="en-US" sz="800" dirty="0">
                <a:solidFill>
                  <a:schemeClr val="bg1"/>
                </a:solidFill>
              </a:rPr>
              <a:t> 2</a:t>
            </a:r>
          </a:p>
        </p:txBody>
      </p:sp>
      <p:sp>
        <p:nvSpPr>
          <p:cNvPr id="5" name="Content Placeholder 4"/>
          <p:cNvSpPr>
            <a:spLocks noGrp="1"/>
          </p:cNvSpPr>
          <p:nvPr>
            <p:ph sz="half" idx="1"/>
          </p:nvPr>
        </p:nvSpPr>
        <p:spPr>
          <a:xfrm>
            <a:off x="457199" y="1371600"/>
            <a:ext cx="5638801" cy="4343400"/>
          </a:xfrm>
        </p:spPr>
        <p:txBody>
          <a:bodyPr>
            <a:normAutofit/>
          </a:bodyPr>
          <a:lstStyle/>
          <a:p>
            <a:r>
              <a:rPr lang="en-US" sz="2400" dirty="0"/>
              <a:t>Select strategies that address the hypothesis</a:t>
            </a:r>
          </a:p>
          <a:p>
            <a:r>
              <a:rPr lang="en-US" sz="2400" b="1" dirty="0"/>
              <a:t>Start by increasing opportunities for practice and feedback</a:t>
            </a:r>
          </a:p>
          <a:p>
            <a:pPr>
              <a:spcBef>
                <a:spcPts val="1200"/>
              </a:spcBef>
            </a:pPr>
            <a:endParaRPr lang="en-US" sz="2400" dirty="0"/>
          </a:p>
          <a:p>
            <a:pPr>
              <a:spcBef>
                <a:spcPts val="1200"/>
              </a:spcBef>
            </a:pPr>
            <a:endParaRPr lang="en-US" sz="2400" dirty="0"/>
          </a:p>
        </p:txBody>
      </p:sp>
      <p:pic>
        <p:nvPicPr>
          <p:cNvPr id="1026" name="Picture 2" descr="A set of wooden blocks with letters on them, with some blocks lined up to spell &quot;PRACTICE&quot;">
            <a:extLst>
              <a:ext uri="{FF2B5EF4-FFF2-40B4-BE49-F238E27FC236}">
                <a16:creationId xmlns:a16="http://schemas.microsoft.com/office/drawing/2014/main" id="{2E2377BD-80CA-063E-FFB7-E09BDFC9920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056" y="1371600"/>
            <a:ext cx="556869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47FE98AC-C49B-FE9C-45A3-5DFE7E22199D}"/>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3" name="Slide Number Placeholder 2"/>
          <p:cNvSpPr>
            <a:spLocks noGrp="1"/>
          </p:cNvSpPr>
          <p:nvPr>
            <p:ph type="sldNum" sz="quarter" idx="12"/>
          </p:nvPr>
        </p:nvSpPr>
        <p:spPr>
          <a:xfrm>
            <a:off x="11734800" y="6704112"/>
            <a:ext cx="157094"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B094D1B2-26D5-48CC-9B16-6583E954EFA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55</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64642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274552" cy="1280160"/>
          </a:xfrm>
        </p:spPr>
        <p:txBody>
          <a:bodyPr anchor="ctr">
            <a:normAutofit/>
          </a:bodyPr>
          <a:lstStyle/>
          <a:p>
            <a:r>
              <a:rPr lang="en-US" dirty="0"/>
              <a:t>Tips for Successful Intensification</a:t>
            </a:r>
            <a:r>
              <a:rPr lang="en-US" sz="800" dirty="0">
                <a:solidFill>
                  <a:schemeClr val="bg1"/>
                </a:solidFill>
              </a:rPr>
              <a:t> 3</a:t>
            </a:r>
          </a:p>
        </p:txBody>
      </p:sp>
      <p:sp>
        <p:nvSpPr>
          <p:cNvPr id="5" name="Content Placeholder 4"/>
          <p:cNvSpPr>
            <a:spLocks noGrp="1"/>
          </p:cNvSpPr>
          <p:nvPr>
            <p:ph sz="half" idx="1"/>
          </p:nvPr>
        </p:nvSpPr>
        <p:spPr>
          <a:xfrm>
            <a:off x="457199" y="1371600"/>
            <a:ext cx="5638801" cy="4343400"/>
          </a:xfrm>
        </p:spPr>
        <p:txBody>
          <a:bodyPr>
            <a:normAutofit/>
          </a:bodyPr>
          <a:lstStyle/>
          <a:p>
            <a:r>
              <a:rPr lang="en-US" sz="2400" dirty="0"/>
              <a:t>Select strategies that address the hypothesis</a:t>
            </a:r>
          </a:p>
          <a:p>
            <a:r>
              <a:rPr lang="en-US" sz="2400" dirty="0"/>
              <a:t>Start by increasing opportunities for practice and feedback</a:t>
            </a:r>
          </a:p>
          <a:p>
            <a:r>
              <a:rPr lang="en-US" sz="2400" b="1" dirty="0"/>
              <a:t>Intensify across the day instead of just during an intervention period</a:t>
            </a:r>
          </a:p>
          <a:p>
            <a:endParaRPr lang="en-US" sz="2400" dirty="0"/>
          </a:p>
          <a:p>
            <a:pPr>
              <a:spcBef>
                <a:spcPts val="1200"/>
              </a:spcBef>
            </a:pPr>
            <a:endParaRPr lang="en-US" sz="2400" dirty="0"/>
          </a:p>
        </p:txBody>
      </p:sp>
      <p:pic>
        <p:nvPicPr>
          <p:cNvPr id="6" name="Picture 5" descr="Seven alarm clocks in a line">
            <a:extLst>
              <a:ext uri="{FF2B5EF4-FFF2-40B4-BE49-F238E27FC236}">
                <a16:creationId xmlns:a16="http://schemas.microsoft.com/office/drawing/2014/main" id="{D29C02C6-8A23-ED9F-C3BF-96E6894B90A4}"/>
              </a:ext>
            </a:extLst>
          </p:cNvPr>
          <p:cNvPicPr>
            <a:picLocks/>
          </p:cNvPicPr>
          <p:nvPr/>
        </p:nvPicPr>
        <p:blipFill rotWithShape="1">
          <a:blip r:embed="rId3" cstate="print">
            <a:extLst>
              <a:ext uri="{28A0092B-C50C-407E-A947-70E740481C1C}">
                <a14:useLocalDpi xmlns:a14="http://schemas.microsoft.com/office/drawing/2010/main" val="0"/>
              </a:ext>
            </a:extLst>
          </a:blip>
          <a:srcRect l="5447" r="3972"/>
          <a:stretch/>
        </p:blipFill>
        <p:spPr>
          <a:xfrm>
            <a:off x="6163056" y="1371600"/>
            <a:ext cx="5568696" cy="4343400"/>
          </a:xfrm>
          <a:prstGeom prst="rect">
            <a:avLst/>
          </a:prstGeom>
          <a:noFill/>
        </p:spPr>
      </p:pic>
      <p:sp>
        <p:nvSpPr>
          <p:cNvPr id="11" name="Text Placeholder 4">
            <a:extLst>
              <a:ext uri="{FF2B5EF4-FFF2-40B4-BE49-F238E27FC236}">
                <a16:creationId xmlns:a16="http://schemas.microsoft.com/office/drawing/2014/main" id="{47FE98AC-C49B-FE9C-45A3-5DFE7E22199D}"/>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3" name="Slide Number Placeholder 2"/>
          <p:cNvSpPr>
            <a:spLocks noGrp="1"/>
          </p:cNvSpPr>
          <p:nvPr>
            <p:ph type="sldNum" sz="quarter" idx="12"/>
          </p:nvPr>
        </p:nvSpPr>
        <p:spPr>
          <a:xfrm>
            <a:off x="11734800" y="6704112"/>
            <a:ext cx="157094"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B094D1B2-26D5-48CC-9B16-6583E954EFA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56</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6650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274552" cy="1280160"/>
          </a:xfrm>
        </p:spPr>
        <p:txBody>
          <a:bodyPr anchor="ctr">
            <a:normAutofit/>
          </a:bodyPr>
          <a:lstStyle/>
          <a:p>
            <a:r>
              <a:rPr lang="en-US" dirty="0"/>
              <a:t>Tips for Successful Intensification</a:t>
            </a:r>
            <a:r>
              <a:rPr lang="en-US" sz="800" dirty="0">
                <a:solidFill>
                  <a:schemeClr val="bg1"/>
                </a:solidFill>
              </a:rPr>
              <a:t> 4</a:t>
            </a:r>
          </a:p>
        </p:txBody>
      </p:sp>
      <p:sp>
        <p:nvSpPr>
          <p:cNvPr id="5" name="Content Placeholder 4"/>
          <p:cNvSpPr>
            <a:spLocks noGrp="1"/>
          </p:cNvSpPr>
          <p:nvPr>
            <p:ph sz="half" idx="1"/>
          </p:nvPr>
        </p:nvSpPr>
        <p:spPr>
          <a:xfrm>
            <a:off x="457199" y="1371600"/>
            <a:ext cx="5638801" cy="4343400"/>
          </a:xfrm>
        </p:spPr>
        <p:txBody>
          <a:bodyPr>
            <a:normAutofit/>
          </a:bodyPr>
          <a:lstStyle/>
          <a:p>
            <a:r>
              <a:rPr lang="en-US" sz="2400" dirty="0"/>
              <a:t>Select strategies that address the hypothesis</a:t>
            </a:r>
          </a:p>
          <a:p>
            <a:r>
              <a:rPr lang="en-US" sz="2400" dirty="0"/>
              <a:t>Start by increasing opportunities for practice and feedback</a:t>
            </a:r>
          </a:p>
          <a:p>
            <a:r>
              <a:rPr lang="en-US" sz="2400" dirty="0"/>
              <a:t>Intensify across the day instead of just during an intervention period</a:t>
            </a:r>
          </a:p>
          <a:p>
            <a:r>
              <a:rPr lang="en-US" sz="2400" b="1" dirty="0"/>
              <a:t>Make few but important changes</a:t>
            </a:r>
          </a:p>
          <a:p>
            <a:pPr>
              <a:spcBef>
                <a:spcPts val="1200"/>
              </a:spcBef>
            </a:pPr>
            <a:endParaRPr lang="en-US" sz="2400" dirty="0"/>
          </a:p>
          <a:p>
            <a:pPr>
              <a:spcBef>
                <a:spcPts val="1200"/>
              </a:spcBef>
            </a:pPr>
            <a:endParaRPr lang="en-US" sz="2400" dirty="0"/>
          </a:p>
        </p:txBody>
      </p:sp>
      <p:pic>
        <p:nvPicPr>
          <p:cNvPr id="15" name="Picture 14" descr="A chalkboard with a row of white lightbulbs, with one larger yellow lightbulb standing out">
            <a:extLst>
              <a:ext uri="{FF2B5EF4-FFF2-40B4-BE49-F238E27FC236}">
                <a16:creationId xmlns:a16="http://schemas.microsoft.com/office/drawing/2014/main" id="{0D53DC3A-829C-B858-8F71-B43BC662BDD2}"/>
              </a:ext>
            </a:extLst>
          </p:cNvPr>
          <p:cNvPicPr>
            <a:picLocks/>
          </p:cNvPicPr>
          <p:nvPr/>
        </p:nvPicPr>
        <p:blipFill rotWithShape="1">
          <a:blip r:embed="rId3" cstate="print">
            <a:extLst>
              <a:ext uri="{28A0092B-C50C-407E-A947-70E740481C1C}">
                <a14:useLocalDpi xmlns:a14="http://schemas.microsoft.com/office/drawing/2010/main" val="0"/>
              </a:ext>
            </a:extLst>
          </a:blip>
          <a:srcRect l="7122" b="5990"/>
          <a:stretch/>
        </p:blipFill>
        <p:spPr>
          <a:xfrm>
            <a:off x="6163056" y="1371600"/>
            <a:ext cx="5568696" cy="4343400"/>
          </a:xfrm>
          <a:prstGeom prst="rect">
            <a:avLst/>
          </a:prstGeom>
        </p:spPr>
      </p:pic>
      <p:sp>
        <p:nvSpPr>
          <p:cNvPr id="11" name="Text Placeholder 4">
            <a:extLst>
              <a:ext uri="{FF2B5EF4-FFF2-40B4-BE49-F238E27FC236}">
                <a16:creationId xmlns:a16="http://schemas.microsoft.com/office/drawing/2014/main" id="{47FE98AC-C49B-FE9C-45A3-5DFE7E22199D}"/>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3" name="Slide Number Placeholder 2"/>
          <p:cNvSpPr>
            <a:spLocks noGrp="1"/>
          </p:cNvSpPr>
          <p:nvPr>
            <p:ph type="sldNum" sz="quarter" idx="12"/>
          </p:nvPr>
        </p:nvSpPr>
        <p:spPr>
          <a:xfrm>
            <a:off x="11734800" y="6704112"/>
            <a:ext cx="157094"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B094D1B2-26D5-48CC-9B16-6583E954EFA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57</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67685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CB9F23-83CD-4753-8C64-B9D4980E70CB}"/>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dirty="0"/>
              <a:t>NCII</a:t>
            </a:r>
          </a:p>
        </p:txBody>
      </p:sp>
      <p:pic>
        <p:nvPicPr>
          <p:cNvPr id="4" name="Picture Placeholder 3" descr="A switchboard">
            <a:extLst>
              <a:ext uri="{FF2B5EF4-FFF2-40B4-BE49-F238E27FC236}">
                <a16:creationId xmlns:a16="http://schemas.microsoft.com/office/drawing/2014/main" id="{2DFA0EF3-501C-474E-22A6-34554CFC1CD5}"/>
              </a:ext>
            </a:extLst>
          </p:cNvPr>
          <p:cNvPicPr>
            <a:picLocks noGrp="1" noChangeAspect="1"/>
          </p:cNvPicPr>
          <p:nvPr>
            <p:ph type="pic" sz="quarter" idx="22"/>
          </p:nvPr>
        </p:nvPicPr>
        <p:blipFill>
          <a:blip r:embed="rId2" cstate="print">
            <a:extLst>
              <a:ext uri="{28A0092B-C50C-407E-A947-70E740481C1C}">
                <a14:useLocalDpi xmlns:a14="http://schemas.microsoft.com/office/drawing/2010/main" val="0"/>
              </a:ext>
            </a:extLst>
          </a:blip>
          <a:srcRect t="32095" b="32095"/>
          <a:stretch>
            <a:fillRect/>
          </a:stretch>
        </p:blipFill>
        <p:spPr/>
      </p:pic>
      <p:sp>
        <p:nvSpPr>
          <p:cNvPr id="12" name="Text Placeholder 11">
            <a:extLst>
              <a:ext uri="{FF2B5EF4-FFF2-40B4-BE49-F238E27FC236}">
                <a16:creationId xmlns:a16="http://schemas.microsoft.com/office/drawing/2014/main" id="{86C74D66-664C-37A9-4BC4-F380F555FC6B}"/>
              </a:ext>
              <a:ext uri="{C183D7F6-B498-43B3-948B-1728B52AA6E4}">
                <adec:decorative xmlns:adec="http://schemas.microsoft.com/office/drawing/2017/decorative" val="1"/>
              </a:ext>
            </a:extLst>
          </p:cNvPr>
          <p:cNvSpPr>
            <a:spLocks noGrp="1"/>
          </p:cNvSpPr>
          <p:nvPr>
            <p:ph type="body" sz="quarter" idx="23"/>
          </p:nvPr>
        </p:nvSpPr>
        <p:spPr>
          <a:xfrm>
            <a:off x="729742" y="1096962"/>
            <a:ext cx="10533888" cy="2514600"/>
          </a:xfrm>
        </p:spPr>
        <p:txBody>
          <a:bodyPr/>
          <a:lstStyle/>
          <a:p>
            <a:endParaRPr lang="en-US" dirty="0">
              <a:solidFill>
                <a:schemeClr val="bg2"/>
              </a:solidFill>
            </a:endParaRPr>
          </a:p>
        </p:txBody>
      </p:sp>
      <p:sp>
        <p:nvSpPr>
          <p:cNvPr id="5" name="Slide Number Placeholder 4">
            <a:extLst>
              <a:ext uri="{FF2B5EF4-FFF2-40B4-BE49-F238E27FC236}">
                <a16:creationId xmlns:a16="http://schemas.microsoft.com/office/drawing/2014/main" id="{A5AFA22F-5C51-94F0-F1D8-614AF4D20FF1}"/>
              </a:ext>
            </a:extLst>
          </p:cNvPr>
          <p:cNvSpPr>
            <a:spLocks noGrp="1"/>
          </p:cNvSpPr>
          <p:nvPr>
            <p:ph type="sldNum" sz="quarter" idx="14"/>
          </p:nvPr>
        </p:nvSpPr>
        <p:spPr/>
        <p:txBody>
          <a:bodyPr/>
          <a:lstStyle/>
          <a:p>
            <a:fld id="{99A20822-4A49-4D36-86E3-300BA48D3F00}" type="slidenum">
              <a:rPr lang="en-US" smtClean="0"/>
              <a:t>58</a:t>
            </a:fld>
            <a:endParaRPr lang="en-US"/>
          </a:p>
        </p:txBody>
      </p:sp>
    </p:spTree>
    <p:extLst>
      <p:ext uri="{BB962C8B-B14F-4D97-AF65-F5344CB8AC3E}">
        <p14:creationId xmlns:p14="http://schemas.microsoft.com/office/powerpoint/2010/main" val="2834166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59</a:t>
            </a:fld>
            <a:endParaRPr lang="en-US"/>
          </a:p>
        </p:txBody>
      </p:sp>
    </p:spTree>
    <p:extLst>
      <p:ext uri="{BB962C8B-B14F-4D97-AF65-F5344CB8AC3E}">
        <p14:creationId xmlns:p14="http://schemas.microsoft.com/office/powerpoint/2010/main" val="3941186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2" name="Title 1"/>
          <p:cNvSpPr>
            <a:spLocks noGrp="1"/>
          </p:cNvSpPr>
          <p:nvPr>
            <p:ph type="title"/>
          </p:nvPr>
        </p:nvSpPr>
        <p:spPr/>
        <p:txBody>
          <a:bodyPr>
            <a:normAutofit/>
          </a:bodyPr>
          <a:lstStyle/>
          <a:p>
            <a:pPr eaLnBrk="1" hangingPunct="1"/>
            <a:r>
              <a:rPr lang="en-US" altLang="en-US" sz="3100" dirty="0">
                <a:ea typeface="ＭＳ Ｐゴシック" panose="020B0600070205080204" pitchFamily="34" charset="-128"/>
              </a:rPr>
              <a:t>Connecting DBI to a Multi-Tiered System of Supports (MTSS)</a:t>
            </a:r>
            <a:endParaRPr altLang="en-US" sz="3100" dirty="0">
              <a:ea typeface="ＭＳ Ｐゴシック" panose="020B0600070205080204" pitchFamily="34" charset="-128"/>
            </a:endParaRPr>
          </a:p>
        </p:txBody>
      </p:sp>
      <p:graphicFrame>
        <p:nvGraphicFramePr>
          <p:cNvPr id="7" name="Content Placeholder 6" descr="This chart explains the differences between secondary or tier 2 interventions and intensive or tier 3 interventions.  The areas of instruction, duration and timeframe, group size, progress monitoring, and population served are compared across the two interventions in side-by-side columns. "/>
          <p:cNvGraphicFramePr>
            <a:graphicFrameLocks noGrp="1"/>
          </p:cNvGraphicFramePr>
          <p:nvPr>
            <p:ph sz="quarter" idx="15"/>
            <p:extLst>
              <p:ext uri="{D42A27DB-BD31-4B8C-83A1-F6EECF244321}">
                <p14:modId xmlns:p14="http://schemas.microsoft.com/office/powerpoint/2010/main" val="1485794672"/>
              </p:ext>
            </p:extLst>
          </p:nvPr>
        </p:nvGraphicFramePr>
        <p:xfrm>
          <a:off x="457200" y="1371600"/>
          <a:ext cx="11274423" cy="3931370"/>
        </p:xfrm>
        <a:graphic>
          <a:graphicData uri="http://schemas.openxmlformats.org/drawingml/2006/table">
            <a:tbl>
              <a:tblPr firstRow="1">
                <a:tableStyleId>{B301B821-A1FF-4177-AEE7-76D212191A09}</a:tableStyleId>
              </a:tblPr>
              <a:tblGrid>
                <a:gridCol w="2282022">
                  <a:extLst>
                    <a:ext uri="{9D8B030D-6E8A-4147-A177-3AD203B41FA5}">
                      <a16:colId xmlns:a16="http://schemas.microsoft.com/office/drawing/2014/main" val="20000"/>
                    </a:ext>
                  </a:extLst>
                </a:gridCol>
                <a:gridCol w="4027338">
                  <a:extLst>
                    <a:ext uri="{9D8B030D-6E8A-4147-A177-3AD203B41FA5}">
                      <a16:colId xmlns:a16="http://schemas.microsoft.com/office/drawing/2014/main" val="20001"/>
                    </a:ext>
                  </a:extLst>
                </a:gridCol>
                <a:gridCol w="4965063">
                  <a:extLst>
                    <a:ext uri="{9D8B030D-6E8A-4147-A177-3AD203B41FA5}">
                      <a16:colId xmlns:a16="http://schemas.microsoft.com/office/drawing/2014/main" val="20002"/>
                    </a:ext>
                  </a:extLst>
                </a:gridCol>
              </a:tblGrid>
              <a:tr h="365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Characteristics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Tier 2</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Tier 3 - DBI</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0"/>
                  </a:ext>
                </a:extLst>
              </a:tr>
              <a:tr h="822845">
                <a:tc>
                  <a:txBody>
                    <a:bodyPr/>
                    <a:lstStyle/>
                    <a:p>
                      <a:r>
                        <a:rPr lang="en-US" sz="1800" b="1"/>
                        <a:t>Instruction/</a:t>
                      </a:r>
                    </a:p>
                    <a:p>
                      <a:r>
                        <a:rPr lang="en-US" sz="1800" b="1"/>
                        <a:t>Intervention</a:t>
                      </a:r>
                      <a:r>
                        <a:rPr lang="en-US" sz="1800" b="1" baseline="0"/>
                        <a:t> Approach</a:t>
                      </a:r>
                      <a:endParaRPr lang="en-US" sz="1800" b="1">
                        <a:solidFill>
                          <a:schemeClr val="bg1"/>
                        </a:solidFill>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Follow </a:t>
                      </a:r>
                      <a:r>
                        <a:rPr kumimoji="0" lang="en-US" sz="1800" b="1" u="none" strike="noStrike" cap="none" normalizeH="0" baseline="0">
                          <a:ln>
                            <a:noFill/>
                          </a:ln>
                          <a:effectLst/>
                        </a:rPr>
                        <a:t>standardized evidence-based programs </a:t>
                      </a:r>
                      <a:r>
                        <a:rPr kumimoji="0" lang="en-US" sz="1800" u="none" strike="noStrike" cap="none" normalizeH="0" baseline="0">
                          <a:ln>
                            <a:noFill/>
                          </a:ln>
                          <a:effectLst/>
                        </a:rPr>
                        <a:t>as designed</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Use </a:t>
                      </a:r>
                      <a:r>
                        <a:rPr kumimoji="0" lang="en-US" sz="1800" b="1" u="none" strike="noStrike" cap="none" normalizeH="0" baseline="0">
                          <a:ln>
                            <a:noFill/>
                          </a:ln>
                          <a:effectLst/>
                        </a:rPr>
                        <a:t>standardized evidence-based program as a platform, but adapt instruction </a:t>
                      </a:r>
                      <a:r>
                        <a:rPr kumimoji="0" lang="en-US" sz="1800" u="none" strike="noStrike" cap="none" normalizeH="0" baseline="0">
                          <a:ln>
                            <a:noFill/>
                          </a:ln>
                          <a:effectLst/>
                        </a:rPr>
                        <a:t>based on student data </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1"/>
                  </a:ext>
                </a:extLst>
              </a:tr>
              <a:tr h="6094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Duration and Time Frame</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Use duration and time frame defined by developer</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Increase frequency and/or duration to meet student needs</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2"/>
                  </a:ext>
                </a:extLst>
              </a:tr>
              <a:tr h="822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Group Size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3–7 students (as defined by developer)</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Decrease group size to meet student needs (no more than 3)</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3"/>
                  </a:ext>
                </a:extLst>
              </a:tr>
              <a:tr h="3504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Progress Monitoring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At least monthly</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Weekly</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4"/>
                  </a:ext>
                </a:extLst>
              </a:tr>
              <a:tr h="822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Population Served</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At risk (typically 15%–20% of student population)</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Significant and persistent learning and/or behavior needs (typically 3%–5% of student population)</a:t>
                      </a:r>
                      <a:endParaRPr kumimoji="0" lang="en-US" sz="1800" b="0" i="0" u="none" strike="noStrike" cap="none" normalizeH="0" baseline="0" dirty="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5"/>
                  </a:ext>
                </a:extLst>
              </a:tr>
            </a:tbl>
          </a:graphicData>
        </a:graphic>
      </p:graphicFrame>
      <p:sp>
        <p:nvSpPr>
          <p:cNvPr id="71713" name="Slide Number Placeholder 4"/>
          <p:cNvSpPr>
            <a:spLocks noGrp="1"/>
          </p:cNvSpPr>
          <p:nvPr>
            <p:ph type="sldNum" sz="quarter" idx="14"/>
          </p:nvPr>
        </p:nvSpPr>
        <p:spPr>
          <a:xfrm>
            <a:off x="11838998" y="6742584"/>
            <a:ext cx="52899"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CB65A33-A268-469F-9F47-DB3558FB02DA}" type="slidenum">
              <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21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AA20-D2C0-0E24-4407-EBF645C0D9A1}"/>
              </a:ext>
            </a:extLst>
          </p:cNvPr>
          <p:cNvSpPr>
            <a:spLocks noGrp="1"/>
          </p:cNvSpPr>
          <p:nvPr>
            <p:ph type="title"/>
          </p:nvPr>
        </p:nvSpPr>
        <p:spPr/>
        <p:txBody>
          <a:bodyPr/>
          <a:lstStyle/>
          <a:p>
            <a:r>
              <a:rPr lang="en-US" dirty="0"/>
              <a:t>Build from Tier 2 Platform</a:t>
            </a:r>
          </a:p>
        </p:txBody>
      </p:sp>
      <p:pic>
        <p:nvPicPr>
          <p:cNvPr id="14" name="Picture 13"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back progress monitoring, and the non-responsive arrow points to the diagnostic data. From diagnostic data there is an arrow pointing to intervention adaptation which is followed by progress monitoring. From progress monitoring there are two options: responsive (pointing to continued progress monitoring) and non-responsive (pointing to diagnostic data) to illustrate the cyclical process.">
            <a:extLst>
              <a:ext uri="{FF2B5EF4-FFF2-40B4-BE49-F238E27FC236}">
                <a16:creationId xmlns:a16="http://schemas.microsoft.com/office/drawing/2014/main" id="{01CD0BCC-5749-F95C-62E8-56F10F59A6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4" y="1280160"/>
            <a:ext cx="3292091" cy="4743442"/>
          </a:xfrm>
          <a:prstGeom prst="rect">
            <a:avLst/>
          </a:prstGeom>
        </p:spPr>
      </p:pic>
      <p:sp>
        <p:nvSpPr>
          <p:cNvPr id="3" name="Content Placeholder 2">
            <a:extLst>
              <a:ext uri="{FF2B5EF4-FFF2-40B4-BE49-F238E27FC236}">
                <a16:creationId xmlns:a16="http://schemas.microsoft.com/office/drawing/2014/main" id="{AEF37FFB-7D6A-F732-D405-0368C42BC97F}"/>
              </a:ext>
            </a:extLst>
          </p:cNvPr>
          <p:cNvSpPr>
            <a:spLocks noGrp="1"/>
          </p:cNvSpPr>
          <p:nvPr>
            <p:ph sz="quarter" idx="14"/>
          </p:nvPr>
        </p:nvSpPr>
        <p:spPr>
          <a:xfrm>
            <a:off x="3178397" y="1036444"/>
            <a:ext cx="8295444" cy="4343400"/>
          </a:xfrm>
        </p:spPr>
        <p:txBody>
          <a:bodyPr>
            <a:normAutofit/>
          </a:bodyPr>
          <a:lstStyle/>
          <a:p>
            <a:pPr marL="457200" indent="-457200">
              <a:spcBef>
                <a:spcPts val="300"/>
              </a:spcBef>
              <a:buFont typeface="Wingdings" pitchFamily="2" charset="2"/>
              <a:buChar char="§"/>
            </a:pPr>
            <a:r>
              <a:rPr lang="en-US" sz="2400" dirty="0"/>
              <a:t>Select an evidence-based intervention at Tier 2 and allow it to work (Step 1)</a:t>
            </a:r>
          </a:p>
          <a:p>
            <a:pPr marL="457200" indent="-457200">
              <a:spcBef>
                <a:spcPts val="300"/>
              </a:spcBef>
              <a:buFont typeface="Wingdings" pitchFamily="2" charset="2"/>
              <a:buChar char="§"/>
            </a:pPr>
            <a:r>
              <a:rPr lang="en-US" sz="2400" dirty="0"/>
              <a:t>Gather diagnostic data (Step 3) to inform changes needed (Step 4)</a:t>
            </a:r>
          </a:p>
          <a:p>
            <a:pPr marL="457200" indent="-457200">
              <a:spcBef>
                <a:spcPts val="300"/>
              </a:spcBef>
              <a:buFont typeface="Wingdings" pitchFamily="2" charset="2"/>
              <a:buChar char="§"/>
            </a:pPr>
            <a:r>
              <a:rPr lang="en-US" sz="2400" dirty="0"/>
              <a:t>The dimensions are your levers to adjust to individualize and intensify for students</a:t>
            </a:r>
          </a:p>
          <a:p>
            <a:pPr marL="457200" indent="-457200">
              <a:buFont typeface="Wingdings" pitchFamily="2" charset="2"/>
              <a:buChar char="§"/>
            </a:pPr>
            <a:endParaRPr lang="en-US" sz="2400" dirty="0"/>
          </a:p>
        </p:txBody>
      </p:sp>
      <p:pic>
        <p:nvPicPr>
          <p:cNvPr id="15" name="Picture 14" descr="A switchboard">
            <a:extLst>
              <a:ext uri="{FF2B5EF4-FFF2-40B4-BE49-F238E27FC236}">
                <a16:creationId xmlns:a16="http://schemas.microsoft.com/office/drawing/2014/main" id="{3D90F7D6-F75E-FF97-F39E-395F8FD492C1}"/>
              </a:ext>
            </a:extLst>
          </p:cNvPr>
          <p:cNvPicPr>
            <a:picLocks noChangeAspect="1"/>
          </p:cNvPicPr>
          <p:nvPr/>
        </p:nvPicPr>
        <p:blipFill>
          <a:blip r:embed="rId3" cstate="print">
            <a:extLst>
              <a:ext uri="{28A0092B-C50C-407E-A947-70E740481C1C}">
                <a14:useLocalDpi xmlns:a14="http://schemas.microsoft.com/office/drawing/2010/main" val="0"/>
              </a:ext>
            </a:extLst>
          </a:blip>
          <a:srcRect t="8548" b="8548"/>
          <a:stretch/>
        </p:blipFill>
        <p:spPr>
          <a:xfrm>
            <a:off x="6470488" y="3795385"/>
            <a:ext cx="4675645" cy="2584167"/>
          </a:xfrm>
          <a:prstGeom prst="rect">
            <a:avLst/>
          </a:prstGeom>
        </p:spPr>
      </p:pic>
      <p:sp>
        <p:nvSpPr>
          <p:cNvPr id="5" name="Slide Number Placeholder 4">
            <a:extLst>
              <a:ext uri="{FF2B5EF4-FFF2-40B4-BE49-F238E27FC236}">
                <a16:creationId xmlns:a16="http://schemas.microsoft.com/office/drawing/2014/main" id="{FA039353-B3AD-F4F8-E44C-5DC5B249C247}"/>
              </a:ext>
            </a:extLst>
          </p:cNvPr>
          <p:cNvSpPr>
            <a:spLocks noGrp="1"/>
          </p:cNvSpPr>
          <p:nvPr>
            <p:ph type="sldNum" sz="quarter" idx="12"/>
          </p:nvPr>
        </p:nvSpPr>
        <p:spPr/>
        <p:txBody>
          <a:bodyPr/>
          <a:lstStyle/>
          <a:p>
            <a:fld id="{99A20822-4A49-4D36-86E3-300BA48D3F00}" type="slidenum">
              <a:rPr lang="en-US" smtClean="0"/>
              <a:t>7</a:t>
            </a:fld>
            <a:endParaRPr lang="en-US"/>
          </a:p>
        </p:txBody>
      </p:sp>
    </p:spTree>
    <p:extLst>
      <p:ext uri="{BB962C8B-B14F-4D97-AF65-F5344CB8AC3E}">
        <p14:creationId xmlns:p14="http://schemas.microsoft.com/office/powerpoint/2010/main" val="341211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B324-5C78-C72C-5302-7312FF396D11}"/>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091BB708-8217-8C83-5C5F-2D3E175C9D80}"/>
              </a:ext>
            </a:extLst>
          </p:cNvPr>
          <p:cNvSpPr>
            <a:spLocks noGrp="1"/>
          </p:cNvSpPr>
          <p:nvPr>
            <p:ph sz="quarter" idx="15"/>
          </p:nvPr>
        </p:nvSpPr>
        <p:spPr>
          <a:xfrm>
            <a:off x="457200" y="1371600"/>
            <a:ext cx="5000625" cy="4343400"/>
          </a:xfrm>
        </p:spPr>
        <p:txBody>
          <a:bodyPr/>
          <a:lstStyle/>
          <a:p>
            <a:r>
              <a:rPr lang="en-US" dirty="0"/>
              <a:t>When choosing an intervention, what is one factor that you consider to make your choice?</a:t>
            </a:r>
          </a:p>
          <a:p>
            <a:r>
              <a:rPr lang="en-US" dirty="0"/>
              <a:t>Put your answer in the chat but </a:t>
            </a:r>
            <a:r>
              <a:rPr lang="en-US" b="1" i="1" dirty="0"/>
              <a:t>wait</a:t>
            </a:r>
            <a:r>
              <a:rPr lang="en-US" dirty="0"/>
              <a:t> to hit return. </a:t>
            </a:r>
          </a:p>
        </p:txBody>
      </p:sp>
      <p:pic>
        <p:nvPicPr>
          <p:cNvPr id="7" name="Picture 6" descr="A large waterfall surrounded by other cliffs">
            <a:extLst>
              <a:ext uri="{FF2B5EF4-FFF2-40B4-BE49-F238E27FC236}">
                <a16:creationId xmlns:a16="http://schemas.microsoft.com/office/drawing/2014/main" id="{8BC0F319-232D-7900-0E98-C58A2EF11C0E}"/>
              </a:ext>
            </a:extLst>
          </p:cNvPr>
          <p:cNvPicPr>
            <a:picLocks noChangeAspect="1"/>
          </p:cNvPicPr>
          <p:nvPr/>
        </p:nvPicPr>
        <p:blipFill>
          <a:blip r:embed="rId2" cstate="print">
            <a:extLst>
              <a:ext uri="{28A0092B-C50C-407E-A947-70E740481C1C}">
                <a14:useLocalDpi xmlns:a14="http://schemas.microsoft.com/office/drawing/2010/main" val="0"/>
              </a:ext>
            </a:extLst>
          </a:blip>
          <a:srcRect l="10462" r="10462"/>
          <a:stretch/>
        </p:blipFill>
        <p:spPr>
          <a:xfrm>
            <a:off x="6095238" y="1183605"/>
            <a:ext cx="5601661" cy="4719390"/>
          </a:xfrm>
          <a:prstGeom prst="rect">
            <a:avLst/>
          </a:prstGeom>
        </p:spPr>
      </p:pic>
      <p:sp>
        <p:nvSpPr>
          <p:cNvPr id="5" name="Slide Number Placeholder 4">
            <a:extLst>
              <a:ext uri="{FF2B5EF4-FFF2-40B4-BE49-F238E27FC236}">
                <a16:creationId xmlns:a16="http://schemas.microsoft.com/office/drawing/2014/main" id="{287B4A40-E9DD-4769-0E57-20691ED2DBCD}"/>
              </a:ext>
            </a:extLst>
          </p:cNvPr>
          <p:cNvSpPr>
            <a:spLocks noGrp="1"/>
          </p:cNvSpPr>
          <p:nvPr>
            <p:ph type="sldNum" sz="quarter" idx="14"/>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4265961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CA1-F0B4-45C1-BB1A-316EB80D1A42}"/>
              </a:ext>
            </a:extLst>
          </p:cNvPr>
          <p:cNvSpPr>
            <a:spLocks noGrp="1"/>
          </p:cNvSpPr>
          <p:nvPr>
            <p:ph type="title"/>
          </p:nvPr>
        </p:nvSpPr>
        <p:spPr/>
        <p:txBody>
          <a:bodyPr/>
          <a:lstStyle/>
          <a:p>
            <a:r>
              <a:rPr lang="en-US" dirty="0"/>
              <a:t>Components to Consider When Selecting, Evaluating, and Adapting Interventions</a:t>
            </a:r>
          </a:p>
        </p:txBody>
      </p:sp>
      <p:sp>
        <p:nvSpPr>
          <p:cNvPr id="25" name="TextBox 24">
            <a:extLst>
              <a:ext uri="{FF2B5EF4-FFF2-40B4-BE49-F238E27FC236}">
                <a16:creationId xmlns:a16="http://schemas.microsoft.com/office/drawing/2014/main" id="{5C307BDF-9E8E-44C3-84A1-49269370EB8A}"/>
              </a:ext>
            </a:extLst>
          </p:cNvPr>
          <p:cNvSpPr txBox="1"/>
          <p:nvPr/>
        </p:nvSpPr>
        <p:spPr>
          <a:xfrm rot="20336640">
            <a:off x="373183" y="1691768"/>
            <a:ext cx="3181550" cy="430887"/>
          </a:xfrm>
          <a:prstGeom prst="rect">
            <a:avLst/>
          </a:prstGeom>
          <a:noFill/>
        </p:spPr>
        <p:txBody>
          <a:bodyPr wrap="square" rtlCol="0">
            <a:spAutoFit/>
          </a:bodyPr>
          <a:lstStyle/>
          <a:p>
            <a:r>
              <a:rPr lang="en-US" sz="2200" dirty="0"/>
              <a:t>Opportunities to respond</a:t>
            </a:r>
          </a:p>
        </p:txBody>
      </p:sp>
      <p:sp>
        <p:nvSpPr>
          <p:cNvPr id="20" name="TextBox 19">
            <a:extLst>
              <a:ext uri="{FF2B5EF4-FFF2-40B4-BE49-F238E27FC236}">
                <a16:creationId xmlns:a16="http://schemas.microsoft.com/office/drawing/2014/main" id="{70ABFAF8-2028-4F8C-B8A3-491C588719F2}"/>
              </a:ext>
            </a:extLst>
          </p:cNvPr>
          <p:cNvSpPr txBox="1"/>
          <p:nvPr/>
        </p:nvSpPr>
        <p:spPr>
          <a:xfrm>
            <a:off x="6449118" y="1459316"/>
            <a:ext cx="3434316" cy="430887"/>
          </a:xfrm>
          <a:prstGeom prst="rect">
            <a:avLst/>
          </a:prstGeom>
          <a:noFill/>
        </p:spPr>
        <p:txBody>
          <a:bodyPr wrap="square" rtlCol="0">
            <a:spAutoFit/>
          </a:bodyPr>
          <a:lstStyle/>
          <a:p>
            <a:r>
              <a:rPr lang="en-US" sz="2200"/>
              <a:t>Evidence-based programs</a:t>
            </a:r>
          </a:p>
        </p:txBody>
      </p:sp>
      <p:sp>
        <p:nvSpPr>
          <p:cNvPr id="21" name="TextBox 20">
            <a:extLst>
              <a:ext uri="{FF2B5EF4-FFF2-40B4-BE49-F238E27FC236}">
                <a16:creationId xmlns:a16="http://schemas.microsoft.com/office/drawing/2014/main" id="{674F150A-55F2-409E-9F7D-DFC871FED9E7}"/>
              </a:ext>
            </a:extLst>
          </p:cNvPr>
          <p:cNvSpPr txBox="1"/>
          <p:nvPr/>
        </p:nvSpPr>
        <p:spPr>
          <a:xfrm>
            <a:off x="5129876" y="1520088"/>
            <a:ext cx="2184433" cy="430887"/>
          </a:xfrm>
          <a:prstGeom prst="rect">
            <a:avLst/>
          </a:prstGeom>
          <a:noFill/>
        </p:spPr>
        <p:txBody>
          <a:bodyPr wrap="square" rtlCol="0">
            <a:spAutoFit/>
          </a:bodyPr>
          <a:lstStyle/>
          <a:p>
            <a:r>
              <a:rPr lang="en-US" sz="2200"/>
              <a:t>Effect size</a:t>
            </a:r>
          </a:p>
        </p:txBody>
      </p:sp>
      <p:sp>
        <p:nvSpPr>
          <p:cNvPr id="15" name="TextBox 14">
            <a:extLst>
              <a:ext uri="{FF2B5EF4-FFF2-40B4-BE49-F238E27FC236}">
                <a16:creationId xmlns:a16="http://schemas.microsoft.com/office/drawing/2014/main" id="{8E0713A9-7E30-4563-A4A4-12ECB8CBFBED}"/>
              </a:ext>
            </a:extLst>
          </p:cNvPr>
          <p:cNvSpPr txBox="1"/>
          <p:nvPr/>
        </p:nvSpPr>
        <p:spPr>
          <a:xfrm rot="1178809">
            <a:off x="4320975" y="2231573"/>
            <a:ext cx="1743739" cy="430887"/>
          </a:xfrm>
          <a:prstGeom prst="rect">
            <a:avLst/>
          </a:prstGeom>
          <a:noFill/>
        </p:spPr>
        <p:txBody>
          <a:bodyPr wrap="square" rtlCol="0">
            <a:spAutoFit/>
          </a:bodyPr>
          <a:lstStyle/>
          <a:p>
            <a:r>
              <a:rPr lang="en-US" sz="2200" dirty="0"/>
              <a:t>Group size</a:t>
            </a:r>
          </a:p>
        </p:txBody>
      </p:sp>
      <p:sp>
        <p:nvSpPr>
          <p:cNvPr id="19" name="TextBox 18">
            <a:extLst>
              <a:ext uri="{FF2B5EF4-FFF2-40B4-BE49-F238E27FC236}">
                <a16:creationId xmlns:a16="http://schemas.microsoft.com/office/drawing/2014/main" id="{B6D850DF-BA1F-4B18-B7E0-A885480698BE}"/>
              </a:ext>
            </a:extLst>
          </p:cNvPr>
          <p:cNvSpPr txBox="1"/>
          <p:nvPr/>
        </p:nvSpPr>
        <p:spPr>
          <a:xfrm rot="20457318">
            <a:off x="1691" y="2642587"/>
            <a:ext cx="3924536" cy="430887"/>
          </a:xfrm>
          <a:prstGeom prst="rect">
            <a:avLst/>
          </a:prstGeom>
          <a:noFill/>
        </p:spPr>
        <p:txBody>
          <a:bodyPr wrap="none" rtlCol="0">
            <a:spAutoFit/>
          </a:bodyPr>
          <a:lstStyle/>
          <a:p>
            <a:pPr>
              <a:defRPr/>
            </a:pPr>
            <a:r>
              <a:rPr lang="en-US" sz="2200"/>
              <a:t>Explicit instruction and modeling</a:t>
            </a:r>
          </a:p>
        </p:txBody>
      </p:sp>
      <p:sp>
        <p:nvSpPr>
          <p:cNvPr id="23" name="TextBox 22">
            <a:extLst>
              <a:ext uri="{FF2B5EF4-FFF2-40B4-BE49-F238E27FC236}">
                <a16:creationId xmlns:a16="http://schemas.microsoft.com/office/drawing/2014/main" id="{4A71364E-B360-4588-84B9-6255CAF9A31A}"/>
              </a:ext>
            </a:extLst>
          </p:cNvPr>
          <p:cNvSpPr txBox="1"/>
          <p:nvPr/>
        </p:nvSpPr>
        <p:spPr>
          <a:xfrm rot="469397">
            <a:off x="7231057" y="2204749"/>
            <a:ext cx="4696836" cy="430887"/>
          </a:xfrm>
          <a:prstGeom prst="rect">
            <a:avLst/>
          </a:prstGeom>
          <a:noFill/>
        </p:spPr>
        <p:txBody>
          <a:bodyPr wrap="square" rtlCol="0">
            <a:spAutoFit/>
          </a:bodyPr>
          <a:lstStyle/>
          <a:p>
            <a:r>
              <a:rPr lang="en-US" sz="2200"/>
              <a:t>Alignment with grade level standards</a:t>
            </a:r>
          </a:p>
        </p:txBody>
      </p:sp>
      <p:sp>
        <p:nvSpPr>
          <p:cNvPr id="18" name="TextBox 17">
            <a:extLst>
              <a:ext uri="{FF2B5EF4-FFF2-40B4-BE49-F238E27FC236}">
                <a16:creationId xmlns:a16="http://schemas.microsoft.com/office/drawing/2014/main" id="{48D88C5E-0E0F-4243-A142-739E8EE1799A}"/>
              </a:ext>
            </a:extLst>
          </p:cNvPr>
          <p:cNvSpPr txBox="1"/>
          <p:nvPr/>
        </p:nvSpPr>
        <p:spPr>
          <a:xfrm rot="20786799">
            <a:off x="2000586" y="2962528"/>
            <a:ext cx="3785191" cy="769441"/>
          </a:xfrm>
          <a:prstGeom prst="rect">
            <a:avLst/>
          </a:prstGeom>
          <a:noFill/>
        </p:spPr>
        <p:txBody>
          <a:bodyPr wrap="square" rtlCol="0">
            <a:spAutoFit/>
          </a:bodyPr>
          <a:lstStyle/>
          <a:p>
            <a:r>
              <a:rPr lang="en-US" sz="2200"/>
              <a:t>Concrete learning opportunities</a:t>
            </a:r>
          </a:p>
        </p:txBody>
      </p:sp>
      <p:sp>
        <p:nvSpPr>
          <p:cNvPr id="17" name="TextBox 16">
            <a:extLst>
              <a:ext uri="{FF2B5EF4-FFF2-40B4-BE49-F238E27FC236}">
                <a16:creationId xmlns:a16="http://schemas.microsoft.com/office/drawing/2014/main" id="{3620620C-29F7-4889-A9CC-9761F87C80F4}"/>
              </a:ext>
            </a:extLst>
          </p:cNvPr>
          <p:cNvSpPr txBox="1"/>
          <p:nvPr/>
        </p:nvSpPr>
        <p:spPr>
          <a:xfrm>
            <a:off x="6124601" y="2755044"/>
            <a:ext cx="3986043" cy="1107996"/>
          </a:xfrm>
          <a:prstGeom prst="rect">
            <a:avLst/>
          </a:prstGeom>
          <a:noFill/>
        </p:spPr>
        <p:txBody>
          <a:bodyPr wrap="square" rtlCol="0">
            <a:spAutoFit/>
          </a:bodyPr>
          <a:lstStyle/>
          <a:p>
            <a:r>
              <a:rPr lang="en-US" sz="2200"/>
              <a:t>Frequency and duration of intervention</a:t>
            </a:r>
          </a:p>
          <a:p>
            <a:endParaRPr lang="en-US" sz="2200"/>
          </a:p>
        </p:txBody>
      </p:sp>
      <p:sp>
        <p:nvSpPr>
          <p:cNvPr id="16" name="TextBox 15">
            <a:extLst>
              <a:ext uri="{FF2B5EF4-FFF2-40B4-BE49-F238E27FC236}">
                <a16:creationId xmlns:a16="http://schemas.microsoft.com/office/drawing/2014/main" id="{650C99D7-9205-4949-9743-81BB62100BDC}"/>
              </a:ext>
            </a:extLst>
          </p:cNvPr>
          <p:cNvSpPr txBox="1"/>
          <p:nvPr/>
        </p:nvSpPr>
        <p:spPr>
          <a:xfrm>
            <a:off x="7679922" y="3523128"/>
            <a:ext cx="4094956" cy="430887"/>
          </a:xfrm>
          <a:prstGeom prst="rect">
            <a:avLst/>
          </a:prstGeom>
          <a:noFill/>
        </p:spPr>
        <p:txBody>
          <a:bodyPr wrap="square" rtlCol="0">
            <a:spAutoFit/>
          </a:bodyPr>
          <a:lstStyle/>
          <a:p>
            <a:pPr>
              <a:defRPr/>
            </a:pPr>
            <a:r>
              <a:rPr lang="en-US" sz="2200" dirty="0"/>
              <a:t>Breaking tasks into smaller steps</a:t>
            </a:r>
          </a:p>
        </p:txBody>
      </p:sp>
      <p:sp>
        <p:nvSpPr>
          <p:cNvPr id="22" name="TextBox 21">
            <a:extLst>
              <a:ext uri="{FF2B5EF4-FFF2-40B4-BE49-F238E27FC236}">
                <a16:creationId xmlns:a16="http://schemas.microsoft.com/office/drawing/2014/main" id="{11F841C9-6FAC-439F-A91A-10167AF98134}"/>
              </a:ext>
            </a:extLst>
          </p:cNvPr>
          <p:cNvSpPr txBox="1"/>
          <p:nvPr/>
        </p:nvSpPr>
        <p:spPr>
          <a:xfrm rot="497710">
            <a:off x="4765224" y="3799541"/>
            <a:ext cx="3795823" cy="430887"/>
          </a:xfrm>
          <a:prstGeom prst="rect">
            <a:avLst/>
          </a:prstGeom>
          <a:noFill/>
        </p:spPr>
        <p:txBody>
          <a:bodyPr wrap="square" rtlCol="0">
            <a:spAutoFit/>
          </a:bodyPr>
          <a:lstStyle/>
          <a:p>
            <a:r>
              <a:rPr lang="en-US" sz="2200"/>
              <a:t>Connection to Tier 1 instruction</a:t>
            </a:r>
          </a:p>
        </p:txBody>
      </p:sp>
      <p:sp>
        <p:nvSpPr>
          <p:cNvPr id="26" name="Speech Bubble: Rectangle with Corners Rounded 25">
            <a:extLst>
              <a:ext uri="{FF2B5EF4-FFF2-40B4-BE49-F238E27FC236}">
                <a16:creationId xmlns:a16="http://schemas.microsoft.com/office/drawing/2014/main" id="{4F0FE23A-A158-43C8-88B6-C252821FF7C4}"/>
              </a:ext>
            </a:extLst>
          </p:cNvPr>
          <p:cNvSpPr/>
          <p:nvPr/>
        </p:nvSpPr>
        <p:spPr>
          <a:xfrm>
            <a:off x="4299295" y="4750402"/>
            <a:ext cx="6189996" cy="1561232"/>
          </a:xfrm>
          <a:prstGeom prst="wedgeRoundRectCallout">
            <a:avLst>
              <a:gd name="adj1" fmla="val -67802"/>
              <a:gd name="adj2" fmla="val -56115"/>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rPr>
              <a:t>It would be helpful if there was a framework to guide our thinking when we are deciding what interventions to use and how to adapt them.</a:t>
            </a:r>
          </a:p>
        </p:txBody>
      </p:sp>
      <p:sp>
        <p:nvSpPr>
          <p:cNvPr id="5" name="Slide Number Placeholder 4">
            <a:extLst>
              <a:ext uri="{FF2B5EF4-FFF2-40B4-BE49-F238E27FC236}">
                <a16:creationId xmlns:a16="http://schemas.microsoft.com/office/drawing/2014/main" id="{F3B00DB1-AC4D-4F9B-80E5-674971D064D6}"/>
              </a:ext>
            </a:extLst>
          </p:cNvPr>
          <p:cNvSpPr>
            <a:spLocks noGrp="1"/>
          </p:cNvSpPr>
          <p:nvPr>
            <p:ph type="sldNum" sz="quarter" idx="14"/>
          </p:nvPr>
        </p:nvSpPr>
        <p:spPr/>
        <p:txBody>
          <a:bodyPr/>
          <a:lstStyle/>
          <a:p>
            <a:fld id="{99A20822-4A49-4D36-86E3-300BA48D3F00}" type="slidenum">
              <a:rPr lang="en-US" smtClean="0"/>
              <a:pPr/>
              <a:t>9</a:t>
            </a:fld>
            <a:endParaRPr lang="en-US"/>
          </a:p>
        </p:txBody>
      </p:sp>
    </p:spTree>
    <p:custDataLst>
      <p:tags r:id="rId1"/>
    </p:custDataLst>
    <p:extLst>
      <p:ext uri="{BB962C8B-B14F-4D97-AF65-F5344CB8AC3E}">
        <p14:creationId xmlns:p14="http://schemas.microsoft.com/office/powerpoint/2010/main" val="14740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P spid="23" grpId="0"/>
      <p:bldP spid="18" grpId="0"/>
      <p:bldP spid="16"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19.3|9.2|13.6|5.6|24|3.6|15.5|7.5|10.2"/>
</p:tagLst>
</file>

<file path=ppt/tags/tag8.xml><?xml version="1.0" encoding="utf-8"?>
<p:tagLst xmlns:a="http://schemas.openxmlformats.org/drawingml/2006/main" xmlns:r="http://schemas.openxmlformats.org/officeDocument/2006/relationships" xmlns:p="http://schemas.openxmlformats.org/presentationml/2006/main">
  <p:tag name="TIMING" val="|19.3|9.2|13.6|5.6|24|3.6|15.5|7.5|10.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BD0A2E-5696-4649-BB60-4012E6C62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29b55a-3458-43b1-b5f5-8a06b1b83431"/>
    <ds:schemaRef ds:uri="4a50c3af-328d-4c26-9632-e6dd7a90b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EAC94F-0CB7-47E2-B1CC-A0F105248E94}">
  <ds:schemaRefs>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purl.org/dc/dcmitype/"/>
    <ds:schemaRef ds:uri="http://www.w3.org/XML/1998/namespace"/>
    <ds:schemaRef ds:uri="8ef39c64-a023-403b-b100-a285cfd6ef74"/>
    <ds:schemaRef ds:uri="http://purl.org/dc/terms/"/>
    <ds:schemaRef ds:uri="http://schemas.openxmlformats.org/package/2006/metadata/core-properties"/>
    <ds:schemaRef ds:uri="89a51b02-0933-47a0-85eb-c3aa1e4e384a"/>
    <ds:schemaRef ds:uri="9a29b55a-3458-43b1-b5f5-8a06b1b83431"/>
    <ds:schemaRef ds:uri="4a50c3af-328d-4c26-9632-e6dd7a90b192"/>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 NCII PPT</Template>
  <TotalTime>4378</TotalTime>
  <Words>3119</Words>
  <Application>Microsoft Office PowerPoint</Application>
  <PresentationFormat>Widescreen</PresentationFormat>
  <Paragraphs>522</Paragraphs>
  <Slides>59</Slides>
  <Notes>44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0" baseType="lpstr">
      <vt:lpstr>Arial</vt:lpstr>
      <vt:lpstr>Arial Narrow</vt:lpstr>
      <vt:lpstr>Arial,Sans-Serif</vt:lpstr>
      <vt:lpstr>Avenir Book</vt:lpstr>
      <vt:lpstr>Calibri</vt:lpstr>
      <vt:lpstr>Roboto</vt:lpstr>
      <vt:lpstr>Segoe UI</vt:lpstr>
      <vt:lpstr>Times New Roman</vt:lpstr>
      <vt:lpstr>Wingdings</vt:lpstr>
      <vt:lpstr>2018 NCII PPT</vt:lpstr>
      <vt:lpstr>Worksheet</vt:lpstr>
      <vt:lpstr>Using the Taxonomy of Intervention Intensity to Select, Design, and Intensify Intervention </vt:lpstr>
      <vt:lpstr>Jason Harlacher, PhD</vt:lpstr>
      <vt:lpstr>Objectives</vt:lpstr>
      <vt:lpstr>National Center on  Intensive Intervention (NCII)  </vt:lpstr>
      <vt:lpstr>NCII’s Approach to Intensive Intervention</vt:lpstr>
      <vt:lpstr>Connecting DBI to a Multi-Tiered System of Supports (MTSS)</vt:lpstr>
      <vt:lpstr>Build from Tier 2 Platform</vt:lpstr>
      <vt:lpstr>Question</vt:lpstr>
      <vt:lpstr>Components to Consider When Selecting, Evaluating, and Adapting Interventions</vt:lpstr>
      <vt:lpstr>Taxonomy of Intervention Intensity</vt:lpstr>
      <vt:lpstr>Taxonomy of Intervention Intensity Handout</vt:lpstr>
      <vt:lpstr>Dual Purpose: Taxonomy can help you… </vt:lpstr>
      <vt:lpstr>Defining the Taxonomy Dimensions</vt:lpstr>
      <vt:lpstr>Dimension 1: Strength</vt:lpstr>
      <vt:lpstr>Strength is More than Just “Does it work?”</vt:lpstr>
      <vt:lpstr>Considerations: Strength</vt:lpstr>
      <vt:lpstr>Understanding Effect Size</vt:lpstr>
      <vt:lpstr>Resources: Strength</vt:lpstr>
      <vt:lpstr>Dimension 2: Dosage</vt:lpstr>
      <vt:lpstr>Ways to Adjust Dosage</vt:lpstr>
      <vt:lpstr>Other Ways to Adjust Dosage</vt:lpstr>
      <vt:lpstr>Resource: Dosage</vt:lpstr>
      <vt:lpstr>Dimension 3: Alignment</vt:lpstr>
      <vt:lpstr>Alignment</vt:lpstr>
      <vt:lpstr>Considerations: Alignment </vt:lpstr>
      <vt:lpstr>Resources: Alignment </vt:lpstr>
      <vt:lpstr>Dimension 4: Attention to Transfer</vt:lpstr>
      <vt:lpstr>Considerations: Attention to Transfer</vt:lpstr>
      <vt:lpstr>Resources: Attention to Transfer 1</vt:lpstr>
      <vt:lpstr>Resources: Attention to Transfer 2</vt:lpstr>
      <vt:lpstr>Dimension 5: Comprehensiveness</vt:lpstr>
      <vt:lpstr>More intensive instruction should be…</vt:lpstr>
      <vt:lpstr>Academic Considerations: Comprehensiveness</vt:lpstr>
      <vt:lpstr>Behavior Considerations: Comprehensiveness</vt:lpstr>
      <vt:lpstr>Resource: Comprehensiveness</vt:lpstr>
      <vt:lpstr>Dimension 6: Academic and Behavior Supports</vt:lpstr>
      <vt:lpstr>Considerations: Academic and Behavior Supports</vt:lpstr>
      <vt:lpstr>Examples &amp; Resources:  Behavior Support Strategies</vt:lpstr>
      <vt:lpstr>Dimension 7: Individualization</vt:lpstr>
      <vt:lpstr>How to Intensify or Adapt Interventions</vt:lpstr>
      <vt:lpstr>How Do We Adapt Interventions?</vt:lpstr>
      <vt:lpstr>Step 3: Diagnostic Data What data do I collect and how do I use it?</vt:lpstr>
      <vt:lpstr>Use RIOT and ICEL for Step 3</vt:lpstr>
      <vt:lpstr>Educationally Relevant and Alterable Variables</vt:lpstr>
      <vt:lpstr>Key Considerations For Intensifying Interventions</vt:lpstr>
      <vt:lpstr>Using the Taxonomy to Select, Evaluate, and Design a Validated Intervention Program</vt:lpstr>
      <vt:lpstr>Where to Start?</vt:lpstr>
      <vt:lpstr>Using the Taxonomy to Find the Best Intervention</vt:lpstr>
      <vt:lpstr>Rating an Intervention</vt:lpstr>
      <vt:lpstr>Taxonomy of Intervention Intensity: Academic Rating Rubric</vt:lpstr>
      <vt:lpstr>Academic Intervention Taxonomy Briefs</vt:lpstr>
      <vt:lpstr>Documenting Rating and Interventions</vt:lpstr>
      <vt:lpstr>What do I need to implement DBI well?</vt:lpstr>
      <vt:lpstr>Tips for Successful Intensification</vt:lpstr>
      <vt:lpstr>Tips for Successful Intensification 2</vt:lpstr>
      <vt:lpstr>Tips for Successful Intensification 3</vt:lpstr>
      <vt:lpstr>Tips for Successful Intensification 4</vt:lpstr>
      <vt:lpstr>NCII</vt:lpstr>
      <vt:lpstr>NCII 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Educator Systems Community of Practice</dc:title>
  <dc:subject>Specify the subject of the presentation</dc:subject>
  <dc:creator>Harlacher, Jason</dc:creator>
  <cp:keywords>Add appropriate tags for accessibility</cp:keywords>
  <cp:lastModifiedBy>Peterson, Amy</cp:lastModifiedBy>
  <cp:revision>8</cp:revision>
  <cp:lastPrinted>2017-10-19T00:36:21Z</cp:lastPrinted>
  <dcterms:created xsi:type="dcterms:W3CDTF">2022-05-03T20:04:43Z</dcterms:created>
  <dcterms:modified xsi:type="dcterms:W3CDTF">2023-08-01T12:51:58Z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