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88" r:id="rId5"/>
  </p:sldMasterIdLst>
  <p:notesMasterIdLst>
    <p:notesMasterId r:id="rId27"/>
  </p:notesMasterIdLst>
  <p:handoutMasterIdLst>
    <p:handoutMasterId r:id="rId28"/>
  </p:handoutMasterIdLst>
  <p:sldIdLst>
    <p:sldId id="1879" r:id="rId6"/>
    <p:sldId id="1877" r:id="rId7"/>
    <p:sldId id="1868" r:id="rId8"/>
    <p:sldId id="1871" r:id="rId9"/>
    <p:sldId id="1866" r:id="rId10"/>
    <p:sldId id="1820" r:id="rId11"/>
    <p:sldId id="1821" r:id="rId12"/>
    <p:sldId id="1834" r:id="rId13"/>
    <p:sldId id="1867" r:id="rId14"/>
    <p:sldId id="1841" r:id="rId15"/>
    <p:sldId id="1878" r:id="rId16"/>
    <p:sldId id="1873" r:id="rId17"/>
    <p:sldId id="1874" r:id="rId18"/>
    <p:sldId id="1882" r:id="rId19"/>
    <p:sldId id="1870" r:id="rId20"/>
    <p:sldId id="1875" r:id="rId21"/>
    <p:sldId id="1876" r:id="rId22"/>
    <p:sldId id="757" r:id="rId23"/>
    <p:sldId id="1881" r:id="rId24"/>
    <p:sldId id="423" r:id="rId25"/>
    <p:sldId id="412"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7" clrIdx="1">
    <p:extLst>
      <p:ext uri="{19B8F6BF-5375-455C-9EA6-DF929625EA0E}">
        <p15:presenceInfo xmlns:p15="http://schemas.microsoft.com/office/powerpoint/2012/main" userId="Linda K. Reed" providerId="None"/>
      </p:ext>
    </p:extLst>
  </p:cmAuthor>
  <p:cmAuthor id="9" name="Peterson, Amy" initials="PA" lastIdx="6" clrIdx="8">
    <p:extLst>
      <p:ext uri="{19B8F6BF-5375-455C-9EA6-DF929625EA0E}">
        <p15:presenceInfo xmlns:p15="http://schemas.microsoft.com/office/powerpoint/2012/main" userId="S::ampeterson@air.org::8c14dd6b-6031-4383-8241-8af97fa7035b"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76BD"/>
    <a:srgbClr val="4C8C40"/>
    <a:srgbClr val="E6F1F9"/>
    <a:srgbClr val="AAC37E"/>
    <a:srgbClr val="E6E6E6"/>
    <a:srgbClr val="FFFFFF"/>
    <a:srgbClr val="0080A8"/>
    <a:srgbClr val="D5E2BF"/>
    <a:srgbClr val="000000"/>
    <a:srgbClr val="BAC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6DFD8-E13C-43D6-9304-28FA1388EB16}" v="5" dt="2022-08-01T21:38:38.272"/>
    <p1510:client id="{914BB019-7536-43D9-AB12-28ECC57D605C}" v="4" dt="2022-08-01T12:41:26.135"/>
  </p1510:revLst>
</p1510:revInfo>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505" autoAdjust="0"/>
    <p:restoredTop sz="65452" autoAdjust="0"/>
  </p:normalViewPr>
  <p:slideViewPr>
    <p:cSldViewPr snapToGrid="0">
      <p:cViewPr varScale="1">
        <p:scale>
          <a:sx n="74" d="100"/>
          <a:sy n="74" d="100"/>
        </p:scale>
        <p:origin x="516" y="90"/>
      </p:cViewPr>
      <p:guideLst>
        <p:guide orient="horz" pos="3840"/>
        <p:guide pos="3840"/>
      </p:guideLst>
    </p:cSldViewPr>
  </p:slideViewPr>
  <p:outlineViewPr>
    <p:cViewPr>
      <p:scale>
        <a:sx n="33" d="100"/>
        <a:sy n="33" d="100"/>
      </p:scale>
      <p:origin x="0" y="-1330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1" d="100"/>
          <a:sy n="81" d="100"/>
        </p:scale>
        <p:origin x="3861"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S::ampeterson@air.org::8c14dd6b-6031-4383-8241-8af97fa7035b" providerId="AD" clId="Web-{8FC6DFD8-E13C-43D6-9304-28FA1388EB16}"/>
    <pc:docChg chg="modSld">
      <pc:chgData name="Peterson, Amy" userId="S::ampeterson@air.org::8c14dd6b-6031-4383-8241-8af97fa7035b" providerId="AD" clId="Web-{8FC6DFD8-E13C-43D6-9304-28FA1388EB16}" dt="2022-08-01T21:38:38.272" v="3" actId="14100"/>
      <pc:docMkLst>
        <pc:docMk/>
      </pc:docMkLst>
      <pc:sldChg chg="addSp modSp">
        <pc:chgData name="Peterson, Amy" userId="S::ampeterson@air.org::8c14dd6b-6031-4383-8241-8af97fa7035b" providerId="AD" clId="Web-{8FC6DFD8-E13C-43D6-9304-28FA1388EB16}" dt="2022-08-01T21:38:38.272" v="3" actId="14100"/>
        <pc:sldMkLst>
          <pc:docMk/>
          <pc:sldMk cId="393612458" sldId="1882"/>
        </pc:sldMkLst>
        <pc:picChg chg="add mod">
          <ac:chgData name="Peterson, Amy" userId="S::ampeterson@air.org::8c14dd6b-6031-4383-8241-8af97fa7035b" providerId="AD" clId="Web-{8FC6DFD8-E13C-43D6-9304-28FA1388EB16}" dt="2022-08-01T21:38:38.272" v="3" actId="14100"/>
          <ac:picMkLst>
            <pc:docMk/>
            <pc:sldMk cId="393612458" sldId="1882"/>
            <ac:picMk id="3" creationId="{DB121AD8-70C0-AF4D-EC95-6ADCA736FEF4}"/>
          </ac:picMkLst>
        </pc:picChg>
        <pc:picChg chg="mod">
          <ac:chgData name="Peterson, Amy" userId="S::ampeterson@air.org::8c14dd6b-6031-4383-8241-8af97fa7035b" providerId="AD" clId="Web-{8FC6DFD8-E13C-43D6-9304-28FA1388EB16}" dt="2022-08-01T21:38:31.287" v="0" actId="1076"/>
          <ac:picMkLst>
            <pc:docMk/>
            <pc:sldMk cId="393612458" sldId="1882"/>
            <ac:picMk id="7" creationId="{0FE6E971-FE18-4C38-81B6-E8FED1627FD5}"/>
          </ac:picMkLst>
        </pc:picChg>
      </pc:sldChg>
    </pc:docChg>
  </pc:docChgLst>
  <pc:docChgLst>
    <pc:chgData name="Peterson, Amy" userId="8c14dd6b-6031-4383-8241-8af97fa7035b" providerId="ADAL" clId="{59033654-0DD1-463F-B7A3-5F37128FC933}"/>
    <pc:docChg chg="modSld">
      <pc:chgData name="Peterson, Amy" userId="8c14dd6b-6031-4383-8241-8af97fa7035b" providerId="ADAL" clId="{59033654-0DD1-463F-B7A3-5F37128FC933}" dt="2022-08-01T21:41:28.346" v="3" actId="962"/>
      <pc:docMkLst>
        <pc:docMk/>
      </pc:docMkLst>
      <pc:sldChg chg="modSp mod">
        <pc:chgData name="Peterson, Amy" userId="8c14dd6b-6031-4383-8241-8af97fa7035b" providerId="ADAL" clId="{59033654-0DD1-463F-B7A3-5F37128FC933}" dt="2022-08-01T21:41:28.346" v="3" actId="962"/>
        <pc:sldMkLst>
          <pc:docMk/>
          <pc:sldMk cId="393612458" sldId="1882"/>
        </pc:sldMkLst>
        <pc:picChg chg="mod">
          <ac:chgData name="Peterson, Amy" userId="8c14dd6b-6031-4383-8241-8af97fa7035b" providerId="ADAL" clId="{59033654-0DD1-463F-B7A3-5F37128FC933}" dt="2022-08-01T21:41:28.346" v="3" actId="962"/>
          <ac:picMkLst>
            <pc:docMk/>
            <pc:sldMk cId="393612458" sldId="1882"/>
            <ac:picMk id="3" creationId="{DB121AD8-70C0-AF4D-EC95-6ADCA736FEF4}"/>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4C8FF-92A0-4F33-8344-565C800DF2AF}" type="doc">
      <dgm:prSet loTypeId="urn:microsoft.com/office/officeart/2005/8/layout/hList7" loCatId="list" qsTypeId="urn:microsoft.com/office/officeart/2005/8/quickstyle/simple1" qsCatId="simple" csTypeId="urn:microsoft.com/office/officeart/2005/8/colors/accent1_2" csCatId="accent1" phldr="1"/>
      <dgm:spPr/>
    </dgm:pt>
    <dgm:pt modelId="{67C00B35-666E-4AF7-BA8A-EB4AE62E02E9}">
      <dgm:prSet phldrT="[Text]" custT="1"/>
      <dgm:spPr/>
      <dgm:t>
        <a:bodyPr/>
        <a:lstStyle/>
        <a:p>
          <a:pPr>
            <a:spcAft>
              <a:spcPts val="600"/>
            </a:spcAft>
          </a:pPr>
          <a:r>
            <a:rPr lang="en-US" sz="2800" b="1"/>
            <a:t>Procedural</a:t>
          </a:r>
        </a:p>
        <a:p>
          <a:pPr>
            <a:spcAft>
              <a:spcPct val="35000"/>
            </a:spcAft>
          </a:pPr>
          <a:r>
            <a:rPr lang="en-US" sz="2000"/>
            <a:t>In the development of an IEP, has the IEP team complied with the procedures set forth in IDEA? (</a:t>
          </a:r>
          <a:r>
            <a:rPr lang="en-US" sz="2000" i="1"/>
            <a:t>Rowley</a:t>
          </a:r>
          <a:r>
            <a:rPr lang="en-US" sz="2000"/>
            <a:t>)</a:t>
          </a:r>
        </a:p>
      </dgm:t>
    </dgm:pt>
    <dgm:pt modelId="{FFFA2F86-3061-4F17-A838-31F1514470BC}" type="parTrans" cxnId="{8E448FB8-1664-4B84-AFCE-BD3284B51AC1}">
      <dgm:prSet/>
      <dgm:spPr/>
      <dgm:t>
        <a:bodyPr/>
        <a:lstStyle/>
        <a:p>
          <a:endParaRPr lang="en-US"/>
        </a:p>
      </dgm:t>
    </dgm:pt>
    <dgm:pt modelId="{18109EC2-5372-4D39-8BBC-B9F63A28F135}" type="sibTrans" cxnId="{8E448FB8-1664-4B84-AFCE-BD3284B51AC1}">
      <dgm:prSet/>
      <dgm:spPr/>
      <dgm:t>
        <a:bodyPr/>
        <a:lstStyle/>
        <a:p>
          <a:endParaRPr lang="en-US"/>
        </a:p>
      </dgm:t>
    </dgm:pt>
    <dgm:pt modelId="{AA730C14-7D41-4C94-B261-B759FF6F4410}">
      <dgm:prSet phldrT="[Text]" custT="1"/>
      <dgm:spPr/>
      <dgm:t>
        <a:bodyPr/>
        <a:lstStyle/>
        <a:p>
          <a:pPr>
            <a:spcAft>
              <a:spcPct val="35000"/>
            </a:spcAft>
          </a:pPr>
          <a:endParaRPr lang="en-US" sz="2800" b="1"/>
        </a:p>
        <a:p>
          <a:pPr>
            <a:spcAft>
              <a:spcPts val="600"/>
            </a:spcAft>
          </a:pPr>
          <a:r>
            <a:rPr lang="en-US" sz="2800" b="1"/>
            <a:t>Substantive</a:t>
          </a:r>
        </a:p>
        <a:p>
          <a:pPr>
            <a:spcAft>
              <a:spcPct val="35000"/>
            </a:spcAft>
          </a:pPr>
          <a:r>
            <a:rPr lang="en-US" sz="2000"/>
            <a:t>Is the IEP reasonably calculated to enable the child to make progress that is appropriate in light of the child’s circumstances? (</a:t>
          </a:r>
          <a:r>
            <a:rPr lang="en-US" sz="2000" i="1"/>
            <a:t>Endrew F.</a:t>
          </a:r>
          <a:r>
            <a:rPr lang="en-US" sz="2000"/>
            <a:t>)</a:t>
          </a:r>
        </a:p>
        <a:p>
          <a:pPr>
            <a:spcAft>
              <a:spcPct val="35000"/>
            </a:spcAft>
          </a:pPr>
          <a:endParaRPr lang="en-US" sz="1700"/>
        </a:p>
      </dgm:t>
    </dgm:pt>
    <dgm:pt modelId="{62D36D4E-DC35-43AC-A1AD-D19AF0510D75}" type="parTrans" cxnId="{9D9425AE-8794-4E06-9084-6F068534E8EC}">
      <dgm:prSet/>
      <dgm:spPr/>
      <dgm:t>
        <a:bodyPr/>
        <a:lstStyle/>
        <a:p>
          <a:endParaRPr lang="en-US"/>
        </a:p>
      </dgm:t>
    </dgm:pt>
    <dgm:pt modelId="{38A88A8B-A3A8-4AA9-81D3-65EEDAA13FAC}" type="sibTrans" cxnId="{9D9425AE-8794-4E06-9084-6F068534E8EC}">
      <dgm:prSet/>
      <dgm:spPr/>
      <dgm:t>
        <a:bodyPr/>
        <a:lstStyle/>
        <a:p>
          <a:endParaRPr lang="en-US"/>
        </a:p>
      </dgm:t>
    </dgm:pt>
    <dgm:pt modelId="{524B2A36-F464-4BCC-ABE3-64FC487949D6}">
      <dgm:prSet phldrT="[Text]" custT="1"/>
      <dgm:spPr/>
      <dgm:t>
        <a:bodyPr tIns="411480"/>
        <a:lstStyle/>
        <a:p>
          <a:pPr>
            <a:spcBef>
              <a:spcPts val="600"/>
            </a:spcBef>
            <a:spcAft>
              <a:spcPts val="600"/>
            </a:spcAft>
          </a:pPr>
          <a:r>
            <a:rPr lang="en-US" sz="2800" b="1"/>
            <a:t>Implementation</a:t>
          </a:r>
        </a:p>
        <a:p>
          <a:pPr>
            <a:spcBef>
              <a:spcPct val="0"/>
            </a:spcBef>
            <a:spcAft>
              <a:spcPct val="35000"/>
            </a:spcAft>
          </a:pPr>
          <a:r>
            <a:rPr lang="en-US" sz="2000"/>
            <a:t>In implementing the IEP, were the instructional services and supports outlined in the IEP provided as agreed on during the IEP process? </a:t>
          </a:r>
          <a:endParaRPr lang="en-US" sz="2000" b="0"/>
        </a:p>
      </dgm:t>
    </dgm:pt>
    <dgm:pt modelId="{D1C1A5C1-DF1D-4C9D-8E85-0F8895530919}" type="parTrans" cxnId="{7A5F2F04-E220-4EA0-BB93-1625EA3322AA}">
      <dgm:prSet/>
      <dgm:spPr/>
      <dgm:t>
        <a:bodyPr/>
        <a:lstStyle/>
        <a:p>
          <a:endParaRPr lang="en-US"/>
        </a:p>
      </dgm:t>
    </dgm:pt>
    <dgm:pt modelId="{8EA5DCC4-4C86-43BB-8A31-844B530FE153}" type="sibTrans" cxnId="{7A5F2F04-E220-4EA0-BB93-1625EA3322AA}">
      <dgm:prSet/>
      <dgm:spPr/>
      <dgm:t>
        <a:bodyPr/>
        <a:lstStyle/>
        <a:p>
          <a:endParaRPr lang="en-US"/>
        </a:p>
      </dgm:t>
    </dgm:pt>
    <dgm:pt modelId="{D35FCC62-F9B6-4979-817B-5B6A9618C0D2}" type="pres">
      <dgm:prSet presAssocID="{2204C8FF-92A0-4F33-8344-565C800DF2AF}" presName="Name0" presStyleCnt="0">
        <dgm:presLayoutVars>
          <dgm:dir/>
          <dgm:resizeHandles val="exact"/>
        </dgm:presLayoutVars>
      </dgm:prSet>
      <dgm:spPr/>
    </dgm:pt>
    <dgm:pt modelId="{B5EFE8B3-04CF-461E-B601-68D60A142E29}" type="pres">
      <dgm:prSet presAssocID="{2204C8FF-92A0-4F33-8344-565C800DF2AF}" presName="fgShape" presStyleLbl="fgShp" presStyleIdx="0" presStyleCnt="1" custScaleY="118970" custLinFactNeighborX="-289" custLinFactNeighborY="25159"/>
      <dgm:spPr/>
    </dgm:pt>
    <dgm:pt modelId="{1BF71079-34AE-408D-8D31-5E1A3864C23F}" type="pres">
      <dgm:prSet presAssocID="{2204C8FF-92A0-4F33-8344-565C800DF2AF}" presName="linComp" presStyleCnt="0"/>
      <dgm:spPr/>
    </dgm:pt>
    <dgm:pt modelId="{CF7ED945-118C-41BF-8366-6209E230ECE7}" type="pres">
      <dgm:prSet presAssocID="{67C00B35-666E-4AF7-BA8A-EB4AE62E02E9}" presName="compNode" presStyleCnt="0"/>
      <dgm:spPr/>
    </dgm:pt>
    <dgm:pt modelId="{AAB7A051-7810-4BD9-9592-B3BB39DF39C7}" type="pres">
      <dgm:prSet presAssocID="{67C00B35-666E-4AF7-BA8A-EB4AE62E02E9}" presName="bkgdShape" presStyleLbl="node1" presStyleIdx="0" presStyleCnt="3"/>
      <dgm:spPr/>
    </dgm:pt>
    <dgm:pt modelId="{09FE4927-A344-4AD2-9B54-2FE2F8612653}" type="pres">
      <dgm:prSet presAssocID="{67C00B35-666E-4AF7-BA8A-EB4AE62E02E9}" presName="nodeTx" presStyleLbl="node1" presStyleIdx="0" presStyleCnt="3">
        <dgm:presLayoutVars>
          <dgm:bulletEnabled val="1"/>
        </dgm:presLayoutVars>
      </dgm:prSet>
      <dgm:spPr/>
    </dgm:pt>
    <dgm:pt modelId="{93F64E46-DA28-4997-B547-9F12149EF8E9}" type="pres">
      <dgm:prSet presAssocID="{67C00B35-666E-4AF7-BA8A-EB4AE62E02E9}" presName="invisiNode" presStyleLbl="node1" presStyleIdx="0" presStyleCnt="3"/>
      <dgm:spPr/>
    </dgm:pt>
    <dgm:pt modelId="{36A1B3A8-6195-469C-B29B-8850E449A80B}" type="pres">
      <dgm:prSet presAssocID="{67C00B35-666E-4AF7-BA8A-EB4AE62E02E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outline"/>
        </a:ext>
      </dgm:extLst>
    </dgm:pt>
    <dgm:pt modelId="{912AECD1-2170-40AD-8906-C44B741398C9}" type="pres">
      <dgm:prSet presAssocID="{18109EC2-5372-4D39-8BBC-B9F63A28F135}" presName="sibTrans" presStyleLbl="sibTrans2D1" presStyleIdx="0" presStyleCnt="0"/>
      <dgm:spPr/>
    </dgm:pt>
    <dgm:pt modelId="{C4E66E05-654F-4FB9-A37F-3F324DFDF53B}" type="pres">
      <dgm:prSet presAssocID="{AA730C14-7D41-4C94-B261-B759FF6F4410}" presName="compNode" presStyleCnt="0"/>
      <dgm:spPr/>
    </dgm:pt>
    <dgm:pt modelId="{FB60398C-079B-4132-A23A-9AEF49F337A3}" type="pres">
      <dgm:prSet presAssocID="{AA730C14-7D41-4C94-B261-B759FF6F4410}" presName="bkgdShape" presStyleLbl="node1" presStyleIdx="1" presStyleCnt="3"/>
      <dgm:spPr/>
    </dgm:pt>
    <dgm:pt modelId="{B0867CA3-F150-44EA-A0CD-92A1F7411C86}" type="pres">
      <dgm:prSet presAssocID="{AA730C14-7D41-4C94-B261-B759FF6F4410}" presName="nodeTx" presStyleLbl="node1" presStyleIdx="1" presStyleCnt="3">
        <dgm:presLayoutVars>
          <dgm:bulletEnabled val="1"/>
        </dgm:presLayoutVars>
      </dgm:prSet>
      <dgm:spPr/>
    </dgm:pt>
    <dgm:pt modelId="{CEFDE536-336D-4A77-B13D-CA07ECC4179D}" type="pres">
      <dgm:prSet presAssocID="{AA730C14-7D41-4C94-B261-B759FF6F4410}" presName="invisiNode" presStyleLbl="node1" presStyleIdx="1" presStyleCnt="3"/>
      <dgm:spPr/>
    </dgm:pt>
    <dgm:pt modelId="{D44892C1-96B6-45BB-98CF-44902FC55AA8}" type="pres">
      <dgm:prSet presAssocID="{AA730C14-7D41-4C94-B261-B759FF6F4410}"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pward trend with solid fill"/>
        </a:ext>
      </dgm:extLst>
    </dgm:pt>
    <dgm:pt modelId="{85B62642-4BB6-444D-8563-031DE5C8064F}" type="pres">
      <dgm:prSet presAssocID="{38A88A8B-A3A8-4AA9-81D3-65EEDAA13FAC}" presName="sibTrans" presStyleLbl="sibTrans2D1" presStyleIdx="0" presStyleCnt="0"/>
      <dgm:spPr/>
    </dgm:pt>
    <dgm:pt modelId="{40CD1FDC-9FF0-4548-8763-3E4F7392F0F8}" type="pres">
      <dgm:prSet presAssocID="{524B2A36-F464-4BCC-ABE3-64FC487949D6}" presName="compNode" presStyleCnt="0"/>
      <dgm:spPr/>
    </dgm:pt>
    <dgm:pt modelId="{73C230CC-1DC8-440F-8F94-2267BF883518}" type="pres">
      <dgm:prSet presAssocID="{524B2A36-F464-4BCC-ABE3-64FC487949D6}" presName="bkgdShape" presStyleLbl="node1" presStyleIdx="2" presStyleCnt="3"/>
      <dgm:spPr/>
    </dgm:pt>
    <dgm:pt modelId="{B6D7ADA0-9E52-49DD-BFFE-25546F2DB625}" type="pres">
      <dgm:prSet presAssocID="{524B2A36-F464-4BCC-ABE3-64FC487949D6}" presName="nodeTx" presStyleLbl="node1" presStyleIdx="2" presStyleCnt="3">
        <dgm:presLayoutVars>
          <dgm:bulletEnabled val="1"/>
        </dgm:presLayoutVars>
      </dgm:prSet>
      <dgm:spPr/>
    </dgm:pt>
    <dgm:pt modelId="{6CCCCB86-3D71-4EBC-90EF-8B5B51ED3FA4}" type="pres">
      <dgm:prSet presAssocID="{524B2A36-F464-4BCC-ABE3-64FC487949D6}" presName="invisiNode" presStyleLbl="node1" presStyleIdx="2" presStyleCnt="3"/>
      <dgm:spPr/>
    </dgm:pt>
    <dgm:pt modelId="{2AD4F726-84B9-456F-985A-E0DF07732955}" type="pres">
      <dgm:prSet presAssocID="{524B2A36-F464-4BCC-ABE3-64FC487949D6}"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outline"/>
        </a:ext>
      </dgm:extLst>
    </dgm:pt>
  </dgm:ptLst>
  <dgm:cxnLst>
    <dgm:cxn modelId="{7A5F2F04-E220-4EA0-BB93-1625EA3322AA}" srcId="{2204C8FF-92A0-4F33-8344-565C800DF2AF}" destId="{524B2A36-F464-4BCC-ABE3-64FC487949D6}" srcOrd="2" destOrd="0" parTransId="{D1C1A5C1-DF1D-4C9D-8E85-0F8895530919}" sibTransId="{8EA5DCC4-4C86-43BB-8A31-844B530FE153}"/>
    <dgm:cxn modelId="{B3AD4822-BCEC-404F-B18D-54499B333A0D}" type="presOf" srcId="{2204C8FF-92A0-4F33-8344-565C800DF2AF}" destId="{D35FCC62-F9B6-4979-817B-5B6A9618C0D2}" srcOrd="0" destOrd="0" presId="urn:microsoft.com/office/officeart/2005/8/layout/hList7"/>
    <dgm:cxn modelId="{38DC4536-45F3-47CE-AEC7-8BDA03ACE6EF}" type="presOf" srcId="{AA730C14-7D41-4C94-B261-B759FF6F4410}" destId="{FB60398C-079B-4132-A23A-9AEF49F337A3}" srcOrd="0" destOrd="0" presId="urn:microsoft.com/office/officeart/2005/8/layout/hList7"/>
    <dgm:cxn modelId="{01E8DC46-18C3-4309-B5D8-18DF278D9A45}" type="presOf" srcId="{67C00B35-666E-4AF7-BA8A-EB4AE62E02E9}" destId="{AAB7A051-7810-4BD9-9592-B3BB39DF39C7}" srcOrd="0" destOrd="0" presId="urn:microsoft.com/office/officeart/2005/8/layout/hList7"/>
    <dgm:cxn modelId="{38AA4B70-2D2E-4A1F-B4B2-35A0A5D1194C}" type="presOf" srcId="{67C00B35-666E-4AF7-BA8A-EB4AE62E02E9}" destId="{09FE4927-A344-4AD2-9B54-2FE2F8612653}" srcOrd="1" destOrd="0" presId="urn:microsoft.com/office/officeart/2005/8/layout/hList7"/>
    <dgm:cxn modelId="{F510E881-2D51-4541-8E32-57C81FB8A7DF}" type="presOf" srcId="{38A88A8B-A3A8-4AA9-81D3-65EEDAA13FAC}" destId="{85B62642-4BB6-444D-8563-031DE5C8064F}" srcOrd="0" destOrd="0" presId="urn:microsoft.com/office/officeart/2005/8/layout/hList7"/>
    <dgm:cxn modelId="{7E035D9A-7B54-47CC-B6D9-124E86EF0C36}" type="presOf" srcId="{524B2A36-F464-4BCC-ABE3-64FC487949D6}" destId="{73C230CC-1DC8-440F-8F94-2267BF883518}" srcOrd="0" destOrd="0" presId="urn:microsoft.com/office/officeart/2005/8/layout/hList7"/>
    <dgm:cxn modelId="{9D9425AE-8794-4E06-9084-6F068534E8EC}" srcId="{2204C8FF-92A0-4F33-8344-565C800DF2AF}" destId="{AA730C14-7D41-4C94-B261-B759FF6F4410}" srcOrd="1" destOrd="0" parTransId="{62D36D4E-DC35-43AC-A1AD-D19AF0510D75}" sibTransId="{38A88A8B-A3A8-4AA9-81D3-65EEDAA13FAC}"/>
    <dgm:cxn modelId="{8E448FB8-1664-4B84-AFCE-BD3284B51AC1}" srcId="{2204C8FF-92A0-4F33-8344-565C800DF2AF}" destId="{67C00B35-666E-4AF7-BA8A-EB4AE62E02E9}" srcOrd="0" destOrd="0" parTransId="{FFFA2F86-3061-4F17-A838-31F1514470BC}" sibTransId="{18109EC2-5372-4D39-8BBC-B9F63A28F135}"/>
    <dgm:cxn modelId="{93D393CF-6180-475C-9D05-48A1DB1D71A3}" type="presOf" srcId="{AA730C14-7D41-4C94-B261-B759FF6F4410}" destId="{B0867CA3-F150-44EA-A0CD-92A1F7411C86}" srcOrd="1" destOrd="0" presId="urn:microsoft.com/office/officeart/2005/8/layout/hList7"/>
    <dgm:cxn modelId="{9C924DDE-9912-4506-AE28-5EDFFD722F48}" type="presOf" srcId="{18109EC2-5372-4D39-8BBC-B9F63A28F135}" destId="{912AECD1-2170-40AD-8906-C44B741398C9}" srcOrd="0" destOrd="0" presId="urn:microsoft.com/office/officeart/2005/8/layout/hList7"/>
    <dgm:cxn modelId="{EE3E8CFD-2712-4105-BE6F-C1AC29308CA8}" type="presOf" srcId="{524B2A36-F464-4BCC-ABE3-64FC487949D6}" destId="{B6D7ADA0-9E52-49DD-BFFE-25546F2DB625}" srcOrd="1" destOrd="0" presId="urn:microsoft.com/office/officeart/2005/8/layout/hList7"/>
    <dgm:cxn modelId="{2B115118-D75E-46E8-A455-D0B3F396D66D}" type="presParOf" srcId="{D35FCC62-F9B6-4979-817B-5B6A9618C0D2}" destId="{B5EFE8B3-04CF-461E-B601-68D60A142E29}" srcOrd="0" destOrd="0" presId="urn:microsoft.com/office/officeart/2005/8/layout/hList7"/>
    <dgm:cxn modelId="{42CC8074-45BE-4F1E-85B6-3B9E7A345A83}" type="presParOf" srcId="{D35FCC62-F9B6-4979-817B-5B6A9618C0D2}" destId="{1BF71079-34AE-408D-8D31-5E1A3864C23F}" srcOrd="1" destOrd="0" presId="urn:microsoft.com/office/officeart/2005/8/layout/hList7"/>
    <dgm:cxn modelId="{97D33CD0-54C4-41CC-8187-B80E9C12EFD7}" type="presParOf" srcId="{1BF71079-34AE-408D-8D31-5E1A3864C23F}" destId="{CF7ED945-118C-41BF-8366-6209E230ECE7}" srcOrd="0" destOrd="0" presId="urn:microsoft.com/office/officeart/2005/8/layout/hList7"/>
    <dgm:cxn modelId="{951653AE-101B-435C-AD13-50EFFD537B17}" type="presParOf" srcId="{CF7ED945-118C-41BF-8366-6209E230ECE7}" destId="{AAB7A051-7810-4BD9-9592-B3BB39DF39C7}" srcOrd="0" destOrd="0" presId="urn:microsoft.com/office/officeart/2005/8/layout/hList7"/>
    <dgm:cxn modelId="{28A31454-493D-4082-8D3B-16CAD38E6862}" type="presParOf" srcId="{CF7ED945-118C-41BF-8366-6209E230ECE7}" destId="{09FE4927-A344-4AD2-9B54-2FE2F8612653}" srcOrd="1" destOrd="0" presId="urn:microsoft.com/office/officeart/2005/8/layout/hList7"/>
    <dgm:cxn modelId="{DF582A87-66AC-4BB4-B5B2-3BF47865197A}" type="presParOf" srcId="{CF7ED945-118C-41BF-8366-6209E230ECE7}" destId="{93F64E46-DA28-4997-B547-9F12149EF8E9}" srcOrd="2" destOrd="0" presId="urn:microsoft.com/office/officeart/2005/8/layout/hList7"/>
    <dgm:cxn modelId="{36732911-B5EC-4110-AE65-D498780BED72}" type="presParOf" srcId="{CF7ED945-118C-41BF-8366-6209E230ECE7}" destId="{36A1B3A8-6195-469C-B29B-8850E449A80B}" srcOrd="3" destOrd="0" presId="urn:microsoft.com/office/officeart/2005/8/layout/hList7"/>
    <dgm:cxn modelId="{D4737397-8407-48CA-A70D-71EF7A0AE351}" type="presParOf" srcId="{1BF71079-34AE-408D-8D31-5E1A3864C23F}" destId="{912AECD1-2170-40AD-8906-C44B741398C9}" srcOrd="1" destOrd="0" presId="urn:microsoft.com/office/officeart/2005/8/layout/hList7"/>
    <dgm:cxn modelId="{FE8ED4DF-BFB8-483B-8868-5F336B4E62DA}" type="presParOf" srcId="{1BF71079-34AE-408D-8D31-5E1A3864C23F}" destId="{C4E66E05-654F-4FB9-A37F-3F324DFDF53B}" srcOrd="2" destOrd="0" presId="urn:microsoft.com/office/officeart/2005/8/layout/hList7"/>
    <dgm:cxn modelId="{67E1D92D-DE61-4ED1-925D-E13DF01633EB}" type="presParOf" srcId="{C4E66E05-654F-4FB9-A37F-3F324DFDF53B}" destId="{FB60398C-079B-4132-A23A-9AEF49F337A3}" srcOrd="0" destOrd="0" presId="urn:microsoft.com/office/officeart/2005/8/layout/hList7"/>
    <dgm:cxn modelId="{B1D62E65-FFB9-4C4D-A81C-B76893CC0FC1}" type="presParOf" srcId="{C4E66E05-654F-4FB9-A37F-3F324DFDF53B}" destId="{B0867CA3-F150-44EA-A0CD-92A1F7411C86}" srcOrd="1" destOrd="0" presId="urn:microsoft.com/office/officeart/2005/8/layout/hList7"/>
    <dgm:cxn modelId="{BC455712-461B-4EE0-80FF-66D3A5F2433E}" type="presParOf" srcId="{C4E66E05-654F-4FB9-A37F-3F324DFDF53B}" destId="{CEFDE536-336D-4A77-B13D-CA07ECC4179D}" srcOrd="2" destOrd="0" presId="urn:microsoft.com/office/officeart/2005/8/layout/hList7"/>
    <dgm:cxn modelId="{E395A4AF-7D06-4A27-9B6F-53A71B7D62A6}" type="presParOf" srcId="{C4E66E05-654F-4FB9-A37F-3F324DFDF53B}" destId="{D44892C1-96B6-45BB-98CF-44902FC55AA8}" srcOrd="3" destOrd="0" presId="urn:microsoft.com/office/officeart/2005/8/layout/hList7"/>
    <dgm:cxn modelId="{014BE7F2-5F87-401D-AD9E-069127B9D12B}" type="presParOf" srcId="{1BF71079-34AE-408D-8D31-5E1A3864C23F}" destId="{85B62642-4BB6-444D-8563-031DE5C8064F}" srcOrd="3" destOrd="0" presId="urn:microsoft.com/office/officeart/2005/8/layout/hList7"/>
    <dgm:cxn modelId="{E38ED44B-49F4-49BB-A298-A1E08F7001A3}" type="presParOf" srcId="{1BF71079-34AE-408D-8D31-5E1A3864C23F}" destId="{40CD1FDC-9FF0-4548-8763-3E4F7392F0F8}" srcOrd="4" destOrd="0" presId="urn:microsoft.com/office/officeart/2005/8/layout/hList7"/>
    <dgm:cxn modelId="{9AAF792F-EA68-422D-995B-5BFD5AB83C36}" type="presParOf" srcId="{40CD1FDC-9FF0-4548-8763-3E4F7392F0F8}" destId="{73C230CC-1DC8-440F-8F94-2267BF883518}" srcOrd="0" destOrd="0" presId="urn:microsoft.com/office/officeart/2005/8/layout/hList7"/>
    <dgm:cxn modelId="{06ECB966-55F1-4E12-A435-EB24E083DA56}" type="presParOf" srcId="{40CD1FDC-9FF0-4548-8763-3E4F7392F0F8}" destId="{B6D7ADA0-9E52-49DD-BFFE-25546F2DB625}" srcOrd="1" destOrd="0" presId="urn:microsoft.com/office/officeart/2005/8/layout/hList7"/>
    <dgm:cxn modelId="{FEA6395E-0156-429D-9DF4-34D62B6A156D}" type="presParOf" srcId="{40CD1FDC-9FF0-4548-8763-3E4F7392F0F8}" destId="{6CCCCB86-3D71-4EBC-90EF-8B5B51ED3FA4}" srcOrd="2" destOrd="0" presId="urn:microsoft.com/office/officeart/2005/8/layout/hList7"/>
    <dgm:cxn modelId="{A8628590-674E-46AA-9399-828F9DFE309C}" type="presParOf" srcId="{40CD1FDC-9FF0-4548-8763-3E4F7392F0F8}" destId="{2AD4F726-84B9-456F-985A-E0DF0773295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7A051-7810-4BD9-9592-B3BB39DF39C7}">
      <dsp:nvSpPr>
        <dsp:cNvPr id="0" name=""/>
        <dsp:cNvSpPr/>
      </dsp:nvSpPr>
      <dsp:spPr>
        <a:xfrm>
          <a:off x="2380" y="0"/>
          <a:ext cx="3703648" cy="4846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ts val="600"/>
            </a:spcAft>
            <a:buNone/>
          </a:pPr>
          <a:r>
            <a:rPr lang="en-US" sz="2800" b="1" kern="1200"/>
            <a:t>Procedural</a:t>
          </a:r>
        </a:p>
        <a:p>
          <a:pPr marL="0" lvl="0" indent="0" algn="ctr" defTabSz="1244600">
            <a:lnSpc>
              <a:spcPct val="90000"/>
            </a:lnSpc>
            <a:spcBef>
              <a:spcPct val="0"/>
            </a:spcBef>
            <a:spcAft>
              <a:spcPct val="35000"/>
            </a:spcAft>
            <a:buNone/>
          </a:pPr>
          <a:r>
            <a:rPr lang="en-US" sz="2000" kern="1200"/>
            <a:t>In the development of an IEP, has the IEP team complied with the procedures set forth in IDEA? (</a:t>
          </a:r>
          <a:r>
            <a:rPr lang="en-US" sz="2000" i="1" kern="1200"/>
            <a:t>Rowley</a:t>
          </a:r>
          <a:r>
            <a:rPr lang="en-US" sz="2000" kern="1200"/>
            <a:t>)</a:t>
          </a:r>
        </a:p>
      </dsp:txBody>
      <dsp:txXfrm>
        <a:off x="2380" y="1938655"/>
        <a:ext cx="3703648" cy="1938655"/>
      </dsp:txXfrm>
    </dsp:sp>
    <dsp:sp modelId="{36A1B3A8-6195-469C-B29B-8850E449A80B}">
      <dsp:nvSpPr>
        <dsp:cNvPr id="0" name=""/>
        <dsp:cNvSpPr/>
      </dsp:nvSpPr>
      <dsp:spPr>
        <a:xfrm>
          <a:off x="1047239" y="290798"/>
          <a:ext cx="1613930" cy="161393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0398C-079B-4132-A23A-9AEF49F337A3}">
      <dsp:nvSpPr>
        <dsp:cNvPr id="0" name=""/>
        <dsp:cNvSpPr/>
      </dsp:nvSpPr>
      <dsp:spPr>
        <a:xfrm>
          <a:off x="3817138" y="0"/>
          <a:ext cx="3703648" cy="4846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b="1" kern="1200"/>
        </a:p>
        <a:p>
          <a:pPr marL="0" lvl="0" indent="0" algn="ctr" defTabSz="1244600">
            <a:lnSpc>
              <a:spcPct val="90000"/>
            </a:lnSpc>
            <a:spcBef>
              <a:spcPct val="0"/>
            </a:spcBef>
            <a:spcAft>
              <a:spcPts val="600"/>
            </a:spcAft>
            <a:buNone/>
          </a:pPr>
          <a:r>
            <a:rPr lang="en-US" sz="2800" b="1" kern="1200"/>
            <a:t>Substantive</a:t>
          </a:r>
        </a:p>
        <a:p>
          <a:pPr marL="0" lvl="0" indent="0" algn="ctr" defTabSz="1244600">
            <a:lnSpc>
              <a:spcPct val="90000"/>
            </a:lnSpc>
            <a:spcBef>
              <a:spcPct val="0"/>
            </a:spcBef>
            <a:spcAft>
              <a:spcPct val="35000"/>
            </a:spcAft>
            <a:buNone/>
          </a:pPr>
          <a:r>
            <a:rPr lang="en-US" sz="2000" kern="1200"/>
            <a:t>Is the IEP reasonably calculated to enable the child to make progress that is appropriate in light of the child’s circumstances? (</a:t>
          </a:r>
          <a:r>
            <a:rPr lang="en-US" sz="2000" i="1" kern="1200"/>
            <a:t>Endrew F.</a:t>
          </a:r>
          <a:r>
            <a:rPr lang="en-US" sz="2000" kern="1200"/>
            <a:t>)</a:t>
          </a:r>
        </a:p>
        <a:p>
          <a:pPr marL="0" lvl="0" indent="0" algn="ctr" defTabSz="1244600">
            <a:lnSpc>
              <a:spcPct val="90000"/>
            </a:lnSpc>
            <a:spcBef>
              <a:spcPct val="0"/>
            </a:spcBef>
            <a:spcAft>
              <a:spcPct val="35000"/>
            </a:spcAft>
            <a:buNone/>
          </a:pPr>
          <a:endParaRPr lang="en-US" sz="1700" kern="1200"/>
        </a:p>
      </dsp:txBody>
      <dsp:txXfrm>
        <a:off x="3817138" y="1938655"/>
        <a:ext cx="3703648" cy="1938655"/>
      </dsp:txXfrm>
    </dsp:sp>
    <dsp:sp modelId="{D44892C1-96B6-45BB-98CF-44902FC55AA8}">
      <dsp:nvSpPr>
        <dsp:cNvPr id="0" name=""/>
        <dsp:cNvSpPr/>
      </dsp:nvSpPr>
      <dsp:spPr>
        <a:xfrm>
          <a:off x="4861997" y="290798"/>
          <a:ext cx="1613930" cy="161393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C230CC-1DC8-440F-8F94-2267BF883518}">
      <dsp:nvSpPr>
        <dsp:cNvPr id="0" name=""/>
        <dsp:cNvSpPr/>
      </dsp:nvSpPr>
      <dsp:spPr>
        <a:xfrm>
          <a:off x="7631896" y="0"/>
          <a:ext cx="3703648" cy="4846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411480" rIns="199136" bIns="199136" numCol="1" spcCol="1270" anchor="ctr" anchorCtr="0">
          <a:noAutofit/>
        </a:bodyPr>
        <a:lstStyle/>
        <a:p>
          <a:pPr marL="0" lvl="0" indent="0" algn="ctr" defTabSz="1244600">
            <a:lnSpc>
              <a:spcPct val="90000"/>
            </a:lnSpc>
            <a:spcBef>
              <a:spcPct val="0"/>
            </a:spcBef>
            <a:spcAft>
              <a:spcPts val="600"/>
            </a:spcAft>
            <a:buNone/>
          </a:pPr>
          <a:r>
            <a:rPr lang="en-US" sz="2800" b="1" kern="1200"/>
            <a:t>Implementation</a:t>
          </a:r>
        </a:p>
        <a:p>
          <a:pPr marL="0" lvl="0" indent="0" algn="ctr" defTabSz="1244600">
            <a:lnSpc>
              <a:spcPct val="90000"/>
            </a:lnSpc>
            <a:spcBef>
              <a:spcPct val="0"/>
            </a:spcBef>
            <a:spcAft>
              <a:spcPct val="35000"/>
            </a:spcAft>
            <a:buNone/>
          </a:pPr>
          <a:r>
            <a:rPr lang="en-US" sz="2000" kern="1200"/>
            <a:t>In implementing the IEP, were the instructional services and supports outlined in the IEP provided as agreed on during the IEP process? </a:t>
          </a:r>
          <a:endParaRPr lang="en-US" sz="2000" b="0" kern="1200"/>
        </a:p>
      </dsp:txBody>
      <dsp:txXfrm>
        <a:off x="7631896" y="1938655"/>
        <a:ext cx="3703648" cy="1938655"/>
      </dsp:txXfrm>
    </dsp:sp>
    <dsp:sp modelId="{2AD4F726-84B9-456F-985A-E0DF07732955}">
      <dsp:nvSpPr>
        <dsp:cNvPr id="0" name=""/>
        <dsp:cNvSpPr/>
      </dsp:nvSpPr>
      <dsp:spPr>
        <a:xfrm>
          <a:off x="8676755" y="290798"/>
          <a:ext cx="1613930" cy="161393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FE8B3-04CF-461E-B601-68D60A142E29}">
      <dsp:nvSpPr>
        <dsp:cNvPr id="0" name=""/>
        <dsp:cNvSpPr/>
      </dsp:nvSpPr>
      <dsp:spPr>
        <a:xfrm>
          <a:off x="423371" y="3981731"/>
          <a:ext cx="10430891" cy="864906"/>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heme" Target="../theme/theme4.xml"/><Relationship Id="rId5" Type="http://schemas.openxmlformats.org/officeDocument/2006/relationships/image" Target="../media/image8.svg"/><Relationship Id="rId4" Type="http://schemas.openxmlformats.org/officeDocument/2006/relationships/image" Target="../media/image7.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grpSp>
        <p:nvGrpSpPr>
          <p:cNvPr id="7" name="Group 6">
            <a:extLst>
              <a:ext uri="{FF2B5EF4-FFF2-40B4-BE49-F238E27FC236}">
                <a16:creationId xmlns:a16="http://schemas.microsoft.com/office/drawing/2014/main" id="{F5FC3BEE-1179-4208-B9FB-278B1563384B}"/>
              </a:ext>
            </a:extLst>
          </p:cNvPr>
          <p:cNvGrpSpPr/>
          <p:nvPr/>
        </p:nvGrpSpPr>
        <p:grpSpPr>
          <a:xfrm>
            <a:off x="190023" y="135767"/>
            <a:ext cx="6635532" cy="445672"/>
            <a:chOff x="457200" y="5496468"/>
            <a:chExt cx="11319328" cy="760258"/>
          </a:xfrm>
        </p:grpSpPr>
        <p:pic>
          <p:nvPicPr>
            <p:cNvPr id="8" name="Picture 7" descr="Logo of the PROGRESS Center at the American Institutes for Research(r)">
              <a:extLst>
                <a:ext uri="{FF2B5EF4-FFF2-40B4-BE49-F238E27FC236}">
                  <a16:creationId xmlns:a16="http://schemas.microsoft.com/office/drawing/2014/main" id="{55B50EE3-AE14-4EB0-99AD-335D868CFC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9" name="Picture 8" descr="Logo of American Institutes for Research">
              <a:extLst>
                <a:ext uri="{FF2B5EF4-FFF2-40B4-BE49-F238E27FC236}">
                  <a16:creationId xmlns:a16="http://schemas.microsoft.com/office/drawing/2014/main" id="{24A1ACE6-8327-401A-9923-BDAB507C2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0" name="Graphic 9" descr="Logo of IDEAs that Work U.S. Office of Special Education Programs">
              <a:extLst>
                <a:ext uri="{FF2B5EF4-FFF2-40B4-BE49-F238E27FC236}">
                  <a16:creationId xmlns:a16="http://schemas.microsoft.com/office/drawing/2014/main" id="{4E3E860B-D6FD-4DD7-8253-28BC3A1F8D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theme" Target="../theme/theme3.xml"/><Relationship Id="rId5" Type="http://schemas.openxmlformats.org/officeDocument/2006/relationships/image" Target="../media/image8.svg"/><Relationship Id="rId4"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grpSp>
        <p:nvGrpSpPr>
          <p:cNvPr id="2" name="Group 1">
            <a:extLst>
              <a:ext uri="{FF2B5EF4-FFF2-40B4-BE49-F238E27FC236}">
                <a16:creationId xmlns:a16="http://schemas.microsoft.com/office/drawing/2014/main" id="{593288A5-ABB0-48FA-AEC4-1A77F1AFB39A}"/>
              </a:ext>
            </a:extLst>
          </p:cNvPr>
          <p:cNvGrpSpPr/>
          <p:nvPr/>
        </p:nvGrpSpPr>
        <p:grpSpPr>
          <a:xfrm>
            <a:off x="190023" y="135767"/>
            <a:ext cx="6635532" cy="445672"/>
            <a:chOff x="457200" y="5496468"/>
            <a:chExt cx="11319328" cy="760258"/>
          </a:xfrm>
        </p:grpSpPr>
        <p:pic>
          <p:nvPicPr>
            <p:cNvPr id="10" name="Picture 9" descr="Logo of the PROGRESS Center at the American Institutes for Research(r)">
              <a:extLst>
                <a:ext uri="{FF2B5EF4-FFF2-40B4-BE49-F238E27FC236}">
                  <a16:creationId xmlns:a16="http://schemas.microsoft.com/office/drawing/2014/main" id="{9EF43A9A-B04A-46EC-8D48-BCD84B228C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11" name="Picture 10" descr="Logo of American Institutes for Research">
              <a:extLst>
                <a:ext uri="{FF2B5EF4-FFF2-40B4-BE49-F238E27FC236}">
                  <a16:creationId xmlns:a16="http://schemas.microsoft.com/office/drawing/2014/main" id="{04813F90-9E13-4BB3-9F93-F6827FFD3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2" name="Graphic 11" descr="Logo of IDEAs that Work U.S. Office of Special Education Programs">
              <a:extLst>
                <a:ext uri="{FF2B5EF4-FFF2-40B4-BE49-F238E27FC236}">
                  <a16:creationId xmlns:a16="http://schemas.microsoft.com/office/drawing/2014/main" id="{6C3FBB79-DFBF-4A96-8C66-EF63196368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5</a:t>
            </a:fld>
            <a:endParaRPr lang="en-US"/>
          </a:p>
        </p:txBody>
      </p:sp>
    </p:spTree>
    <p:extLst>
      <p:ext uri="{BB962C8B-B14F-4D97-AF65-F5344CB8AC3E}">
        <p14:creationId xmlns:p14="http://schemas.microsoft.com/office/powerpoint/2010/main" val="105063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335098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dirty="0"/>
          </a:p>
        </p:txBody>
      </p:sp>
    </p:spTree>
    <p:extLst>
      <p:ext uri="{BB962C8B-B14F-4D97-AF65-F5344CB8AC3E}">
        <p14:creationId xmlns:p14="http://schemas.microsoft.com/office/powerpoint/2010/main" val="347762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dirty="0"/>
          </a:p>
        </p:txBody>
      </p:sp>
    </p:spTree>
    <p:extLst>
      <p:ext uri="{BB962C8B-B14F-4D97-AF65-F5344CB8AC3E}">
        <p14:creationId xmlns:p14="http://schemas.microsoft.com/office/powerpoint/2010/main" val="108348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endParaRPr lang="en-US" b="0"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382841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endParaRPr lang="en-US" dirty="0">
              <a:latin typeface="+mn-lt"/>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362842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224276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293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Arial"/>
                <a:sym typeface="Arial"/>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Arial"/>
                <a:sym typeface="Arial"/>
              </a:rPr>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pPr marL="0" marR="0" lvl="0" indent="0" algn="ctr" defTabSz="912937"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a:ln>
                  <a:noFill/>
                </a:ln>
                <a:solidFill>
                  <a:srgbClr val="595959"/>
                </a:solidFill>
                <a:effectLst/>
                <a:uLnTx/>
                <a:uFillTx/>
                <a:latin typeface="Calibri"/>
                <a:ea typeface="+mn-ea"/>
                <a:cs typeface="Arial"/>
                <a:sym typeface="Arial"/>
              </a:rPr>
              <a:pPr marL="0" marR="0" lvl="0" indent="0" algn="ctr" defTabSz="91293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595959"/>
              </a:solidFill>
              <a:effectLst/>
              <a:uLnTx/>
              <a:uFillTx/>
              <a:latin typeface="Calibri"/>
              <a:ea typeface="+mn-ea"/>
              <a:cs typeface="Arial"/>
              <a:sym typeface="Arial"/>
            </a:endParaRPr>
          </a:p>
        </p:txBody>
      </p:sp>
    </p:spTree>
    <p:extLst>
      <p:ext uri="{BB962C8B-B14F-4D97-AF65-F5344CB8AC3E}">
        <p14:creationId xmlns:p14="http://schemas.microsoft.com/office/powerpoint/2010/main" val="13473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endParaRPr lang="en-US" dirty="0"/>
          </a:p>
        </p:txBody>
      </p:sp>
      <p:sp>
        <p:nvSpPr>
          <p:cNvPr id="4" name="Slide Number Placeholder 3"/>
          <p:cNvSpPr>
            <a:spLocks noGrp="1"/>
          </p:cNvSpPr>
          <p:nvPr>
            <p:ph type="sldNum" sz="quarter" idx="5"/>
          </p:nvPr>
        </p:nvSpPr>
        <p:spPr>
          <a:xfrm>
            <a:off x="3426654" y="9024094"/>
            <a:ext cx="157094" cy="231708"/>
          </a:xfrm>
        </p:spPr>
        <p:txBody>
          <a:bodyPr/>
          <a:lstStyle/>
          <a:p>
            <a:fld id="{0EED4A38-6B04-4A6D-8890-7D2DC2F5B1D6}" type="slidenum">
              <a:rPr lang="en-US" smtClean="0"/>
              <a:t>10</a:t>
            </a:fld>
            <a:endParaRPr lang="en-US"/>
          </a:p>
        </p:txBody>
      </p:sp>
    </p:spTree>
    <p:extLst>
      <p:ext uri="{BB962C8B-B14F-4D97-AF65-F5344CB8AC3E}">
        <p14:creationId xmlns:p14="http://schemas.microsoft.com/office/powerpoint/2010/main" val="40989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1503195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195016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910290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g"/><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g"/><Relationship Id="rId9"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dirty="0"/>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dirty="0"/>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dirty="0"/>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dirty="0"/>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65855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dirty="0"/>
              <a:t>References are 20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48938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dirty="0"/>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dirty="0"/>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89999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34241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dirty="0"/>
              <a:t>Click to edit Master text styles</a:t>
            </a:r>
          </a:p>
          <a:p>
            <a:pPr marL="228600" lvl="1" indent="-228600">
              <a:lnSpc>
                <a:spcPct val="105000"/>
              </a:lnSpc>
              <a:buFont typeface="Arial" panose="020B0604020202020204" pitchFamily="34" charset="0"/>
              <a:buChar char="•"/>
            </a:pPr>
            <a:r>
              <a:rPr lang="en-US" dirty="0"/>
              <a:t>Second level</a:t>
            </a:r>
          </a:p>
          <a:p>
            <a:pPr marL="457200" lvl="2" indent="-228600">
              <a:lnSpc>
                <a:spcPct val="105000"/>
              </a:lnSpc>
              <a:buChar char="–"/>
            </a:pPr>
            <a:r>
              <a:rPr lang="en-US" dirty="0"/>
              <a:t>Third level</a:t>
            </a:r>
          </a:p>
          <a:p>
            <a:pPr marL="685800" lvl="3" indent="-228600">
              <a:lnSpc>
                <a:spcPct val="105000"/>
              </a:lnSpc>
              <a:buChar char="»"/>
            </a:pPr>
            <a:r>
              <a:rPr lang="en-US" dirty="0"/>
              <a:t>Fourth level</a:t>
            </a:r>
          </a:p>
          <a:p>
            <a:pPr marL="914400" lvl="4" indent="-228600">
              <a:lnSpc>
                <a:spcPct val="105000"/>
              </a:lnSpc>
              <a:buSzPct val="110000"/>
              <a:buChar char="◦"/>
            </a:pPr>
            <a:r>
              <a:rPr lang="en-US" dirty="0"/>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500968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dirty="0"/>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XXX-XXX-XXXX</a:t>
            </a:r>
          </a:p>
          <a:p>
            <a:pPr lvl="0"/>
            <a:r>
              <a:rPr lang="en-US" dirty="0"/>
              <a:t>email@air.org</a:t>
            </a:r>
          </a:p>
          <a:p>
            <a:pPr lvl="0"/>
            <a:endParaRPr lang="en-US" dirty="0"/>
          </a:p>
          <a:p>
            <a:pPr lvl="0"/>
            <a:r>
              <a:rPr lang="en-US" dirty="0"/>
              <a:t>1000 Thomas Jefferson Street NW</a:t>
            </a:r>
          </a:p>
          <a:p>
            <a:pPr lvl="0"/>
            <a:r>
              <a:rPr lang="en-US" dirty="0"/>
              <a:t>Washington, DC 20007-3835</a:t>
            </a:r>
          </a:p>
          <a:p>
            <a:pPr lvl="0"/>
            <a:r>
              <a:rPr lang="en-US" dirty="0"/>
              <a:t>202.403.5000</a:t>
            </a:r>
          </a:p>
          <a:p>
            <a:pPr lvl="0"/>
            <a:r>
              <a:rPr lang="en-US" dirty="0"/>
              <a:t>progresscenter@air.org</a:t>
            </a:r>
          </a:p>
          <a:p>
            <a:r>
              <a:rPr lang="en-US" dirty="0"/>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dirty="0">
                <a:solidFill>
                  <a:schemeClr val="tx1"/>
                </a:solidFill>
                <a:hlinkClick r:id="rId5"/>
              </a:rPr>
              <a:t>https://www.facebook.com/k12PROGRESS/</a:t>
            </a:r>
            <a:r>
              <a:rPr lang="en-US" sz="1800" dirty="0">
                <a:solidFill>
                  <a:schemeClr val="tx1"/>
                </a:solidFill>
              </a:rPr>
              <a:t> </a:t>
            </a:r>
          </a:p>
          <a:p>
            <a:pPr>
              <a:spcBef>
                <a:spcPts val="1500"/>
              </a:spcBef>
            </a:pPr>
            <a:r>
              <a:rPr lang="en-US" sz="1800" dirty="0">
                <a:solidFill>
                  <a:schemeClr val="tx1"/>
                </a:solidFill>
                <a:hlinkClick r:id="rId6"/>
              </a:rPr>
              <a:t>https://twitter.com/K12PROGRESS</a:t>
            </a:r>
            <a:endParaRPr lang="en-US" sz="1800" dirty="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dirty="0"/>
              <a:t>Notice of Trademark: “American Institutes for Research” and “AIR” are registered trademarks. All other brand, product, or company names are trademarks or registered trademarks of their respective owners.</a:t>
            </a:r>
          </a:p>
          <a:p>
            <a:pPr lvl="0"/>
            <a:r>
              <a:rPr lang="en-US" dirty="0"/>
              <a:t>This material was produced under the U.S. Department of Education, Office of Special Education Programs, Award No. H326C190002. David </a:t>
            </a:r>
            <a:r>
              <a:rPr lang="en-US" dirty="0" err="1"/>
              <a:t>Emenheiser</a:t>
            </a:r>
            <a:r>
              <a:rPr lang="en-US" dirty="0"/>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dirty="0"/>
              <a:t>XXXX_MO/YR</a:t>
            </a:r>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81459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41216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57852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28016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20012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dirty="0"/>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dirty="0"/>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dirty="0"/>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endParaRPr lang="en-US" dirty="0"/>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dirty="0"/>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408482320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79154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144134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2480099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3537871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247601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279131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14682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726867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90984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dirty="0"/>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876627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849051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t="-22"/>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39231042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04483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cxnSp>
        <p:nvCxnSpPr>
          <p:cNvPr id="37"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931778"/>
            <a:ext cx="10966449" cy="443198"/>
          </a:xfrm>
        </p:spPr>
        <p:txBody>
          <a:bodyPr>
            <a:spAutoFit/>
          </a:bodyPr>
          <a:lstStyle>
            <a:lvl1pPr>
              <a:defRPr sz="3200"/>
            </a:lvl1pPr>
          </a:lstStyle>
          <a:p>
            <a:r>
              <a:rPr lang="en-US"/>
              <a:t>Click to edit Master title style</a:t>
            </a:r>
            <a:endParaRPr lang="en-US" dirty="0"/>
          </a:p>
        </p:txBody>
      </p:sp>
      <p:sp>
        <p:nvSpPr>
          <p:cNvPr id="3" name="Content"/>
          <p:cNvSpPr>
            <a:spLocks noGrp="1"/>
          </p:cNvSpPr>
          <p:nvPr>
            <p:ph idx="1"/>
          </p:nvPr>
        </p:nvSpPr>
        <p:spPr bwMode="gray">
          <a:xfrm>
            <a:off x="916702" y="1607853"/>
            <a:ext cx="10966265"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5853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dirty="0"/>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endParaRPr lang="en-US" dirty="0"/>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dirty="0"/>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dirty="0"/>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68084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98457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dirty="0"/>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21528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82735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dirty="0"/>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dirty="0"/>
              <a:t>Bullet 1, bullet character 149. Wide screen content and all bullet text is Calibri 28 pts., black.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dirty="0"/>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dirty="0">
                  <a:solidFill>
                    <a:schemeClr val="accent1"/>
                  </a:solidFill>
                  <a:latin typeface="Calibri"/>
                  <a:ea typeface="Calibri"/>
                  <a:cs typeface="Calibri"/>
                </a:rPr>
                <a:t>PROGRESS</a:t>
              </a:r>
              <a:r>
                <a:rPr lang="en-US" sz="1200" b="0" i="0" spc="0" baseline="0" dirty="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6" r:id="rId3"/>
    <p:sldLayoutId id="2147483684" r:id="rId4"/>
    <p:sldLayoutId id="2147483662"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5" r:id="rId14"/>
    <p:sldLayoutId id="2147483682" r:id="rId15"/>
    <p:sldLayoutId id="2147483687" r:id="rId16"/>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0" cstate="print">
              <a:extLst>
                <a:ext uri="{28A0092B-C50C-407E-A947-70E740481C1C}">
                  <a14:useLocalDpi xmlns:a14="http://schemas.microsoft.com/office/drawing/2010/main"/>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87361027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2.xml"/><Relationship Id="rId4" Type="http://schemas.openxmlformats.org/officeDocument/2006/relationships/hyperlink" Target="https://promotingprogress.org/news-events/prepping-progress-event-202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8" Type="http://schemas.openxmlformats.org/officeDocument/2006/relationships/hyperlink" Target="https://promotingprogress.org/news/connect-progress-center" TargetMode="External"/><Relationship Id="rId3" Type="http://schemas.openxmlformats.org/officeDocument/2006/relationships/hyperlink" Target="https://www.facebook.com/k12PROGRESS/" TargetMode="External"/><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twitter.com/K12PROGRES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s://twitter.com/K12PROGRES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6.jpeg"/><Relationship Id="rId5" Type="http://schemas.openxmlformats.org/officeDocument/2006/relationships/hyperlink" Target="https://www.localitytokens.info/roadmap/"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9427-621E-4490-A5FF-7BEF6855A811}"/>
              </a:ext>
            </a:extLst>
          </p:cNvPr>
          <p:cNvSpPr>
            <a:spLocks noGrp="1"/>
          </p:cNvSpPr>
          <p:nvPr>
            <p:ph type="ctrTitle"/>
          </p:nvPr>
        </p:nvSpPr>
        <p:spPr/>
        <p:txBody>
          <a:bodyPr>
            <a:normAutofit fontScale="90000"/>
          </a:bodyPr>
          <a:lstStyle/>
          <a:p>
            <a:r>
              <a:rPr lang="en-US" dirty="0"/>
              <a:t>Now That Your Backpack (Toolbox) is packed! Let’s Promote Progress! </a:t>
            </a:r>
          </a:p>
        </p:txBody>
      </p:sp>
      <p:sp>
        <p:nvSpPr>
          <p:cNvPr id="5" name="Text Placeholder 4">
            <a:extLst>
              <a:ext uri="{FF2B5EF4-FFF2-40B4-BE49-F238E27FC236}">
                <a16:creationId xmlns:a16="http://schemas.microsoft.com/office/drawing/2014/main" id="{91246623-38CF-4234-8C6B-CD44E4496E86}"/>
              </a:ext>
            </a:extLst>
          </p:cNvPr>
          <p:cNvSpPr>
            <a:spLocks noGrp="1"/>
          </p:cNvSpPr>
          <p:nvPr>
            <p:ph type="body" sz="quarter" idx="10"/>
          </p:nvPr>
        </p:nvSpPr>
        <p:spPr/>
        <p:txBody>
          <a:bodyPr/>
          <a:lstStyle/>
          <a:p>
            <a:r>
              <a:rPr lang="en-US" dirty="0"/>
              <a:t>August 4, 2022</a:t>
            </a:r>
          </a:p>
        </p:txBody>
      </p:sp>
      <p:pic>
        <p:nvPicPr>
          <p:cNvPr id="18" name="Picture Placeholder 17">
            <a:extLst>
              <a:ext uri="{FF2B5EF4-FFF2-40B4-BE49-F238E27FC236}">
                <a16:creationId xmlns:a16="http://schemas.microsoft.com/office/drawing/2014/main" id="{7FEF4DDA-2C63-4C29-86F9-4A96D2E1395F}"/>
              </a:ext>
              <a:ext uri="{C183D7F6-B498-43B3-948B-1728B52AA6E4}">
                <adec:decorative xmlns:adec="http://schemas.microsoft.com/office/drawing/2017/decorative" val="1"/>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2779" r="22779"/>
          <a:stretch>
            <a:fillRect/>
          </a:stretch>
        </p:blipFill>
        <p:spPr/>
      </p:pic>
      <p:sp>
        <p:nvSpPr>
          <p:cNvPr id="12" name="Text Placeholder 11">
            <a:extLst>
              <a:ext uri="{FF2B5EF4-FFF2-40B4-BE49-F238E27FC236}">
                <a16:creationId xmlns:a16="http://schemas.microsoft.com/office/drawing/2014/main" id="{D9C368D6-DF1D-47D2-A5F1-AA977BBBF64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2905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FD36B50-44BB-F1D6-0EF7-51B4ED529A2F}"/>
              </a:ext>
            </a:extLst>
          </p:cNvPr>
          <p:cNvSpPr>
            <a:spLocks noGrp="1"/>
          </p:cNvSpPr>
          <p:nvPr>
            <p:ph type="title"/>
          </p:nvPr>
        </p:nvSpPr>
        <p:spPr>
          <a:xfrm>
            <a:off x="457200" y="-1107996"/>
            <a:ext cx="11338560" cy="1107996"/>
          </a:xfrm>
        </p:spPr>
        <p:txBody>
          <a:bodyPr vert="horz" lIns="0" tIns="0" rIns="0" bIns="0" rtlCol="0" anchor="b" anchorCtr="0">
            <a:noAutofit/>
          </a:bodyPr>
          <a:lstStyle/>
          <a:p>
            <a:r>
              <a:rPr lang="en-US" dirty="0"/>
              <a:t>Development times implementation equals improved access and outcomes - FAPE</a:t>
            </a:r>
          </a:p>
        </p:txBody>
      </p:sp>
      <p:grpSp>
        <p:nvGrpSpPr>
          <p:cNvPr id="2" name="Group 1" descr="picure of person sitting in chair talking, above graphic that says &quot;development of high-quality educational programming&quot;">
            <a:extLst>
              <a:ext uri="{FF2B5EF4-FFF2-40B4-BE49-F238E27FC236}">
                <a16:creationId xmlns:a16="http://schemas.microsoft.com/office/drawing/2014/main" id="{0C128522-D85F-4AAA-AAE2-8E4DF05C0EDD}"/>
              </a:ext>
            </a:extLst>
          </p:cNvPr>
          <p:cNvGrpSpPr/>
          <p:nvPr/>
        </p:nvGrpSpPr>
        <p:grpSpPr>
          <a:xfrm>
            <a:off x="126671" y="303609"/>
            <a:ext cx="3384146" cy="6081950"/>
            <a:chOff x="126671" y="341709"/>
            <a:chExt cx="3384146" cy="6081950"/>
          </a:xfrm>
        </p:grpSpPr>
        <p:sp>
          <p:nvSpPr>
            <p:cNvPr id="5" name="Rectangle: Rounded Corners 4">
              <a:extLst>
                <a:ext uri="{FF2B5EF4-FFF2-40B4-BE49-F238E27FC236}">
                  <a16:creationId xmlns:a16="http://schemas.microsoft.com/office/drawing/2014/main" id="{7EF2614E-5697-4BF8-8C2A-0DC2F6B57D0E}"/>
                </a:ext>
              </a:extLst>
            </p:cNvPr>
            <p:cNvSpPr/>
            <p:nvPr/>
          </p:nvSpPr>
          <p:spPr>
            <a:xfrm>
              <a:off x="126671" y="3224848"/>
              <a:ext cx="3319140" cy="3198811"/>
            </a:xfrm>
            <a:prstGeom prst="roundRect">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800" b="1" dirty="0"/>
            </a:p>
            <a:p>
              <a:pPr algn="ctr">
                <a:spcAft>
                  <a:spcPts val="600"/>
                </a:spcAft>
              </a:pPr>
              <a:r>
                <a:rPr lang="en-US" sz="2800" b="1" dirty="0"/>
                <a:t>Development</a:t>
              </a:r>
              <a:r>
                <a:rPr lang="en-US" sz="2800" dirty="0"/>
                <a:t> of high-quality educational programming</a:t>
              </a:r>
            </a:p>
          </p:txBody>
        </p:sp>
        <p:pic>
          <p:nvPicPr>
            <p:cNvPr id="11" name="Picture 10" descr="A person sitting next to a window&#10;&#10;Description automatically generated">
              <a:extLst>
                <a:ext uri="{FF2B5EF4-FFF2-40B4-BE49-F238E27FC236}">
                  <a16:creationId xmlns:a16="http://schemas.microsoft.com/office/drawing/2014/main" id="{DEC29407-2DD2-40FC-9C0F-A10117B4C9C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
            <a:stretch/>
          </p:blipFill>
          <p:spPr>
            <a:xfrm>
              <a:off x="131468" y="341709"/>
              <a:ext cx="3379349" cy="337935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grpSp>
      <p:sp>
        <p:nvSpPr>
          <p:cNvPr id="4" name="Multiplication Sign 3" descr="multiplication sign">
            <a:extLst>
              <a:ext uri="{FF2B5EF4-FFF2-40B4-BE49-F238E27FC236}">
                <a16:creationId xmlns:a16="http://schemas.microsoft.com/office/drawing/2014/main" id="{084170E2-B114-41A1-A595-33FAD562F204}"/>
              </a:ext>
            </a:extLst>
          </p:cNvPr>
          <p:cNvSpPr/>
          <p:nvPr/>
        </p:nvSpPr>
        <p:spPr>
          <a:xfrm>
            <a:off x="3476289" y="4074595"/>
            <a:ext cx="1017983" cy="1499315"/>
          </a:xfrm>
          <a:prstGeom prst="mathMultiply">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Image of child with down syndrome playing with blocks with a teacher above graphic that says &quot;Implementation of high-quality educational programming&quot;">
            <a:extLst>
              <a:ext uri="{FF2B5EF4-FFF2-40B4-BE49-F238E27FC236}">
                <a16:creationId xmlns:a16="http://schemas.microsoft.com/office/drawing/2014/main" id="{295871B7-0946-4779-A58D-462F4FC0B85E}"/>
              </a:ext>
            </a:extLst>
          </p:cNvPr>
          <p:cNvGrpSpPr/>
          <p:nvPr/>
        </p:nvGrpSpPr>
        <p:grpSpPr>
          <a:xfrm>
            <a:off x="4485998" y="173551"/>
            <a:ext cx="3509407" cy="6212007"/>
            <a:chOff x="4485998" y="211651"/>
            <a:chExt cx="3509407" cy="6212007"/>
          </a:xfrm>
        </p:grpSpPr>
        <p:sp>
          <p:nvSpPr>
            <p:cNvPr id="6" name="Rectangle: Rounded Corners 5">
              <a:extLst>
                <a:ext uri="{FF2B5EF4-FFF2-40B4-BE49-F238E27FC236}">
                  <a16:creationId xmlns:a16="http://schemas.microsoft.com/office/drawing/2014/main" id="{2DA42A83-3DE2-4BC4-BDB8-723993FF4B42}"/>
                </a:ext>
              </a:extLst>
            </p:cNvPr>
            <p:cNvSpPr/>
            <p:nvPr/>
          </p:nvSpPr>
          <p:spPr>
            <a:xfrm>
              <a:off x="4542692" y="3132613"/>
              <a:ext cx="3248298" cy="3291045"/>
            </a:xfrm>
            <a:prstGeom prst="roundRect">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800" b="1" dirty="0"/>
            </a:p>
            <a:p>
              <a:pPr algn="ctr">
                <a:spcAft>
                  <a:spcPts val="600"/>
                </a:spcAft>
              </a:pPr>
              <a:r>
                <a:rPr lang="en-US" sz="2800" b="1" dirty="0"/>
                <a:t>Implementation</a:t>
              </a:r>
              <a:r>
                <a:rPr lang="en-US" sz="2800" dirty="0"/>
                <a:t> of high-quality educational programming</a:t>
              </a:r>
            </a:p>
          </p:txBody>
        </p:sp>
        <p:pic>
          <p:nvPicPr>
            <p:cNvPr id="13" name="Picture 12" descr="A picture containing person, table, sitting, child&#10;&#10;Description automatically generated">
              <a:extLst>
                <a:ext uri="{FF2B5EF4-FFF2-40B4-BE49-F238E27FC236}">
                  <a16:creationId xmlns:a16="http://schemas.microsoft.com/office/drawing/2014/main" id="{B1527982-11B7-47BD-8C08-8AF33B2F666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85998" y="211651"/>
              <a:ext cx="3509407" cy="350940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grpSp>
      <p:sp>
        <p:nvSpPr>
          <p:cNvPr id="8" name="Equals 7" descr="equals sign&#10;">
            <a:extLst>
              <a:ext uri="{FF2B5EF4-FFF2-40B4-BE49-F238E27FC236}">
                <a16:creationId xmlns:a16="http://schemas.microsoft.com/office/drawing/2014/main" id="{14C2F4FE-1944-460D-A761-F624A62C3CD6}"/>
              </a:ext>
            </a:extLst>
          </p:cNvPr>
          <p:cNvSpPr/>
          <p:nvPr/>
        </p:nvSpPr>
        <p:spPr>
          <a:xfrm>
            <a:off x="7839572" y="4251959"/>
            <a:ext cx="985168" cy="1147147"/>
          </a:xfrm>
          <a:prstGeom prst="mathEqual">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descr="PROGRESS Center logo above graphic that says &quot;Improved access and outcomes - FAPE&quot;">
            <a:extLst>
              <a:ext uri="{FF2B5EF4-FFF2-40B4-BE49-F238E27FC236}">
                <a16:creationId xmlns:a16="http://schemas.microsoft.com/office/drawing/2014/main" id="{BF04BE5D-3FBE-49D3-BBFA-B354DBC7BCEA}"/>
              </a:ext>
            </a:extLst>
          </p:cNvPr>
          <p:cNvGrpSpPr/>
          <p:nvPr/>
        </p:nvGrpSpPr>
        <p:grpSpPr>
          <a:xfrm>
            <a:off x="8424028" y="173550"/>
            <a:ext cx="3636504" cy="6212008"/>
            <a:chOff x="8424028" y="211650"/>
            <a:chExt cx="3636504" cy="6212008"/>
          </a:xfrm>
        </p:grpSpPr>
        <p:grpSp>
          <p:nvGrpSpPr>
            <p:cNvPr id="9" name="Group 8">
              <a:extLst>
                <a:ext uri="{FF2B5EF4-FFF2-40B4-BE49-F238E27FC236}">
                  <a16:creationId xmlns:a16="http://schemas.microsoft.com/office/drawing/2014/main" id="{819AAC9C-92C2-4B1B-95EC-BF54B97CB58D}"/>
                </a:ext>
              </a:extLst>
            </p:cNvPr>
            <p:cNvGrpSpPr/>
            <p:nvPr/>
          </p:nvGrpSpPr>
          <p:grpSpPr>
            <a:xfrm>
              <a:off x="8424028" y="211650"/>
              <a:ext cx="3636504" cy="6212008"/>
              <a:chOff x="8424028" y="211650"/>
              <a:chExt cx="3636504" cy="6212008"/>
            </a:xfrm>
          </p:grpSpPr>
          <p:sp>
            <p:nvSpPr>
              <p:cNvPr id="7" name="Rectangle: Rounded Corners 6">
                <a:extLst>
                  <a:ext uri="{FF2B5EF4-FFF2-40B4-BE49-F238E27FC236}">
                    <a16:creationId xmlns:a16="http://schemas.microsoft.com/office/drawing/2014/main" id="{F9EE9CD9-F0E8-471E-877F-D894A110FFAA}"/>
                  </a:ext>
                </a:extLst>
              </p:cNvPr>
              <p:cNvSpPr/>
              <p:nvPr/>
            </p:nvSpPr>
            <p:spPr>
              <a:xfrm>
                <a:off x="8845011" y="3407726"/>
                <a:ext cx="2978233" cy="3015932"/>
              </a:xfrm>
              <a:prstGeom prst="roundRect">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dirty="0"/>
                  <a:t>Improved access and outcomes -  </a:t>
                </a:r>
                <a:r>
                  <a:rPr lang="en-US" sz="2800" dirty="0" err="1"/>
                  <a:t>FAPE</a:t>
                </a:r>
                <a:endParaRPr lang="en-US" sz="2800" dirty="0"/>
              </a:p>
            </p:txBody>
          </p:sp>
          <p:sp>
            <p:nvSpPr>
              <p:cNvPr id="19" name="Oval 18">
                <a:extLst>
                  <a:ext uri="{FF2B5EF4-FFF2-40B4-BE49-F238E27FC236}">
                    <a16:creationId xmlns:a16="http://schemas.microsoft.com/office/drawing/2014/main" id="{F268B783-0D79-4A72-AB91-0772C2F4C076}"/>
                  </a:ext>
                </a:extLst>
              </p:cNvPr>
              <p:cNvSpPr/>
              <p:nvPr/>
            </p:nvSpPr>
            <p:spPr>
              <a:xfrm>
                <a:off x="8424028" y="211650"/>
                <a:ext cx="3636504" cy="3509409"/>
              </a:xfrm>
              <a:prstGeom prst="ellipse">
                <a:avLst/>
              </a:prstGeom>
              <a:solidFill>
                <a:schemeClr val="bg1"/>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 close up of a sign&#10;&#10;Description automatically generated">
              <a:extLst>
                <a:ext uri="{FF2B5EF4-FFF2-40B4-BE49-F238E27FC236}">
                  <a16:creationId xmlns:a16="http://schemas.microsoft.com/office/drawing/2014/main" id="{DAEEFB23-9804-4E72-9116-D14FFB1BD7A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845011" y="791844"/>
              <a:ext cx="2935374" cy="2084982"/>
            </a:xfrm>
            <a:prstGeom prst="rect">
              <a:avLst/>
            </a:prstGeom>
          </p:spPr>
        </p:pic>
      </p:grpSp>
      <p:sp>
        <p:nvSpPr>
          <p:cNvPr id="14" name="Slide Number Placeholder 13">
            <a:extLst>
              <a:ext uri="{FF2B5EF4-FFF2-40B4-BE49-F238E27FC236}">
                <a16:creationId xmlns:a16="http://schemas.microsoft.com/office/drawing/2014/main" id="{DDB7D070-DB13-45E2-AEF5-0A635FECFCA8}"/>
              </a:ext>
            </a:extLst>
          </p:cNvPr>
          <p:cNvSpPr>
            <a:spLocks noGrp="1"/>
          </p:cNvSpPr>
          <p:nvPr>
            <p:ph type="sldNum" sz="quarter" idx="12"/>
          </p:nvPr>
        </p:nvSpPr>
        <p:spPr/>
        <p:txBody>
          <a:bodyPr/>
          <a:lstStyle/>
          <a:p>
            <a:fld id="{48F63A3B-78C7-47BE-AE5E-E10140E04643}" type="slidenum">
              <a:rPr lang="en-US" smtClean="0"/>
              <a:t>10</a:t>
            </a:fld>
            <a:endParaRPr lang="en-US"/>
          </a:p>
        </p:txBody>
      </p:sp>
    </p:spTree>
    <p:custDataLst>
      <p:tags r:id="rId1"/>
    </p:custDataLst>
    <p:extLst>
      <p:ext uri="{BB962C8B-B14F-4D97-AF65-F5344CB8AC3E}">
        <p14:creationId xmlns:p14="http://schemas.microsoft.com/office/powerpoint/2010/main" val="320656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E413A-D24C-4A0F-99C7-414A00CACB95}"/>
              </a:ext>
            </a:extLst>
          </p:cNvPr>
          <p:cNvSpPr>
            <a:spLocks noGrp="1"/>
          </p:cNvSpPr>
          <p:nvPr>
            <p:ph type="title"/>
          </p:nvPr>
        </p:nvSpPr>
        <p:spPr/>
        <p:txBody>
          <a:bodyPr/>
          <a:lstStyle/>
          <a:p>
            <a:r>
              <a:rPr lang="en-US" dirty="0"/>
              <a:t>What does it take to promote progress for students with disabilities? </a:t>
            </a:r>
          </a:p>
        </p:txBody>
      </p:sp>
      <p:sp>
        <p:nvSpPr>
          <p:cNvPr id="3" name="Content Placeholder 2">
            <a:extLst>
              <a:ext uri="{FF2B5EF4-FFF2-40B4-BE49-F238E27FC236}">
                <a16:creationId xmlns:a16="http://schemas.microsoft.com/office/drawing/2014/main" id="{24FFAFB3-7DEE-4360-9CC2-58FAFDC1EAF5}"/>
              </a:ext>
            </a:extLst>
          </p:cNvPr>
          <p:cNvSpPr>
            <a:spLocks noGrp="1"/>
          </p:cNvSpPr>
          <p:nvPr>
            <p:ph idx="1"/>
          </p:nvPr>
        </p:nvSpPr>
        <p:spPr>
          <a:xfrm>
            <a:off x="457200" y="1280160"/>
            <a:ext cx="6873240" cy="4846320"/>
          </a:xfrm>
        </p:spPr>
        <p:txBody>
          <a:bodyPr/>
          <a:lstStyle/>
          <a:p>
            <a:r>
              <a:rPr lang="en-US" b="1" dirty="0">
                <a:solidFill>
                  <a:schemeClr val="tx1"/>
                </a:solidFill>
              </a:rPr>
              <a:t>Reflect</a:t>
            </a:r>
            <a:r>
              <a:rPr lang="en-US" dirty="0">
                <a:solidFill>
                  <a:schemeClr val="tx1"/>
                </a:solidFill>
              </a:rPr>
              <a:t> on what you heard over the past two days</a:t>
            </a:r>
          </a:p>
          <a:p>
            <a:r>
              <a:rPr lang="en-US" b="1" dirty="0">
                <a:solidFill>
                  <a:schemeClr val="tx1"/>
                </a:solidFill>
              </a:rPr>
              <a:t>Identify</a:t>
            </a:r>
            <a:r>
              <a:rPr lang="en-US" dirty="0">
                <a:solidFill>
                  <a:schemeClr val="tx1"/>
                </a:solidFill>
              </a:rPr>
              <a:t> a word or two or three that you think describes what it takes to promote progress for students with disabilities </a:t>
            </a:r>
          </a:p>
          <a:p>
            <a:r>
              <a:rPr lang="en-US" b="1" dirty="0">
                <a:solidFill>
                  <a:schemeClr val="tx1"/>
                </a:solidFill>
              </a:rPr>
              <a:t>Share</a:t>
            </a:r>
            <a:r>
              <a:rPr lang="en-US" dirty="0">
                <a:solidFill>
                  <a:schemeClr val="tx1"/>
                </a:solidFill>
              </a:rPr>
              <a:t> your thinking through </a:t>
            </a:r>
            <a:r>
              <a:rPr lang="en-US" dirty="0" err="1">
                <a:solidFill>
                  <a:schemeClr val="tx1"/>
                </a:solidFill>
              </a:rPr>
              <a:t>menti</a:t>
            </a:r>
            <a:r>
              <a:rPr lang="en-US" dirty="0">
                <a:solidFill>
                  <a:schemeClr val="tx1"/>
                </a:solidFill>
              </a:rPr>
              <a:t> by going to </a:t>
            </a:r>
            <a:r>
              <a:rPr lang="en-US" dirty="0">
                <a:solidFill>
                  <a:schemeClr val="tx1"/>
                </a:solidFill>
                <a:hlinkClick r:id="rId3"/>
              </a:rPr>
              <a:t>www.menti.com</a:t>
            </a:r>
            <a:r>
              <a:rPr lang="en-US" dirty="0">
                <a:solidFill>
                  <a:schemeClr val="tx1"/>
                </a:solidFill>
              </a:rPr>
              <a:t> and use the code </a:t>
            </a:r>
            <a:r>
              <a:rPr lang="en-US" sz="4000" b="1" i="0" dirty="0">
                <a:effectLst/>
                <a:latin typeface="MentiText"/>
              </a:rPr>
              <a:t>4884 6336</a:t>
            </a:r>
            <a:r>
              <a:rPr lang="en-US" b="1" i="0" dirty="0">
                <a:effectLst/>
                <a:latin typeface="MentiText"/>
              </a:rPr>
              <a:t> </a:t>
            </a:r>
            <a:r>
              <a:rPr lang="en-US" dirty="0">
                <a:solidFill>
                  <a:schemeClr val="tx1"/>
                </a:solidFill>
              </a:rPr>
              <a:t>or scan the QR code. </a:t>
            </a:r>
          </a:p>
        </p:txBody>
      </p:sp>
      <p:sp>
        <p:nvSpPr>
          <p:cNvPr id="4" name="Slide Number Placeholder 3">
            <a:extLst>
              <a:ext uri="{FF2B5EF4-FFF2-40B4-BE49-F238E27FC236}">
                <a16:creationId xmlns:a16="http://schemas.microsoft.com/office/drawing/2014/main" id="{C2BB1C78-53F5-40F9-9F6B-F6EB23FA5DCE}"/>
              </a:ext>
            </a:extLst>
          </p:cNvPr>
          <p:cNvSpPr>
            <a:spLocks noGrp="1"/>
          </p:cNvSpPr>
          <p:nvPr>
            <p:ph type="sldNum" sz="quarter" idx="12"/>
          </p:nvPr>
        </p:nvSpPr>
        <p:spPr/>
        <p:txBody>
          <a:bodyPr/>
          <a:lstStyle/>
          <a:p>
            <a:fld id="{48F63A3B-78C7-47BE-AE5E-E10140E04643}" type="slidenum">
              <a:rPr lang="en-US" smtClean="0"/>
              <a:t>11</a:t>
            </a:fld>
            <a:endParaRPr lang="en-US"/>
          </a:p>
        </p:txBody>
      </p:sp>
      <p:pic>
        <p:nvPicPr>
          <p:cNvPr id="8" name="Picture 7" descr="Qr code for menti">
            <a:extLst>
              <a:ext uri="{FF2B5EF4-FFF2-40B4-BE49-F238E27FC236}">
                <a16:creationId xmlns:a16="http://schemas.microsoft.com/office/drawing/2014/main" id="{FB7D3F6E-5A1A-460C-A233-4176D838D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482" y="1133341"/>
            <a:ext cx="4591318" cy="4591318"/>
          </a:xfrm>
          <a:prstGeom prst="rect">
            <a:avLst/>
          </a:prstGeom>
        </p:spPr>
      </p:pic>
    </p:spTree>
    <p:extLst>
      <p:ext uri="{BB962C8B-B14F-4D97-AF65-F5344CB8AC3E}">
        <p14:creationId xmlns:p14="http://schemas.microsoft.com/office/powerpoint/2010/main" val="265249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37D4-790F-4927-81D3-43073EB11B2E}"/>
              </a:ext>
            </a:extLst>
          </p:cNvPr>
          <p:cNvSpPr>
            <a:spLocks noGrp="1"/>
          </p:cNvSpPr>
          <p:nvPr>
            <p:ph type="title"/>
          </p:nvPr>
        </p:nvSpPr>
        <p:spPr/>
        <p:txBody>
          <a:bodyPr/>
          <a:lstStyle/>
          <a:p>
            <a:r>
              <a:rPr lang="en-US" dirty="0"/>
              <a:t>Event Reflection</a:t>
            </a:r>
          </a:p>
        </p:txBody>
      </p:sp>
      <p:pic>
        <p:nvPicPr>
          <p:cNvPr id="7" name="Content Placeholder 6" descr="We want to hear from you">
            <a:extLst>
              <a:ext uri="{FF2B5EF4-FFF2-40B4-BE49-F238E27FC236}">
                <a16:creationId xmlns:a16="http://schemas.microsoft.com/office/drawing/2014/main" id="{C82B8DEE-821E-44B9-A1F6-E8AF0AAF7A41}"/>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0" y="1198523"/>
            <a:ext cx="8077730" cy="4846638"/>
          </a:xfrm>
        </p:spPr>
      </p:pic>
      <p:pic>
        <p:nvPicPr>
          <p:cNvPr id="4" name="Picture 3" descr="Qr code for evaluation survey">
            <a:extLst>
              <a:ext uri="{FF2B5EF4-FFF2-40B4-BE49-F238E27FC236}">
                <a16:creationId xmlns:a16="http://schemas.microsoft.com/office/drawing/2014/main" id="{BA780E0E-F3BA-4CA8-94C3-2385B4660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5829" y="1789184"/>
            <a:ext cx="3665316" cy="3665316"/>
          </a:xfrm>
          <a:prstGeom prst="rect">
            <a:avLst/>
          </a:prstGeom>
        </p:spPr>
      </p:pic>
      <p:sp>
        <p:nvSpPr>
          <p:cNvPr id="5" name="Slide Number Placeholder 4">
            <a:extLst>
              <a:ext uri="{FF2B5EF4-FFF2-40B4-BE49-F238E27FC236}">
                <a16:creationId xmlns:a16="http://schemas.microsoft.com/office/drawing/2014/main" id="{10C6EA50-8FFF-4C25-8CD2-D9628FCA2A9B}"/>
              </a:ext>
            </a:extLst>
          </p:cNvPr>
          <p:cNvSpPr>
            <a:spLocks noGrp="1"/>
          </p:cNvSpPr>
          <p:nvPr>
            <p:ph type="sldNum" sz="quarter" idx="14"/>
          </p:nvPr>
        </p:nvSpPr>
        <p:spPr/>
        <p:txBody>
          <a:bodyPr/>
          <a:lstStyle/>
          <a:p>
            <a:fld id="{99A20822-4A49-4D36-86E3-300BA48D3F00}" type="slidenum">
              <a:rPr lang="en-US" smtClean="0"/>
              <a:pPr/>
              <a:t>12</a:t>
            </a:fld>
            <a:endParaRPr lang="en-US"/>
          </a:p>
        </p:txBody>
      </p:sp>
    </p:spTree>
    <p:extLst>
      <p:ext uri="{BB962C8B-B14F-4D97-AF65-F5344CB8AC3E}">
        <p14:creationId xmlns:p14="http://schemas.microsoft.com/office/powerpoint/2010/main" val="57832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DCCF-B0F5-4504-BFB8-76E9B8BEDAEF}"/>
              </a:ext>
            </a:extLst>
          </p:cNvPr>
          <p:cNvSpPr>
            <a:spLocks noGrp="1"/>
          </p:cNvSpPr>
          <p:nvPr>
            <p:ph type="title"/>
          </p:nvPr>
        </p:nvSpPr>
        <p:spPr/>
        <p:txBody>
          <a:bodyPr/>
          <a:lstStyle/>
          <a:p>
            <a:r>
              <a:rPr lang="en-US" dirty="0"/>
              <a:t>Where can I find all the resources that were shared? </a:t>
            </a:r>
          </a:p>
        </p:txBody>
      </p:sp>
      <p:pic>
        <p:nvPicPr>
          <p:cNvPr id="11" name="Content Placeholder 10" descr="Screenshot of PROGRESS Center resource webpage">
            <a:extLst>
              <a:ext uri="{FF2B5EF4-FFF2-40B4-BE49-F238E27FC236}">
                <a16:creationId xmlns:a16="http://schemas.microsoft.com/office/drawing/2014/main" id="{B21B5843-566F-4E7D-AD72-9DD6158E0389}"/>
              </a:ext>
            </a:extLst>
          </p:cNvPr>
          <p:cNvPicPr>
            <a:picLocks noGrp="1" noChangeAspect="1"/>
          </p:cNvPicPr>
          <p:nvPr>
            <p:ph sz="quarter" idx="15"/>
          </p:nvPr>
        </p:nvPicPr>
        <p:blipFill>
          <a:blip r:embed="rId2"/>
          <a:stretch>
            <a:fillRect/>
          </a:stretch>
        </p:blipFill>
        <p:spPr>
          <a:xfrm>
            <a:off x="2928654" y="1279525"/>
            <a:ext cx="6395016" cy="4846638"/>
          </a:xfrm>
          <a:prstGeom prst="rect">
            <a:avLst/>
          </a:prstGeom>
          <a:ln>
            <a:noFill/>
          </a:ln>
          <a:effectLst>
            <a:outerShdw blurRad="292100" dist="139700" dir="2700000" algn="tl" rotWithShape="0">
              <a:srgbClr val="333333">
                <a:alpha val="65000"/>
              </a:srgbClr>
            </a:outerShdw>
          </a:effectLst>
        </p:spPr>
      </p:pic>
      <p:sp>
        <p:nvSpPr>
          <p:cNvPr id="12" name="Rectangle: Rounded Corners 11">
            <a:extLst>
              <a:ext uri="{FF2B5EF4-FFF2-40B4-BE49-F238E27FC236}">
                <a16:creationId xmlns:a16="http://schemas.microsoft.com/office/drawing/2014/main" id="{3878CCF9-B31F-4F6D-AC28-E54ACD8F54D8}"/>
              </a:ext>
            </a:extLst>
          </p:cNvPr>
          <p:cNvSpPr/>
          <p:nvPr/>
        </p:nvSpPr>
        <p:spPr>
          <a:xfrm>
            <a:off x="7101840" y="5273040"/>
            <a:ext cx="4145280" cy="594360"/>
          </a:xfrm>
          <a:prstGeom prst="roundRect">
            <a:avLst/>
          </a:prstGeom>
          <a:solidFill>
            <a:srgbClr val="4C8C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https://promotingprogress.org/</a:t>
            </a:r>
          </a:p>
        </p:txBody>
      </p:sp>
      <p:sp>
        <p:nvSpPr>
          <p:cNvPr id="5" name="Slide Number Placeholder 4">
            <a:extLst>
              <a:ext uri="{FF2B5EF4-FFF2-40B4-BE49-F238E27FC236}">
                <a16:creationId xmlns:a16="http://schemas.microsoft.com/office/drawing/2014/main" id="{FE661AC6-9688-48B3-8F7D-2E2D3A71421F}"/>
              </a:ext>
            </a:extLst>
          </p:cNvPr>
          <p:cNvSpPr>
            <a:spLocks noGrp="1"/>
          </p:cNvSpPr>
          <p:nvPr>
            <p:ph type="sldNum" sz="quarter" idx="14"/>
          </p:nvPr>
        </p:nvSpPr>
        <p:spPr/>
        <p:txBody>
          <a:bodyPr/>
          <a:lstStyle/>
          <a:p>
            <a:fld id="{99A20822-4A49-4D36-86E3-300BA48D3F00}" type="slidenum">
              <a:rPr lang="en-US" smtClean="0"/>
              <a:pPr/>
              <a:t>13</a:t>
            </a:fld>
            <a:endParaRPr lang="en-US"/>
          </a:p>
        </p:txBody>
      </p:sp>
    </p:spTree>
    <p:extLst>
      <p:ext uri="{BB962C8B-B14F-4D97-AF65-F5344CB8AC3E}">
        <p14:creationId xmlns:p14="http://schemas.microsoft.com/office/powerpoint/2010/main" val="264525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BDB67-B11B-4338-8EBA-3A5CBF38B854}"/>
              </a:ext>
            </a:extLst>
          </p:cNvPr>
          <p:cNvSpPr>
            <a:spLocks noGrp="1"/>
          </p:cNvSpPr>
          <p:nvPr>
            <p:ph type="title"/>
          </p:nvPr>
        </p:nvSpPr>
        <p:spPr/>
        <p:txBody>
          <a:bodyPr/>
          <a:lstStyle/>
          <a:p>
            <a:r>
              <a:rPr lang="en-US" dirty="0"/>
              <a:t>Event Materials</a:t>
            </a:r>
          </a:p>
        </p:txBody>
      </p:sp>
      <p:pic>
        <p:nvPicPr>
          <p:cNvPr id="7" name="Content Placeholder 6" descr="Image of the Prepping for PROGRESS event archive and materials. This image includes an accordion style that can be expanded to find sessions materials. The accordions cover each of the sessions. ">
            <a:extLst>
              <a:ext uri="{FF2B5EF4-FFF2-40B4-BE49-F238E27FC236}">
                <a16:creationId xmlns:a16="http://schemas.microsoft.com/office/drawing/2014/main" id="{0FE6E971-FE18-4C38-81B6-E8FED1627FD5}"/>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481646" y="1152525"/>
            <a:ext cx="6669408" cy="4846638"/>
          </a:xfrm>
        </p:spPr>
      </p:pic>
      <p:sp>
        <p:nvSpPr>
          <p:cNvPr id="4" name="Text Placeholder 3">
            <a:extLst>
              <a:ext uri="{FF2B5EF4-FFF2-40B4-BE49-F238E27FC236}">
                <a16:creationId xmlns:a16="http://schemas.microsoft.com/office/drawing/2014/main" id="{D5771E34-E2F4-4EA8-9A8A-CB745EFC6DB8}"/>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pic>
        <p:nvPicPr>
          <p:cNvPr id="3" name="Picture 7" descr="Expanded accordion on the Prepping for Progress Event Archive and Materials page showing session materials for strand 1. A session description, strand slides, strand handout and associated links are shown. ">
            <a:extLst>
              <a:ext uri="{FF2B5EF4-FFF2-40B4-BE49-F238E27FC236}">
                <a16:creationId xmlns:a16="http://schemas.microsoft.com/office/drawing/2014/main" id="{DB121AD8-70C0-AF4D-EC95-6ADCA736FEF4}"/>
              </a:ext>
            </a:extLst>
          </p:cNvPr>
          <p:cNvPicPr>
            <a:picLocks noChangeAspect="1"/>
          </p:cNvPicPr>
          <p:nvPr/>
        </p:nvPicPr>
        <p:blipFill>
          <a:blip r:embed="rId3"/>
          <a:stretch>
            <a:fillRect/>
          </a:stretch>
        </p:blipFill>
        <p:spPr>
          <a:xfrm>
            <a:off x="6165362" y="1033397"/>
            <a:ext cx="5126891" cy="3925408"/>
          </a:xfrm>
          <a:prstGeom prst="rect">
            <a:avLst/>
          </a:prstGeom>
        </p:spPr>
      </p:pic>
      <p:sp>
        <p:nvSpPr>
          <p:cNvPr id="6" name="Rectangle: Rounded Corners 5">
            <a:extLst>
              <a:ext uri="{FF2B5EF4-FFF2-40B4-BE49-F238E27FC236}">
                <a16:creationId xmlns:a16="http://schemas.microsoft.com/office/drawing/2014/main" id="{03760030-E945-4782-8964-48EE8EFAE30E}"/>
              </a:ext>
            </a:extLst>
          </p:cNvPr>
          <p:cNvSpPr/>
          <p:nvPr/>
        </p:nvSpPr>
        <p:spPr>
          <a:xfrm>
            <a:off x="6163092" y="5508498"/>
            <a:ext cx="4896684" cy="7891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hlinkClick r:id="rId4"/>
              </a:rPr>
              <a:t>https://promotingprogress.org/news-events/prepping-progress-event-2022</a:t>
            </a:r>
            <a:r>
              <a:rPr lang="en-US" sz="1400" dirty="0">
                <a:solidFill>
                  <a:schemeClr val="tx2"/>
                </a:solidFill>
              </a:rPr>
              <a:t> </a:t>
            </a:r>
          </a:p>
        </p:txBody>
      </p:sp>
      <p:sp>
        <p:nvSpPr>
          <p:cNvPr id="5" name="Slide Number Placeholder 4">
            <a:extLst>
              <a:ext uri="{FF2B5EF4-FFF2-40B4-BE49-F238E27FC236}">
                <a16:creationId xmlns:a16="http://schemas.microsoft.com/office/drawing/2014/main" id="{82AA3E4A-1E40-4254-90BF-07BFF4B5F80C}"/>
              </a:ext>
            </a:extLst>
          </p:cNvPr>
          <p:cNvSpPr>
            <a:spLocks noGrp="1"/>
          </p:cNvSpPr>
          <p:nvPr>
            <p:ph type="sldNum" sz="quarter" idx="14"/>
          </p:nvPr>
        </p:nvSpPr>
        <p:spPr/>
        <p:txBody>
          <a:bodyPr/>
          <a:lstStyle/>
          <a:p>
            <a:fld id="{99A20822-4A49-4D36-86E3-300BA48D3F00}" type="slidenum">
              <a:rPr lang="en-US" smtClean="0"/>
              <a:pPr/>
              <a:t>14</a:t>
            </a:fld>
            <a:endParaRPr lang="en-US"/>
          </a:p>
        </p:txBody>
      </p:sp>
    </p:spTree>
    <p:extLst>
      <p:ext uri="{BB962C8B-B14F-4D97-AF65-F5344CB8AC3E}">
        <p14:creationId xmlns:p14="http://schemas.microsoft.com/office/powerpoint/2010/main" val="393612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99FEF-41E0-460D-99ED-3E8E0FC882E6}"/>
              </a:ext>
            </a:extLst>
          </p:cNvPr>
          <p:cNvSpPr>
            <a:spLocks noGrp="1"/>
          </p:cNvSpPr>
          <p:nvPr>
            <p:ph type="title"/>
          </p:nvPr>
        </p:nvSpPr>
        <p:spPr/>
        <p:txBody>
          <a:bodyPr/>
          <a:lstStyle/>
          <a:p>
            <a:r>
              <a:rPr lang="en-US" dirty="0"/>
              <a:t>PROGRESS Resources to Support the Development of High-Quality Educational Programming</a:t>
            </a:r>
          </a:p>
        </p:txBody>
      </p:sp>
      <p:pic>
        <p:nvPicPr>
          <p:cNvPr id="4" name="Picture 3" descr="Website accordions showing Present levels of Academic Achievement and Functional Performance (PLAAFP), Measurable Annual Goals, Monitoring Plans, Specially Designed Instruction, Supplementary Aids and Services, Related Services, and Program Modifications &amp; Supports, Other Required Components, Additional Considerations, and IEP Teams with sample of IEP Tip Sheets &#10;">
            <a:extLst>
              <a:ext uri="{FF2B5EF4-FFF2-40B4-BE49-F238E27FC236}">
                <a16:creationId xmlns:a16="http://schemas.microsoft.com/office/drawing/2014/main" id="{76AD1208-3213-403C-BE6B-FDB7DC15B688}"/>
              </a:ext>
            </a:extLst>
          </p:cNvPr>
          <p:cNvPicPr>
            <a:picLocks noChangeAspect="1"/>
          </p:cNvPicPr>
          <p:nvPr/>
        </p:nvPicPr>
        <p:blipFill>
          <a:blip r:embed="rId3"/>
          <a:stretch>
            <a:fillRect/>
          </a:stretch>
        </p:blipFill>
        <p:spPr>
          <a:xfrm>
            <a:off x="1277007" y="1403014"/>
            <a:ext cx="9655176" cy="5013551"/>
          </a:xfrm>
          <a:prstGeom prst="rect">
            <a:avLst/>
          </a:prstGeom>
        </p:spPr>
      </p:pic>
      <p:sp>
        <p:nvSpPr>
          <p:cNvPr id="6" name="Slide Number Placeholder 5">
            <a:extLst>
              <a:ext uri="{FF2B5EF4-FFF2-40B4-BE49-F238E27FC236}">
                <a16:creationId xmlns:a16="http://schemas.microsoft.com/office/drawing/2014/main" id="{B52D5FC5-10B4-47BB-ACB7-249D416A55B4}"/>
              </a:ext>
            </a:extLst>
          </p:cNvPr>
          <p:cNvSpPr>
            <a:spLocks noGrp="1"/>
          </p:cNvSpPr>
          <p:nvPr>
            <p:ph type="sldNum" sz="quarter" idx="12"/>
          </p:nvPr>
        </p:nvSpPr>
        <p:spPr/>
        <p:txBody>
          <a:bodyPr/>
          <a:lstStyle/>
          <a:p>
            <a:fld id="{BABF4E83-61DB-418F-A99F-17BC9BB58EF6}" type="slidenum">
              <a:rPr lang="en-US" smtClean="0"/>
              <a:t>15</a:t>
            </a:fld>
            <a:endParaRPr lang="en-US"/>
          </a:p>
        </p:txBody>
      </p:sp>
    </p:spTree>
    <p:extLst>
      <p:ext uri="{BB962C8B-B14F-4D97-AF65-F5344CB8AC3E}">
        <p14:creationId xmlns:p14="http://schemas.microsoft.com/office/powerpoint/2010/main" val="1394260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240C88-9AB0-4629-BB0B-D778899F7BBC}"/>
              </a:ext>
            </a:extLst>
          </p:cNvPr>
          <p:cNvSpPr>
            <a:spLocks noGrp="1"/>
          </p:cNvSpPr>
          <p:nvPr>
            <p:ph type="title"/>
          </p:nvPr>
        </p:nvSpPr>
        <p:spPr/>
        <p:txBody>
          <a:bodyPr/>
          <a:lstStyle/>
          <a:p>
            <a:r>
              <a:rPr lang="en-US" dirty="0"/>
              <a:t>PROGRESS Resources to Support the Implementation of High-Quality Educational Programming</a:t>
            </a:r>
          </a:p>
        </p:txBody>
      </p:sp>
      <p:pic>
        <p:nvPicPr>
          <p:cNvPr id="11" name="Content Placeholder 10" descr="Screenshot of different resource titles: Effective Delivery of Services and Instruction, Belonging, Data Collection and Analysis for Continuous Improvement, Ongoing Teaming and Collaboration, Family Engagement, Support for Educators">
            <a:extLst>
              <a:ext uri="{FF2B5EF4-FFF2-40B4-BE49-F238E27FC236}">
                <a16:creationId xmlns:a16="http://schemas.microsoft.com/office/drawing/2014/main" id="{D6F6F329-1847-4801-BFDE-2A4FE2D4CEB6}"/>
              </a:ext>
            </a:extLst>
          </p:cNvPr>
          <p:cNvPicPr>
            <a:picLocks noGrp="1" noChangeAspect="1"/>
          </p:cNvPicPr>
          <p:nvPr>
            <p:ph sz="quarter" idx="15"/>
          </p:nvPr>
        </p:nvPicPr>
        <p:blipFill rotWithShape="1">
          <a:blip r:embed="rId2"/>
          <a:srcRect b="6640"/>
          <a:stretch/>
        </p:blipFill>
        <p:spPr>
          <a:xfrm>
            <a:off x="243623" y="1263965"/>
            <a:ext cx="12427990" cy="3749995"/>
          </a:xfrm>
        </p:spPr>
      </p:pic>
      <p:pic>
        <p:nvPicPr>
          <p:cNvPr id="18" name="Picture 17" descr="Screenshot of Belonging Stories from the Classroom video">
            <a:extLst>
              <a:ext uri="{FF2B5EF4-FFF2-40B4-BE49-F238E27FC236}">
                <a16:creationId xmlns:a16="http://schemas.microsoft.com/office/drawing/2014/main" id="{7E34EDB5-B196-4240-9B2A-59E51F4677FF}"/>
              </a:ext>
            </a:extLst>
          </p:cNvPr>
          <p:cNvPicPr>
            <a:picLocks noChangeAspect="1"/>
          </p:cNvPicPr>
          <p:nvPr/>
        </p:nvPicPr>
        <p:blipFill rotWithShape="1">
          <a:blip r:embed="rId3"/>
          <a:srcRect l="3638" t="3508" r="6591" b="2972"/>
          <a:stretch/>
        </p:blipFill>
        <p:spPr>
          <a:xfrm>
            <a:off x="7709247" y="1573594"/>
            <a:ext cx="3755089" cy="2122619"/>
          </a:xfrm>
          <a:prstGeom prst="rect">
            <a:avLst/>
          </a:prstGeom>
        </p:spPr>
      </p:pic>
      <p:pic>
        <p:nvPicPr>
          <p:cNvPr id="16" name="Picture 15" descr="Screenshot of PROGRESS resources">
            <a:extLst>
              <a:ext uri="{FF2B5EF4-FFF2-40B4-BE49-F238E27FC236}">
                <a16:creationId xmlns:a16="http://schemas.microsoft.com/office/drawing/2014/main" id="{E6B04BE7-76D2-4C19-AB79-405853D8A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740" y="3696213"/>
            <a:ext cx="5268060" cy="2886478"/>
          </a:xfrm>
          <a:prstGeom prst="rect">
            <a:avLst/>
          </a:prstGeom>
        </p:spPr>
      </p:pic>
      <p:sp>
        <p:nvSpPr>
          <p:cNvPr id="6" name="Slide Number Placeholder 5">
            <a:extLst>
              <a:ext uri="{FF2B5EF4-FFF2-40B4-BE49-F238E27FC236}">
                <a16:creationId xmlns:a16="http://schemas.microsoft.com/office/drawing/2014/main" id="{C8AE2484-2B1E-41E2-A742-5A37F9F8966E}"/>
              </a:ext>
            </a:extLst>
          </p:cNvPr>
          <p:cNvSpPr>
            <a:spLocks noGrp="1"/>
          </p:cNvSpPr>
          <p:nvPr>
            <p:ph type="sldNum" sz="quarter" idx="14"/>
          </p:nvPr>
        </p:nvSpPr>
        <p:spPr/>
        <p:txBody>
          <a:bodyPr/>
          <a:lstStyle/>
          <a:p>
            <a:fld id="{BABF4E83-61DB-418F-A99F-17BC9BB58EF6}" type="slidenum">
              <a:rPr lang="en-US" smtClean="0"/>
              <a:t>16</a:t>
            </a:fld>
            <a:endParaRPr lang="en-US"/>
          </a:p>
        </p:txBody>
      </p:sp>
    </p:spTree>
    <p:extLst>
      <p:ext uri="{BB962C8B-B14F-4D97-AF65-F5344CB8AC3E}">
        <p14:creationId xmlns:p14="http://schemas.microsoft.com/office/powerpoint/2010/main" val="522034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72A3-9A27-4323-9E70-B53F554ABAA1}"/>
              </a:ext>
            </a:extLst>
          </p:cNvPr>
          <p:cNvSpPr>
            <a:spLocks noGrp="1"/>
          </p:cNvSpPr>
          <p:nvPr>
            <p:ph type="title"/>
          </p:nvPr>
        </p:nvSpPr>
        <p:spPr/>
        <p:txBody>
          <a:bodyPr/>
          <a:lstStyle/>
          <a:p>
            <a:r>
              <a:rPr lang="en-US" dirty="0"/>
              <a:t>Self-Paced Training Modules</a:t>
            </a:r>
          </a:p>
        </p:txBody>
      </p:sp>
      <p:pic>
        <p:nvPicPr>
          <p:cNvPr id="7" name="Picture 6" descr="Screenshot of PROGRESS's self-paced online modules">
            <a:extLst>
              <a:ext uri="{FF2B5EF4-FFF2-40B4-BE49-F238E27FC236}">
                <a16:creationId xmlns:a16="http://schemas.microsoft.com/office/drawing/2014/main" id="{DFA7C051-5A0A-4369-BCD8-C4752C389D22}"/>
              </a:ext>
            </a:extLst>
          </p:cNvPr>
          <p:cNvPicPr>
            <a:picLocks noChangeAspect="1"/>
          </p:cNvPicPr>
          <p:nvPr/>
        </p:nvPicPr>
        <p:blipFill>
          <a:blip r:embed="rId2"/>
          <a:stretch>
            <a:fillRect/>
          </a:stretch>
        </p:blipFill>
        <p:spPr>
          <a:xfrm>
            <a:off x="335280" y="1117204"/>
            <a:ext cx="6840887" cy="3624262"/>
          </a:xfrm>
          <a:prstGeom prst="rect">
            <a:avLst/>
          </a:prstGeom>
        </p:spPr>
      </p:pic>
      <p:pic>
        <p:nvPicPr>
          <p:cNvPr id="9" name="Picture 8" descr="Screenshot of PROGRESS's self-paced online modules">
            <a:extLst>
              <a:ext uri="{FF2B5EF4-FFF2-40B4-BE49-F238E27FC236}">
                <a16:creationId xmlns:a16="http://schemas.microsoft.com/office/drawing/2014/main" id="{E22E4ADA-BC0E-44E0-AC20-D3C14C1C3500}"/>
              </a:ext>
            </a:extLst>
          </p:cNvPr>
          <p:cNvPicPr>
            <a:picLocks noChangeAspect="1"/>
          </p:cNvPicPr>
          <p:nvPr/>
        </p:nvPicPr>
        <p:blipFill>
          <a:blip r:embed="rId3"/>
          <a:stretch>
            <a:fillRect/>
          </a:stretch>
        </p:blipFill>
        <p:spPr>
          <a:xfrm>
            <a:off x="6077903" y="2678803"/>
            <a:ext cx="5656897" cy="3552928"/>
          </a:xfrm>
          <a:prstGeom prst="rect">
            <a:avLst/>
          </a:prstGeom>
        </p:spPr>
      </p:pic>
      <p:sp>
        <p:nvSpPr>
          <p:cNvPr id="5" name="Slide Number Placeholder 4">
            <a:extLst>
              <a:ext uri="{FF2B5EF4-FFF2-40B4-BE49-F238E27FC236}">
                <a16:creationId xmlns:a16="http://schemas.microsoft.com/office/drawing/2014/main" id="{9AA08924-B5F2-4864-95D9-ADC1F896CF48}"/>
              </a:ext>
            </a:extLst>
          </p:cNvPr>
          <p:cNvSpPr>
            <a:spLocks noGrp="1"/>
          </p:cNvSpPr>
          <p:nvPr>
            <p:ph type="sldNum" sz="quarter" idx="14"/>
          </p:nvPr>
        </p:nvSpPr>
        <p:spPr/>
        <p:txBody>
          <a:bodyPr/>
          <a:lstStyle/>
          <a:p>
            <a:fld id="{99A20822-4A49-4D36-86E3-300BA48D3F00}" type="slidenum">
              <a:rPr lang="en-US" smtClean="0"/>
              <a:pPr/>
              <a:t>17</a:t>
            </a:fld>
            <a:endParaRPr lang="en-US"/>
          </a:p>
        </p:txBody>
      </p:sp>
    </p:spTree>
    <p:extLst>
      <p:ext uri="{BB962C8B-B14F-4D97-AF65-F5344CB8AC3E}">
        <p14:creationId xmlns:p14="http://schemas.microsoft.com/office/powerpoint/2010/main" val="208534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FAAA-2C0B-4355-81A5-166B81FCBBF2}"/>
              </a:ext>
            </a:extLst>
          </p:cNvPr>
          <p:cNvSpPr>
            <a:spLocks noGrp="1"/>
          </p:cNvSpPr>
          <p:nvPr>
            <p:ph type="title"/>
          </p:nvPr>
        </p:nvSpPr>
        <p:spPr>
          <a:xfrm>
            <a:off x="457200" y="350215"/>
            <a:ext cx="11338560" cy="1107996"/>
          </a:xfrm>
        </p:spPr>
        <p:txBody>
          <a:bodyPr/>
          <a:lstStyle/>
          <a:p>
            <a:r>
              <a:rPr lang="en-US" dirty="0"/>
              <a:t>Staying Connected With the </a:t>
            </a:r>
            <a:br>
              <a:rPr lang="en-US" dirty="0"/>
            </a:br>
            <a:r>
              <a:rPr lang="en-US" dirty="0"/>
              <a:t>PROGRESS Center</a:t>
            </a:r>
          </a:p>
        </p:txBody>
      </p:sp>
      <p:sp>
        <p:nvSpPr>
          <p:cNvPr id="18" name="Content Placeholder 17">
            <a:extLst>
              <a:ext uri="{FF2B5EF4-FFF2-40B4-BE49-F238E27FC236}">
                <a16:creationId xmlns:a16="http://schemas.microsoft.com/office/drawing/2014/main" id="{5BAF385E-BB16-46BD-9A58-1EFE980D0D0E}"/>
              </a:ext>
            </a:extLst>
          </p:cNvPr>
          <p:cNvSpPr>
            <a:spLocks noGrp="1"/>
          </p:cNvSpPr>
          <p:nvPr>
            <p:ph sz="quarter" idx="15"/>
          </p:nvPr>
        </p:nvSpPr>
        <p:spPr>
          <a:xfrm>
            <a:off x="457200" y="1338216"/>
            <a:ext cx="3613410" cy="1928081"/>
          </a:xfrm>
        </p:spPr>
        <p:txBody>
          <a:bodyPr/>
          <a:lstStyle/>
          <a:p>
            <a:pPr marL="0" indent="0">
              <a:buNone/>
            </a:pPr>
            <a:r>
              <a:rPr lang="en-US" dirty="0"/>
              <a:t>Connect to us on </a:t>
            </a:r>
            <a:r>
              <a:rPr lang="en-US" dirty="0">
                <a:hlinkClick r:id="rId3"/>
              </a:rPr>
              <a:t>Facebook</a:t>
            </a:r>
            <a:r>
              <a:rPr lang="en-US" dirty="0"/>
              <a:t> and </a:t>
            </a:r>
            <a:r>
              <a:rPr lang="en-US" dirty="0">
                <a:hlinkClick r:id="rId4"/>
              </a:rPr>
              <a:t>Twitter</a:t>
            </a:r>
            <a:r>
              <a:rPr lang="en-US" sz="2800" b="1" dirty="0"/>
              <a:t> @k12progress</a:t>
            </a:r>
            <a:endParaRPr lang="en-US" b="1" dirty="0"/>
          </a:p>
        </p:txBody>
      </p:sp>
      <p:pic>
        <p:nvPicPr>
          <p:cNvPr id="27" name="Picture 26" descr="Cover from Facebook for the PROGRESS Center showing two cartoon students with backpacks and a pencil and color scribbling. The title PROGRES Center and @k12progress">
            <a:extLst>
              <a:ext uri="{FF2B5EF4-FFF2-40B4-BE49-F238E27FC236}">
                <a16:creationId xmlns:a16="http://schemas.microsoft.com/office/drawing/2014/main" id="{A5B5DFF9-BBCA-4D46-B083-E446A53B508F}"/>
              </a:ext>
            </a:extLst>
          </p:cNvPr>
          <p:cNvPicPr>
            <a:picLocks noChangeAspect="1"/>
          </p:cNvPicPr>
          <p:nvPr/>
        </p:nvPicPr>
        <p:blipFill rotWithShape="1">
          <a:blip r:embed="rId5"/>
          <a:srcRect t="29165"/>
          <a:stretch/>
        </p:blipFill>
        <p:spPr>
          <a:xfrm>
            <a:off x="3906216" y="1830401"/>
            <a:ext cx="5427035" cy="1928081"/>
          </a:xfrm>
          <a:prstGeom prst="rect">
            <a:avLst/>
          </a:prstGeom>
          <a:ln>
            <a:solidFill>
              <a:schemeClr val="bg1">
                <a:lumMod val="75000"/>
              </a:schemeClr>
            </a:solidFill>
          </a:ln>
        </p:spPr>
      </p:pic>
      <p:pic>
        <p:nvPicPr>
          <p:cNvPr id="25" name="Picture 24" descr="Cover of PROGRESS' Twitter page with a picture of a student with his hand raised and the words promoting progress for students with disabilities and the title the PROGRESS Center and @k12progress. ">
            <a:extLst>
              <a:ext uri="{FF2B5EF4-FFF2-40B4-BE49-F238E27FC236}">
                <a16:creationId xmlns:a16="http://schemas.microsoft.com/office/drawing/2014/main" id="{2861C538-85A8-45E5-95DE-712629C006C8}"/>
              </a:ext>
            </a:extLst>
          </p:cNvPr>
          <p:cNvPicPr>
            <a:picLocks noChangeAspect="1"/>
          </p:cNvPicPr>
          <p:nvPr/>
        </p:nvPicPr>
        <p:blipFill>
          <a:blip r:embed="rId6"/>
          <a:stretch>
            <a:fillRect/>
          </a:stretch>
        </p:blipFill>
        <p:spPr>
          <a:xfrm>
            <a:off x="7224513" y="258380"/>
            <a:ext cx="4691680" cy="2804134"/>
          </a:xfrm>
          <a:prstGeom prst="rect">
            <a:avLst/>
          </a:prstGeom>
          <a:ln>
            <a:solidFill>
              <a:schemeClr val="bg1">
                <a:lumMod val="75000"/>
              </a:schemeClr>
            </a:solidFill>
          </a:ln>
        </p:spPr>
      </p:pic>
      <p:pic>
        <p:nvPicPr>
          <p:cNvPr id="21" name="Picture 20" descr="Image of the sign up for the newsletter from the PROGRESS homepage showing join our mailing list to get the latest updates, a space for first name, last name, and email and a button to join. ">
            <a:extLst>
              <a:ext uri="{FF2B5EF4-FFF2-40B4-BE49-F238E27FC236}">
                <a16:creationId xmlns:a16="http://schemas.microsoft.com/office/drawing/2014/main" id="{9A5E0E34-9AD5-4DDA-B9CE-E2750D7D62C7}"/>
              </a:ext>
            </a:extLst>
          </p:cNvPr>
          <p:cNvPicPr>
            <a:picLocks noChangeAspect="1"/>
          </p:cNvPicPr>
          <p:nvPr/>
        </p:nvPicPr>
        <p:blipFill>
          <a:blip r:embed="rId7"/>
          <a:stretch>
            <a:fillRect/>
          </a:stretch>
        </p:blipFill>
        <p:spPr>
          <a:xfrm>
            <a:off x="380256" y="3988702"/>
            <a:ext cx="11612880" cy="1424581"/>
          </a:xfrm>
          <a:prstGeom prst="rect">
            <a:avLst/>
          </a:prstGeom>
        </p:spPr>
      </p:pic>
      <p:sp>
        <p:nvSpPr>
          <p:cNvPr id="22" name="Rectangle: Rounded Corners 21">
            <a:extLst>
              <a:ext uri="{FF2B5EF4-FFF2-40B4-BE49-F238E27FC236}">
                <a16:creationId xmlns:a16="http://schemas.microsoft.com/office/drawing/2014/main" id="{699B9A1C-52D2-49E5-BFE7-2BAEF53CAF07}"/>
              </a:ext>
            </a:extLst>
          </p:cNvPr>
          <p:cNvSpPr/>
          <p:nvPr/>
        </p:nvSpPr>
        <p:spPr>
          <a:xfrm>
            <a:off x="1093694" y="5565851"/>
            <a:ext cx="10004611" cy="49003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hlinkClick r:id="rId8"/>
              </a:rPr>
              <a:t>https://promotingprogress.org/news/connect-progress-center</a:t>
            </a:r>
            <a:r>
              <a:rPr kumimoji="0" lang="en-US" sz="2000" b="0" i="0" u="none" strike="noStrike" kern="1200" cap="none" spc="0" normalizeH="0" baseline="0" noProof="0" dirty="0">
                <a:ln>
                  <a:noFill/>
                </a:ln>
                <a:solidFill>
                  <a:srgbClr val="FFFFFF"/>
                </a:solidFill>
                <a:effectLst/>
                <a:uLnTx/>
                <a:uFillTx/>
                <a:latin typeface="Calibri"/>
                <a:ea typeface="+mn-ea"/>
                <a:cs typeface="+mn-cs"/>
              </a:rPr>
              <a:t> </a:t>
            </a:r>
          </a:p>
        </p:txBody>
      </p:sp>
      <p:sp>
        <p:nvSpPr>
          <p:cNvPr id="5" name="Slide Number Placeholder 4">
            <a:extLst>
              <a:ext uri="{FF2B5EF4-FFF2-40B4-BE49-F238E27FC236}">
                <a16:creationId xmlns:a16="http://schemas.microsoft.com/office/drawing/2014/main" id="{1EF759E4-ED29-4F82-AC1F-1C511EAEBED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1357832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1900-AED1-4367-B520-E586B7CEBB50}"/>
              </a:ext>
            </a:extLst>
          </p:cNvPr>
          <p:cNvSpPr>
            <a:spLocks noGrp="1"/>
          </p:cNvSpPr>
          <p:nvPr>
            <p:ph type="title"/>
          </p:nvPr>
        </p:nvSpPr>
        <p:spPr/>
        <p:txBody>
          <a:bodyPr/>
          <a:lstStyle/>
          <a:p>
            <a:r>
              <a:rPr lang="en-US" dirty="0"/>
              <a:t>Upcoming Event from the Department of Education</a:t>
            </a:r>
          </a:p>
        </p:txBody>
      </p:sp>
      <p:sp>
        <p:nvSpPr>
          <p:cNvPr id="3" name="Content Placeholder 2">
            <a:extLst>
              <a:ext uri="{FF2B5EF4-FFF2-40B4-BE49-F238E27FC236}">
                <a16:creationId xmlns:a16="http://schemas.microsoft.com/office/drawing/2014/main" id="{3E48732F-F666-4559-AE76-FA864D16B51A}"/>
              </a:ext>
            </a:extLst>
          </p:cNvPr>
          <p:cNvSpPr>
            <a:spLocks noGrp="1"/>
          </p:cNvSpPr>
          <p:nvPr>
            <p:ph sz="quarter" idx="15"/>
          </p:nvPr>
        </p:nvSpPr>
        <p:spPr/>
        <p:txBody>
          <a:bodyPr/>
          <a:lstStyle/>
          <a:p>
            <a:r>
              <a:rPr lang="en-US" b="1" dirty="0"/>
              <a:t>What: </a:t>
            </a:r>
            <a:r>
              <a:rPr lang="en-US" dirty="0"/>
              <a:t>Smart Beginnings 2022/2023 a virtual three-day technical assistance event sharing information and strategies to launch a new academic engagement and learning year.</a:t>
            </a:r>
          </a:p>
          <a:p>
            <a:r>
              <a:rPr lang="en-US" b="1" dirty="0"/>
              <a:t>When: </a:t>
            </a:r>
            <a:r>
              <a:rPr lang="en-US" dirty="0"/>
              <a:t>August 9-August 11</a:t>
            </a:r>
          </a:p>
          <a:p>
            <a:r>
              <a:rPr lang="en-US" b="1" dirty="0"/>
              <a:t>Who:</a:t>
            </a:r>
            <a:r>
              <a:rPr lang="en-US" dirty="0"/>
              <a:t> Local education administrators, service providers, teachers, and parents.  </a:t>
            </a:r>
          </a:p>
        </p:txBody>
      </p:sp>
      <p:sp>
        <p:nvSpPr>
          <p:cNvPr id="5" name="Slide Number Placeholder 4">
            <a:extLst>
              <a:ext uri="{FF2B5EF4-FFF2-40B4-BE49-F238E27FC236}">
                <a16:creationId xmlns:a16="http://schemas.microsoft.com/office/drawing/2014/main" id="{2D2C57BB-E3D0-4D4C-B5AA-0FBDD198EB5F}"/>
              </a:ext>
            </a:extLst>
          </p:cNvPr>
          <p:cNvSpPr>
            <a:spLocks noGrp="1"/>
          </p:cNvSpPr>
          <p:nvPr>
            <p:ph type="sldNum" sz="quarter" idx="14"/>
          </p:nvPr>
        </p:nvSpPr>
        <p:spPr/>
        <p:txBody>
          <a:bodyPr/>
          <a:lstStyle/>
          <a:p>
            <a:fld id="{99A20822-4A49-4D36-86E3-300BA48D3F00}" type="slidenum">
              <a:rPr lang="en-US" smtClean="0"/>
              <a:pPr/>
              <a:t>19</a:t>
            </a:fld>
            <a:endParaRPr lang="en-US"/>
          </a:p>
        </p:txBody>
      </p:sp>
    </p:spTree>
    <p:extLst>
      <p:ext uri="{BB962C8B-B14F-4D97-AF65-F5344CB8AC3E}">
        <p14:creationId xmlns:p14="http://schemas.microsoft.com/office/powerpoint/2010/main" val="308343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D821F78-A662-4017-8AB9-48941E6D1C73}"/>
              </a:ext>
            </a:extLst>
          </p:cNvPr>
          <p:cNvSpPr>
            <a:spLocks noGrp="1"/>
          </p:cNvSpPr>
          <p:nvPr>
            <p:ph type="title"/>
          </p:nvPr>
        </p:nvSpPr>
        <p:spPr/>
        <p:txBody>
          <a:bodyPr/>
          <a:lstStyle/>
          <a:p>
            <a:r>
              <a:rPr lang="en-US" dirty="0"/>
              <a:t>Session Outcomes</a:t>
            </a:r>
          </a:p>
        </p:txBody>
      </p:sp>
      <p:sp>
        <p:nvSpPr>
          <p:cNvPr id="11" name="Content Placeholder 10">
            <a:extLst>
              <a:ext uri="{FF2B5EF4-FFF2-40B4-BE49-F238E27FC236}">
                <a16:creationId xmlns:a16="http://schemas.microsoft.com/office/drawing/2014/main" id="{A7507069-9CDB-4862-BC0A-C16B9792B23D}"/>
              </a:ext>
            </a:extLst>
          </p:cNvPr>
          <p:cNvSpPr>
            <a:spLocks noGrp="1"/>
          </p:cNvSpPr>
          <p:nvPr>
            <p:ph sz="quarter" idx="15"/>
          </p:nvPr>
        </p:nvSpPr>
        <p:spPr/>
        <p:txBody>
          <a:bodyPr/>
          <a:lstStyle/>
          <a:p>
            <a:pPr lvl="0"/>
            <a:r>
              <a:rPr lang="en-US" dirty="0">
                <a:solidFill>
                  <a:schemeClr val="tx1"/>
                </a:solidFill>
                <a:latin typeface="Calibri" panose="020F0502020204030204" pitchFamily="34" charset="0"/>
              </a:rPr>
              <a:t>Reflect on what you learned during the Prepping for PROGRESS! Adding New Tools to Your Backpack (Toolbox) for the Start of School</a:t>
            </a:r>
          </a:p>
          <a:p>
            <a:r>
              <a:rPr lang="en-US" sz="2800" dirty="0">
                <a:solidFill>
                  <a:schemeClr val="tx1"/>
                </a:solidFill>
                <a:effectLst/>
                <a:latin typeface="Calibri" panose="020F0502020204030204" pitchFamily="34" charset="0"/>
                <a:ea typeface="Times New Roman" panose="02020603050405020304" pitchFamily="18" charset="0"/>
              </a:rPr>
              <a:t>Identify available resources from the PROGRESS Center and partners to support the development and implementation of high-quality educational programming</a:t>
            </a:r>
            <a:endParaRPr lang="en-US" dirty="0">
              <a:solidFill>
                <a:schemeClr val="tx1"/>
              </a:solidFill>
            </a:endParaRPr>
          </a:p>
          <a:p>
            <a:endParaRPr lang="en-US" dirty="0"/>
          </a:p>
        </p:txBody>
      </p:sp>
      <p:sp>
        <p:nvSpPr>
          <p:cNvPr id="13" name="Text Placeholder 12">
            <a:extLst>
              <a:ext uri="{FF2B5EF4-FFF2-40B4-BE49-F238E27FC236}">
                <a16:creationId xmlns:a16="http://schemas.microsoft.com/office/drawing/2014/main" id="{2B670A38-4587-4A5E-86AC-8FD8C134B9E2}"/>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927545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B352-C385-42AD-B5BB-9742A4873BB7}"/>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97316E42-8DD8-49FE-83DA-AB07D23951DD}"/>
              </a:ext>
            </a:extLst>
          </p:cNvPr>
          <p:cNvSpPr>
            <a:spLocks noGrp="1"/>
          </p:cNvSpPr>
          <p:nvPr>
            <p:ph sz="quarter" idx="14"/>
          </p:nvPr>
        </p:nvSpPr>
        <p:spPr/>
        <p:txBody>
          <a:bodyPr/>
          <a:lstStyle/>
          <a:p>
            <a:r>
              <a:rPr lang="en-US" dirty="0"/>
              <a:t>This material was produced under the U.S. Department of Education, Office of Special Education Programs, Award No. H326C190002. David </a:t>
            </a:r>
            <a:r>
              <a:rPr lang="en-US" dirty="0" err="1"/>
              <a:t>Emenheiser</a:t>
            </a:r>
            <a:r>
              <a:rPr lang="en-US" dirty="0"/>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a:p>
            <a:pPr marL="0" indent="0">
              <a:buNone/>
            </a:pPr>
            <a:endParaRPr lang="en-US" dirty="0"/>
          </a:p>
        </p:txBody>
      </p:sp>
      <p:sp>
        <p:nvSpPr>
          <p:cNvPr id="5" name="Slide Number Placeholder 4">
            <a:extLst>
              <a:ext uri="{FF2B5EF4-FFF2-40B4-BE49-F238E27FC236}">
                <a16:creationId xmlns:a16="http://schemas.microsoft.com/office/drawing/2014/main" id="{B54EBDF2-65A8-4295-80FC-5E8929498C09}"/>
              </a:ext>
            </a:extLst>
          </p:cNvPr>
          <p:cNvSpPr>
            <a:spLocks noGrp="1"/>
          </p:cNvSpPr>
          <p:nvPr>
            <p:ph type="sldNum" sz="quarter" idx="12"/>
          </p:nvPr>
        </p:nvSpPr>
        <p:spPr/>
        <p:txBody>
          <a:bodyPr/>
          <a:lstStyle/>
          <a:p>
            <a:fld id="{99A20822-4A49-4D36-86E3-300BA48D3F00}" type="slidenum">
              <a:rPr lang="en-US" smtClean="0"/>
              <a:pPr/>
              <a:t>20</a:t>
            </a:fld>
            <a:endParaRPr lang="en-US" dirty="0"/>
          </a:p>
        </p:txBody>
      </p:sp>
    </p:spTree>
    <p:extLst>
      <p:ext uri="{BB962C8B-B14F-4D97-AF65-F5344CB8AC3E}">
        <p14:creationId xmlns:p14="http://schemas.microsoft.com/office/powerpoint/2010/main" val="3793335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FA355-8C3E-5E51-BA1B-E3DDA98578ED}"/>
              </a:ext>
            </a:extLst>
          </p:cNvPr>
          <p:cNvSpPr>
            <a:spLocks noGrp="1"/>
          </p:cNvSpPr>
          <p:nvPr>
            <p:ph type="ctrTitle"/>
          </p:nvPr>
        </p:nvSpPr>
        <p:spPr>
          <a:xfrm>
            <a:off x="426719" y="-307777"/>
            <a:ext cx="5581229" cy="307777"/>
          </a:xfrm>
        </p:spPr>
        <p:txBody>
          <a:bodyPr vert="horz" wrap="square" lIns="0" tIns="0" rIns="0" bIns="0" rtlCol="0" anchor="b" anchorCtr="0">
            <a:spAutoFit/>
          </a:bodyPr>
          <a:lstStyle/>
          <a:p>
            <a:r>
              <a:rPr lang="en-US" dirty="0"/>
              <a:t>contact</a:t>
            </a:r>
          </a:p>
        </p:txBody>
      </p:sp>
      <p:sp>
        <p:nvSpPr>
          <p:cNvPr id="19" name="Subtitle 18">
            <a:extLst>
              <a:ext uri="{FF2B5EF4-FFF2-40B4-BE49-F238E27FC236}">
                <a16:creationId xmlns:a16="http://schemas.microsoft.com/office/drawing/2014/main" id="{449E4F9B-80A8-463E-A792-4E05468FD550}"/>
              </a:ext>
            </a:extLst>
          </p:cNvPr>
          <p:cNvSpPr>
            <a:spLocks noGrp="1"/>
          </p:cNvSpPr>
          <p:nvPr>
            <p:ph type="subTitle" idx="1"/>
          </p:nvPr>
        </p:nvSpPr>
        <p:spPr/>
        <p:txBody>
          <a:bodyPr/>
          <a:lstStyle/>
          <a:p>
            <a:pPr lvl="0"/>
            <a:endParaRPr lang="en-US" dirty="0"/>
          </a:p>
          <a:p>
            <a:pPr>
              <a:lnSpc>
                <a:spcPct val="125000"/>
              </a:lnSpc>
            </a:pPr>
            <a:r>
              <a:rPr lang="en-US" dirty="0"/>
              <a:t>1400 Crystal Drive, 10th Floor</a:t>
            </a:r>
          </a:p>
          <a:p>
            <a:pPr>
              <a:lnSpc>
                <a:spcPct val="125000"/>
              </a:lnSpc>
            </a:pPr>
            <a:r>
              <a:rPr lang="en-US" dirty="0"/>
              <a:t>Arlington, VA 22202-3289</a:t>
            </a:r>
          </a:p>
          <a:p>
            <a:pPr lvl="0"/>
            <a:r>
              <a:rPr lang="en-US" dirty="0"/>
              <a:t>202.403.5000</a:t>
            </a:r>
          </a:p>
          <a:p>
            <a:pPr lvl="0"/>
            <a:r>
              <a:rPr lang="en-US" dirty="0"/>
              <a:t>progresscenter@air.org</a:t>
            </a:r>
          </a:p>
          <a:p>
            <a:r>
              <a:rPr lang="en-US" dirty="0"/>
              <a:t>promotingprogress.org  |  www.air.org</a:t>
            </a:r>
          </a:p>
        </p:txBody>
      </p:sp>
      <p:sp>
        <p:nvSpPr>
          <p:cNvPr id="14" name="Text Placeholder 13">
            <a:extLst>
              <a:ext uri="{FF2B5EF4-FFF2-40B4-BE49-F238E27FC236}">
                <a16:creationId xmlns:a16="http://schemas.microsoft.com/office/drawing/2014/main" id="{349C7A23-C75C-49CC-9F32-8E10EB51BD9A}"/>
              </a:ext>
            </a:extLst>
          </p:cNvPr>
          <p:cNvSpPr>
            <a:spLocks noGrp="1"/>
          </p:cNvSpPr>
          <p:nvPr>
            <p:ph type="body" sz="quarter" idx="16"/>
          </p:nvPr>
        </p:nvSpPr>
        <p:spPr/>
        <p:txBody>
          <a:bodyPr/>
          <a:lstStyle/>
          <a:p>
            <a:r>
              <a:rPr lang="en-US" dirty="0">
                <a:hlinkClick r:id="rId3"/>
              </a:rPr>
              <a:t>https://www.facebook.com/k12PROGRESS/</a:t>
            </a:r>
            <a:r>
              <a:rPr lang="en-US" dirty="0"/>
              <a:t> </a:t>
            </a:r>
          </a:p>
          <a:p>
            <a:r>
              <a:rPr lang="en-US" dirty="0">
                <a:hlinkClick r:id="rId4"/>
              </a:rPr>
              <a:t>https://twitter.com/K12PROGRESS</a:t>
            </a:r>
            <a:endParaRPr lang="en-US" dirty="0"/>
          </a:p>
        </p:txBody>
      </p:sp>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p:txBody>
          <a:bodyPr/>
          <a:lstStyle/>
          <a:p>
            <a:pPr lvl="0"/>
            <a:r>
              <a:rPr lang="en-US" dirty="0"/>
              <a:t>Notice of Trademark: “American Institutes for Research” and “AIR” are registered trademarks. All other brand, product, or company names are trademarks or registered trademarks of their respective owners.</a:t>
            </a:r>
          </a:p>
          <a:p>
            <a:pPr lvl="0"/>
            <a:r>
              <a:rPr lang="en-US" dirty="0"/>
              <a:t>This material was produced under the U.S. Department of Education, Office of Special Education Programs, Award No. H326C190002. David </a:t>
            </a:r>
            <a:r>
              <a:rPr lang="en-US" dirty="0" err="1"/>
              <a:t>Emenheiser</a:t>
            </a:r>
            <a:r>
              <a:rPr lang="en-US" dirty="0"/>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sp>
        <p:nvSpPr>
          <p:cNvPr id="55" name="Text Placeholder 54">
            <a:extLst>
              <a:ext uri="{FF2B5EF4-FFF2-40B4-BE49-F238E27FC236}">
                <a16:creationId xmlns:a16="http://schemas.microsoft.com/office/drawing/2014/main" id="{A0C5A965-3FE0-4917-925E-8587F6588AE8}"/>
              </a:ext>
            </a:extLst>
          </p:cNvPr>
          <p:cNvSpPr>
            <a:spLocks noGrp="1"/>
          </p:cNvSpPr>
          <p:nvPr>
            <p:ph type="body" sz="quarter" idx="15"/>
          </p:nvPr>
        </p:nvSpPr>
        <p:spPr>
          <a:xfrm>
            <a:off x="11136719" y="6588098"/>
            <a:ext cx="538610" cy="107722"/>
          </a:xfrm>
        </p:spPr>
        <p:txBody>
          <a:bodyPr/>
          <a:lstStyle/>
          <a:p>
            <a:r>
              <a:rPr lang="en-US" dirty="0"/>
              <a:t>XXXXX_MO/22</a:t>
            </a:r>
          </a:p>
        </p:txBody>
      </p:sp>
    </p:spTree>
    <p:extLst>
      <p:ext uri="{BB962C8B-B14F-4D97-AF65-F5344CB8AC3E}">
        <p14:creationId xmlns:p14="http://schemas.microsoft.com/office/powerpoint/2010/main" val="159460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0E88574-4C3D-4114-9C98-632331A3E590}"/>
              </a:ext>
            </a:extLst>
          </p:cNvPr>
          <p:cNvSpPr>
            <a:spLocks noGrp="1"/>
          </p:cNvSpPr>
          <p:nvPr>
            <p:ph type="title"/>
          </p:nvPr>
        </p:nvSpPr>
        <p:spPr/>
        <p:txBody>
          <a:bodyPr/>
          <a:lstStyle/>
          <a:p>
            <a:r>
              <a:rPr lang="en-US" dirty="0">
                <a:solidFill>
                  <a:schemeClr val="bg1"/>
                </a:solidFill>
              </a:rPr>
              <a:t>Thank You</a:t>
            </a:r>
          </a:p>
        </p:txBody>
      </p:sp>
      <p:pic>
        <p:nvPicPr>
          <p:cNvPr id="15" name="Content Placeholder 14" descr="Thank you">
            <a:extLst>
              <a:ext uri="{FF2B5EF4-FFF2-40B4-BE49-F238E27FC236}">
                <a16:creationId xmlns:a16="http://schemas.microsoft.com/office/drawing/2014/main" id="{5D556C2C-6F97-46FF-8B00-C217D030AB59}"/>
              </a:ext>
            </a:extLst>
          </p:cNvPr>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981142" y="253365"/>
            <a:ext cx="9656624" cy="5882323"/>
          </a:xfrm>
        </p:spPr>
      </p:pic>
    </p:spTree>
    <p:extLst>
      <p:ext uri="{BB962C8B-B14F-4D97-AF65-F5344CB8AC3E}">
        <p14:creationId xmlns:p14="http://schemas.microsoft.com/office/powerpoint/2010/main" val="69110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43EA-A35B-467C-A762-3A78025826EF}"/>
              </a:ext>
            </a:extLst>
          </p:cNvPr>
          <p:cNvSpPr>
            <a:spLocks noGrp="1"/>
          </p:cNvSpPr>
          <p:nvPr>
            <p:ph type="title"/>
          </p:nvPr>
        </p:nvSpPr>
        <p:spPr/>
        <p:txBody>
          <a:bodyPr/>
          <a:lstStyle/>
          <a:p>
            <a:r>
              <a:rPr lang="en-US" dirty="0"/>
              <a:t>Event Review</a:t>
            </a:r>
          </a:p>
        </p:txBody>
      </p:sp>
      <p:sp>
        <p:nvSpPr>
          <p:cNvPr id="3" name="Content Placeholder 2">
            <a:extLst>
              <a:ext uri="{FF2B5EF4-FFF2-40B4-BE49-F238E27FC236}">
                <a16:creationId xmlns:a16="http://schemas.microsoft.com/office/drawing/2014/main" id="{C4A93D96-C480-430F-AEB7-A32580ABB973}"/>
              </a:ext>
            </a:extLst>
          </p:cNvPr>
          <p:cNvSpPr>
            <a:spLocks noGrp="1"/>
          </p:cNvSpPr>
          <p:nvPr>
            <p:ph sz="half" idx="1"/>
          </p:nvPr>
        </p:nvSpPr>
        <p:spPr/>
        <p:txBody>
          <a:bodyPr>
            <a:normAutofit lnSpcReduction="10000"/>
          </a:bodyPr>
          <a:lstStyle/>
          <a:p>
            <a:r>
              <a:rPr lang="en-US" dirty="0">
                <a:solidFill>
                  <a:schemeClr val="tx1"/>
                </a:solidFill>
              </a:rPr>
              <a:t>Keynote focused on the Path to PROGRESS</a:t>
            </a:r>
          </a:p>
          <a:p>
            <a:r>
              <a:rPr lang="en-US" dirty="0">
                <a:solidFill>
                  <a:schemeClr val="tx1"/>
                </a:solidFill>
              </a:rPr>
              <a:t>Strands</a:t>
            </a:r>
          </a:p>
          <a:p>
            <a:pPr lvl="1"/>
            <a:r>
              <a:rPr lang="en-US" dirty="0">
                <a:solidFill>
                  <a:schemeClr val="tx1"/>
                </a:solidFill>
              </a:rPr>
              <a:t>Making Connections! Ensuring the Parts of the IEP Work Together to Promote Progress </a:t>
            </a:r>
          </a:p>
          <a:p>
            <a:pPr lvl="1"/>
            <a:r>
              <a:rPr lang="en-US" dirty="0">
                <a:solidFill>
                  <a:schemeClr val="tx1"/>
                </a:solidFill>
              </a:rPr>
              <a:t>Expanding Your Toolbox for Preparing Educators to Promote Progress! </a:t>
            </a:r>
          </a:p>
          <a:p>
            <a:r>
              <a:rPr lang="en-US" dirty="0">
                <a:solidFill>
                  <a:schemeClr val="tx1"/>
                </a:solidFill>
              </a:rPr>
              <a:t>Networking Opportunity</a:t>
            </a:r>
          </a:p>
        </p:txBody>
      </p:sp>
      <p:sp>
        <p:nvSpPr>
          <p:cNvPr id="4" name="Content Placeholder 3">
            <a:extLst>
              <a:ext uri="{FF2B5EF4-FFF2-40B4-BE49-F238E27FC236}">
                <a16:creationId xmlns:a16="http://schemas.microsoft.com/office/drawing/2014/main" id="{480F7BC4-CE87-4A07-9577-C41C2DAFEA84}"/>
              </a:ext>
            </a:extLst>
          </p:cNvPr>
          <p:cNvSpPr>
            <a:spLocks noGrp="1"/>
          </p:cNvSpPr>
          <p:nvPr>
            <p:ph sz="half" idx="2"/>
          </p:nvPr>
        </p:nvSpPr>
        <p:spPr/>
        <p:txBody>
          <a:bodyPr/>
          <a:lstStyle/>
          <a:p>
            <a:r>
              <a:rPr lang="en-US" dirty="0">
                <a:solidFill>
                  <a:schemeClr val="tx1"/>
                </a:solidFill>
              </a:rPr>
              <a:t>Networking Opportunity</a:t>
            </a:r>
          </a:p>
          <a:p>
            <a:r>
              <a:rPr lang="en-US" dirty="0">
                <a:solidFill>
                  <a:schemeClr val="tx1"/>
                </a:solidFill>
              </a:rPr>
              <a:t>Panel of stakeholders</a:t>
            </a:r>
          </a:p>
          <a:p>
            <a:r>
              <a:rPr lang="en-US" dirty="0">
                <a:solidFill>
                  <a:schemeClr val="tx1"/>
                </a:solidFill>
              </a:rPr>
              <a:t>Concurrent sessions</a:t>
            </a:r>
          </a:p>
          <a:p>
            <a:pPr lvl="1"/>
            <a:r>
              <a:rPr lang="en-US" dirty="0">
                <a:solidFill>
                  <a:schemeClr val="tx1"/>
                </a:solidFill>
              </a:rPr>
              <a:t>Belonging</a:t>
            </a:r>
          </a:p>
          <a:p>
            <a:pPr lvl="1"/>
            <a:r>
              <a:rPr lang="en-US" dirty="0">
                <a:solidFill>
                  <a:schemeClr val="tx1"/>
                </a:solidFill>
              </a:rPr>
              <a:t>Family Engagement</a:t>
            </a:r>
          </a:p>
          <a:p>
            <a:pPr lvl="1"/>
            <a:r>
              <a:rPr lang="en-US" dirty="0">
                <a:solidFill>
                  <a:schemeClr val="tx1"/>
                </a:solidFill>
              </a:rPr>
              <a:t>Fidelity</a:t>
            </a:r>
          </a:p>
          <a:p>
            <a:pPr lvl="1"/>
            <a:r>
              <a:rPr lang="en-US" dirty="0">
                <a:solidFill>
                  <a:schemeClr val="tx1"/>
                </a:solidFill>
              </a:rPr>
              <a:t>Special Education Law</a:t>
            </a:r>
          </a:p>
        </p:txBody>
      </p:sp>
      <p:sp>
        <p:nvSpPr>
          <p:cNvPr id="9" name="Explosion: 14 Points 8">
            <a:extLst>
              <a:ext uri="{FF2B5EF4-FFF2-40B4-BE49-F238E27FC236}">
                <a16:creationId xmlns:a16="http://schemas.microsoft.com/office/drawing/2014/main" id="{82C31AD3-6F96-4EB8-9544-832365A7C1DD}"/>
              </a:ext>
            </a:extLst>
          </p:cNvPr>
          <p:cNvSpPr/>
          <p:nvPr/>
        </p:nvSpPr>
        <p:spPr>
          <a:xfrm>
            <a:off x="1722374" y="121920"/>
            <a:ext cx="9326626" cy="6004560"/>
          </a:xfrm>
          <a:prstGeom prst="irregularSeal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2"/>
                </a:solidFill>
              </a:rPr>
              <a:t>Missed a session? All sessions except the networking opportunities were recorded and will be posted on the PROGRESS Center website. </a:t>
            </a:r>
          </a:p>
        </p:txBody>
      </p:sp>
      <p:sp>
        <p:nvSpPr>
          <p:cNvPr id="6" name="Slide Number Placeholder 5">
            <a:extLst>
              <a:ext uri="{FF2B5EF4-FFF2-40B4-BE49-F238E27FC236}">
                <a16:creationId xmlns:a16="http://schemas.microsoft.com/office/drawing/2014/main" id="{7DFB9790-77E3-4537-9B80-D5C9C04DA2BA}"/>
              </a:ext>
            </a:extLst>
          </p:cNvPr>
          <p:cNvSpPr>
            <a:spLocks noGrp="1"/>
          </p:cNvSpPr>
          <p:nvPr>
            <p:ph type="sldNum" sz="quarter" idx="12"/>
          </p:nvPr>
        </p:nvSpPr>
        <p:spPr/>
        <p:txBody>
          <a:bodyPr/>
          <a:lstStyle/>
          <a:p>
            <a:fld id="{BABF4E83-61DB-418F-A99F-17BC9BB58EF6}" type="slidenum">
              <a:rPr lang="en-US" smtClean="0"/>
              <a:t>4</a:t>
            </a:fld>
            <a:endParaRPr lang="en-US"/>
          </a:p>
        </p:txBody>
      </p:sp>
    </p:spTree>
    <p:extLst>
      <p:ext uri="{BB962C8B-B14F-4D97-AF65-F5344CB8AC3E}">
        <p14:creationId xmlns:p14="http://schemas.microsoft.com/office/powerpoint/2010/main" val="258282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11B86EF-22D7-4190-AB73-C1828035593D}"/>
              </a:ext>
            </a:extLst>
          </p:cNvPr>
          <p:cNvSpPr>
            <a:spLocks noGrp="1"/>
          </p:cNvSpPr>
          <p:nvPr>
            <p:ph type="title"/>
          </p:nvPr>
        </p:nvSpPr>
        <p:spPr/>
        <p:txBody>
          <a:bodyPr/>
          <a:lstStyle/>
          <a:p>
            <a:r>
              <a:rPr lang="en-US" dirty="0"/>
              <a:t>IDEA FAPE Requirements</a:t>
            </a:r>
          </a:p>
        </p:txBody>
      </p:sp>
      <p:graphicFrame>
        <p:nvGraphicFramePr>
          <p:cNvPr id="14" name="Content Placeholder 13" descr="FAPE Requirements&#10;&#10;Procedural: In the development on an IEP, has the IEP team complied with the procedures set forth in IDEA? (Rowley)&#10;&#10;Substantive: Is the IEP reasonably calculated to enable the child to make progress that is appropriate in light of the child's circumstances? (Endrew F.)&#10;&#10;Implementation: In implementing the IEP, were the instructional services and supports outlines in the IEP provided as agreed on during the IEP process?&#10;&#10;">
            <a:extLst>
              <a:ext uri="{FF2B5EF4-FFF2-40B4-BE49-F238E27FC236}">
                <a16:creationId xmlns:a16="http://schemas.microsoft.com/office/drawing/2014/main" id="{0B248331-96B5-4FA4-BDFC-158E6E4C7EF6}"/>
              </a:ext>
            </a:extLst>
          </p:cNvPr>
          <p:cNvGraphicFramePr>
            <a:graphicFrameLocks noGrp="1"/>
          </p:cNvGraphicFramePr>
          <p:nvPr>
            <p:ph sz="quarter" idx="15"/>
            <p:extLst>
              <p:ext uri="{D42A27DB-BD31-4B8C-83A1-F6EECF244321}">
                <p14:modId xmlns:p14="http://schemas.microsoft.com/office/powerpoint/2010/main" val="2378296916"/>
              </p:ext>
            </p:extLst>
          </p:nvPr>
        </p:nvGraphicFramePr>
        <p:xfrm>
          <a:off x="457200" y="1279525"/>
          <a:ext cx="11337925"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8EC1F39-74E6-4CD0-A3DE-A9FAEF615E8F}"/>
              </a:ext>
            </a:extLst>
          </p:cNvPr>
          <p:cNvSpPr txBox="1"/>
          <p:nvPr/>
        </p:nvSpPr>
        <p:spPr>
          <a:xfrm>
            <a:off x="4297362" y="5484595"/>
            <a:ext cx="3657600" cy="430887"/>
          </a:xfrm>
          <a:prstGeom prst="rect">
            <a:avLst/>
          </a:prstGeom>
          <a:noFill/>
        </p:spPr>
        <p:txBody>
          <a:bodyPr wrap="square" tIns="0" bIns="0" rtlCol="0" anchor="ctr">
            <a:spAutoFit/>
          </a:bodyPr>
          <a:lstStyle/>
          <a:p>
            <a:pPr algn="ctr"/>
            <a:r>
              <a:rPr lang="en-US" sz="2800" b="1" dirty="0" err="1"/>
              <a:t>FAPE</a:t>
            </a:r>
            <a:r>
              <a:rPr lang="en-US" sz="2800" b="1" dirty="0"/>
              <a:t> Requirements</a:t>
            </a:r>
          </a:p>
        </p:txBody>
      </p:sp>
      <p:sp>
        <p:nvSpPr>
          <p:cNvPr id="5" name="Slide Number Placeholder 4">
            <a:extLst>
              <a:ext uri="{FF2B5EF4-FFF2-40B4-BE49-F238E27FC236}">
                <a16:creationId xmlns:a16="http://schemas.microsoft.com/office/drawing/2014/main" id="{F4DD5B05-F26B-49DD-9046-D65B04FCA6F6}"/>
              </a:ext>
            </a:extLst>
          </p:cNvPr>
          <p:cNvSpPr>
            <a:spLocks noGrp="1"/>
          </p:cNvSpPr>
          <p:nvPr>
            <p:ph type="sldNum" sz="quarter" idx="14"/>
          </p:nvPr>
        </p:nvSpPr>
        <p:spPr/>
        <p:txBody>
          <a:bodyPr/>
          <a:lstStyle/>
          <a:p>
            <a:fld id="{99A20822-4A49-4D36-86E3-300BA48D3F00}" type="slidenum">
              <a:rPr lang="en-US" smtClean="0"/>
              <a:pPr/>
              <a:t>5</a:t>
            </a:fld>
            <a:endParaRPr lang="en-US"/>
          </a:p>
        </p:txBody>
      </p:sp>
    </p:spTree>
    <p:extLst>
      <p:ext uri="{BB962C8B-B14F-4D97-AF65-F5344CB8AC3E}">
        <p14:creationId xmlns:p14="http://schemas.microsoft.com/office/powerpoint/2010/main" val="617433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2805-31EC-49B2-B001-D0742B301C82}"/>
              </a:ext>
            </a:extLst>
          </p:cNvPr>
          <p:cNvSpPr>
            <a:spLocks noGrp="1"/>
          </p:cNvSpPr>
          <p:nvPr>
            <p:ph type="title"/>
          </p:nvPr>
        </p:nvSpPr>
        <p:spPr/>
        <p:txBody>
          <a:bodyPr>
            <a:normAutofit/>
          </a:bodyPr>
          <a:lstStyle/>
          <a:p>
            <a:r>
              <a:rPr lang="en-US" sz="4000" dirty="0">
                <a:solidFill>
                  <a:srgbClr val="0076BD"/>
                </a:solidFill>
                <a:latin typeface="+mn-lt"/>
              </a:rPr>
              <a:t>Program Development: Procedural</a:t>
            </a:r>
          </a:p>
        </p:txBody>
      </p:sp>
      <p:pic>
        <p:nvPicPr>
          <p:cNvPr id="11" name="Content Placeholder 10" descr="Disassembled parts of a bike">
            <a:extLst>
              <a:ext uri="{FF2B5EF4-FFF2-40B4-BE49-F238E27FC236}">
                <a16:creationId xmlns:a16="http://schemas.microsoft.com/office/drawing/2014/main" id="{E71331F1-500D-47A9-A2A7-6E7BD5FC5C90}"/>
              </a:ext>
            </a:extLst>
          </p:cNvPr>
          <p:cNvPicPr>
            <a:picLocks noGrp="1" noChangeAspect="1"/>
          </p:cNvPicPr>
          <p:nvPr>
            <p:ph sz="quarter" idx="15"/>
          </p:nvPr>
        </p:nvPicPr>
        <p:blipFill>
          <a:blip r:embed="rId3" cstate="print">
            <a:extLst>
              <a:ext uri="{28A0092B-C50C-407E-A947-70E740481C1C}">
                <a14:useLocalDpi xmlns:a14="http://schemas.microsoft.com/office/drawing/2010/main"/>
              </a:ext>
            </a:extLst>
          </a:blip>
          <a:stretch>
            <a:fillRect/>
          </a:stretch>
        </p:blipFill>
        <p:spPr>
          <a:xfrm>
            <a:off x="2109129" y="1279525"/>
            <a:ext cx="8034066" cy="4846638"/>
          </a:xfrm>
        </p:spPr>
      </p:pic>
      <p:sp>
        <p:nvSpPr>
          <p:cNvPr id="6" name="TextBox 5">
            <a:extLst>
              <a:ext uri="{FF2B5EF4-FFF2-40B4-BE49-F238E27FC236}">
                <a16:creationId xmlns:a16="http://schemas.microsoft.com/office/drawing/2014/main" id="{502D11CA-2B3C-487E-A6DA-4F261F7E36DA}"/>
              </a:ext>
            </a:extLst>
          </p:cNvPr>
          <p:cNvSpPr txBox="1"/>
          <p:nvPr/>
        </p:nvSpPr>
        <p:spPr>
          <a:xfrm>
            <a:off x="1044297" y="2791143"/>
            <a:ext cx="2058683" cy="1754326"/>
          </a:xfrm>
          <a:prstGeom prst="rect">
            <a:avLst/>
          </a:prstGeom>
          <a:solidFill>
            <a:srgbClr val="8FB3A7"/>
          </a:solidFill>
        </p:spPr>
        <p:txBody>
          <a:bodyPr wrap="square" rtlCol="0">
            <a:spAutoFit/>
          </a:bodyPr>
          <a:lstStyle/>
          <a:p>
            <a:pPr algn="ctr"/>
            <a:r>
              <a:rPr lang="en-US" b="1" dirty="0">
                <a:solidFill>
                  <a:schemeClr val="tx2"/>
                </a:solidFill>
              </a:rPr>
              <a:t>Present Levels of Academic Achievement and Functional Performance (PLAAFPs) </a:t>
            </a:r>
          </a:p>
        </p:txBody>
      </p:sp>
      <p:sp>
        <p:nvSpPr>
          <p:cNvPr id="8" name="TextBox 7">
            <a:extLst>
              <a:ext uri="{FF2B5EF4-FFF2-40B4-BE49-F238E27FC236}">
                <a16:creationId xmlns:a16="http://schemas.microsoft.com/office/drawing/2014/main" id="{8478D78C-3F00-4978-9734-8C1118F74925}"/>
              </a:ext>
            </a:extLst>
          </p:cNvPr>
          <p:cNvSpPr txBox="1"/>
          <p:nvPr/>
        </p:nvSpPr>
        <p:spPr>
          <a:xfrm>
            <a:off x="5623997" y="5627002"/>
            <a:ext cx="2117923" cy="369332"/>
          </a:xfrm>
          <a:prstGeom prst="rect">
            <a:avLst/>
          </a:prstGeom>
          <a:solidFill>
            <a:srgbClr val="E4BC57"/>
          </a:solidFill>
        </p:spPr>
        <p:txBody>
          <a:bodyPr wrap="square" rtlCol="0">
            <a:spAutoFit/>
          </a:bodyPr>
          <a:lstStyle/>
          <a:p>
            <a:pPr algn="ctr"/>
            <a:r>
              <a:rPr lang="en-US" b="1">
                <a:solidFill>
                  <a:schemeClr val="tx2"/>
                </a:solidFill>
              </a:rPr>
              <a:t>Measurable Goals</a:t>
            </a:r>
          </a:p>
        </p:txBody>
      </p:sp>
      <p:sp>
        <p:nvSpPr>
          <p:cNvPr id="9" name="TextBox 8">
            <a:extLst>
              <a:ext uri="{FF2B5EF4-FFF2-40B4-BE49-F238E27FC236}">
                <a16:creationId xmlns:a16="http://schemas.microsoft.com/office/drawing/2014/main" id="{C203656F-AAC6-47AA-9D28-9C6FB0CBCB08}"/>
              </a:ext>
            </a:extLst>
          </p:cNvPr>
          <p:cNvSpPr txBox="1"/>
          <p:nvPr/>
        </p:nvSpPr>
        <p:spPr>
          <a:xfrm>
            <a:off x="5349627" y="2791143"/>
            <a:ext cx="2607425" cy="307777"/>
          </a:xfrm>
          <a:prstGeom prst="rect">
            <a:avLst/>
          </a:prstGeom>
          <a:solidFill>
            <a:srgbClr val="9B8BB0"/>
          </a:solidFill>
        </p:spPr>
        <p:txBody>
          <a:bodyPr wrap="square" rtlCol="0">
            <a:spAutoFit/>
          </a:bodyPr>
          <a:lstStyle/>
          <a:p>
            <a:pPr algn="ctr"/>
            <a:r>
              <a:rPr lang="en-US" b="1" dirty="0">
                <a:solidFill>
                  <a:schemeClr val="tx2"/>
                </a:solidFill>
              </a:rPr>
              <a:t>Monitoring Plan</a:t>
            </a:r>
          </a:p>
        </p:txBody>
      </p:sp>
      <p:sp>
        <p:nvSpPr>
          <p:cNvPr id="7" name="TextBox 6">
            <a:extLst>
              <a:ext uri="{FF2B5EF4-FFF2-40B4-BE49-F238E27FC236}">
                <a16:creationId xmlns:a16="http://schemas.microsoft.com/office/drawing/2014/main" id="{0FBED9D0-27DC-468A-B146-7366624232ED}"/>
              </a:ext>
            </a:extLst>
          </p:cNvPr>
          <p:cNvSpPr txBox="1"/>
          <p:nvPr/>
        </p:nvSpPr>
        <p:spPr>
          <a:xfrm>
            <a:off x="9581826" y="2791142"/>
            <a:ext cx="2213299" cy="954107"/>
          </a:xfrm>
          <a:prstGeom prst="rect">
            <a:avLst/>
          </a:prstGeom>
          <a:solidFill>
            <a:srgbClr val="C26A5C"/>
          </a:solidFill>
        </p:spPr>
        <p:txBody>
          <a:bodyPr wrap="square" rtlCol="0">
            <a:spAutoFit/>
          </a:bodyPr>
          <a:lstStyle/>
          <a:p>
            <a:pPr lvl="0" algn="ctr"/>
            <a:r>
              <a:rPr lang="en-US" b="1" dirty="0">
                <a:solidFill>
                  <a:schemeClr val="tx2"/>
                </a:solidFill>
              </a:rPr>
              <a:t>Statement of Special Education and Aids and Services</a:t>
            </a:r>
          </a:p>
        </p:txBody>
      </p:sp>
      <p:sp>
        <p:nvSpPr>
          <p:cNvPr id="10" name="TextBox 9">
            <a:extLst>
              <a:ext uri="{FF2B5EF4-FFF2-40B4-BE49-F238E27FC236}">
                <a16:creationId xmlns:a16="http://schemas.microsoft.com/office/drawing/2014/main" id="{4FA9B53B-8166-412F-A2CB-A313EF516D5E}"/>
              </a:ext>
            </a:extLst>
          </p:cNvPr>
          <p:cNvSpPr txBox="1"/>
          <p:nvPr/>
        </p:nvSpPr>
        <p:spPr>
          <a:xfrm>
            <a:off x="378709" y="5041425"/>
            <a:ext cx="2349251" cy="923330"/>
          </a:xfrm>
          <a:prstGeom prst="rect">
            <a:avLst/>
          </a:prstGeom>
          <a:solidFill>
            <a:schemeClr val="accent6">
              <a:lumMod val="40000"/>
              <a:lumOff val="60000"/>
            </a:schemeClr>
          </a:solidFill>
        </p:spPr>
        <p:txBody>
          <a:bodyPr wrap="square" rtlCol="0">
            <a:spAutoFit/>
          </a:bodyPr>
          <a:lstStyle/>
          <a:p>
            <a:pPr lvl="0" algn="ctr"/>
            <a:r>
              <a:rPr lang="en-US" b="1" dirty="0">
                <a:solidFill>
                  <a:schemeClr val="tx2"/>
                </a:solidFill>
              </a:rPr>
              <a:t>Date, Frequency, Duration and Location of Services</a:t>
            </a:r>
          </a:p>
        </p:txBody>
      </p:sp>
      <p:sp>
        <p:nvSpPr>
          <p:cNvPr id="12" name="TextBox 11">
            <a:extLst>
              <a:ext uri="{FF2B5EF4-FFF2-40B4-BE49-F238E27FC236}">
                <a16:creationId xmlns:a16="http://schemas.microsoft.com/office/drawing/2014/main" id="{ECA09600-B2A2-42F8-8BC9-3550207AE70F}"/>
              </a:ext>
            </a:extLst>
          </p:cNvPr>
          <p:cNvSpPr txBox="1"/>
          <p:nvPr/>
        </p:nvSpPr>
        <p:spPr>
          <a:xfrm>
            <a:off x="8781856" y="817264"/>
            <a:ext cx="2709104" cy="1200329"/>
          </a:xfrm>
          <a:prstGeom prst="rect">
            <a:avLst/>
          </a:prstGeom>
          <a:solidFill>
            <a:srgbClr val="00B0F0"/>
          </a:solidFill>
        </p:spPr>
        <p:txBody>
          <a:bodyPr wrap="square" rtlCol="0">
            <a:spAutoFit/>
          </a:bodyPr>
          <a:lstStyle/>
          <a:p>
            <a:pPr lvl="0" algn="ctr"/>
            <a:r>
              <a:rPr lang="en-US" b="1" dirty="0">
                <a:solidFill>
                  <a:schemeClr val="tx2"/>
                </a:solidFill>
              </a:rPr>
              <a:t>Participation Outside Regular Education and in State and Districtwide Assessments</a:t>
            </a:r>
          </a:p>
        </p:txBody>
      </p:sp>
      <p:sp>
        <p:nvSpPr>
          <p:cNvPr id="4" name="Slide Number Placeholder 3">
            <a:extLst>
              <a:ext uri="{FF2B5EF4-FFF2-40B4-BE49-F238E27FC236}">
                <a16:creationId xmlns:a16="http://schemas.microsoft.com/office/drawing/2014/main" id="{194F1D96-893F-40F6-9B0F-1DAC9A5A2A1C}"/>
              </a:ext>
            </a:extLst>
          </p:cNvPr>
          <p:cNvSpPr>
            <a:spLocks noGrp="1"/>
          </p:cNvSpPr>
          <p:nvPr>
            <p:ph type="sldNum" sz="quarter" idx="14"/>
          </p:nvPr>
        </p:nvSpPr>
        <p:spPr/>
        <p:txBody>
          <a:bodyPr/>
          <a:lstStyle/>
          <a:p>
            <a:fld id="{48F63A3B-78C7-47BE-AE5E-E10140E04643}" type="slidenum">
              <a:rPr lang="en-US" smtClean="0"/>
              <a:t>6</a:t>
            </a:fld>
            <a:endParaRPr lang="en-US"/>
          </a:p>
        </p:txBody>
      </p:sp>
    </p:spTree>
    <p:extLst>
      <p:ext uri="{BB962C8B-B14F-4D97-AF65-F5344CB8AC3E}">
        <p14:creationId xmlns:p14="http://schemas.microsoft.com/office/powerpoint/2010/main" val="48593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C879-56B0-428E-AEDB-B20563519DBA}"/>
              </a:ext>
            </a:extLst>
          </p:cNvPr>
          <p:cNvSpPr>
            <a:spLocks noGrp="1"/>
          </p:cNvSpPr>
          <p:nvPr>
            <p:ph type="title"/>
          </p:nvPr>
        </p:nvSpPr>
        <p:spPr/>
        <p:txBody>
          <a:bodyPr>
            <a:normAutofit/>
          </a:bodyPr>
          <a:lstStyle/>
          <a:p>
            <a:r>
              <a:rPr lang="en-US" sz="4000" dirty="0">
                <a:solidFill>
                  <a:srgbClr val="0076BD"/>
                </a:solidFill>
                <a:latin typeface="+mn-lt"/>
              </a:rPr>
              <a:t>Program Development: Substantive </a:t>
            </a:r>
          </a:p>
        </p:txBody>
      </p:sp>
      <p:pic>
        <p:nvPicPr>
          <p:cNvPr id="6" name="Content Placeholder 5" descr="bicycle&#10;&#10;">
            <a:extLst>
              <a:ext uri="{FF2B5EF4-FFF2-40B4-BE49-F238E27FC236}">
                <a16:creationId xmlns:a16="http://schemas.microsoft.com/office/drawing/2014/main" id="{E4D0EC2C-D16C-4CB6-BF1D-9B2B47A95E35}"/>
              </a:ext>
            </a:extLst>
          </p:cNvPr>
          <p:cNvPicPr>
            <a:picLocks noGrp="1" noChangeAspect="1"/>
          </p:cNvPicPr>
          <p:nvPr>
            <p:ph sz="quarter" idx="15"/>
          </p:nvPr>
        </p:nvPicPr>
        <p:blipFill rotWithShape="1">
          <a:blip r:embed="rId3" cstate="print">
            <a:extLst>
              <a:ext uri="{28A0092B-C50C-407E-A947-70E740481C1C}">
                <a14:useLocalDpi xmlns:a14="http://schemas.microsoft.com/office/drawing/2010/main"/>
              </a:ext>
            </a:extLst>
          </a:blip>
          <a:stretch/>
        </p:blipFill>
        <p:spPr>
          <a:xfrm>
            <a:off x="1977086" y="1279525"/>
            <a:ext cx="8298153" cy="4846638"/>
          </a:xfrm>
        </p:spPr>
      </p:pic>
      <p:sp>
        <p:nvSpPr>
          <p:cNvPr id="9" name="TextBox 8">
            <a:extLst>
              <a:ext uri="{FF2B5EF4-FFF2-40B4-BE49-F238E27FC236}">
                <a16:creationId xmlns:a16="http://schemas.microsoft.com/office/drawing/2014/main" id="{2F45F670-7D40-4A3E-A238-154709DDFEF6}"/>
              </a:ext>
            </a:extLst>
          </p:cNvPr>
          <p:cNvSpPr txBox="1"/>
          <p:nvPr/>
        </p:nvSpPr>
        <p:spPr>
          <a:xfrm>
            <a:off x="720376" y="2184737"/>
            <a:ext cx="2161309" cy="1200329"/>
          </a:xfrm>
          <a:prstGeom prst="rect">
            <a:avLst/>
          </a:prstGeom>
          <a:solidFill>
            <a:srgbClr val="8FB3A7"/>
          </a:solidFill>
        </p:spPr>
        <p:txBody>
          <a:bodyPr wrap="square" rtlCol="0">
            <a:spAutoFit/>
          </a:bodyPr>
          <a:lstStyle/>
          <a:p>
            <a:pPr algn="ctr"/>
            <a:r>
              <a:rPr lang="en-US" b="1" dirty="0" err="1">
                <a:solidFill>
                  <a:schemeClr val="tx2"/>
                </a:solidFill>
              </a:rPr>
              <a:t>PLAAFPs</a:t>
            </a:r>
            <a:r>
              <a:rPr lang="en-US" b="1" dirty="0">
                <a:solidFill>
                  <a:schemeClr val="tx2"/>
                </a:solidFill>
              </a:rPr>
              <a:t>:</a:t>
            </a:r>
          </a:p>
          <a:p>
            <a:pPr algn="ctr"/>
            <a:r>
              <a:rPr lang="en-US" dirty="0">
                <a:solidFill>
                  <a:schemeClr val="tx2"/>
                </a:solidFill>
              </a:rPr>
              <a:t>Provide an assessment and data-driven baseline</a:t>
            </a:r>
          </a:p>
        </p:txBody>
      </p:sp>
      <p:sp>
        <p:nvSpPr>
          <p:cNvPr id="11" name="TextBox 10">
            <a:extLst>
              <a:ext uri="{FF2B5EF4-FFF2-40B4-BE49-F238E27FC236}">
                <a16:creationId xmlns:a16="http://schemas.microsoft.com/office/drawing/2014/main" id="{EE8FCA5C-4CD0-41A0-A849-A1AF01DB7B6B}"/>
              </a:ext>
            </a:extLst>
          </p:cNvPr>
          <p:cNvSpPr txBox="1"/>
          <p:nvPr/>
        </p:nvSpPr>
        <p:spPr>
          <a:xfrm>
            <a:off x="3483217" y="5127446"/>
            <a:ext cx="2125103" cy="1200329"/>
          </a:xfrm>
          <a:prstGeom prst="rect">
            <a:avLst/>
          </a:prstGeom>
          <a:solidFill>
            <a:srgbClr val="E4BC57"/>
          </a:solidFill>
        </p:spPr>
        <p:txBody>
          <a:bodyPr wrap="square" rtlCol="0">
            <a:spAutoFit/>
          </a:bodyPr>
          <a:lstStyle/>
          <a:p>
            <a:pPr algn="ctr"/>
            <a:r>
              <a:rPr lang="en-US" b="1" dirty="0">
                <a:solidFill>
                  <a:schemeClr val="tx2"/>
                </a:solidFill>
              </a:rPr>
              <a:t>Measurable Goals: </a:t>
            </a:r>
            <a:r>
              <a:rPr lang="en-US" dirty="0">
                <a:solidFill>
                  <a:schemeClr val="tx2"/>
                </a:solidFill>
              </a:rPr>
              <a:t>Connects to our </a:t>
            </a:r>
            <a:r>
              <a:rPr lang="en-US" dirty="0" err="1">
                <a:solidFill>
                  <a:schemeClr val="tx2"/>
                </a:solidFill>
              </a:rPr>
              <a:t>PLAAFPs</a:t>
            </a:r>
            <a:r>
              <a:rPr lang="en-US" dirty="0">
                <a:solidFill>
                  <a:schemeClr val="tx2"/>
                </a:solidFill>
              </a:rPr>
              <a:t>, SDI, and progress</a:t>
            </a:r>
          </a:p>
        </p:txBody>
      </p:sp>
      <p:sp>
        <p:nvSpPr>
          <p:cNvPr id="12" name="TextBox 11">
            <a:extLst>
              <a:ext uri="{FF2B5EF4-FFF2-40B4-BE49-F238E27FC236}">
                <a16:creationId xmlns:a16="http://schemas.microsoft.com/office/drawing/2014/main" id="{A59F2AD1-CB2F-4988-AECE-516BFAB4FF12}"/>
              </a:ext>
            </a:extLst>
          </p:cNvPr>
          <p:cNvSpPr txBox="1"/>
          <p:nvPr/>
        </p:nvSpPr>
        <p:spPr>
          <a:xfrm>
            <a:off x="4394572" y="2690336"/>
            <a:ext cx="2707268" cy="1200329"/>
          </a:xfrm>
          <a:prstGeom prst="rect">
            <a:avLst/>
          </a:prstGeom>
          <a:solidFill>
            <a:srgbClr val="9B8BB0"/>
          </a:solidFill>
        </p:spPr>
        <p:txBody>
          <a:bodyPr wrap="square" rtlCol="0">
            <a:spAutoFit/>
          </a:bodyPr>
          <a:lstStyle/>
          <a:p>
            <a:pPr algn="ctr"/>
            <a:r>
              <a:rPr lang="en-US" b="1" dirty="0">
                <a:solidFill>
                  <a:schemeClr val="tx2"/>
                </a:solidFill>
              </a:rPr>
              <a:t>Monitoring Plan: </a:t>
            </a:r>
          </a:p>
          <a:p>
            <a:pPr algn="ctr"/>
            <a:r>
              <a:rPr lang="en-US" dirty="0">
                <a:solidFill>
                  <a:schemeClr val="tx2"/>
                </a:solidFill>
              </a:rPr>
              <a:t>Informs us if services are leading to progress or if changes are needed</a:t>
            </a:r>
          </a:p>
        </p:txBody>
      </p:sp>
      <p:sp>
        <p:nvSpPr>
          <p:cNvPr id="10" name="TextBox 9">
            <a:extLst>
              <a:ext uri="{FF2B5EF4-FFF2-40B4-BE49-F238E27FC236}">
                <a16:creationId xmlns:a16="http://schemas.microsoft.com/office/drawing/2014/main" id="{9E724CCD-528E-42B7-84AF-E169D741B082}"/>
              </a:ext>
            </a:extLst>
          </p:cNvPr>
          <p:cNvSpPr txBox="1"/>
          <p:nvPr/>
        </p:nvSpPr>
        <p:spPr>
          <a:xfrm>
            <a:off x="9412941" y="2213832"/>
            <a:ext cx="2375185" cy="2031325"/>
          </a:xfrm>
          <a:prstGeom prst="rect">
            <a:avLst/>
          </a:prstGeom>
          <a:solidFill>
            <a:srgbClr val="C26A5C"/>
          </a:solidFill>
        </p:spPr>
        <p:txBody>
          <a:bodyPr wrap="square" rtlCol="0">
            <a:spAutoFit/>
          </a:bodyPr>
          <a:lstStyle/>
          <a:p>
            <a:pPr algn="ctr"/>
            <a:r>
              <a:rPr lang="en-US" b="1" dirty="0">
                <a:solidFill>
                  <a:schemeClr val="tx2"/>
                </a:solidFill>
              </a:rPr>
              <a:t>Specially designed instruction (SDI): </a:t>
            </a:r>
          </a:p>
          <a:p>
            <a:pPr algn="ctr"/>
            <a:r>
              <a:rPr lang="en-US" dirty="0">
                <a:solidFill>
                  <a:schemeClr val="tx2"/>
                </a:solidFill>
              </a:rPr>
              <a:t>Addresses unique needs and ensures access to and progress in the general curriculum</a:t>
            </a:r>
          </a:p>
        </p:txBody>
      </p:sp>
      <p:sp>
        <p:nvSpPr>
          <p:cNvPr id="4" name="Slide Number Placeholder 3">
            <a:extLst>
              <a:ext uri="{FF2B5EF4-FFF2-40B4-BE49-F238E27FC236}">
                <a16:creationId xmlns:a16="http://schemas.microsoft.com/office/drawing/2014/main" id="{FC831DAB-8E07-4763-9A01-F922BFB98F4F}"/>
              </a:ext>
            </a:extLst>
          </p:cNvPr>
          <p:cNvSpPr>
            <a:spLocks noGrp="1"/>
          </p:cNvSpPr>
          <p:nvPr>
            <p:ph type="sldNum" sz="quarter" idx="14"/>
          </p:nvPr>
        </p:nvSpPr>
        <p:spPr/>
        <p:txBody>
          <a:bodyPr/>
          <a:lstStyle/>
          <a:p>
            <a:fld id="{48F63A3B-78C7-47BE-AE5E-E10140E04643}" type="slidenum">
              <a:rPr lang="en-US" smtClean="0"/>
              <a:t>7</a:t>
            </a:fld>
            <a:endParaRPr lang="en-US"/>
          </a:p>
        </p:txBody>
      </p:sp>
    </p:spTree>
    <p:extLst>
      <p:ext uri="{BB962C8B-B14F-4D97-AF65-F5344CB8AC3E}">
        <p14:creationId xmlns:p14="http://schemas.microsoft.com/office/powerpoint/2010/main" val="355352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ED26-F29F-40AD-95AF-6C2655AEF67F}"/>
              </a:ext>
            </a:extLst>
          </p:cNvPr>
          <p:cNvSpPr>
            <a:spLocks noGrp="1"/>
          </p:cNvSpPr>
          <p:nvPr>
            <p:ph type="title"/>
          </p:nvPr>
        </p:nvSpPr>
        <p:spPr>
          <a:xfrm>
            <a:off x="457200" y="-1"/>
            <a:ext cx="11338560" cy="1268361"/>
          </a:xfrm>
        </p:spPr>
        <p:txBody>
          <a:bodyPr/>
          <a:lstStyle/>
          <a:p>
            <a:r>
              <a:rPr lang="en-US" dirty="0"/>
              <a:t>Importance of </a:t>
            </a:r>
            <a:br>
              <a:rPr lang="en-US" dirty="0"/>
            </a:br>
            <a:r>
              <a:rPr lang="en-US" dirty="0"/>
              <a:t>Individualization</a:t>
            </a:r>
          </a:p>
        </p:txBody>
      </p:sp>
      <p:pic>
        <p:nvPicPr>
          <p:cNvPr id="5" name="Picture 5" descr="Different sizes and styles of bicycles">
            <a:extLst>
              <a:ext uri="{FF2B5EF4-FFF2-40B4-BE49-F238E27FC236}">
                <a16:creationId xmlns:a16="http://schemas.microsoft.com/office/drawing/2014/main" id="{04479E31-3DF9-4EA2-B91F-D0A4C982BA32}"/>
              </a:ext>
            </a:extLst>
          </p:cNvPr>
          <p:cNvPicPr>
            <a:picLocks noGrp="1" noChangeAspect="1"/>
          </p:cNvPicPr>
          <p:nvPr>
            <p:ph sz="quarter" idx="15"/>
          </p:nvPr>
        </p:nvPicPr>
        <p:blipFill>
          <a:blip r:embed="rId3" cstate="print">
            <a:extLst>
              <a:ext uri="{28A0092B-C50C-407E-A947-70E740481C1C}">
                <a14:useLocalDpi xmlns:a14="http://schemas.microsoft.com/office/drawing/2010/main"/>
              </a:ext>
            </a:extLst>
          </a:blip>
          <a:stretch>
            <a:fillRect/>
          </a:stretch>
        </p:blipFill>
        <p:spPr>
          <a:xfrm>
            <a:off x="4026792" y="403478"/>
            <a:ext cx="6513562" cy="5630087"/>
          </a:xfrm>
        </p:spPr>
      </p:pic>
      <p:sp>
        <p:nvSpPr>
          <p:cNvPr id="4" name="Slide Number Placeholder 3">
            <a:extLst>
              <a:ext uri="{FF2B5EF4-FFF2-40B4-BE49-F238E27FC236}">
                <a16:creationId xmlns:a16="http://schemas.microsoft.com/office/drawing/2014/main" id="{D44B4B5E-8156-47B2-8260-92AC30BAD237}"/>
              </a:ext>
            </a:extLst>
          </p:cNvPr>
          <p:cNvSpPr>
            <a:spLocks noGrp="1"/>
          </p:cNvSpPr>
          <p:nvPr>
            <p:ph type="sldNum" sz="quarter" idx="14"/>
          </p:nvPr>
        </p:nvSpPr>
        <p:spPr/>
        <p:txBody>
          <a:bodyPr/>
          <a:lstStyle/>
          <a:p>
            <a:fld id="{48F63A3B-78C7-47BE-AE5E-E10140E04643}" type="slidenum">
              <a:rPr lang="en-US" smtClean="0"/>
              <a:t>8</a:t>
            </a:fld>
            <a:endParaRPr lang="en-US"/>
          </a:p>
        </p:txBody>
      </p:sp>
    </p:spTree>
    <p:extLst>
      <p:ext uri="{BB962C8B-B14F-4D97-AF65-F5344CB8AC3E}">
        <p14:creationId xmlns:p14="http://schemas.microsoft.com/office/powerpoint/2010/main" val="217139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Effect>
                      <a14:brightnessContrast contrast="-22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t="-2000" b="-2000"/>
          </a:stretch>
        </a:blipFill>
        <a:effectLst/>
      </p:bgPr>
    </p:bg>
    <p:spTree>
      <p:nvGrpSpPr>
        <p:cNvPr id="1" name=""/>
        <p:cNvGrpSpPr/>
        <p:nvPr/>
      </p:nvGrpSpPr>
      <p:grpSpPr>
        <a:xfrm>
          <a:off x="0" y="0"/>
          <a:ext cx="0" cy="0"/>
          <a:chOff x="0" y="0"/>
          <a:chExt cx="0" cy="0"/>
        </a:xfrm>
      </p:grpSpPr>
      <p:sp>
        <p:nvSpPr>
          <p:cNvPr id="7" name="Teardrop 6">
            <a:extLst>
              <a:ext uri="{FF2B5EF4-FFF2-40B4-BE49-F238E27FC236}">
                <a16:creationId xmlns:a16="http://schemas.microsoft.com/office/drawing/2014/main" id="{A5C7AB4C-9F71-48B9-8952-683CC3F198DA}"/>
              </a:ext>
              <a:ext uri="{C183D7F6-B498-43B3-948B-1728B52AA6E4}">
                <adec:decorative xmlns:adec="http://schemas.microsoft.com/office/drawing/2017/decorative" val="1"/>
              </a:ext>
            </a:extLst>
          </p:cNvPr>
          <p:cNvSpPr/>
          <p:nvPr/>
        </p:nvSpPr>
        <p:spPr>
          <a:xfrm rot="8154745">
            <a:off x="6735150" y="4910151"/>
            <a:ext cx="914400" cy="914400"/>
          </a:xfrm>
          <a:prstGeom prst="teardrop">
            <a:avLst>
              <a:gd name="adj" fmla="val 99766"/>
            </a:avLst>
          </a:prstGeom>
          <a:solidFill>
            <a:srgbClr val="0076B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41" name="Title 3"/>
          <p:cNvSpPr txBox="1">
            <a:spLocks noGrp="1"/>
          </p:cNvSpPr>
          <p:nvPr>
            <p:ph type="title"/>
          </p:nvPr>
        </p:nvSpPr>
        <p:spPr>
          <a:xfrm>
            <a:off x="395897" y="-168305"/>
            <a:ext cx="3958575" cy="2616537"/>
          </a:xfrm>
          <a:prstGeom prst="rect">
            <a:avLst/>
          </a:prstGeom>
        </p:spPr>
        <p:txBody>
          <a:bodyPr/>
          <a:lstStyle/>
          <a:p>
            <a:r>
              <a:rPr lang="en-US" dirty="0"/>
              <a:t>Implementing High-Quality Educational Programming </a:t>
            </a:r>
            <a:endParaRPr dirty="0"/>
          </a:p>
        </p:txBody>
      </p:sp>
      <p:pic>
        <p:nvPicPr>
          <p:cNvPr id="3074" name="Picture 2" descr="Cyclist Black Silhouette Clipart Free Stock Photo - Public Domain Pictures  | Bicycle, Black silhouette, Bike">
            <a:extLst>
              <a:ext uri="{FF2B5EF4-FFF2-40B4-BE49-F238E27FC236}">
                <a16:creationId xmlns:a16="http://schemas.microsoft.com/office/drawing/2014/main" id="{D99B82D5-E91B-401A-B3F6-E8CF2A02E23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23261" y="4030015"/>
            <a:ext cx="1378775" cy="9175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F83FE0B-340D-48FB-9BA6-30E30C880442}"/>
              </a:ext>
            </a:extLst>
          </p:cNvPr>
          <p:cNvSpPr/>
          <p:nvPr/>
        </p:nvSpPr>
        <p:spPr>
          <a:xfrm>
            <a:off x="1495383" y="3633803"/>
            <a:ext cx="1995963" cy="1286829"/>
          </a:xfrm>
          <a:prstGeom prst="rect">
            <a:avLst/>
          </a:prstGeom>
          <a:solidFill>
            <a:srgbClr val="92B7AB"/>
          </a:solidFill>
          <a:ln>
            <a:solidFill>
              <a:srgbClr val="92B7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sym typeface="Arial"/>
              </a:rPr>
              <a:t>Educator Support</a:t>
            </a:r>
          </a:p>
        </p:txBody>
      </p:sp>
      <p:sp>
        <p:nvSpPr>
          <p:cNvPr id="10" name="Rectangle 9">
            <a:extLst>
              <a:ext uri="{FF2B5EF4-FFF2-40B4-BE49-F238E27FC236}">
                <a16:creationId xmlns:a16="http://schemas.microsoft.com/office/drawing/2014/main" id="{0A459A61-BB4D-4263-AB9A-140A6FBECC58}"/>
              </a:ext>
            </a:extLst>
          </p:cNvPr>
          <p:cNvSpPr/>
          <p:nvPr/>
        </p:nvSpPr>
        <p:spPr>
          <a:xfrm>
            <a:off x="6295279" y="4488771"/>
            <a:ext cx="2006592" cy="1069179"/>
          </a:xfrm>
          <a:prstGeom prst="rect">
            <a:avLst/>
          </a:prstGeom>
          <a:solidFill>
            <a:srgbClr val="0076B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sym typeface="Arial"/>
              </a:rPr>
              <a:t>Belonging</a:t>
            </a:r>
          </a:p>
        </p:txBody>
      </p:sp>
      <p:sp>
        <p:nvSpPr>
          <p:cNvPr id="5" name="Rectangle 4">
            <a:extLst>
              <a:ext uri="{FF2B5EF4-FFF2-40B4-BE49-F238E27FC236}">
                <a16:creationId xmlns:a16="http://schemas.microsoft.com/office/drawing/2014/main" id="{A700AADA-E36A-4727-8495-C8BDD6B2F0D1}"/>
              </a:ext>
            </a:extLst>
          </p:cNvPr>
          <p:cNvSpPr/>
          <p:nvPr/>
        </p:nvSpPr>
        <p:spPr>
          <a:xfrm>
            <a:off x="8840014" y="2875002"/>
            <a:ext cx="1739222" cy="1107996"/>
          </a:xfrm>
          <a:prstGeom prst="rect">
            <a:avLst/>
          </a:prstGeom>
          <a:solidFill>
            <a:srgbClr val="E4B959"/>
          </a:solidFill>
          <a:ln>
            <a:solidFill>
              <a:srgbClr val="E4B9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sym typeface="Arial"/>
              </a:rPr>
              <a:t>Effective Instruction</a:t>
            </a:r>
          </a:p>
        </p:txBody>
      </p:sp>
      <p:sp>
        <p:nvSpPr>
          <p:cNvPr id="2" name="Rectangle 1">
            <a:extLst>
              <a:ext uri="{FF2B5EF4-FFF2-40B4-BE49-F238E27FC236}">
                <a16:creationId xmlns:a16="http://schemas.microsoft.com/office/drawing/2014/main" id="{ACEC0931-BEA8-4845-880E-5C593E5411F7}"/>
              </a:ext>
            </a:extLst>
          </p:cNvPr>
          <p:cNvSpPr/>
          <p:nvPr/>
        </p:nvSpPr>
        <p:spPr>
          <a:xfrm>
            <a:off x="3895444" y="1194663"/>
            <a:ext cx="2006592" cy="1069179"/>
          </a:xfrm>
          <a:prstGeom prst="rect">
            <a:avLst/>
          </a:prstGeom>
          <a:solidFill>
            <a:srgbClr val="C76A5D"/>
          </a:solidFill>
          <a:ln>
            <a:solidFill>
              <a:srgbClr val="C76A5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sym typeface="Arial"/>
              </a:rPr>
              <a:t>Family Engagement </a:t>
            </a:r>
          </a:p>
        </p:txBody>
      </p:sp>
      <p:sp>
        <p:nvSpPr>
          <p:cNvPr id="3" name="Rectangle 2">
            <a:extLst>
              <a:ext uri="{FF2B5EF4-FFF2-40B4-BE49-F238E27FC236}">
                <a16:creationId xmlns:a16="http://schemas.microsoft.com/office/drawing/2014/main" id="{C6B596F4-812D-468B-920A-81C7E7BFF305}"/>
              </a:ext>
            </a:extLst>
          </p:cNvPr>
          <p:cNvSpPr/>
          <p:nvPr/>
        </p:nvSpPr>
        <p:spPr>
          <a:xfrm>
            <a:off x="7298575" y="92432"/>
            <a:ext cx="1739222" cy="1069179"/>
          </a:xfrm>
          <a:prstGeom prst="rect">
            <a:avLst/>
          </a:prstGeom>
          <a:solidFill>
            <a:srgbClr val="9A8EB2"/>
          </a:solidFill>
          <a:ln>
            <a:solidFill>
              <a:srgbClr val="9A8E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sym typeface="Arial"/>
              </a:rPr>
              <a:t>Ongoing Teaming</a:t>
            </a:r>
          </a:p>
        </p:txBody>
      </p:sp>
      <p:sp>
        <p:nvSpPr>
          <p:cNvPr id="8" name="TextBox 7">
            <a:extLst>
              <a:ext uri="{FF2B5EF4-FFF2-40B4-BE49-F238E27FC236}">
                <a16:creationId xmlns:a16="http://schemas.microsoft.com/office/drawing/2014/main" id="{4F1110E4-39E8-4DD3-A8D4-3B59FFEC00C6}"/>
              </a:ext>
            </a:extLst>
          </p:cNvPr>
          <p:cNvSpPr txBox="1"/>
          <p:nvPr/>
        </p:nvSpPr>
        <p:spPr>
          <a:xfrm>
            <a:off x="10340788" y="52091"/>
            <a:ext cx="1851212" cy="523220"/>
          </a:xfrm>
          <a:prstGeom prst="rect">
            <a:avLst/>
          </a:prstGeom>
          <a:solidFill>
            <a:srgbClr val="6A7F97"/>
          </a:solidFill>
          <a:ln>
            <a:solidFill>
              <a:srgbClr val="8E9EB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Arial"/>
                <a:sym typeface="Arial"/>
              </a:rPr>
              <a:t>Progress</a:t>
            </a:r>
          </a:p>
        </p:txBody>
      </p:sp>
      <p:sp>
        <p:nvSpPr>
          <p:cNvPr id="444" name="Slide Number Placeholder 1"/>
          <p:cNvSpPr txBox="1">
            <a:spLocks noGrp="1"/>
          </p:cNvSpPr>
          <p:nvPr>
            <p:ph type="sldNum" sz="quarter" idx="12"/>
          </p:nvPr>
        </p:nvSpPr>
        <p:spPr>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000" b="0" i="0" u="none" strike="noStrike" kern="1200" cap="none" spc="0" normalizeH="0" baseline="0" noProof="0">
                <a:ln>
                  <a:noFill/>
                </a:ln>
                <a:solidFill>
                  <a:srgbClr val="59565A"/>
                </a:solidFill>
                <a:effectLst/>
                <a:uLnTx/>
                <a:uFillTx/>
                <a:latin typeface="Calibri"/>
                <a:cs typeface="Calibri"/>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000" b="0" i="0" u="none" strike="noStrike" kern="1200" cap="none" spc="0" normalizeH="0" baseline="0" noProof="0">
              <a:ln>
                <a:noFill/>
              </a:ln>
              <a:solidFill>
                <a:srgbClr val="59565A"/>
              </a:solidFill>
              <a:effectLst/>
              <a:uLnTx/>
              <a:uFillTx/>
              <a:latin typeface="Calibri"/>
              <a:cs typeface="Calibri"/>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2022 Logo-030822.potx" id="{46877F2B-F4D6-4FD7-91C2-35B0065F148E}" vid="{D1E515A0-62AE-45BD-B8FF-277436754B4D}"/>
    </a:ext>
  </a:extLst>
</a:theme>
</file>

<file path=ppt/theme/theme2.xml><?xml version="1.0" encoding="utf-8"?>
<a:theme xmlns:a="http://schemas.openxmlformats.org/drawingml/2006/main" name="1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6" ma:contentTypeDescription="Create a new document." ma:contentTypeScope="" ma:versionID="0879604a2caf4d776bf2b78a599994dd">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c64a5d52b02fd1b30c660cf0b6f6c639"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29b55a-3458-43b1-b5f5-8a06b1b83431">
      <Terms xmlns="http://schemas.microsoft.com/office/infopath/2007/PartnerControls"/>
    </lcf76f155ced4ddcb4097134ff3c332f>
    <TaxCatchAll xmlns="4a50c3af-328d-4c26-9632-e6dd7a90b192" xsi:nil="true"/>
    <SharedWithUsers xmlns="4a50c3af-328d-4c26-9632-e6dd7a90b192">
      <UserInfo>
        <DisplayName>Peterson, Amy</DisplayName>
        <AccountId>14</AccountId>
        <AccountType/>
      </UserInfo>
    </SharedWithUsers>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F1C14BB1-DE56-41BC-8D14-03A4AF1236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29b55a-3458-43b1-b5f5-8a06b1b83431"/>
    <ds:schemaRef ds:uri="4a50c3af-328d-4c26-9632-e6dd7a90b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4a50c3af-328d-4c26-9632-e6dd7a90b192"/>
    <ds:schemaRef ds:uri="http://purl.org/dc/terms/"/>
    <ds:schemaRef ds:uri="9a29b55a-3458-43b1-b5f5-8a06b1b83431"/>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1324</TotalTime>
  <Words>1186</Words>
  <Application>Microsoft Office PowerPoint</Application>
  <PresentationFormat>Widescreen</PresentationFormat>
  <Paragraphs>142</Paragraphs>
  <Slides>21</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Arial Narrow</vt:lpstr>
      <vt:lpstr>Calibri</vt:lpstr>
      <vt:lpstr>Gill Sans MT</vt:lpstr>
      <vt:lpstr>MentiText</vt:lpstr>
      <vt:lpstr>Times New Roman</vt:lpstr>
      <vt:lpstr>PROGRESS Center</vt:lpstr>
      <vt:lpstr>1_PROGRESS Center</vt:lpstr>
      <vt:lpstr>Now That Your Backpack (Toolbox) is packed! Let’s Promote Progress! </vt:lpstr>
      <vt:lpstr>Session Outcomes</vt:lpstr>
      <vt:lpstr>Thank You</vt:lpstr>
      <vt:lpstr>Event Review</vt:lpstr>
      <vt:lpstr>IDEA FAPE Requirements</vt:lpstr>
      <vt:lpstr>Program Development: Procedural</vt:lpstr>
      <vt:lpstr>Program Development: Substantive </vt:lpstr>
      <vt:lpstr>Importance of  Individualization</vt:lpstr>
      <vt:lpstr>Implementing High-Quality Educational Programming </vt:lpstr>
      <vt:lpstr>Development times implementation equals improved access and outcomes - FAPE</vt:lpstr>
      <vt:lpstr>What does it take to promote progress for students with disabilities? </vt:lpstr>
      <vt:lpstr>Event Reflection</vt:lpstr>
      <vt:lpstr>Where can I find all the resources that were shared? </vt:lpstr>
      <vt:lpstr>Event Materials</vt:lpstr>
      <vt:lpstr>PROGRESS Resources to Support the Development of High-Quality Educational Programming</vt:lpstr>
      <vt:lpstr>PROGRESS Resources to Support the Implementation of High-Quality Educational Programming</vt:lpstr>
      <vt:lpstr>Self-Paced Training Modules</vt:lpstr>
      <vt:lpstr>Staying Connected With the  PROGRESS Center</vt:lpstr>
      <vt:lpstr>Upcoming Event from the Department of Education</vt:lpstr>
      <vt:lpstr>Disclaimer</vt:lpstr>
      <vt:lpstr>contact</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American Institutes for Research</dc:creator>
  <cp:keywords>PROGRESS Center</cp:keywords>
  <cp:lastModifiedBy>Peterson, Amy</cp:lastModifiedBy>
  <cp:revision>110</cp:revision>
  <cp:lastPrinted>2017-10-19T00:36:21Z</cp:lastPrinted>
  <dcterms:created xsi:type="dcterms:W3CDTF">2019-11-12T21:44:01Z</dcterms:created>
  <dcterms:modified xsi:type="dcterms:W3CDTF">2022-08-03T13:57:07Z</dcterms:modified>
  <cp:category>PROGRESS Center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0x0101007873C9C38D4CE64E9D6A3BDA6AD05B18</vt:lpwstr>
  </property>
  <property fmtid="{D5CDD505-2E9C-101B-9397-08002B2CF9AE}" pid="4" name="TaxKeyword">
    <vt:lpwstr>1064;#PROGRESS Center|7b7bbe5b-d49b-4c50-b26f-171624f90b80</vt:lpwstr>
  </property>
  <property fmtid="{D5CDD505-2E9C-101B-9397-08002B2CF9AE}" pid="5" name="MediaServiceImageTags">
    <vt:lpwstr/>
  </property>
</Properties>
</file>