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4571" r:id="rId5"/>
    <p:sldId id="4570" r:id="rId6"/>
    <p:sldId id="831" r:id="rId7"/>
    <p:sldId id="829" r:id="rId8"/>
    <p:sldId id="833" r:id="rId9"/>
    <p:sldId id="832" r:id="rId10"/>
    <p:sldId id="590" r:id="rId11"/>
    <p:sldId id="834" r:id="rId12"/>
    <p:sldId id="592" r:id="rId13"/>
    <p:sldId id="836" r:id="rId14"/>
    <p:sldId id="591" r:id="rId15"/>
    <p:sldId id="848" r:id="rId16"/>
    <p:sldId id="837" r:id="rId17"/>
    <p:sldId id="4569" r:id="rId18"/>
    <p:sldId id="1773" r:id="rId19"/>
    <p:sldId id="1783" r:id="rId20"/>
    <p:sldId id="555" r:id="rId21"/>
    <p:sldId id="4562"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den, Sarah" initials="AS" lastIdx="2" clrIdx="6">
    <p:extLst>
      <p:ext uri="{19B8F6BF-5375-455C-9EA6-DF929625EA0E}">
        <p15:presenceInfo xmlns:p15="http://schemas.microsoft.com/office/powerpoint/2012/main" userId="S::sarden@air.org::c3865b93-f4ad-427d-92c9-4484f9824b26" providerId="AD"/>
      </p:ext>
    </p:extLst>
  </p:cmAuthor>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Reed, Linda" initials="RL" lastIdx="9" clrIdx="2">
    <p:extLst>
      <p:ext uri="{19B8F6BF-5375-455C-9EA6-DF929625EA0E}">
        <p15:presenceInfo xmlns:p15="http://schemas.microsoft.com/office/powerpoint/2012/main" userId="Reed, Linda" providerId="None"/>
      </p:ext>
    </p:extLst>
  </p:cmAuthor>
  <p:cmAuthor id="4" name="Note" initials="Note" lastIdx="2" clrIdx="3"/>
  <p:cmAuthor id="5" name="Peterson, Amy" initials="PA" lastIdx="7" clrIdx="4">
    <p:extLst>
      <p:ext uri="{19B8F6BF-5375-455C-9EA6-DF929625EA0E}">
        <p15:presenceInfo xmlns:p15="http://schemas.microsoft.com/office/powerpoint/2012/main" userId="S::ampeterson@air.org::8c14dd6b-6031-4383-8241-8af97fa7035b" providerId="AD"/>
      </p:ext>
    </p:extLst>
  </p:cmAuthor>
  <p:cmAuthor id="6" name="Potter, Jon" initials="PJ" lastIdx="2" clrIdx="5">
    <p:extLst>
      <p:ext uri="{19B8F6BF-5375-455C-9EA6-DF929625EA0E}">
        <p15:presenceInfo xmlns:p15="http://schemas.microsoft.com/office/powerpoint/2012/main" userId="S::jopotter@air.org::c258a90c-a202-46b4-9f59-d5e77af51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8452A"/>
    <a:srgbClr val="FFFFFF"/>
    <a:srgbClr val="C25131"/>
    <a:srgbClr val="6D6E70"/>
    <a:srgbClr val="E6E6E6"/>
    <a:srgbClr val="10719C"/>
    <a:srgbClr val="000000"/>
    <a:srgbClr val="006298"/>
    <a:srgbClr val="319EFF"/>
    <a:srgbClr val="F2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27" autoAdjust="0"/>
  </p:normalViewPr>
  <p:slideViewPr>
    <p:cSldViewPr snapToGrid="0">
      <p:cViewPr varScale="1">
        <p:scale>
          <a:sx n="54" d="100"/>
          <a:sy n="54" d="100"/>
        </p:scale>
        <p:origin x="332" y="56"/>
      </p:cViewPr>
      <p:guideLst>
        <p:guide orient="horz" pos="648"/>
        <p:guide pos="3840"/>
      </p:guideLst>
    </p:cSldViewPr>
  </p:slideViewPr>
  <p:outlineViewPr>
    <p:cViewPr>
      <p:scale>
        <a:sx n="33" d="100"/>
        <a:sy n="33" d="100"/>
      </p:scale>
      <p:origin x="0" y="-1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4AAC0453-1C24-475C-9128-F533F5682AC3}"/>
    <pc:docChg chg="delSld">
      <pc:chgData name="Peterson, Amy" userId="8c14dd6b-6031-4383-8241-8af97fa7035b" providerId="ADAL" clId="{4AAC0453-1C24-475C-9128-F533F5682AC3}" dt="2023-08-01T12:52:12.652" v="0" actId="47"/>
      <pc:docMkLst>
        <pc:docMk/>
      </pc:docMkLst>
      <pc:sldChg chg="del">
        <pc:chgData name="Peterson, Amy" userId="8c14dd6b-6031-4383-8241-8af97fa7035b" providerId="ADAL" clId="{4AAC0453-1C24-475C-9128-F533F5682AC3}" dt="2023-08-01T12:52:12.652" v="0" actId="47"/>
        <pc:sldMkLst>
          <pc:docMk/>
          <pc:sldMk cId="2025864566" sldId="1683"/>
        </pc:sldMkLst>
      </pc:sldChg>
    </pc:docChg>
  </pc:docChgLst>
  <pc:docChgLst>
    <pc:chgData name="Peterson, Amy" userId="8c14dd6b-6031-4383-8241-8af97fa7035b" providerId="ADAL" clId="{FE45CB15-7D96-4EE2-96B8-E492102C3BB7}"/>
    <pc:docChg chg="delSld modSld">
      <pc:chgData name="Peterson, Amy" userId="8c14dd6b-6031-4383-8241-8af97fa7035b" providerId="ADAL" clId="{FE45CB15-7D96-4EE2-96B8-E492102C3BB7}" dt="2023-07-28T20:30:23.723" v="77" actId="6549"/>
      <pc:docMkLst>
        <pc:docMk/>
      </pc:docMkLst>
      <pc:sldChg chg="del">
        <pc:chgData name="Peterson, Amy" userId="8c14dd6b-6031-4383-8241-8af97fa7035b" providerId="ADAL" clId="{FE45CB15-7D96-4EE2-96B8-E492102C3BB7}" dt="2023-07-28T20:28:54.991" v="0" actId="47"/>
        <pc:sldMkLst>
          <pc:docMk/>
          <pc:sldMk cId="3309350287" sldId="409"/>
        </pc:sldMkLst>
      </pc:sldChg>
      <pc:sldChg chg="modNotesTx">
        <pc:chgData name="Peterson, Amy" userId="8c14dd6b-6031-4383-8241-8af97fa7035b" providerId="ADAL" clId="{FE45CB15-7D96-4EE2-96B8-E492102C3BB7}" dt="2023-07-28T20:30:23.723" v="77" actId="6549"/>
        <pc:sldMkLst>
          <pc:docMk/>
          <pc:sldMk cId="3397235914" sldId="555"/>
        </pc:sldMkLst>
      </pc:sldChg>
      <pc:sldChg chg="modNotesTx">
        <pc:chgData name="Peterson, Amy" userId="8c14dd6b-6031-4383-8241-8af97fa7035b" providerId="ADAL" clId="{FE45CB15-7D96-4EE2-96B8-E492102C3BB7}" dt="2023-07-28T20:29:13.380" v="7" actId="6549"/>
        <pc:sldMkLst>
          <pc:docMk/>
          <pc:sldMk cId="4224831593" sldId="590"/>
        </pc:sldMkLst>
      </pc:sldChg>
      <pc:sldChg chg="modNotesTx">
        <pc:chgData name="Peterson, Amy" userId="8c14dd6b-6031-4383-8241-8af97fa7035b" providerId="ADAL" clId="{FE45CB15-7D96-4EE2-96B8-E492102C3BB7}" dt="2023-07-28T20:29:22.841" v="11" actId="6549"/>
        <pc:sldMkLst>
          <pc:docMk/>
          <pc:sldMk cId="4199372294" sldId="591"/>
        </pc:sldMkLst>
      </pc:sldChg>
      <pc:sldChg chg="modNotesTx">
        <pc:chgData name="Peterson, Amy" userId="8c14dd6b-6031-4383-8241-8af97fa7035b" providerId="ADAL" clId="{FE45CB15-7D96-4EE2-96B8-E492102C3BB7}" dt="2023-07-28T20:29:18.537" v="9" actId="6549"/>
        <pc:sldMkLst>
          <pc:docMk/>
          <pc:sldMk cId="1913769368" sldId="592"/>
        </pc:sldMkLst>
      </pc:sldChg>
      <pc:sldChg chg="modNotesTx">
        <pc:chgData name="Peterson, Amy" userId="8c14dd6b-6031-4383-8241-8af97fa7035b" providerId="ADAL" clId="{FE45CB15-7D96-4EE2-96B8-E492102C3BB7}" dt="2023-07-28T20:29:06.092" v="4" actId="6549"/>
        <pc:sldMkLst>
          <pc:docMk/>
          <pc:sldMk cId="864144423" sldId="829"/>
        </pc:sldMkLst>
      </pc:sldChg>
      <pc:sldChg chg="modNotesTx">
        <pc:chgData name="Peterson, Amy" userId="8c14dd6b-6031-4383-8241-8af97fa7035b" providerId="ADAL" clId="{FE45CB15-7D96-4EE2-96B8-E492102C3BB7}" dt="2023-07-28T20:29:03.757" v="3" actId="6549"/>
        <pc:sldMkLst>
          <pc:docMk/>
          <pc:sldMk cId="774441010" sldId="831"/>
        </pc:sldMkLst>
      </pc:sldChg>
      <pc:sldChg chg="modNotesTx">
        <pc:chgData name="Peterson, Amy" userId="8c14dd6b-6031-4383-8241-8af97fa7035b" providerId="ADAL" clId="{FE45CB15-7D96-4EE2-96B8-E492102C3BB7}" dt="2023-07-28T20:29:11.015" v="6" actId="6549"/>
        <pc:sldMkLst>
          <pc:docMk/>
          <pc:sldMk cId="2418543632" sldId="832"/>
        </pc:sldMkLst>
      </pc:sldChg>
      <pc:sldChg chg="modNotesTx">
        <pc:chgData name="Peterson, Amy" userId="8c14dd6b-6031-4383-8241-8af97fa7035b" providerId="ADAL" clId="{FE45CB15-7D96-4EE2-96B8-E492102C3BB7}" dt="2023-07-28T20:29:08.244" v="5" actId="6549"/>
        <pc:sldMkLst>
          <pc:docMk/>
          <pc:sldMk cId="908772475" sldId="833"/>
        </pc:sldMkLst>
      </pc:sldChg>
      <pc:sldChg chg="modNotesTx">
        <pc:chgData name="Peterson, Amy" userId="8c14dd6b-6031-4383-8241-8af97fa7035b" providerId="ADAL" clId="{FE45CB15-7D96-4EE2-96B8-E492102C3BB7}" dt="2023-07-28T20:29:16.096" v="8" actId="6549"/>
        <pc:sldMkLst>
          <pc:docMk/>
          <pc:sldMk cId="3835253268" sldId="834"/>
        </pc:sldMkLst>
      </pc:sldChg>
      <pc:sldChg chg="modNotesTx">
        <pc:chgData name="Peterson, Amy" userId="8c14dd6b-6031-4383-8241-8af97fa7035b" providerId="ADAL" clId="{FE45CB15-7D96-4EE2-96B8-E492102C3BB7}" dt="2023-07-28T20:29:20.296" v="10" actId="6549"/>
        <pc:sldMkLst>
          <pc:docMk/>
          <pc:sldMk cId="3100335112" sldId="836"/>
        </pc:sldMkLst>
      </pc:sldChg>
      <pc:sldChg chg="modNotesTx">
        <pc:chgData name="Peterson, Amy" userId="8c14dd6b-6031-4383-8241-8af97fa7035b" providerId="ADAL" clId="{FE45CB15-7D96-4EE2-96B8-E492102C3BB7}" dt="2023-07-28T20:29:27.986" v="13" actId="6549"/>
        <pc:sldMkLst>
          <pc:docMk/>
          <pc:sldMk cId="3402635272" sldId="837"/>
        </pc:sldMkLst>
      </pc:sldChg>
      <pc:sldChg chg="modNotesTx">
        <pc:chgData name="Peterson, Amy" userId="8c14dd6b-6031-4383-8241-8af97fa7035b" providerId="ADAL" clId="{FE45CB15-7D96-4EE2-96B8-E492102C3BB7}" dt="2023-07-28T20:29:25.238" v="12" actId="6549"/>
        <pc:sldMkLst>
          <pc:docMk/>
          <pc:sldMk cId="719071381" sldId="848"/>
        </pc:sldMkLst>
      </pc:sldChg>
      <pc:sldChg chg="del">
        <pc:chgData name="Peterson, Amy" userId="8c14dd6b-6031-4383-8241-8af97fa7035b" providerId="ADAL" clId="{FE45CB15-7D96-4EE2-96B8-E492102C3BB7}" dt="2023-07-28T20:29:33.129" v="15" actId="47"/>
        <pc:sldMkLst>
          <pc:docMk/>
          <pc:sldMk cId="843211400" sldId="1778"/>
        </pc:sldMkLst>
      </pc:sldChg>
      <pc:sldChg chg="del">
        <pc:chgData name="Peterson, Amy" userId="8c14dd6b-6031-4383-8241-8af97fa7035b" providerId="ADAL" clId="{FE45CB15-7D96-4EE2-96B8-E492102C3BB7}" dt="2023-07-28T20:29:34.873" v="17" actId="47"/>
        <pc:sldMkLst>
          <pc:docMk/>
          <pc:sldMk cId="1978660905" sldId="1779"/>
        </pc:sldMkLst>
      </pc:sldChg>
      <pc:sldChg chg="del">
        <pc:chgData name="Peterson, Amy" userId="8c14dd6b-6031-4383-8241-8af97fa7035b" providerId="ADAL" clId="{FE45CB15-7D96-4EE2-96B8-E492102C3BB7}" dt="2023-07-28T20:29:35.860" v="18" actId="47"/>
        <pc:sldMkLst>
          <pc:docMk/>
          <pc:sldMk cId="3233234348" sldId="1780"/>
        </pc:sldMkLst>
      </pc:sldChg>
      <pc:sldChg chg="del">
        <pc:chgData name="Peterson, Amy" userId="8c14dd6b-6031-4383-8241-8af97fa7035b" providerId="ADAL" clId="{FE45CB15-7D96-4EE2-96B8-E492102C3BB7}" dt="2023-07-28T20:29:37.539" v="19" actId="47"/>
        <pc:sldMkLst>
          <pc:docMk/>
          <pc:sldMk cId="1955773265" sldId="1781"/>
        </pc:sldMkLst>
      </pc:sldChg>
      <pc:sldChg chg="del">
        <pc:chgData name="Peterson, Amy" userId="8c14dd6b-6031-4383-8241-8af97fa7035b" providerId="ADAL" clId="{FE45CB15-7D96-4EE2-96B8-E492102C3BB7}" dt="2023-07-28T20:29:38.249" v="20" actId="47"/>
        <pc:sldMkLst>
          <pc:docMk/>
          <pc:sldMk cId="3658479249" sldId="1782"/>
        </pc:sldMkLst>
      </pc:sldChg>
      <pc:sldChg chg="modSp mod">
        <pc:chgData name="Peterson, Amy" userId="8c14dd6b-6031-4383-8241-8af97fa7035b" providerId="ADAL" clId="{FE45CB15-7D96-4EE2-96B8-E492102C3BB7}" dt="2023-07-28T20:30:12.462" v="74" actId="6549"/>
        <pc:sldMkLst>
          <pc:docMk/>
          <pc:sldMk cId="3825327700" sldId="1783"/>
        </pc:sldMkLst>
        <pc:spChg chg="mod">
          <ac:chgData name="Peterson, Amy" userId="8c14dd6b-6031-4383-8241-8af97fa7035b" providerId="ADAL" clId="{FE45CB15-7D96-4EE2-96B8-E492102C3BB7}" dt="2023-07-28T20:30:12.462" v="74" actId="6549"/>
          <ac:spMkLst>
            <pc:docMk/>
            <pc:sldMk cId="3825327700" sldId="1783"/>
            <ac:spMk id="3" creationId="{5B42D2A4-5352-DF53-B393-938B154A8F1B}"/>
          </ac:spMkLst>
        </pc:spChg>
      </pc:sldChg>
      <pc:sldChg chg="del">
        <pc:chgData name="Peterson, Amy" userId="8c14dd6b-6031-4383-8241-8af97fa7035b" providerId="ADAL" clId="{FE45CB15-7D96-4EE2-96B8-E492102C3BB7}" dt="2023-07-28T20:28:55.351" v="1" actId="47"/>
        <pc:sldMkLst>
          <pc:docMk/>
          <pc:sldMk cId="630775230" sldId="4395"/>
        </pc:sldMkLst>
      </pc:sldChg>
      <pc:sldChg chg="del">
        <pc:chgData name="Peterson, Amy" userId="8c14dd6b-6031-4383-8241-8af97fa7035b" providerId="ADAL" clId="{FE45CB15-7D96-4EE2-96B8-E492102C3BB7}" dt="2023-07-28T20:29:34.093" v="16" actId="47"/>
        <pc:sldMkLst>
          <pc:docMk/>
          <pc:sldMk cId="3066810899" sldId="4563"/>
        </pc:sldMkLst>
      </pc:sldChg>
      <pc:sldChg chg="del">
        <pc:chgData name="Peterson, Amy" userId="8c14dd6b-6031-4383-8241-8af97fa7035b" providerId="ADAL" clId="{FE45CB15-7D96-4EE2-96B8-E492102C3BB7}" dt="2023-07-28T20:29:39.302" v="21" actId="47"/>
        <pc:sldMkLst>
          <pc:docMk/>
          <pc:sldMk cId="1370889888" sldId="4564"/>
        </pc:sldMkLst>
      </pc:sldChg>
      <pc:sldChg chg="modNotesTx">
        <pc:chgData name="Peterson, Amy" userId="8c14dd6b-6031-4383-8241-8af97fa7035b" providerId="ADAL" clId="{FE45CB15-7D96-4EE2-96B8-E492102C3BB7}" dt="2023-07-28T20:29:30.024" v="14" actId="6549"/>
        <pc:sldMkLst>
          <pc:docMk/>
          <pc:sldMk cId="4091534679" sldId="4569"/>
        </pc:sldMkLst>
      </pc:sldChg>
      <pc:sldChg chg="del">
        <pc:chgData name="Peterson, Amy" userId="8c14dd6b-6031-4383-8241-8af97fa7035b" providerId="ADAL" clId="{FE45CB15-7D96-4EE2-96B8-E492102C3BB7}" dt="2023-07-28T20:28:55.692" v="2" actId="47"/>
        <pc:sldMkLst>
          <pc:docMk/>
          <pc:sldMk cId="0" sldId="4572"/>
        </pc:sldMkLst>
      </pc:sldChg>
      <pc:sldChg chg="del">
        <pc:chgData name="Peterson, Amy" userId="8c14dd6b-6031-4383-8241-8af97fa7035b" providerId="ADAL" clId="{FE45CB15-7D96-4EE2-96B8-E492102C3BB7}" dt="2023-07-28T20:30:17.552" v="76" actId="47"/>
        <pc:sldMkLst>
          <pc:docMk/>
          <pc:sldMk cId="2630884657" sldId="4573"/>
        </pc:sldMkLst>
      </pc:sldChg>
      <pc:sldChg chg="del">
        <pc:chgData name="Peterson, Amy" userId="8c14dd6b-6031-4383-8241-8af97fa7035b" providerId="ADAL" clId="{FE45CB15-7D96-4EE2-96B8-E492102C3BB7}" dt="2023-07-28T20:30:17.044" v="75" actId="47"/>
        <pc:sldMkLst>
          <pc:docMk/>
          <pc:sldMk cId="1701166584" sldId="4574"/>
        </pc:sldMkLst>
      </pc:sldChg>
      <pc:sldMasterChg chg="delSldLayout">
        <pc:chgData name="Peterson, Amy" userId="8c14dd6b-6031-4383-8241-8af97fa7035b" providerId="ADAL" clId="{FE45CB15-7D96-4EE2-96B8-E492102C3BB7}" dt="2023-07-28T20:28:55.692" v="2" actId="47"/>
        <pc:sldMasterMkLst>
          <pc:docMk/>
          <pc:sldMasterMk cId="397854331" sldId="2147483660"/>
        </pc:sldMasterMkLst>
        <pc:sldLayoutChg chg="del">
          <pc:chgData name="Peterson, Amy" userId="8c14dd6b-6031-4383-8241-8af97fa7035b" providerId="ADAL" clId="{FE45CB15-7D96-4EE2-96B8-E492102C3BB7}" dt="2023-07-28T20:28:55.692" v="2" actId="47"/>
          <pc:sldLayoutMkLst>
            <pc:docMk/>
            <pc:sldMasterMk cId="397854331" sldId="2147483660"/>
            <pc:sldLayoutMk cId="1000012301" sldId="2147483823"/>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196379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353739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123447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94231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5A3A2-D575-2F42-A3F3-22732BA467C7}" type="slidenum">
              <a:rPr lang="en-US" smtClean="0"/>
              <a:t>15</a:t>
            </a:fld>
            <a:endParaRPr lang="en-US"/>
          </a:p>
        </p:txBody>
      </p:sp>
    </p:spTree>
    <p:extLst>
      <p:ext uri="{BB962C8B-B14F-4D97-AF65-F5344CB8AC3E}">
        <p14:creationId xmlns:p14="http://schemas.microsoft.com/office/powerpoint/2010/main" val="415122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425032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354905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77151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185464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14984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44873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246013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147491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325757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a:effectLst/>
                <a:latin typeface="Segoe UI" panose="020B0502040204020203" pitchFamily="34" charset="0"/>
              </a:rPr>
              <a:t>For best results, crop and resize the cover picture to fit this placeholder (2.75” x 11.52”) </a:t>
            </a:r>
            <a:br>
              <a:rPr lang="en-US" sz="1800">
                <a:effectLst/>
                <a:latin typeface="Segoe UI" panose="020B0502040204020203" pitchFamily="34" charset="0"/>
              </a:rPr>
            </a:br>
            <a:r>
              <a:rPr lang="en-US" sz="1800">
                <a:effectLst/>
                <a:latin typeface="Segoe UI" panose="020B0502040204020203" pitchFamily="34" charset="0"/>
              </a:rPr>
              <a:t>prior to insertion.</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To insert a cover image, click the picture icon in the center of the empty picture placeholder.</a:t>
            </a:r>
            <a:br>
              <a:rPr lang="en-US" sz="1800">
                <a:effectLst/>
                <a:latin typeface="Arial" panose="020B0604020202020204" pitchFamily="34" charset="0"/>
              </a:rPr>
            </a:br>
            <a:br>
              <a:rPr lang="en-US" sz="1800">
                <a:effectLst/>
                <a:latin typeface="Arial" panose="020B0604020202020204" pitchFamily="34" charset="0"/>
              </a:rPr>
            </a:br>
            <a:r>
              <a:rPr lang="en-US" sz="1800">
                <a:effectLst/>
                <a:latin typeface="Segoe UI" panose="020B0502040204020203" pitchFamily="34" charset="0"/>
              </a:rPr>
              <a:t>Navigate to the desired image in file explorer and double-click on it.</a:t>
            </a:r>
            <a:endParaRPr lang="en-US" sz="180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a:p>
        </p:txBody>
      </p:sp>
    </p:spTree>
    <p:extLst>
      <p:ext uri="{BB962C8B-B14F-4D97-AF65-F5344CB8AC3E}">
        <p14:creationId xmlns:p14="http://schemas.microsoft.com/office/powerpoint/2010/main" val="1697528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a:t>For best results, crop and resize the cover picture to fit this placeholder (2.75” x 11.52”) prior to insertion.</a:t>
            </a:r>
            <a:br>
              <a:rPr lang="en-US"/>
            </a:br>
            <a:r>
              <a:rPr lang="en-US"/>
              <a:t>1. To insert or replace the cover image, hold down the shift key and right click on the orange rectangle. choose “Send to Back”. from the pop-up menu.</a:t>
            </a:r>
            <a:br>
              <a:rPr lang="en-US"/>
            </a:br>
            <a:r>
              <a:rPr lang="en-US"/>
              <a:t>2. Delete any existing image, then click the picture icon in the center of the empty picture placeholder.</a:t>
            </a:r>
            <a:br>
              <a:rPr lang="en-US"/>
            </a:br>
            <a:r>
              <a:rPr lang="en-US"/>
              <a:t>3. Navigate to the desired image in file explorer and double-click on it.</a:t>
            </a:r>
            <a:br>
              <a:rPr lang="en-US"/>
            </a:br>
            <a:r>
              <a:rPr lang="en-US"/>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177661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6"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20" r:id="rId13"/>
    <p:sldLayoutId id="2147483811" r:id="rId14"/>
    <p:sldLayoutId id="2147483810" r:id="rId15"/>
    <p:sldLayoutId id="2147483775"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intensiveintervention.org/implementation-intervention/data-teami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intensiveintervention.org/training/online-learning-modules" TargetMode="External"/><Relationship Id="rId5" Type="http://schemas.openxmlformats.org/officeDocument/2006/relationships/image" Target="../media/image27.png"/><Relationship Id="rId4" Type="http://schemas.openxmlformats.org/officeDocument/2006/relationships/hyperlink" Target="https://intensiveintervention.org/training/dbi-training-material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tensiveintervention.org/sites/default/files/Lessons-Learned-Infographic_508.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intensiveintervention.org/sites/default/files/Admin-DBI-508.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intensiveintervention.org/voices-from-the-field/Four-Keys-to-Supporting-Intensive-Intervention-Implementation"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harts.intensiveintervention.org/ascreening" TargetMode="External"/><Relationship Id="rId7" Type="http://schemas.openxmlformats.org/officeDocument/2006/relationships/hyperlink" Target="https://charts.intensiveintervention.org/aprogressmonitorin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charts.intensiveintervention.org/bintervention"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intensiveintervention.org/implementation-intervention/fidelity"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Placeholder 59" descr="A classroom with a teacher helping a student and other students working in the background">
            <a:extLst>
              <a:ext uri="{FF2B5EF4-FFF2-40B4-BE49-F238E27FC236}">
                <a16:creationId xmlns:a16="http://schemas.microsoft.com/office/drawing/2014/main" id="{73EA9E01-8DD4-4EBF-A5E1-CF5122EF1DD6}"/>
              </a:ext>
            </a:extLst>
          </p:cNvPr>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t="28805" b="35383"/>
          <a:stretch/>
        </p:blipFill>
        <p:spPr>
          <a:xfrm>
            <a:off x="729742" y="1096962"/>
            <a:ext cx="10533888" cy="2514600"/>
          </a:xfrm>
        </p:spPr>
      </p:pic>
      <p:sp>
        <p:nvSpPr>
          <p:cNvPr id="65" name="Text Placeholder 64">
            <a:extLst>
              <a:ext uri="{FF2B5EF4-FFF2-40B4-BE49-F238E27FC236}">
                <a16:creationId xmlns:a16="http://schemas.microsoft.com/office/drawing/2014/main" id="{87C14096-0648-4A3A-A80B-83B2C548DDE7}"/>
              </a:ext>
            </a:extLst>
          </p:cNvPr>
          <p:cNvSpPr>
            <a:spLocks noGrp="1"/>
          </p:cNvSpPr>
          <p:nvPr>
            <p:ph type="body" sz="quarter" idx="14"/>
          </p:nvPr>
        </p:nvSpPr>
        <p:spPr>
          <a:xfrm>
            <a:off x="10313967" y="3716536"/>
            <a:ext cx="934423" cy="184666"/>
          </a:xfrm>
        </p:spPr>
        <p:txBody>
          <a:bodyPr/>
          <a:lstStyle/>
          <a:p>
            <a:r>
              <a:rPr lang="en-US" dirty="0"/>
              <a:t>August 4, 2023</a:t>
            </a:r>
          </a:p>
        </p:txBody>
      </p:sp>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a:xfrm>
            <a:off x="729742" y="3901202"/>
            <a:ext cx="10515600" cy="1661993"/>
          </a:xfrm>
        </p:spPr>
        <p:txBody>
          <a:bodyPr/>
          <a:lstStyle/>
          <a:p>
            <a:r>
              <a:rPr lang="en-US" sz="5400" dirty="0"/>
              <a:t>Bringing it All Together: Keys to DBI Implementation</a:t>
            </a:r>
            <a:endParaRPr lang="en-US" dirty="0"/>
          </a:p>
        </p:txBody>
      </p:sp>
      <p:sp>
        <p:nvSpPr>
          <p:cNvPr id="64" name="Text Placeholder 63">
            <a:extLst>
              <a:ext uri="{FF2B5EF4-FFF2-40B4-BE49-F238E27FC236}">
                <a16:creationId xmlns:a16="http://schemas.microsoft.com/office/drawing/2014/main" id="{D696619A-DFC9-4B23-9F02-2ECE00E31650}"/>
              </a:ext>
            </a:extLst>
          </p:cNvPr>
          <p:cNvSpPr>
            <a:spLocks noGrp="1"/>
          </p:cNvSpPr>
          <p:nvPr>
            <p:ph type="body" sz="quarter" idx="13"/>
          </p:nvPr>
        </p:nvSpPr>
        <p:spPr>
          <a:xfrm>
            <a:off x="729742" y="5761038"/>
            <a:ext cx="10515600" cy="400110"/>
          </a:xfrm>
        </p:spPr>
        <p:txBody>
          <a:bodyPr/>
          <a:lstStyle/>
          <a:p>
            <a:r>
              <a:rPr lang="en-US" dirty="0"/>
              <a:t>Jon Potter, PhD</a:t>
            </a:r>
          </a:p>
        </p:txBody>
      </p:sp>
    </p:spTree>
    <p:extLst>
      <p:ext uri="{BB962C8B-B14F-4D97-AF65-F5344CB8AC3E}">
        <p14:creationId xmlns:p14="http://schemas.microsoft.com/office/powerpoint/2010/main" val="4842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E49-A3AF-4F1E-B31B-48D9EB116955}"/>
              </a:ext>
            </a:extLst>
          </p:cNvPr>
          <p:cNvSpPr>
            <a:spLocks noGrp="1"/>
          </p:cNvSpPr>
          <p:nvPr>
            <p:ph type="title"/>
          </p:nvPr>
        </p:nvSpPr>
        <p:spPr>
          <a:xfrm>
            <a:off x="457200" y="73152"/>
            <a:ext cx="11276076" cy="1280160"/>
          </a:xfrm>
        </p:spPr>
        <p:txBody>
          <a:bodyPr>
            <a:normAutofit/>
          </a:bodyPr>
          <a:lstStyle/>
          <a:p>
            <a:r>
              <a:rPr lang="en-US" dirty="0">
                <a:solidFill>
                  <a:srgbClr val="C25131"/>
                </a:solidFill>
              </a:rPr>
              <a:t>4. </a:t>
            </a:r>
            <a:r>
              <a:rPr lang="en-US" dirty="0"/>
              <a:t>Use formalized procedures and </a:t>
            </a:r>
            <a:br>
              <a:rPr lang="en-US" dirty="0"/>
            </a:br>
            <a:r>
              <a:rPr lang="en-US" dirty="0"/>
              <a:t>standard protocols.</a:t>
            </a:r>
          </a:p>
        </p:txBody>
      </p:sp>
      <p:sp>
        <p:nvSpPr>
          <p:cNvPr id="3" name="Content Placeholder 2">
            <a:extLst>
              <a:ext uri="{FF2B5EF4-FFF2-40B4-BE49-F238E27FC236}">
                <a16:creationId xmlns:a16="http://schemas.microsoft.com/office/drawing/2014/main" id="{57C81458-E0D0-4DC7-92D7-D8CA94C9AB94}"/>
              </a:ext>
            </a:extLst>
          </p:cNvPr>
          <p:cNvSpPr>
            <a:spLocks noGrp="1"/>
          </p:cNvSpPr>
          <p:nvPr>
            <p:ph sz="quarter" idx="15"/>
          </p:nvPr>
        </p:nvSpPr>
        <p:spPr/>
        <p:txBody>
          <a:bodyPr/>
          <a:lstStyle/>
          <a:p>
            <a:r>
              <a:rPr lang="en-US" dirty="0"/>
              <a:t>Ensure processes are </a:t>
            </a:r>
            <a:r>
              <a:rPr lang="en-US" b="1" dirty="0"/>
              <a:t>clearly documented </a:t>
            </a:r>
            <a:r>
              <a:rPr lang="en-US" dirty="0"/>
              <a:t>(e.g., scripted meeting agendas and clear guidelines).</a:t>
            </a:r>
          </a:p>
          <a:p>
            <a:r>
              <a:rPr lang="en-US" dirty="0"/>
              <a:t>Provide </a:t>
            </a:r>
            <a:r>
              <a:rPr lang="en-US" b="1" dirty="0"/>
              <a:t>ongoing professional development </a:t>
            </a:r>
            <a:r>
              <a:rPr lang="en-US" dirty="0"/>
              <a:t>to ensure that the knowledge is not placed with a few key individuals and to ensure sustainability when staffing changes. </a:t>
            </a:r>
          </a:p>
        </p:txBody>
      </p:sp>
      <p:sp>
        <p:nvSpPr>
          <p:cNvPr id="5" name="Text Placeholder 4">
            <a:extLst>
              <a:ext uri="{FF2B5EF4-FFF2-40B4-BE49-F238E27FC236}">
                <a16:creationId xmlns:a16="http://schemas.microsoft.com/office/drawing/2014/main" id="{17DCECEA-29B6-4BF8-8D74-C43DEB69913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448EA44-C516-4B69-8B0A-E63A5E9A26C7}"/>
              </a:ext>
            </a:extLst>
          </p:cNvPr>
          <p:cNvSpPr>
            <a:spLocks noGrp="1"/>
          </p:cNvSpPr>
          <p:nvPr>
            <p:ph type="sldNum" sz="quarter" idx="14"/>
          </p:nvPr>
        </p:nvSpPr>
        <p:spPr/>
        <p:txBody>
          <a:bodyPr/>
          <a:lstStyle/>
          <a:p>
            <a:fld id="{99A20822-4A49-4D36-86E3-300BA48D3F00}" type="slidenum">
              <a:rPr lang="en-US" smtClean="0"/>
              <a:t>10</a:t>
            </a:fld>
            <a:endParaRPr lang="en-US"/>
          </a:p>
        </p:txBody>
      </p:sp>
    </p:spTree>
    <p:extLst>
      <p:ext uri="{BB962C8B-B14F-4D97-AF65-F5344CB8AC3E}">
        <p14:creationId xmlns:p14="http://schemas.microsoft.com/office/powerpoint/2010/main" val="310033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1E37-EFC8-4FBC-9AFC-A48D8EDB5E65}"/>
              </a:ext>
            </a:extLst>
          </p:cNvPr>
          <p:cNvSpPr>
            <a:spLocks noGrp="1"/>
          </p:cNvSpPr>
          <p:nvPr>
            <p:ph type="title" idx="4294967295"/>
          </p:nvPr>
        </p:nvSpPr>
        <p:spPr>
          <a:xfrm>
            <a:off x="298174" y="190500"/>
            <a:ext cx="5430838" cy="1279525"/>
          </a:xfrm>
        </p:spPr>
        <p:txBody>
          <a:bodyPr>
            <a:normAutofit fontScale="90000"/>
          </a:bodyPr>
          <a:lstStyle/>
          <a:p>
            <a:r>
              <a:rPr lang="en-US" dirty="0"/>
              <a:t>Facilitating Meetings to Review Data</a:t>
            </a:r>
          </a:p>
        </p:txBody>
      </p:sp>
      <p:pic>
        <p:nvPicPr>
          <p:cNvPr id="9" name="Picture 8" descr="A sample Student Summary Form">
            <a:extLst>
              <a:ext uri="{FF2B5EF4-FFF2-40B4-BE49-F238E27FC236}">
                <a16:creationId xmlns:a16="http://schemas.microsoft.com/office/drawing/2014/main" id="{AC388944-5348-0237-B453-742332B74082}"/>
              </a:ext>
            </a:extLst>
          </p:cNvPr>
          <p:cNvPicPr>
            <a:picLocks noChangeAspect="1"/>
          </p:cNvPicPr>
          <p:nvPr/>
        </p:nvPicPr>
        <p:blipFill>
          <a:blip r:embed="rId3"/>
          <a:stretch>
            <a:fillRect/>
          </a:stretch>
        </p:blipFill>
        <p:spPr>
          <a:xfrm>
            <a:off x="690818" y="1637047"/>
            <a:ext cx="4041558" cy="3065869"/>
          </a:xfrm>
          <a:prstGeom prst="rect">
            <a:avLst/>
          </a:prstGeom>
          <a:ln>
            <a:solidFill>
              <a:schemeClr val="tx1"/>
            </a:solidFill>
          </a:ln>
        </p:spPr>
      </p:pic>
      <p:pic>
        <p:nvPicPr>
          <p:cNvPr id="14" name="Picture 13" descr="The NCII Intensive Intervention Meeting Facilitator's Guide">
            <a:extLst>
              <a:ext uri="{FF2B5EF4-FFF2-40B4-BE49-F238E27FC236}">
                <a16:creationId xmlns:a16="http://schemas.microsoft.com/office/drawing/2014/main" id="{0CD8ECD4-8CA5-7D26-980C-93B006F23ADA}"/>
              </a:ext>
            </a:extLst>
          </p:cNvPr>
          <p:cNvPicPr>
            <a:picLocks noChangeAspect="1"/>
          </p:cNvPicPr>
          <p:nvPr/>
        </p:nvPicPr>
        <p:blipFill>
          <a:blip r:embed="rId4"/>
          <a:stretch>
            <a:fillRect/>
          </a:stretch>
        </p:blipFill>
        <p:spPr>
          <a:xfrm rot="20471579">
            <a:off x="1014095" y="3103124"/>
            <a:ext cx="2505893" cy="3233239"/>
          </a:xfrm>
          <a:prstGeom prst="rect">
            <a:avLst/>
          </a:prstGeom>
          <a:ln>
            <a:solidFill>
              <a:schemeClr val="tx1"/>
            </a:solidFill>
          </a:ln>
        </p:spPr>
      </p:pic>
      <p:pic>
        <p:nvPicPr>
          <p:cNvPr id="16" name="Picture 15" descr="The NCII Intensive Intervention Meeting Agenda">
            <a:extLst>
              <a:ext uri="{FF2B5EF4-FFF2-40B4-BE49-F238E27FC236}">
                <a16:creationId xmlns:a16="http://schemas.microsoft.com/office/drawing/2014/main" id="{40D1322C-EB7E-3B80-079D-01820D587556}"/>
              </a:ext>
            </a:extLst>
          </p:cNvPr>
          <p:cNvPicPr>
            <a:picLocks noChangeAspect="1"/>
          </p:cNvPicPr>
          <p:nvPr/>
        </p:nvPicPr>
        <p:blipFill>
          <a:blip r:embed="rId5"/>
          <a:stretch>
            <a:fillRect/>
          </a:stretch>
        </p:blipFill>
        <p:spPr>
          <a:xfrm rot="721536">
            <a:off x="3274504" y="3324131"/>
            <a:ext cx="2856924" cy="3065869"/>
          </a:xfrm>
          <a:prstGeom prst="rect">
            <a:avLst/>
          </a:prstGeom>
          <a:ln>
            <a:solidFill>
              <a:schemeClr val="tx1"/>
            </a:solidFill>
          </a:ln>
        </p:spPr>
      </p:pic>
      <p:pic>
        <p:nvPicPr>
          <p:cNvPr id="7" name="Picture 6" descr="A screenshot of the NCII Data Teaming Tools webpage">
            <a:extLst>
              <a:ext uri="{FF2B5EF4-FFF2-40B4-BE49-F238E27FC236}">
                <a16:creationId xmlns:a16="http://schemas.microsoft.com/office/drawing/2014/main" id="{23C2F40A-E93B-0DC1-E142-257A1DDE03D5}"/>
              </a:ext>
            </a:extLst>
          </p:cNvPr>
          <p:cNvPicPr>
            <a:picLocks noChangeAspect="1"/>
          </p:cNvPicPr>
          <p:nvPr/>
        </p:nvPicPr>
        <p:blipFill>
          <a:blip r:embed="rId6"/>
          <a:stretch>
            <a:fillRect/>
          </a:stretch>
        </p:blipFill>
        <p:spPr>
          <a:xfrm>
            <a:off x="5689494" y="521239"/>
            <a:ext cx="6204332" cy="5297487"/>
          </a:xfrm>
          <a:prstGeom prst="rect">
            <a:avLst/>
          </a:prstGeom>
        </p:spPr>
      </p:pic>
      <p:sp>
        <p:nvSpPr>
          <p:cNvPr id="3" name="Rectangle 2">
            <a:extLst>
              <a:ext uri="{FF2B5EF4-FFF2-40B4-BE49-F238E27FC236}">
                <a16:creationId xmlns:a16="http://schemas.microsoft.com/office/drawing/2014/main" id="{53D95FCD-1D4F-4C77-9545-1A230FBC9D04}"/>
              </a:ext>
            </a:extLst>
          </p:cNvPr>
          <p:cNvSpPr/>
          <p:nvPr/>
        </p:nvSpPr>
        <p:spPr>
          <a:xfrm>
            <a:off x="6482994" y="5894684"/>
            <a:ext cx="3569062" cy="50956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linkClick r:id="rId7"/>
              </a:rPr>
              <a:t>Data Teaming Tools</a:t>
            </a:r>
            <a:endParaRPr lang="en-US">
              <a:solidFill>
                <a:schemeClr val="tx1"/>
              </a:solidFill>
            </a:endParaRPr>
          </a:p>
        </p:txBody>
      </p:sp>
      <p:sp>
        <p:nvSpPr>
          <p:cNvPr id="5" name="Slide Number Placeholder 4">
            <a:extLst>
              <a:ext uri="{FF2B5EF4-FFF2-40B4-BE49-F238E27FC236}">
                <a16:creationId xmlns:a16="http://schemas.microsoft.com/office/drawing/2014/main" id="{F29D6BB6-8A41-44E1-960F-CA176C2E1697}"/>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419937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C52-9770-41AC-82E1-3BCCC7D41587}"/>
              </a:ext>
            </a:extLst>
          </p:cNvPr>
          <p:cNvSpPr>
            <a:spLocks noGrp="1"/>
          </p:cNvSpPr>
          <p:nvPr>
            <p:ph type="title"/>
          </p:nvPr>
        </p:nvSpPr>
        <p:spPr/>
        <p:txBody>
          <a:bodyPr/>
          <a:lstStyle/>
          <a:p>
            <a:r>
              <a:rPr lang="en-US" dirty="0"/>
              <a:t>Professional Learning Resources</a:t>
            </a:r>
          </a:p>
        </p:txBody>
      </p:sp>
      <p:pic>
        <p:nvPicPr>
          <p:cNvPr id="6" name="Picture 5" descr="A screenshot of the NCII DBI Professional Learning Series page">
            <a:extLst>
              <a:ext uri="{FF2B5EF4-FFF2-40B4-BE49-F238E27FC236}">
                <a16:creationId xmlns:a16="http://schemas.microsoft.com/office/drawing/2014/main" id="{9B880726-5883-48FF-98BC-662794FEAF7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21153679">
            <a:off x="865743" y="1829438"/>
            <a:ext cx="5471918" cy="3229401"/>
          </a:xfrm>
          <a:prstGeom prst="rect">
            <a:avLst/>
          </a:prstGeom>
          <a:ln>
            <a:solidFill>
              <a:schemeClr val="tx1"/>
            </a:solidFill>
          </a:ln>
        </p:spPr>
      </p:pic>
      <p:sp>
        <p:nvSpPr>
          <p:cNvPr id="3" name="TextBox 2">
            <a:extLst>
              <a:ext uri="{FF2B5EF4-FFF2-40B4-BE49-F238E27FC236}">
                <a16:creationId xmlns:a16="http://schemas.microsoft.com/office/drawing/2014/main" id="{B5697272-F18C-4164-9BF1-834F6B70FB34}"/>
              </a:ext>
            </a:extLst>
          </p:cNvPr>
          <p:cNvSpPr txBox="1"/>
          <p:nvPr/>
        </p:nvSpPr>
        <p:spPr>
          <a:xfrm>
            <a:off x="1611344" y="4782079"/>
            <a:ext cx="4483132" cy="64633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hlinkClick r:id="rId4"/>
              </a:rPr>
              <a:t>DBI Training Series</a:t>
            </a:r>
            <a:endParaRPr lang="en-US"/>
          </a:p>
        </p:txBody>
      </p:sp>
      <p:pic>
        <p:nvPicPr>
          <p:cNvPr id="10" name="Picture 9" descr="A screenshot of the NCII Online Learning Modules webpage">
            <a:extLst>
              <a:ext uri="{FF2B5EF4-FFF2-40B4-BE49-F238E27FC236}">
                <a16:creationId xmlns:a16="http://schemas.microsoft.com/office/drawing/2014/main" id="{0022C612-C988-5970-7C5E-650151F8E525}"/>
              </a:ext>
            </a:extLst>
          </p:cNvPr>
          <p:cNvPicPr>
            <a:picLocks noChangeAspect="1"/>
          </p:cNvPicPr>
          <p:nvPr/>
        </p:nvPicPr>
        <p:blipFill>
          <a:blip r:embed="rId5"/>
          <a:stretch>
            <a:fillRect/>
          </a:stretch>
        </p:blipFill>
        <p:spPr>
          <a:xfrm rot="467446">
            <a:off x="6523683" y="1326911"/>
            <a:ext cx="4951866" cy="4377914"/>
          </a:xfrm>
          <a:prstGeom prst="rect">
            <a:avLst/>
          </a:prstGeom>
          <a:ln>
            <a:solidFill>
              <a:schemeClr val="tx1"/>
            </a:solidFill>
          </a:ln>
        </p:spPr>
      </p:pic>
      <p:sp>
        <p:nvSpPr>
          <p:cNvPr id="8" name="TextBox 7">
            <a:extLst>
              <a:ext uri="{FF2B5EF4-FFF2-40B4-BE49-F238E27FC236}">
                <a16:creationId xmlns:a16="http://schemas.microsoft.com/office/drawing/2014/main" id="{BD9BB656-0387-4595-AC8A-A4175F28F651}"/>
              </a:ext>
            </a:extLst>
          </p:cNvPr>
          <p:cNvSpPr txBox="1"/>
          <p:nvPr/>
        </p:nvSpPr>
        <p:spPr>
          <a:xfrm>
            <a:off x="7000406" y="5252353"/>
            <a:ext cx="4731345" cy="64633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hlinkClick r:id="rId6"/>
              </a:rPr>
              <a:t>Online Learning Modules</a:t>
            </a:r>
            <a:endParaRPr lang="en-US"/>
          </a:p>
        </p:txBody>
      </p:sp>
      <p:sp>
        <p:nvSpPr>
          <p:cNvPr id="4" name="Text Placeholder 3">
            <a:extLst>
              <a:ext uri="{FF2B5EF4-FFF2-40B4-BE49-F238E27FC236}">
                <a16:creationId xmlns:a16="http://schemas.microsoft.com/office/drawing/2014/main" id="{9CEA53EE-985F-4318-8E09-D05EFAC41C3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B1A3322-017A-4F87-A100-9EE88F00DC7A}"/>
              </a:ext>
            </a:extLst>
          </p:cNvPr>
          <p:cNvSpPr>
            <a:spLocks noGrp="1"/>
          </p:cNvSpPr>
          <p:nvPr>
            <p:ph type="sldNum" sz="quarter" idx="14"/>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71907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330F-0842-4494-B978-97139A3E9264}"/>
              </a:ext>
            </a:extLst>
          </p:cNvPr>
          <p:cNvSpPr>
            <a:spLocks noGrp="1"/>
          </p:cNvSpPr>
          <p:nvPr>
            <p:ph type="title"/>
          </p:nvPr>
        </p:nvSpPr>
        <p:spPr/>
        <p:txBody>
          <a:bodyPr/>
          <a:lstStyle/>
          <a:p>
            <a:r>
              <a:rPr lang="en-US" dirty="0">
                <a:solidFill>
                  <a:srgbClr val="C25131"/>
                </a:solidFill>
              </a:rPr>
              <a:t>5. </a:t>
            </a:r>
            <a:r>
              <a:rPr lang="en-US" dirty="0"/>
              <a:t>Commit to the process.</a:t>
            </a:r>
          </a:p>
        </p:txBody>
      </p:sp>
      <p:sp>
        <p:nvSpPr>
          <p:cNvPr id="3" name="Content Placeholder 2">
            <a:extLst>
              <a:ext uri="{FF2B5EF4-FFF2-40B4-BE49-F238E27FC236}">
                <a16:creationId xmlns:a16="http://schemas.microsoft.com/office/drawing/2014/main" id="{4CCFF4FC-2942-42B5-BF93-3C4D3452F3A4}"/>
              </a:ext>
            </a:extLst>
          </p:cNvPr>
          <p:cNvSpPr>
            <a:spLocks noGrp="1"/>
          </p:cNvSpPr>
          <p:nvPr>
            <p:ph sz="quarter" idx="15"/>
          </p:nvPr>
        </p:nvSpPr>
        <p:spPr/>
        <p:txBody>
          <a:bodyPr>
            <a:normAutofit lnSpcReduction="10000"/>
          </a:bodyPr>
          <a:lstStyle/>
          <a:p>
            <a:r>
              <a:rPr lang="en-US" dirty="0"/>
              <a:t>It is important to commit to implementing the DBI process for an </a:t>
            </a:r>
            <a:br>
              <a:rPr lang="en-US" dirty="0"/>
            </a:br>
            <a:r>
              <a:rPr lang="en-US" dirty="0"/>
              <a:t>extended period of time and to know that the process will likely be bumpy along the way. </a:t>
            </a:r>
          </a:p>
          <a:p>
            <a:pPr>
              <a:spcBef>
                <a:spcPts val="0"/>
              </a:spcBef>
            </a:pPr>
            <a:endParaRPr lang="en-US" dirty="0"/>
          </a:p>
          <a:p>
            <a:pPr>
              <a:spcBef>
                <a:spcPts val="0"/>
              </a:spcBef>
            </a:pPr>
            <a:r>
              <a:rPr lang="en-US" dirty="0"/>
              <a:t>“</a:t>
            </a:r>
            <a:r>
              <a:rPr lang="en-US" i="1" dirty="0"/>
              <a:t>Data-based decision making is not for wimps . . . You really got to go in knowing that it’s hard work. . . . Once you’ve made that commitment, you can’t just give up. . . . The only answer we’ve found so far is sometimes just going ahead and doing what we need to do and having the people look at the success</a:t>
            </a:r>
            <a:r>
              <a:rPr lang="en-US" dirty="0"/>
              <a:t>.” </a:t>
            </a:r>
          </a:p>
          <a:p>
            <a:pPr lvl="1">
              <a:spcBef>
                <a:spcPts val="0"/>
              </a:spcBef>
            </a:pPr>
            <a:r>
              <a:rPr lang="en-US" dirty="0"/>
              <a:t>(Participant of NCII 2012-2016)</a:t>
            </a:r>
          </a:p>
        </p:txBody>
      </p:sp>
      <p:sp>
        <p:nvSpPr>
          <p:cNvPr id="4" name="Text Placeholder 3">
            <a:extLst>
              <a:ext uri="{FF2B5EF4-FFF2-40B4-BE49-F238E27FC236}">
                <a16:creationId xmlns:a16="http://schemas.microsoft.com/office/drawing/2014/main" id="{9B088F7B-C7A8-444F-BB8B-A0490C6FEFB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619FCE0-FFB9-4FD8-B49C-FBC111B4B38A}"/>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340263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1FE2-0B8D-4D03-B02C-52A246CF1638}"/>
              </a:ext>
            </a:extLst>
          </p:cNvPr>
          <p:cNvSpPr>
            <a:spLocks noGrp="1"/>
          </p:cNvSpPr>
          <p:nvPr>
            <p:ph type="title"/>
          </p:nvPr>
        </p:nvSpPr>
        <p:spPr>
          <a:xfrm>
            <a:off x="457202" y="0"/>
            <a:ext cx="11434694" cy="1280160"/>
          </a:xfrm>
        </p:spPr>
        <p:txBody>
          <a:bodyPr>
            <a:normAutofit/>
          </a:bodyPr>
          <a:lstStyle/>
          <a:p>
            <a:r>
              <a:rPr lang="en-US" dirty="0"/>
              <a:t>Create a culture of continuous improvement. </a:t>
            </a:r>
          </a:p>
        </p:txBody>
      </p:sp>
      <p:sp>
        <p:nvSpPr>
          <p:cNvPr id="3" name="Content Placeholder 2">
            <a:extLst>
              <a:ext uri="{FF2B5EF4-FFF2-40B4-BE49-F238E27FC236}">
                <a16:creationId xmlns:a16="http://schemas.microsoft.com/office/drawing/2014/main" id="{7C352506-C758-440B-9AFD-3F24EC3B1874}"/>
              </a:ext>
            </a:extLst>
          </p:cNvPr>
          <p:cNvSpPr>
            <a:spLocks noGrp="1"/>
          </p:cNvSpPr>
          <p:nvPr>
            <p:ph sz="quarter" idx="15"/>
          </p:nvPr>
        </p:nvSpPr>
        <p:spPr>
          <a:xfrm>
            <a:off x="457200" y="1371599"/>
            <a:ext cx="7426036" cy="4544291"/>
          </a:xfrm>
        </p:spPr>
        <p:txBody>
          <a:bodyPr>
            <a:normAutofit lnSpcReduction="10000"/>
          </a:bodyPr>
          <a:lstStyle/>
          <a:p>
            <a:pPr marL="0" indent="0">
              <a:buNone/>
            </a:pPr>
            <a:r>
              <a:rPr lang="en-US"/>
              <a:t>“The last piece of advice I would give to an administrator would be to never be satisfied with your school or district’s current level of performance. There is always room for improvement! An effective administrator continuously works with staff to reflect on the successful implementation of MTSS and how to make the system even more efficient and effective for students.”</a:t>
            </a:r>
          </a:p>
          <a:p>
            <a:pPr marL="0" indent="0">
              <a:buNone/>
            </a:pPr>
            <a:r>
              <a:rPr lang="en-US" sz="1900"/>
              <a:t>~Paul Elery, Principal, Harvard Elementary School, Franklin Pierce School District</a:t>
            </a:r>
          </a:p>
          <a:p>
            <a:pPr marL="0" indent="0">
              <a:buNone/>
            </a:pPr>
            <a:endParaRPr lang="en-US"/>
          </a:p>
        </p:txBody>
      </p:sp>
      <p:pic>
        <p:nvPicPr>
          <p:cNvPr id="6" name="Picture 5" descr="A circle with four segments and arrows indicating a cycle of steps: Act, Plan, Do, Study (and back to Act)">
            <a:extLst>
              <a:ext uri="{FF2B5EF4-FFF2-40B4-BE49-F238E27FC236}">
                <a16:creationId xmlns:a16="http://schemas.microsoft.com/office/drawing/2014/main" id="{BF0A5A5D-D4AF-4A14-96AD-D7A42045AE2A}"/>
              </a:ext>
              <a:ext uri="{C183D7F6-B498-43B3-948B-1728B52AA6E4}">
                <adec:decorative xmlns:adec="http://schemas.microsoft.com/office/drawing/2017/decorative" val="0"/>
              </a:ext>
            </a:extLst>
          </p:cNvPr>
          <p:cNvPicPr>
            <a:picLocks noChangeAspect="1"/>
          </p:cNvPicPr>
          <p:nvPr/>
        </p:nvPicPr>
        <p:blipFill>
          <a:blip r:embed="rId3"/>
          <a:srcRect l="5618" t="3796" r="4621" b="5172"/>
          <a:stretch>
            <a:fillRect/>
          </a:stretch>
        </p:blipFill>
        <p:spPr>
          <a:xfrm>
            <a:off x="8081626" y="1453378"/>
            <a:ext cx="3476727" cy="3537686"/>
          </a:xfrm>
          <a:prstGeom prst="rect">
            <a:avLst/>
          </a:prstGeom>
        </p:spPr>
      </p:pic>
      <p:sp>
        <p:nvSpPr>
          <p:cNvPr id="5" name="Slide Number Placeholder 4">
            <a:extLst>
              <a:ext uri="{FF2B5EF4-FFF2-40B4-BE49-F238E27FC236}">
                <a16:creationId xmlns:a16="http://schemas.microsoft.com/office/drawing/2014/main" id="{724911F2-9E82-4C95-B923-122D937D9682}"/>
              </a:ext>
              <a:ext uri="{C183D7F6-B498-43B3-948B-1728B52AA6E4}">
                <adec:decorative xmlns:adec="http://schemas.microsoft.com/office/drawing/2017/decorative" val="1"/>
              </a:ext>
            </a:extLst>
          </p:cNvPr>
          <p:cNvSpPr>
            <a:spLocks noGrp="1"/>
          </p:cNvSpPr>
          <p:nvPr>
            <p:ph type="sldNum" sz="quarter" idx="14"/>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409153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918A-1162-400B-B112-0B87642056CE}"/>
              </a:ext>
            </a:extLst>
          </p:cNvPr>
          <p:cNvSpPr>
            <a:spLocks noGrp="1"/>
          </p:cNvSpPr>
          <p:nvPr>
            <p:ph type="title"/>
          </p:nvPr>
        </p:nvSpPr>
        <p:spPr/>
        <p:txBody>
          <a:bodyPr/>
          <a:lstStyle/>
          <a:p>
            <a:r>
              <a:rPr lang="en-US" dirty="0"/>
              <a:t>Educator Panel</a:t>
            </a:r>
          </a:p>
        </p:txBody>
      </p:sp>
      <p:sp>
        <p:nvSpPr>
          <p:cNvPr id="3" name="Content Placeholder 2">
            <a:extLst>
              <a:ext uri="{FF2B5EF4-FFF2-40B4-BE49-F238E27FC236}">
                <a16:creationId xmlns:a16="http://schemas.microsoft.com/office/drawing/2014/main" id="{B6E94DD6-01A0-4222-9F48-13840A7BEA9F}"/>
              </a:ext>
            </a:extLst>
          </p:cNvPr>
          <p:cNvSpPr>
            <a:spLocks noGrp="1"/>
          </p:cNvSpPr>
          <p:nvPr>
            <p:ph sz="quarter" idx="15"/>
          </p:nvPr>
        </p:nvSpPr>
        <p:spPr>
          <a:xfrm>
            <a:off x="457200" y="1371600"/>
            <a:ext cx="8877547" cy="4380570"/>
          </a:xfrm>
        </p:spPr>
        <p:txBody>
          <a:bodyPr vert="horz" lIns="0" tIns="0" rIns="0" bIns="0" rtlCol="0" anchor="t">
            <a:normAutofit/>
          </a:bodyPr>
          <a:lstStyle/>
          <a:p>
            <a:r>
              <a:rPr lang="en-US"/>
              <a:t>Introductions</a:t>
            </a:r>
          </a:p>
          <a:p>
            <a:pPr lvl="1"/>
            <a:r>
              <a:rPr lang="en-US" sz="2400" b="1"/>
              <a:t>Julie Walker </a:t>
            </a:r>
            <a:r>
              <a:rPr lang="en-US" sz="2400"/>
              <a:t>–</a:t>
            </a:r>
            <a:r>
              <a:rPr lang="en-US" sz="2400" b="1"/>
              <a:t> </a:t>
            </a:r>
            <a:r>
              <a:rPr lang="en-US" sz="2400" i="1"/>
              <a:t>D</a:t>
            </a:r>
            <a:r>
              <a:rPr lang="en-US" sz="2400" i="1">
                <a:cs typeface="Arial"/>
              </a:rPr>
              <a:t>irector of Elementary Curriculum and Instruction, </a:t>
            </a:r>
            <a:r>
              <a:rPr lang="en-US" sz="2400" i="1"/>
              <a:t>Bend-LaPine, OR</a:t>
            </a:r>
          </a:p>
          <a:p>
            <a:pPr lvl="1"/>
            <a:r>
              <a:rPr lang="en-US" sz="2400" b="1"/>
              <a:t>Shelby Difonzo </a:t>
            </a:r>
            <a:r>
              <a:rPr lang="en-US" sz="2400"/>
              <a:t>– </a:t>
            </a:r>
            <a:r>
              <a:rPr lang="en-US" sz="2400" i="1">
                <a:cs typeface="Arial"/>
              </a:rPr>
              <a:t>Assistant Special Education Director, </a:t>
            </a:r>
            <a:r>
              <a:rPr lang="en-US" sz="2400" i="1"/>
              <a:t>Fargo, ND</a:t>
            </a:r>
          </a:p>
          <a:p>
            <a:pPr lvl="1"/>
            <a:r>
              <a:rPr lang="en-US" sz="2400" b="1"/>
              <a:t>Leslie Anderson </a:t>
            </a:r>
            <a:r>
              <a:rPr lang="en-US" sz="2400"/>
              <a:t>– </a:t>
            </a:r>
            <a:r>
              <a:rPr lang="en-US" sz="2400" i="1">
                <a:solidFill>
                  <a:srgbClr val="262626"/>
                </a:solidFill>
              </a:rPr>
              <a:t>Director of Pupil Personnel Services, East Providence, RI</a:t>
            </a:r>
          </a:p>
          <a:p>
            <a:endParaRPr lang="en-US"/>
          </a:p>
        </p:txBody>
      </p:sp>
      <p:pic>
        <p:nvPicPr>
          <p:cNvPr id="6" name="Picture 2"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6C70B02B-2C02-9D97-4C98-BF77932C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770" y="1316736"/>
            <a:ext cx="3172123" cy="4590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4E64277-9A6A-4C53-9352-CABAF8F960E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8F5BB35-C76A-4155-9925-3C929429EFD8}"/>
              </a:ext>
            </a:extLst>
          </p:cNvPr>
          <p:cNvSpPr>
            <a:spLocks noGrp="1"/>
          </p:cNvSpPr>
          <p:nvPr>
            <p:ph type="sldNum" sz="quarter" idx="14"/>
          </p:nvPr>
        </p:nvSpPr>
        <p:spPr/>
        <p:txBody>
          <a:bodyPr/>
          <a:lstStyle/>
          <a:p>
            <a:fld id="{99A20822-4A49-4D36-86E3-300BA48D3F00}" type="slidenum">
              <a:rPr lang="en-US" smtClean="0"/>
              <a:pPr/>
              <a:t>15</a:t>
            </a:fld>
            <a:endParaRPr lang="en-US"/>
          </a:p>
        </p:txBody>
      </p:sp>
    </p:spTree>
    <p:extLst>
      <p:ext uri="{BB962C8B-B14F-4D97-AF65-F5344CB8AC3E}">
        <p14:creationId xmlns:p14="http://schemas.microsoft.com/office/powerpoint/2010/main" val="15168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34D0-7EEB-5D46-AB6D-7059D61422F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B42D2A4-5352-DF53-B393-938B154A8F1B}"/>
              </a:ext>
            </a:extLst>
          </p:cNvPr>
          <p:cNvSpPr>
            <a:spLocks noGrp="1"/>
          </p:cNvSpPr>
          <p:nvPr>
            <p:ph sz="quarter" idx="15"/>
          </p:nvPr>
        </p:nvSpPr>
        <p:spPr>
          <a:xfrm>
            <a:off x="457200" y="1371600"/>
            <a:ext cx="5638800" cy="4343400"/>
          </a:xfrm>
        </p:spPr>
        <p:txBody>
          <a:bodyPr/>
          <a:lstStyle/>
          <a:p>
            <a:r>
              <a:rPr lang="en-US" dirty="0"/>
              <a:t>Thank you to our panel members!</a:t>
            </a:r>
          </a:p>
          <a:p>
            <a:r>
              <a:rPr lang="en-US" dirty="0"/>
              <a:t>Thank you to all of you for joining us today!</a:t>
            </a:r>
          </a:p>
        </p:txBody>
      </p:sp>
      <p:pic>
        <p:nvPicPr>
          <p:cNvPr id="7" name="Picture 6" descr="A blue graphic with text saying &quot;Thank You,&quot; surrounded by white rays of light">
            <a:extLst>
              <a:ext uri="{FF2B5EF4-FFF2-40B4-BE49-F238E27FC236}">
                <a16:creationId xmlns:a16="http://schemas.microsoft.com/office/drawing/2014/main" id="{0385DC60-D2B8-5033-0859-7CD8A43DEB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1" r="4727"/>
          <a:stretch/>
        </p:blipFill>
        <p:spPr>
          <a:xfrm>
            <a:off x="6375558" y="1371600"/>
            <a:ext cx="5356194" cy="3985000"/>
          </a:xfrm>
          <a:prstGeom prst="rect">
            <a:avLst/>
          </a:prstGeom>
        </p:spPr>
      </p:pic>
      <p:sp>
        <p:nvSpPr>
          <p:cNvPr id="4" name="Text Placeholder 3">
            <a:extLst>
              <a:ext uri="{FF2B5EF4-FFF2-40B4-BE49-F238E27FC236}">
                <a16:creationId xmlns:a16="http://schemas.microsoft.com/office/drawing/2014/main" id="{D1BB0501-8D9D-956C-F9EB-A03DD31D50A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02EC2B0-07F0-92DB-7DD0-F3BC395FE1EE}"/>
              </a:ext>
            </a:extLst>
          </p:cNvPr>
          <p:cNvSpPr>
            <a:spLocks noGrp="1"/>
          </p:cNvSpPr>
          <p:nvPr>
            <p:ph type="sldNum" sz="quarter" idx="14"/>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382532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E9AF5-3DB8-4D04-BD80-DA8971B65924}"/>
              </a:ext>
            </a:extLst>
          </p:cNvPr>
          <p:cNvSpPr>
            <a:spLocks noGrp="1"/>
          </p:cNvSpPr>
          <p:nvPr>
            <p:ph type="title"/>
          </p:nvPr>
        </p:nvSpPr>
        <p:spPr>
          <a:xfrm>
            <a:off x="457202" y="0"/>
            <a:ext cx="11276076" cy="914400"/>
          </a:xfrm>
        </p:spPr>
        <p:txBody>
          <a:bodyPr/>
          <a:lstStyle/>
          <a:p>
            <a:r>
              <a:rPr lang="en-US" dirty="0"/>
              <a:t>Stay Up to Date with NCII</a:t>
            </a:r>
          </a:p>
        </p:txBody>
      </p:sp>
      <p:sp>
        <p:nvSpPr>
          <p:cNvPr id="8" name="Content Placeholder 7">
            <a:extLst>
              <a:ext uri="{FF2B5EF4-FFF2-40B4-BE49-F238E27FC236}">
                <a16:creationId xmlns:a16="http://schemas.microsoft.com/office/drawing/2014/main" id="{6CDFC41A-2FFB-4C4C-A2A0-E94B44C64036}"/>
              </a:ext>
            </a:extLst>
          </p:cNvPr>
          <p:cNvSpPr>
            <a:spLocks noGrp="1"/>
          </p:cNvSpPr>
          <p:nvPr>
            <p:ph sz="quarter" idx="15"/>
          </p:nvPr>
        </p:nvSpPr>
        <p:spPr>
          <a:xfrm>
            <a:off x="531051" y="1898733"/>
            <a:ext cx="5564949" cy="2236468"/>
          </a:xfrm>
          <a:solidFill>
            <a:schemeClr val="tx2">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gn="ctr">
              <a:buNone/>
            </a:pPr>
            <a:r>
              <a:rPr lang="en-US" sz="4000" dirty="0"/>
              <a:t>NCII’s website </a:t>
            </a:r>
            <a:r>
              <a:rPr lang="en-US" sz="4000" dirty="0">
                <a:hlinkClick r:id="rId3"/>
              </a:rPr>
              <a:t>www.intensiveintervention.org</a:t>
            </a:r>
            <a:r>
              <a:rPr lang="en-US" sz="4000" dirty="0"/>
              <a:t>  has a wealth of resources to support this process! </a:t>
            </a:r>
          </a:p>
        </p:txBody>
      </p:sp>
      <p:grpSp>
        <p:nvGrpSpPr>
          <p:cNvPr id="2" name="Group 1" descr="A computer screen with a screenshot of the NCII website">
            <a:extLst>
              <a:ext uri="{FF2B5EF4-FFF2-40B4-BE49-F238E27FC236}">
                <a16:creationId xmlns:a16="http://schemas.microsoft.com/office/drawing/2014/main" id="{AD5FA04E-D05C-0302-F400-5CBE85F0D459}"/>
              </a:ext>
            </a:extLst>
          </p:cNvPr>
          <p:cNvGrpSpPr/>
          <p:nvPr/>
        </p:nvGrpSpPr>
        <p:grpSpPr>
          <a:xfrm>
            <a:off x="6044231" y="277245"/>
            <a:ext cx="5847663" cy="6548098"/>
            <a:chOff x="6044231" y="277245"/>
            <a:chExt cx="5847663" cy="6548098"/>
          </a:xfrm>
        </p:grpSpPr>
        <p:pic>
          <p:nvPicPr>
            <p:cNvPr id="7" name="Graphic 6" descr="Monitor">
              <a:extLst>
                <a:ext uri="{FF2B5EF4-FFF2-40B4-BE49-F238E27FC236}">
                  <a16:creationId xmlns:a16="http://schemas.microsoft.com/office/drawing/2014/main" id="{D569CF19-8AD7-4096-8343-259E5E618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4231" y="277245"/>
              <a:ext cx="5847663" cy="6548098"/>
            </a:xfrm>
            <a:prstGeom prst="rect">
              <a:avLst/>
            </a:prstGeom>
          </p:spPr>
        </p:pic>
        <p:pic>
          <p:nvPicPr>
            <p:cNvPr id="9" name="Picture 8" descr="A screenshot of the NCII website">
              <a:extLst>
                <a:ext uri="{FF2B5EF4-FFF2-40B4-BE49-F238E27FC236}">
                  <a16:creationId xmlns:a16="http://schemas.microsoft.com/office/drawing/2014/main" id="{8C60974F-B950-A27B-3DA3-59A942D365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7529" y="1412378"/>
              <a:ext cx="4205013" cy="3457455"/>
            </a:xfrm>
            <a:prstGeom prst="rect">
              <a:avLst/>
            </a:prstGeom>
          </p:spPr>
        </p:pic>
      </p:grpSp>
      <p:sp>
        <p:nvSpPr>
          <p:cNvPr id="4" name="Slide Number Placeholder 3">
            <a:extLst>
              <a:ext uri="{FF2B5EF4-FFF2-40B4-BE49-F238E27FC236}">
                <a16:creationId xmlns:a16="http://schemas.microsoft.com/office/drawing/2014/main" id="{0A5F1E60-7371-42DA-98CA-3B78E7163AE4}"/>
              </a:ext>
            </a:extLst>
          </p:cNvPr>
          <p:cNvSpPr>
            <a:spLocks noGrp="1"/>
          </p:cNvSpPr>
          <p:nvPr>
            <p:ph type="sldNum" sz="quarter" idx="14"/>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339723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AB82-8FE1-9B60-3E9C-59A2AE647D43}"/>
              </a:ext>
            </a:extLst>
          </p:cNvPr>
          <p:cNvSpPr>
            <a:spLocks noGrp="1"/>
          </p:cNvSpPr>
          <p:nvPr>
            <p:ph type="title" idx="4294967295"/>
          </p:nvPr>
        </p:nvSpPr>
        <p:spPr>
          <a:xfrm>
            <a:off x="457200" y="-1280160"/>
            <a:ext cx="11276076" cy="1280160"/>
          </a:xfrm>
        </p:spPr>
        <p:txBody>
          <a:bodyPr vert="horz" lIns="0" tIns="0" rIns="0" bIns="0" rtlCol="0" anchor="b" anchorCtr="0">
            <a:normAutofit/>
          </a:bodyPr>
          <a:lstStyle/>
          <a:p>
            <a:r>
              <a:rPr lang="en-US" dirty="0"/>
              <a:t>NCII Contact Information</a:t>
            </a:r>
          </a:p>
        </p:txBody>
      </p:sp>
      <p:pic>
        <p:nvPicPr>
          <p:cNvPr id="3" name="Picture Placeholder 59" descr="A classroom with a teacher helping a student and other students working in the background">
            <a:extLst>
              <a:ext uri="{FF2B5EF4-FFF2-40B4-BE49-F238E27FC236}">
                <a16:creationId xmlns:a16="http://schemas.microsoft.com/office/drawing/2014/main" id="{D6FCC0AE-2389-9E14-6C6A-46787CB503D7}"/>
              </a:ext>
            </a:extLst>
          </p:cNvPr>
          <p:cNvPicPr>
            <a:picLocks noGrp="1" noChangeAspect="1"/>
          </p:cNvPicPr>
          <p:nvPr>
            <p:ph type="pic" sz="quarter" idx="22"/>
          </p:nvPr>
        </p:nvPicPr>
        <p:blipFill rotWithShape="1">
          <a:blip r:embed="rId2" cstate="print">
            <a:extLst>
              <a:ext uri="{28A0092B-C50C-407E-A947-70E740481C1C}">
                <a14:useLocalDpi xmlns:a14="http://schemas.microsoft.com/office/drawing/2010/main" val="0"/>
              </a:ext>
            </a:extLst>
          </a:blip>
          <a:srcRect t="32093" b="32093"/>
          <a:stretch/>
        </p:blipFill>
        <p:spPr>
          <a:xfrm>
            <a:off x="730250" y="1096963"/>
            <a:ext cx="10533063" cy="2514600"/>
          </a:xfrm>
        </p:spPr>
      </p:pic>
      <p:sp>
        <p:nvSpPr>
          <p:cNvPr id="12" name="Text Placeholder 11">
            <a:extLst>
              <a:ext uri="{FF2B5EF4-FFF2-40B4-BE49-F238E27FC236}">
                <a16:creationId xmlns:a16="http://schemas.microsoft.com/office/drawing/2014/main" id="{86C74D66-664C-37A9-4BC4-F380F555FC6B}"/>
              </a:ext>
              <a:ext uri="{C183D7F6-B498-43B3-948B-1728B52AA6E4}">
                <adec:decorative xmlns:adec="http://schemas.microsoft.com/office/drawing/2017/decorative" val="1"/>
              </a:ext>
            </a:extLst>
          </p:cNvPr>
          <p:cNvSpPr>
            <a:spLocks noGrp="1"/>
          </p:cNvSpPr>
          <p:nvPr>
            <p:ph type="body" sz="quarter" idx="23"/>
          </p:nvPr>
        </p:nvSpPr>
        <p:spPr>
          <a:xfrm>
            <a:off x="730250" y="1096963"/>
            <a:ext cx="10533888" cy="2514600"/>
          </a:xfrm>
        </p:spPr>
        <p:txBody>
          <a:bodyPr/>
          <a:lstStyle/>
          <a:p>
            <a:pPr marL="0" marR="0" lvl="0" indent="0" algn="l" defTabSz="685800" rtl="0" eaLnBrk="1" fontAlgn="auto" latinLnBrk="0" hangingPunct="1">
              <a:lnSpc>
                <a:spcPct val="125000"/>
              </a:lnSpc>
              <a:spcBef>
                <a:spcPts val="0"/>
              </a:spcBef>
              <a:spcAft>
                <a:spcPts val="0"/>
              </a:spcAft>
              <a:buClr>
                <a:srgbClr val="C25131"/>
              </a:buClr>
              <a:buSzPct val="100000"/>
              <a:buFont typeface="Wingdings" panose="05000000000000000000" pitchFamily="2" charset="2"/>
              <a:buNone/>
              <a:tabLst/>
              <a:defRPr/>
            </a:pPr>
            <a:endParaRPr kumimoji="0" lang="en-US" sz="2200" b="0" i="0" u="none" strike="noStrike" kern="1200" cap="none" spc="0" normalizeH="0" baseline="0" noProof="0" dirty="0">
              <a:ln>
                <a:noFill/>
              </a:ln>
              <a:solidFill>
                <a:srgbClr val="F9EDEA"/>
              </a:solidFill>
              <a:effectLst/>
              <a:uLnTx/>
              <a:uFillTx/>
              <a:latin typeface="Calibri"/>
              <a:cs typeface="Calibri"/>
            </a:endParaRPr>
          </a:p>
        </p:txBody>
      </p:sp>
      <p:sp>
        <p:nvSpPr>
          <p:cNvPr id="5" name="Slide Number Placeholder 4">
            <a:extLst>
              <a:ext uri="{FF2B5EF4-FFF2-40B4-BE49-F238E27FC236}">
                <a16:creationId xmlns:a16="http://schemas.microsoft.com/office/drawing/2014/main" id="{A5AFA22F-5C51-94F0-F1D8-614AF4D20FF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123162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342E7E-EC7A-4602-FE09-900B81EABE62}"/>
              </a:ext>
            </a:extLst>
          </p:cNvPr>
          <p:cNvSpPr>
            <a:spLocks noGrp="1"/>
          </p:cNvSpPr>
          <p:nvPr>
            <p:ph type="title"/>
          </p:nvPr>
        </p:nvSpPr>
        <p:spPr>
          <a:xfrm>
            <a:off x="457200" y="0"/>
            <a:ext cx="11274552" cy="1280160"/>
          </a:xfrm>
        </p:spPr>
        <p:txBody>
          <a:bodyPr anchor="ctr">
            <a:normAutofit/>
          </a:bodyPr>
          <a:lstStyle/>
          <a:p>
            <a:r>
              <a:rPr lang="en-US" dirty="0"/>
              <a:t>Agenda</a:t>
            </a:r>
          </a:p>
        </p:txBody>
      </p:sp>
      <p:sp>
        <p:nvSpPr>
          <p:cNvPr id="8" name="Content Placeholder 7">
            <a:extLst>
              <a:ext uri="{FF2B5EF4-FFF2-40B4-BE49-F238E27FC236}">
                <a16:creationId xmlns:a16="http://schemas.microsoft.com/office/drawing/2014/main" id="{46210451-B5C1-D84F-8F18-B534852BB068}"/>
              </a:ext>
            </a:extLst>
          </p:cNvPr>
          <p:cNvSpPr>
            <a:spLocks noGrp="1"/>
          </p:cNvSpPr>
          <p:nvPr>
            <p:ph sz="half" idx="1"/>
          </p:nvPr>
        </p:nvSpPr>
        <p:spPr>
          <a:xfrm>
            <a:off x="457200" y="1371600"/>
            <a:ext cx="5568696" cy="4343400"/>
          </a:xfrm>
        </p:spPr>
        <p:txBody>
          <a:bodyPr>
            <a:normAutofit/>
          </a:bodyPr>
          <a:lstStyle/>
          <a:p>
            <a:r>
              <a:rPr lang="en-US" dirty="0"/>
              <a:t>Lessons learned from implementing intensive intervention</a:t>
            </a:r>
          </a:p>
          <a:p>
            <a:r>
              <a:rPr lang="en-US" dirty="0"/>
              <a:t>Educator Panel</a:t>
            </a:r>
          </a:p>
        </p:txBody>
      </p:sp>
      <p:pic>
        <p:nvPicPr>
          <p:cNvPr id="1026" name="Picture 2" descr="A chalkboard with the word &quot;AGENDA&quot; written on it">
            <a:extLst>
              <a:ext uri="{FF2B5EF4-FFF2-40B4-BE49-F238E27FC236}">
                <a16:creationId xmlns:a16="http://schemas.microsoft.com/office/drawing/2014/main" id="{0439943E-7886-ABF0-E7E9-48323AC72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9" r="3808" b="2"/>
          <a:stretch/>
        </p:blipFill>
        <p:spPr bwMode="auto">
          <a:xfrm>
            <a:off x="6163056" y="1371600"/>
            <a:ext cx="5568696" cy="4343400"/>
          </a:xfrm>
          <a:prstGeom prst="rect">
            <a:avLst/>
          </a:prstGeom>
          <a:solidFill>
            <a:srgbClr val="FFFFFF"/>
          </a:solidFill>
        </p:spPr>
      </p:pic>
      <p:sp>
        <p:nvSpPr>
          <p:cNvPr id="1031" name="Text Placeholder 4">
            <a:extLst>
              <a:ext uri="{FF2B5EF4-FFF2-40B4-BE49-F238E27FC236}">
                <a16:creationId xmlns:a16="http://schemas.microsoft.com/office/drawing/2014/main" id="{185794F1-EA64-AB20-C2F7-D09685662057}"/>
              </a:ext>
              <a:ext uri="{C183D7F6-B498-43B3-948B-1728B52AA6E4}">
                <adec:decorative xmlns:adec="http://schemas.microsoft.com/office/drawing/2017/decorative" val="1"/>
              </a:ext>
            </a:extLst>
          </p:cNvPr>
          <p:cNvSpPr>
            <a:spLocks noGrp="1"/>
          </p:cNvSpPr>
          <p:nvPr>
            <p:ph type="body" sz="quarter" idx="13"/>
          </p:nvPr>
        </p:nvSpPr>
        <p:spPr>
          <a:xfrm>
            <a:off x="457200" y="5751576"/>
            <a:ext cx="11274552" cy="192024"/>
          </a:xfrm>
        </p:spPr>
        <p:txBody>
          <a:bodyPr/>
          <a:lstStyle/>
          <a:p>
            <a:endParaRPr lang="en-US"/>
          </a:p>
        </p:txBody>
      </p:sp>
      <p:sp>
        <p:nvSpPr>
          <p:cNvPr id="6" name="Slide Number Placeholder 5">
            <a:extLst>
              <a:ext uri="{FF2B5EF4-FFF2-40B4-BE49-F238E27FC236}">
                <a16:creationId xmlns:a16="http://schemas.microsoft.com/office/drawing/2014/main" id="{9573483C-3E85-ECB4-4BE8-B7B3014B5777}"/>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2</a:t>
            </a:fld>
            <a:endParaRPr lang="en-US"/>
          </a:p>
        </p:txBody>
      </p:sp>
    </p:spTree>
    <p:extLst>
      <p:ext uri="{BB962C8B-B14F-4D97-AF65-F5344CB8AC3E}">
        <p14:creationId xmlns:p14="http://schemas.microsoft.com/office/powerpoint/2010/main" val="107363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3371-F041-4235-B01F-F7E08930FD1F}"/>
              </a:ext>
            </a:extLst>
          </p:cNvPr>
          <p:cNvSpPr>
            <a:spLocks noGrp="1"/>
          </p:cNvSpPr>
          <p:nvPr>
            <p:ph type="title"/>
          </p:nvPr>
        </p:nvSpPr>
        <p:spPr>
          <a:xfrm>
            <a:off x="1246912" y="2148840"/>
            <a:ext cx="3312125" cy="1280160"/>
          </a:xfrm>
        </p:spPr>
        <p:txBody>
          <a:bodyPr>
            <a:normAutofit fontScale="90000"/>
          </a:bodyPr>
          <a:lstStyle/>
          <a:p>
            <a:r>
              <a:rPr lang="en-US" sz="4400" dirty="0">
                <a:solidFill>
                  <a:srgbClr val="C25131"/>
                </a:solidFill>
                <a:hlinkClick r:id="rId3"/>
              </a:rPr>
              <a:t>5</a:t>
            </a:r>
            <a:r>
              <a:rPr lang="en-US" dirty="0">
                <a:hlinkClick r:id="rId3"/>
              </a:rPr>
              <a:t> Lessons Learned From Implementing Intensive Intervention </a:t>
            </a:r>
            <a:endParaRPr lang="en-US" dirty="0"/>
          </a:p>
        </p:txBody>
      </p:sp>
      <p:pic>
        <p:nvPicPr>
          <p:cNvPr id="7" name="Picture 6" descr="A screenshot of the &quot;5 Lessons Learned From Implementing Intensive Intervention,&quot; linked on the slide">
            <a:hlinkClick r:id="rId3"/>
            <a:extLst>
              <a:ext uri="{FF2B5EF4-FFF2-40B4-BE49-F238E27FC236}">
                <a16:creationId xmlns:a16="http://schemas.microsoft.com/office/drawing/2014/main" id="{A3C2B13C-30DD-4582-9DFD-6A79D9CDE18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733210" y="281465"/>
            <a:ext cx="5447408" cy="5833444"/>
          </a:xfrm>
          <a:prstGeom prst="rect">
            <a:avLst/>
          </a:prstGeom>
        </p:spPr>
      </p:pic>
      <p:sp>
        <p:nvSpPr>
          <p:cNvPr id="4" name="Text Placeholder 3">
            <a:extLst>
              <a:ext uri="{FF2B5EF4-FFF2-40B4-BE49-F238E27FC236}">
                <a16:creationId xmlns:a16="http://schemas.microsoft.com/office/drawing/2014/main" id="{A9E9214A-D45E-4232-9875-6A0177CF7A67}"/>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2E132ED-B46B-4F37-AC9C-B044FC8D6830}"/>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77444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D4D4-7527-4C77-955F-A974E5ABD0E8}"/>
              </a:ext>
            </a:extLst>
          </p:cNvPr>
          <p:cNvSpPr>
            <a:spLocks noGrp="1"/>
          </p:cNvSpPr>
          <p:nvPr>
            <p:ph type="title"/>
          </p:nvPr>
        </p:nvSpPr>
        <p:spPr/>
        <p:txBody>
          <a:bodyPr/>
          <a:lstStyle/>
          <a:p>
            <a:r>
              <a:rPr lang="en-US" dirty="0">
                <a:solidFill>
                  <a:srgbClr val="C25131"/>
                </a:solidFill>
              </a:rPr>
              <a:t>1. </a:t>
            </a:r>
            <a:r>
              <a:rPr lang="en-US" dirty="0"/>
              <a:t>Support from leadership is essential.</a:t>
            </a:r>
          </a:p>
        </p:txBody>
      </p:sp>
      <p:sp>
        <p:nvSpPr>
          <p:cNvPr id="10" name="Content Placeholder 9">
            <a:extLst>
              <a:ext uri="{FF2B5EF4-FFF2-40B4-BE49-F238E27FC236}">
                <a16:creationId xmlns:a16="http://schemas.microsoft.com/office/drawing/2014/main" id="{883E685B-C6F0-4FAB-8CD6-81A2F13AD02C}"/>
              </a:ext>
            </a:extLst>
          </p:cNvPr>
          <p:cNvSpPr>
            <a:spLocks noGrp="1"/>
          </p:cNvSpPr>
          <p:nvPr>
            <p:ph sz="quarter" idx="15"/>
          </p:nvPr>
        </p:nvSpPr>
        <p:spPr/>
        <p:txBody>
          <a:bodyPr>
            <a:normAutofit/>
          </a:bodyPr>
          <a:lstStyle/>
          <a:p>
            <a:pPr marL="0" indent="0">
              <a:buNone/>
            </a:pPr>
            <a:r>
              <a:rPr lang="en-US" dirty="0"/>
              <a:t>“You need a </a:t>
            </a:r>
            <a:r>
              <a:rPr lang="en-US" b="1" dirty="0"/>
              <a:t>level of commitment </a:t>
            </a:r>
            <a:r>
              <a:rPr lang="en-US" dirty="0"/>
              <a:t>that even when it gets difficult, you will not sacrifice the time you’ve set aside or the direction that you’ve given in terms of implementation of intervention. This has to be a</a:t>
            </a:r>
            <a:r>
              <a:rPr lang="en-US" b="1" dirty="0"/>
              <a:t> priority</a:t>
            </a:r>
            <a:r>
              <a:rPr lang="en-US" dirty="0"/>
              <a:t>. . . . The administrator has to be </a:t>
            </a:r>
            <a:r>
              <a:rPr lang="en-US" b="1" dirty="0"/>
              <a:t>able and willing to commit resources </a:t>
            </a:r>
            <a:r>
              <a:rPr lang="en-US" dirty="0"/>
              <a:t>. . . in order to be able to maintain fidelity to the plan.” </a:t>
            </a:r>
          </a:p>
          <a:p>
            <a:pPr marL="0" indent="0" algn="r">
              <a:buNone/>
            </a:pPr>
            <a:r>
              <a:rPr lang="en-US" i="1" dirty="0"/>
              <a:t>District Administrator </a:t>
            </a:r>
          </a:p>
        </p:txBody>
      </p:sp>
      <p:sp>
        <p:nvSpPr>
          <p:cNvPr id="3" name="Text Placeholder 2">
            <a:extLst>
              <a:ext uri="{FF2B5EF4-FFF2-40B4-BE49-F238E27FC236}">
                <a16:creationId xmlns:a16="http://schemas.microsoft.com/office/drawing/2014/main" id="{921FCB76-702D-4637-A77C-367E2C819D95}"/>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121E4EE-6253-44B8-85EA-397CD56A08DD}"/>
              </a:ext>
            </a:extLst>
          </p:cNvPr>
          <p:cNvSpPr>
            <a:spLocks noGrp="1"/>
          </p:cNvSpPr>
          <p:nvPr>
            <p:ph type="sldNum" sz="quarter" idx="14"/>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86414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5370-689E-441B-B64D-077757B23BCF}"/>
              </a:ext>
            </a:extLst>
          </p:cNvPr>
          <p:cNvSpPr>
            <a:spLocks noGrp="1"/>
          </p:cNvSpPr>
          <p:nvPr>
            <p:ph type="title"/>
          </p:nvPr>
        </p:nvSpPr>
        <p:spPr/>
        <p:txBody>
          <a:bodyPr/>
          <a:lstStyle/>
          <a:p>
            <a:r>
              <a:rPr lang="en-US" dirty="0"/>
              <a:t>Leadership Resources </a:t>
            </a:r>
          </a:p>
        </p:txBody>
      </p:sp>
      <p:pic>
        <p:nvPicPr>
          <p:cNvPr id="6" name="Picture 5" descr="A screenshot of the NCII handout, &quot;Why Administrators Should Support Data-Based Individualization (DBI)&quot;">
            <a:hlinkClick r:id="rId3"/>
            <a:extLst>
              <a:ext uri="{FF2B5EF4-FFF2-40B4-BE49-F238E27FC236}">
                <a16:creationId xmlns:a16="http://schemas.microsoft.com/office/drawing/2014/main" id="{17BA833D-3240-4E0A-9FAA-D976BFB8F25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65872" y="1254216"/>
            <a:ext cx="5826027" cy="4349568"/>
          </a:xfrm>
          <a:prstGeom prst="rect">
            <a:avLst/>
          </a:prstGeom>
          <a:ln>
            <a:solidFill>
              <a:schemeClr val="tx1"/>
            </a:solidFill>
          </a:ln>
        </p:spPr>
      </p:pic>
      <p:pic>
        <p:nvPicPr>
          <p:cNvPr id="8" name="Content Placeholder 5" descr="A screenshot of the NCII resource, &quot;Four Keys to Supporting Intensive Intervention Implementation&quot;">
            <a:hlinkClick r:id="rId5"/>
            <a:extLst>
              <a:ext uri="{FF2B5EF4-FFF2-40B4-BE49-F238E27FC236}">
                <a16:creationId xmlns:a16="http://schemas.microsoft.com/office/drawing/2014/main" id="{FC760F22-8CF5-4D4D-80DB-A78CB6DFB29C}"/>
              </a:ext>
              <a:ext uri="{C183D7F6-B498-43B3-948B-1728B52AA6E4}">
                <adec:decorative xmlns:adec="http://schemas.microsoft.com/office/drawing/2017/decorative" val="0"/>
              </a:ext>
            </a:extLst>
          </p:cNvPr>
          <p:cNvPicPr>
            <a:picLocks noGrp="1" noChangeAspect="1"/>
          </p:cNvPicPr>
          <p:nvPr>
            <p:ph sz="quarter" idx="15"/>
          </p:nvPr>
        </p:nvPicPr>
        <p:blipFill>
          <a:blip r:embed="rId6"/>
          <a:stretch>
            <a:fillRect/>
          </a:stretch>
        </p:blipFill>
        <p:spPr>
          <a:xfrm rot="458061">
            <a:off x="6812799" y="1547055"/>
            <a:ext cx="4651150" cy="3635871"/>
          </a:xfrm>
          <a:prstGeom prst="rect">
            <a:avLst/>
          </a:prstGeom>
          <a:ln>
            <a:solidFill>
              <a:schemeClr val="tx1"/>
            </a:solidFill>
          </a:ln>
        </p:spPr>
      </p:pic>
      <p:sp>
        <p:nvSpPr>
          <p:cNvPr id="11" name="TextBox 10">
            <a:extLst>
              <a:ext uri="{FF2B5EF4-FFF2-40B4-BE49-F238E27FC236}">
                <a16:creationId xmlns:a16="http://schemas.microsoft.com/office/drawing/2014/main" id="{DC9692F2-95EF-4E41-A745-783A13F36C92}"/>
              </a:ext>
            </a:extLst>
          </p:cNvPr>
          <p:cNvSpPr txBox="1"/>
          <p:nvPr/>
        </p:nvSpPr>
        <p:spPr>
          <a:xfrm>
            <a:off x="6900569" y="5475767"/>
            <a:ext cx="3173329" cy="923330"/>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a:hlinkClick r:id="rId5"/>
              </a:rPr>
              <a:t>Four Keys to Support Intensive Intervention</a:t>
            </a:r>
            <a:endParaRPr lang="en-US"/>
          </a:p>
          <a:p>
            <a:pPr marL="285750" indent="-285750">
              <a:buFont typeface="Arial" panose="020B0604020202020204" pitchFamily="34" charset="0"/>
              <a:buChar char="•"/>
            </a:pPr>
            <a:r>
              <a:rPr lang="en-US">
                <a:hlinkClick r:id="rId3"/>
              </a:rPr>
              <a:t>Administrators &amp; DBI</a:t>
            </a:r>
            <a:endParaRPr lang="en-US"/>
          </a:p>
        </p:txBody>
      </p:sp>
      <p:sp>
        <p:nvSpPr>
          <p:cNvPr id="7" name="Text Placeholder 6">
            <a:extLst>
              <a:ext uri="{FF2B5EF4-FFF2-40B4-BE49-F238E27FC236}">
                <a16:creationId xmlns:a16="http://schemas.microsoft.com/office/drawing/2014/main" id="{F3AA8910-2F4A-406A-9F53-3307E10A795C}"/>
              </a:ext>
              <a:ext uri="{C183D7F6-B498-43B3-948B-1728B52AA6E4}">
                <adec:decorative xmlns:adec="http://schemas.microsoft.com/office/drawing/2017/decorative" val="1"/>
              </a:ext>
            </a:extLst>
          </p:cNvPr>
          <p:cNvSpPr>
            <a:spLocks noGrp="1"/>
          </p:cNvSpPr>
          <p:nvPr>
            <p:ph type="body" sz="quarter" idx="13"/>
          </p:nvPr>
        </p:nvSpPr>
        <p:spPr>
          <a:xfrm>
            <a:off x="765872" y="5767074"/>
            <a:ext cx="11274552" cy="192024"/>
          </a:xfrm>
        </p:spPr>
        <p:txBody>
          <a:bodyPr/>
          <a:lstStyle/>
          <a:p>
            <a:endParaRPr lang="en-US"/>
          </a:p>
        </p:txBody>
      </p:sp>
      <p:sp>
        <p:nvSpPr>
          <p:cNvPr id="5" name="Slide Number Placeholder 4">
            <a:extLst>
              <a:ext uri="{FF2B5EF4-FFF2-40B4-BE49-F238E27FC236}">
                <a16:creationId xmlns:a16="http://schemas.microsoft.com/office/drawing/2014/main" id="{A3B945DA-3454-450D-8C24-E300810B2EED}"/>
              </a:ext>
            </a:extLst>
          </p:cNvPr>
          <p:cNvSpPr>
            <a:spLocks noGrp="1"/>
          </p:cNvSpPr>
          <p:nvPr>
            <p:ph type="sldNum" sz="quarter" idx="14"/>
          </p:nvPr>
        </p:nvSpPr>
        <p:spPr/>
        <p:txBody>
          <a:bodyPr/>
          <a:lstStyle/>
          <a:p>
            <a:fld id="{99A20822-4A49-4D36-86E3-300BA48D3F00}" type="slidenum">
              <a:rPr lang="en-US" smtClean="0"/>
              <a:t>5</a:t>
            </a:fld>
            <a:endParaRPr lang="en-US"/>
          </a:p>
        </p:txBody>
      </p:sp>
    </p:spTree>
    <p:extLst>
      <p:ext uri="{BB962C8B-B14F-4D97-AF65-F5344CB8AC3E}">
        <p14:creationId xmlns:p14="http://schemas.microsoft.com/office/powerpoint/2010/main" val="9087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29A41A-3C8B-4CA1-ACB1-D37C8ED30CE5}"/>
              </a:ext>
            </a:extLst>
          </p:cNvPr>
          <p:cNvSpPr>
            <a:spLocks noGrp="1"/>
          </p:cNvSpPr>
          <p:nvPr>
            <p:ph type="title"/>
          </p:nvPr>
        </p:nvSpPr>
        <p:spPr/>
        <p:txBody>
          <a:bodyPr/>
          <a:lstStyle/>
          <a:p>
            <a:r>
              <a:rPr lang="en-US" dirty="0">
                <a:solidFill>
                  <a:srgbClr val="C25131"/>
                </a:solidFill>
              </a:rPr>
              <a:t>2.</a:t>
            </a:r>
            <a:r>
              <a:rPr lang="en-US" dirty="0"/>
              <a:t> Ensure solid Tiers 1 and 2.</a:t>
            </a:r>
          </a:p>
        </p:txBody>
      </p:sp>
      <p:sp>
        <p:nvSpPr>
          <p:cNvPr id="7" name="Content Placeholder 6">
            <a:extLst>
              <a:ext uri="{FF2B5EF4-FFF2-40B4-BE49-F238E27FC236}">
                <a16:creationId xmlns:a16="http://schemas.microsoft.com/office/drawing/2014/main" id="{8B973D81-5185-42B5-BDF0-7D37FCAA83D7}"/>
              </a:ext>
            </a:extLst>
          </p:cNvPr>
          <p:cNvSpPr>
            <a:spLocks noGrp="1"/>
          </p:cNvSpPr>
          <p:nvPr>
            <p:ph sz="quarter" idx="15"/>
          </p:nvPr>
        </p:nvSpPr>
        <p:spPr/>
        <p:txBody>
          <a:bodyPr>
            <a:normAutofit/>
          </a:bodyPr>
          <a:lstStyle/>
          <a:p>
            <a:r>
              <a:rPr lang="en-US" dirty="0"/>
              <a:t>Starting with a solid foundation helps to ensure the right students are identified for additional support and that teachers can focus on those students. </a:t>
            </a:r>
          </a:p>
          <a:p>
            <a:r>
              <a:rPr lang="en-US" dirty="0"/>
              <a:t>Ensure appropriate infrastructures are in place:</a:t>
            </a:r>
          </a:p>
          <a:p>
            <a:pPr lvl="2"/>
            <a:r>
              <a:rPr lang="en-US" dirty="0"/>
              <a:t>Screening</a:t>
            </a:r>
          </a:p>
          <a:p>
            <a:pPr lvl="2"/>
            <a:r>
              <a:rPr lang="en-US" dirty="0"/>
              <a:t>Progress monitoring</a:t>
            </a:r>
          </a:p>
          <a:p>
            <a:pPr lvl="2"/>
            <a:r>
              <a:rPr lang="en-US" dirty="0"/>
              <a:t>Data-based decision making </a:t>
            </a:r>
          </a:p>
          <a:p>
            <a:pPr lvl="2"/>
            <a:r>
              <a:rPr lang="en-US" dirty="0"/>
              <a:t>High-quality instruction and intervention </a:t>
            </a:r>
          </a:p>
        </p:txBody>
      </p:sp>
      <p:pic>
        <p:nvPicPr>
          <p:cNvPr id="9" name="Picture 8" descr="A gradient triangle with a green base, yellow in the middle, and red at the top">
            <a:extLst>
              <a:ext uri="{FF2B5EF4-FFF2-40B4-BE49-F238E27FC236}">
                <a16:creationId xmlns:a16="http://schemas.microsoft.com/office/drawing/2014/main" id="{8FB96C23-9DBE-4D04-8121-BBF62EF1BFA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98832" y="2623279"/>
            <a:ext cx="3332920" cy="3444145"/>
          </a:xfrm>
          <a:prstGeom prst="rect">
            <a:avLst/>
          </a:prstGeom>
        </p:spPr>
      </p:pic>
      <p:sp>
        <p:nvSpPr>
          <p:cNvPr id="2" name="Text Placeholder 1">
            <a:extLst>
              <a:ext uri="{FF2B5EF4-FFF2-40B4-BE49-F238E27FC236}">
                <a16:creationId xmlns:a16="http://schemas.microsoft.com/office/drawing/2014/main" id="{0465D7A2-9246-4619-BCA8-B903E7A14921}"/>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6E27325-16B1-4427-976F-A801BC7B1B0A}"/>
              </a:ext>
            </a:extLst>
          </p:cNvPr>
          <p:cNvSpPr>
            <a:spLocks noGrp="1"/>
          </p:cNvSpPr>
          <p:nvPr>
            <p:ph type="sldNum" sz="quarter" idx="14"/>
          </p:nvPr>
        </p:nvSpPr>
        <p:spPr/>
        <p:txBody>
          <a:bodyPr/>
          <a:lstStyle/>
          <a:p>
            <a:fld id="{99A20822-4A49-4D36-86E3-300BA48D3F00}" type="slidenum">
              <a:rPr lang="en-US" smtClean="0"/>
              <a:t>6</a:t>
            </a:fld>
            <a:endParaRPr lang="en-US"/>
          </a:p>
        </p:txBody>
      </p:sp>
    </p:spTree>
    <p:extLst>
      <p:ext uri="{BB962C8B-B14F-4D97-AF65-F5344CB8AC3E}">
        <p14:creationId xmlns:p14="http://schemas.microsoft.com/office/powerpoint/2010/main" val="241854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2C2-8C7F-4B29-9276-8BB3352D8838}"/>
              </a:ext>
            </a:extLst>
          </p:cNvPr>
          <p:cNvSpPr>
            <a:spLocks noGrp="1"/>
          </p:cNvSpPr>
          <p:nvPr>
            <p:ph type="title"/>
          </p:nvPr>
        </p:nvSpPr>
        <p:spPr/>
        <p:txBody>
          <a:bodyPr>
            <a:normAutofit/>
          </a:bodyPr>
          <a:lstStyle/>
          <a:p>
            <a:r>
              <a:rPr lang="en-US" sz="3700" i="1" dirty="0"/>
              <a:t>Tiers 1 and 2 Resources</a:t>
            </a:r>
            <a:r>
              <a:rPr lang="en-US" sz="3700" dirty="0"/>
              <a:t>: Academic and Behavior Assessment and Intervention Tools Charts</a:t>
            </a:r>
          </a:p>
        </p:txBody>
      </p:sp>
      <p:pic>
        <p:nvPicPr>
          <p:cNvPr id="12" name="Picture 11" descr="A screenshot of the NCII Screening Tools Chart">
            <a:hlinkClick r:id="rId3"/>
            <a:extLst>
              <a:ext uri="{FF2B5EF4-FFF2-40B4-BE49-F238E27FC236}">
                <a16:creationId xmlns:a16="http://schemas.microsoft.com/office/drawing/2014/main" id="{3F95396B-4259-49AB-B55B-D728BC129F3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4" y="1645641"/>
            <a:ext cx="3351658" cy="3009175"/>
          </a:xfrm>
          <a:prstGeom prst="rect">
            <a:avLst/>
          </a:prstGeom>
          <a:ln>
            <a:solidFill>
              <a:schemeClr val="tx1"/>
            </a:solidFill>
          </a:ln>
        </p:spPr>
      </p:pic>
      <p:sp>
        <p:nvSpPr>
          <p:cNvPr id="10" name="Rectangle 9">
            <a:extLst>
              <a:ext uri="{FF2B5EF4-FFF2-40B4-BE49-F238E27FC236}">
                <a16:creationId xmlns:a16="http://schemas.microsoft.com/office/drawing/2014/main" id="{EBC17AAD-BD20-4E7F-9697-A2BCD610EB9D}"/>
              </a:ext>
            </a:extLst>
          </p:cNvPr>
          <p:cNvSpPr/>
          <p:nvPr/>
        </p:nvSpPr>
        <p:spPr>
          <a:xfrm>
            <a:off x="827165" y="4812485"/>
            <a:ext cx="3351658"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3"/>
              </a:rPr>
              <a:t>Screening Tools Chart </a:t>
            </a:r>
            <a:endParaRPr lang="en-US" sz="2000" b="1">
              <a:solidFill>
                <a:schemeClr val="tx1"/>
              </a:solidFill>
            </a:endParaRPr>
          </a:p>
        </p:txBody>
      </p:sp>
      <p:pic>
        <p:nvPicPr>
          <p:cNvPr id="14" name="Picture 13" descr="A screenshot of the NCII Intervention Tools Chart">
            <a:hlinkClick r:id="rId5"/>
            <a:extLst>
              <a:ext uri="{FF2B5EF4-FFF2-40B4-BE49-F238E27FC236}">
                <a16:creationId xmlns:a16="http://schemas.microsoft.com/office/drawing/2014/main" id="{EEED42B9-E9C2-47B4-8C12-7DF3361B2EF0}"/>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4874" y="1645641"/>
            <a:ext cx="3182610" cy="3009175"/>
          </a:xfrm>
          <a:prstGeom prst="rect">
            <a:avLst/>
          </a:prstGeom>
          <a:ln>
            <a:solidFill>
              <a:schemeClr val="tx1"/>
            </a:solidFill>
          </a:ln>
        </p:spPr>
      </p:pic>
      <p:sp>
        <p:nvSpPr>
          <p:cNvPr id="9" name="Rectangle 8">
            <a:extLst>
              <a:ext uri="{FF2B5EF4-FFF2-40B4-BE49-F238E27FC236}">
                <a16:creationId xmlns:a16="http://schemas.microsoft.com/office/drawing/2014/main" id="{DA8E3E7A-F6D9-4BC9-A471-FABD85A86897}"/>
              </a:ext>
            </a:extLst>
          </p:cNvPr>
          <p:cNvSpPr/>
          <p:nvPr/>
        </p:nvSpPr>
        <p:spPr>
          <a:xfrm>
            <a:off x="4530436" y="4823160"/>
            <a:ext cx="3182611"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5"/>
              </a:rPr>
              <a:t>Intervention Tools Chart </a:t>
            </a:r>
            <a:endParaRPr lang="en-US" sz="2000" b="1">
              <a:solidFill>
                <a:schemeClr val="tx1"/>
              </a:solidFill>
            </a:endParaRPr>
          </a:p>
        </p:txBody>
      </p:sp>
      <p:pic>
        <p:nvPicPr>
          <p:cNvPr id="17" name="Picture 16" descr="A screenshot of the NCII Progress Monitoring Tools Chart">
            <a:hlinkClick r:id="rId7"/>
            <a:extLst>
              <a:ext uri="{FF2B5EF4-FFF2-40B4-BE49-F238E27FC236}">
                <a16:creationId xmlns:a16="http://schemas.microsoft.com/office/drawing/2014/main" id="{4787A5C5-629E-4921-888D-B7D56C252969}"/>
              </a:ext>
              <a:ext uri="{C183D7F6-B498-43B3-948B-1728B52AA6E4}">
                <adec:decorative xmlns:adec="http://schemas.microsoft.com/office/drawing/2017/decorative" val="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2095" y="1645641"/>
            <a:ext cx="3488662" cy="3009175"/>
          </a:xfrm>
          <a:prstGeom prst="rect">
            <a:avLst/>
          </a:prstGeom>
          <a:ln>
            <a:solidFill>
              <a:schemeClr val="tx1"/>
            </a:solidFill>
          </a:ln>
        </p:spPr>
      </p:pic>
      <p:sp>
        <p:nvSpPr>
          <p:cNvPr id="7" name="Rectangle 6">
            <a:extLst>
              <a:ext uri="{FF2B5EF4-FFF2-40B4-BE49-F238E27FC236}">
                <a16:creationId xmlns:a16="http://schemas.microsoft.com/office/drawing/2014/main" id="{A2EDF04A-2800-499A-99B1-20BF9153BE43}"/>
              </a:ext>
            </a:extLst>
          </p:cNvPr>
          <p:cNvSpPr/>
          <p:nvPr/>
        </p:nvSpPr>
        <p:spPr>
          <a:xfrm>
            <a:off x="8119099" y="4812486"/>
            <a:ext cx="3351658"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7"/>
              </a:rPr>
              <a:t>Progress Monitoring Tools Chart </a:t>
            </a:r>
            <a:endParaRPr lang="en-US" sz="2000" b="1">
              <a:solidFill>
                <a:schemeClr val="tx1"/>
              </a:solidFill>
            </a:endParaRPr>
          </a:p>
        </p:txBody>
      </p:sp>
      <p:sp>
        <p:nvSpPr>
          <p:cNvPr id="11" name="Text Placeholder 10">
            <a:extLst>
              <a:ext uri="{FF2B5EF4-FFF2-40B4-BE49-F238E27FC236}">
                <a16:creationId xmlns:a16="http://schemas.microsoft.com/office/drawing/2014/main" id="{679DC3DD-A6C5-48DD-927C-BE8E9BAC9B2A}"/>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0033915-4C73-4D7F-A8FE-6F46EA0E0B7D}"/>
              </a:ext>
            </a:extLst>
          </p:cNvPr>
          <p:cNvSpPr>
            <a:spLocks noGrp="1"/>
          </p:cNvSpPr>
          <p:nvPr>
            <p:ph type="sldNum" sz="quarter" idx="14"/>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422483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E44C-3AD0-4C3C-9F7B-863BDAEFAFAE}"/>
              </a:ext>
            </a:extLst>
          </p:cNvPr>
          <p:cNvSpPr>
            <a:spLocks noGrp="1"/>
          </p:cNvSpPr>
          <p:nvPr>
            <p:ph type="title"/>
          </p:nvPr>
        </p:nvSpPr>
        <p:spPr>
          <a:xfrm>
            <a:off x="455676" y="91440"/>
            <a:ext cx="11276076" cy="1280160"/>
          </a:xfrm>
        </p:spPr>
        <p:txBody>
          <a:bodyPr>
            <a:normAutofit/>
          </a:bodyPr>
          <a:lstStyle/>
          <a:p>
            <a:r>
              <a:rPr lang="en-US" sz="4000" dirty="0">
                <a:solidFill>
                  <a:srgbClr val="C25131"/>
                </a:solidFill>
              </a:rPr>
              <a:t>3. </a:t>
            </a:r>
            <a:r>
              <a:rPr lang="en-US" sz="4000" dirty="0"/>
              <a:t>Start small and focus on one step at a time.</a:t>
            </a:r>
          </a:p>
        </p:txBody>
      </p:sp>
      <p:sp>
        <p:nvSpPr>
          <p:cNvPr id="3" name="Content Placeholder 2">
            <a:extLst>
              <a:ext uri="{FF2B5EF4-FFF2-40B4-BE49-F238E27FC236}">
                <a16:creationId xmlns:a16="http://schemas.microsoft.com/office/drawing/2014/main" id="{AE2ABC86-BA55-4FCA-AA71-1E2CFE1EEDB9}"/>
              </a:ext>
            </a:extLst>
          </p:cNvPr>
          <p:cNvSpPr>
            <a:spLocks noGrp="1"/>
          </p:cNvSpPr>
          <p:nvPr>
            <p:ph sz="quarter" idx="15"/>
          </p:nvPr>
        </p:nvSpPr>
        <p:spPr/>
        <p:txBody>
          <a:bodyPr/>
          <a:lstStyle/>
          <a:p>
            <a:r>
              <a:rPr lang="en-US" b="1" dirty="0"/>
              <a:t>Staff shared: </a:t>
            </a:r>
            <a:r>
              <a:rPr lang="en-US" dirty="0"/>
              <a:t>Small-scale implementation allowed them to concentrate on understanding the DBI process and learning how to integrate the process into their instruction. </a:t>
            </a:r>
          </a:p>
          <a:p>
            <a:r>
              <a:rPr lang="en-US" b="1" dirty="0"/>
              <a:t>Leaders shared: </a:t>
            </a:r>
            <a:r>
              <a:rPr lang="en-US" dirty="0"/>
              <a:t>Not overcommitting in the early stages of DBI implementation was critical to ensuring that teachers were not overwhelmed or frustrated and to allowing them to experience initial successes.</a:t>
            </a:r>
          </a:p>
        </p:txBody>
      </p:sp>
      <p:sp>
        <p:nvSpPr>
          <p:cNvPr id="5" name="Text Placeholder 4">
            <a:extLst>
              <a:ext uri="{FF2B5EF4-FFF2-40B4-BE49-F238E27FC236}">
                <a16:creationId xmlns:a16="http://schemas.microsoft.com/office/drawing/2014/main" id="{E9C434F4-0584-4557-9A3D-D33F6D1F1D9D}"/>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9CF6E1F5-387B-4971-9875-920AAE218932}"/>
              </a:ext>
            </a:extLst>
          </p:cNvPr>
          <p:cNvSpPr>
            <a:spLocks noGrp="1"/>
          </p:cNvSpPr>
          <p:nvPr>
            <p:ph type="sldNum" sz="quarter" idx="14"/>
          </p:nvPr>
        </p:nvSpPr>
        <p:spPr/>
        <p:txBody>
          <a:bodyPr/>
          <a:lstStyle/>
          <a:p>
            <a:fld id="{99A20822-4A49-4D36-86E3-300BA48D3F00}" type="slidenum">
              <a:rPr lang="en-US" smtClean="0"/>
              <a:t>8</a:t>
            </a:fld>
            <a:endParaRPr lang="en-US"/>
          </a:p>
        </p:txBody>
      </p:sp>
    </p:spTree>
    <p:extLst>
      <p:ext uri="{BB962C8B-B14F-4D97-AF65-F5344CB8AC3E}">
        <p14:creationId xmlns:p14="http://schemas.microsoft.com/office/powerpoint/2010/main" val="383525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7171-ACFC-454F-95ED-F51FDD991A57}"/>
              </a:ext>
            </a:extLst>
          </p:cNvPr>
          <p:cNvSpPr>
            <a:spLocks noGrp="1"/>
          </p:cNvSpPr>
          <p:nvPr>
            <p:ph type="title"/>
          </p:nvPr>
        </p:nvSpPr>
        <p:spPr>
          <a:xfrm>
            <a:off x="457202" y="0"/>
            <a:ext cx="11276076" cy="1131781"/>
          </a:xfrm>
        </p:spPr>
        <p:txBody>
          <a:bodyPr/>
          <a:lstStyle/>
          <a:p>
            <a:r>
              <a:rPr lang="en-US" i="1" dirty="0"/>
              <a:t>Resources</a:t>
            </a:r>
            <a:r>
              <a:rPr lang="en-US" dirty="0"/>
              <a:t>: Monitoring Fidelity </a:t>
            </a:r>
          </a:p>
        </p:txBody>
      </p:sp>
      <p:pic>
        <p:nvPicPr>
          <p:cNvPr id="6" name="Picture 5" descr="A screenshot of the NCII Fidelity and Implementation Resources page">
            <a:extLst>
              <a:ext uri="{FF2B5EF4-FFF2-40B4-BE49-F238E27FC236}">
                <a16:creationId xmlns:a16="http://schemas.microsoft.com/office/drawing/2014/main" id="{69C5FFD3-A0EE-4317-8337-89D211D759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12888" y="1034606"/>
            <a:ext cx="5591175" cy="4962525"/>
          </a:xfrm>
          <a:prstGeom prst="rect">
            <a:avLst/>
          </a:prstGeom>
          <a:ln>
            <a:solidFill>
              <a:schemeClr val="bg1">
                <a:lumMod val="65000"/>
              </a:schemeClr>
            </a:solidFill>
          </a:ln>
        </p:spPr>
      </p:pic>
      <p:sp>
        <p:nvSpPr>
          <p:cNvPr id="4" name="Speech Bubble: Rectangle with Corners Rounded 3">
            <a:extLst>
              <a:ext uri="{FF2B5EF4-FFF2-40B4-BE49-F238E27FC236}">
                <a16:creationId xmlns:a16="http://schemas.microsoft.com/office/drawing/2014/main" id="{15CA7FDD-1411-416D-BCB1-4CE820B5FC54}"/>
              </a:ext>
            </a:extLst>
          </p:cNvPr>
          <p:cNvSpPr/>
          <p:nvPr/>
        </p:nvSpPr>
        <p:spPr>
          <a:xfrm>
            <a:off x="6235700" y="1008018"/>
            <a:ext cx="4572000" cy="1447800"/>
          </a:xfrm>
          <a:prstGeom prst="wedgeRoundRectCallout">
            <a:avLst>
              <a:gd name="adj1" fmla="val -40555"/>
              <a:gd name="adj2" fmla="val 80799"/>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Start by focusing on doing things consistently as designed before scaling up.</a:t>
            </a:r>
          </a:p>
        </p:txBody>
      </p:sp>
      <p:pic>
        <p:nvPicPr>
          <p:cNvPr id="7" name="Picture 6" descr="A student-level implementation fidelity log, with checkboxes for each day of the week and questions regarding student attendance and engagement, and intervention duration and implementation.">
            <a:extLst>
              <a:ext uri="{FF2B5EF4-FFF2-40B4-BE49-F238E27FC236}">
                <a16:creationId xmlns:a16="http://schemas.microsoft.com/office/drawing/2014/main" id="{0996C5D9-25FC-47BE-A168-66F5D432CFE2}"/>
              </a:ext>
              <a:ext uri="{C183D7F6-B498-43B3-948B-1728B52AA6E4}">
                <adec:decorative xmlns:adec="http://schemas.microsoft.com/office/drawing/2017/decorative" val="0"/>
              </a:ext>
            </a:extLst>
          </p:cNvPr>
          <p:cNvPicPr>
            <a:picLocks noChangeAspect="1"/>
          </p:cNvPicPr>
          <p:nvPr/>
        </p:nvPicPr>
        <p:blipFill rotWithShape="1">
          <a:blip r:embed="rId4"/>
          <a:srcRect t="6481"/>
          <a:stretch/>
        </p:blipFill>
        <p:spPr>
          <a:xfrm>
            <a:off x="6525118" y="3058160"/>
            <a:ext cx="5287106" cy="167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8C9B4EC9-66B7-4329-9C70-448EC3B23874}"/>
              </a:ext>
            </a:extLst>
          </p:cNvPr>
          <p:cNvSpPr/>
          <p:nvPr/>
        </p:nvSpPr>
        <p:spPr>
          <a:xfrm>
            <a:off x="6953583" y="5029569"/>
            <a:ext cx="4778169" cy="69665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linkClick r:id="rId5"/>
              </a:rPr>
              <a:t>Fidelity Resources</a:t>
            </a:r>
            <a:endParaRPr lang="en-US">
              <a:solidFill>
                <a:schemeClr val="tx1"/>
              </a:solidFill>
            </a:endParaRPr>
          </a:p>
        </p:txBody>
      </p:sp>
      <p:sp>
        <p:nvSpPr>
          <p:cNvPr id="5" name="Slide Number Placeholder 4">
            <a:extLst>
              <a:ext uri="{FF2B5EF4-FFF2-40B4-BE49-F238E27FC236}">
                <a16:creationId xmlns:a16="http://schemas.microsoft.com/office/drawing/2014/main" id="{0DA937FE-19DC-461A-9AC1-47840764F755}"/>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1913769368"/>
      </p:ext>
    </p:extLst>
  </p:cSld>
  <p:clrMapOvr>
    <a:masterClrMapping/>
  </p:clrMapOvr>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04E87-7BF8-4DBF-8B29-13834D2C5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terms/"/>
    <ds:schemaRef ds:uri="89a51b02-0933-47a0-85eb-c3aa1e4e384a"/>
    <ds:schemaRef ds:uri="http://schemas.openxmlformats.org/package/2006/metadata/core-properties"/>
    <ds:schemaRef ds:uri="http://schemas.microsoft.com/office/2006/metadata/properties"/>
    <ds:schemaRef ds:uri="8ef39c64-a023-403b-b100-a285cfd6ef74"/>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9a29b55a-3458-43b1-b5f5-8a06b1b83431"/>
    <ds:schemaRef ds:uri="4a50c3af-328d-4c26-9632-e6dd7a90b192"/>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NCII PPT</Template>
  <TotalTime>50</TotalTime>
  <Words>1065</Words>
  <Application>Microsoft Office PowerPoint</Application>
  <PresentationFormat>Widescreen</PresentationFormat>
  <Paragraphs>114</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Segoe UI</vt:lpstr>
      <vt:lpstr>Wingdings</vt:lpstr>
      <vt:lpstr>2018 NCII PPT</vt:lpstr>
      <vt:lpstr>Bringing it All Together: Keys to DBI Implementation</vt:lpstr>
      <vt:lpstr>Agenda</vt:lpstr>
      <vt:lpstr>5 Lessons Learned From Implementing Intensive Intervention </vt:lpstr>
      <vt:lpstr>1. Support from leadership is essential.</vt:lpstr>
      <vt:lpstr>Leadership Resources </vt:lpstr>
      <vt:lpstr>2. Ensure solid Tiers 1 and 2.</vt:lpstr>
      <vt:lpstr>Tiers 1 and 2 Resources: Academic and Behavior Assessment and Intervention Tools Charts</vt:lpstr>
      <vt:lpstr>3. Start small and focus on one step at a time.</vt:lpstr>
      <vt:lpstr>Resources: Monitoring Fidelity </vt:lpstr>
      <vt:lpstr>4. Use formalized procedures and  standard protocols.</vt:lpstr>
      <vt:lpstr>Facilitating Meetings to Review Data</vt:lpstr>
      <vt:lpstr>Professional Learning Resources</vt:lpstr>
      <vt:lpstr>5. Commit to the process.</vt:lpstr>
      <vt:lpstr>Create a culture of continuous improvement. </vt:lpstr>
      <vt:lpstr>Educator Panel</vt:lpstr>
      <vt:lpstr>Thank you!</vt:lpstr>
      <vt:lpstr>Stay Up to Date with NCII</vt:lpstr>
      <vt:lpstr>NCII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it All Together: Keys to DBI Implementation</dc:title>
  <dc:subject>Specify the subject of the presentation</dc:subject>
  <dc:creator>Potter, Jon</dc:creator>
  <cp:keywords>Add appropriate tags for accessibility</cp:keywords>
  <cp:lastModifiedBy>Peterson, Amy</cp:lastModifiedBy>
  <cp:revision>3</cp:revision>
  <cp:lastPrinted>2017-10-19T00:36:21Z</cp:lastPrinted>
  <dcterms:created xsi:type="dcterms:W3CDTF">2023-07-11T17:23:46Z</dcterms:created>
  <dcterms:modified xsi:type="dcterms:W3CDTF">2023-08-01T12:52:17Z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0x010100CAA0D7E67984EF4ABEBACF74A4B1D294</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