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6" r:id="rId5"/>
  </p:sldMasterIdLst>
  <p:notesMasterIdLst>
    <p:notesMasterId r:id="rId36"/>
  </p:notesMasterIdLst>
  <p:handoutMasterIdLst>
    <p:handoutMasterId r:id="rId37"/>
  </p:handoutMasterIdLst>
  <p:sldIdLst>
    <p:sldId id="410" r:id="rId6"/>
    <p:sldId id="400" r:id="rId7"/>
    <p:sldId id="424" r:id="rId8"/>
    <p:sldId id="1894" r:id="rId9"/>
    <p:sldId id="1704" r:id="rId10"/>
    <p:sldId id="1866" r:id="rId11"/>
    <p:sldId id="342" r:id="rId12"/>
    <p:sldId id="1875" r:id="rId13"/>
    <p:sldId id="1841" r:id="rId14"/>
    <p:sldId id="1876" r:id="rId15"/>
    <p:sldId id="1882" r:id="rId16"/>
    <p:sldId id="1905" r:id="rId17"/>
    <p:sldId id="1885" r:id="rId18"/>
    <p:sldId id="1897" r:id="rId19"/>
    <p:sldId id="1898" r:id="rId20"/>
    <p:sldId id="1899" r:id="rId21"/>
    <p:sldId id="1900" r:id="rId22"/>
    <p:sldId id="1901" r:id="rId23"/>
    <p:sldId id="1902" r:id="rId24"/>
    <p:sldId id="1903" r:id="rId25"/>
    <p:sldId id="1904" r:id="rId26"/>
    <p:sldId id="1906" r:id="rId27"/>
    <p:sldId id="540" r:id="rId28"/>
    <p:sldId id="467" r:id="rId29"/>
    <p:sldId id="544" r:id="rId30"/>
    <p:sldId id="1907" r:id="rId31"/>
    <p:sldId id="1895" r:id="rId32"/>
    <p:sldId id="390" r:id="rId33"/>
    <p:sldId id="412" r:id="rId34"/>
    <p:sldId id="423"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388029-2B20-F5FB-4124-4ABF9417DF0E}" name="Peterson, Amy" initials="PA" userId="S::ampeterson@air.org::8c14dd6b-6031-4383-8241-8af97fa7035b" providerId="AD"/>
  <p188:author id="{D97132B3-B130-2E25-7C53-E8F6E66CA56F}" name="Prater, Steven" initials="PS" userId="S::sprater@air.org::c333024e-c5a7-4fab-b3e2-b6d567d675ea" providerId="AD"/>
  <p188:author id="{DEFE9CFC-CC69-9A6F-0592-8917DE288470}" name="Kincaid, Aleksis" initials="KA" userId="S::akincaid@air.org::0538e875-8245-4123-bd38-66211df8bd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7" clrIdx="1">
    <p:extLst>
      <p:ext uri="{19B8F6BF-5375-455C-9EA6-DF929625EA0E}">
        <p15:presenceInfo xmlns:p15="http://schemas.microsoft.com/office/powerpoint/2012/main" userId="Linda K. Reed" providerId="None"/>
      </p:ext>
    </p:extLst>
  </p:cmAuthor>
  <p:cmAuthor id="9" name="Wenzel, Caryl" initials="WC" lastIdx="18" clrIdx="8">
    <p:extLst>
      <p:ext uri="{19B8F6BF-5375-455C-9EA6-DF929625EA0E}">
        <p15:presenceInfo xmlns:p15="http://schemas.microsoft.com/office/powerpoint/2012/main" userId="S::cwenzel@air.org::885e63ff-4666-44cc-a176-59b78dc131a6"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76BD"/>
    <a:srgbClr val="E6F1F9"/>
    <a:srgbClr val="AAC37E"/>
    <a:srgbClr val="E6E6E6"/>
    <a:srgbClr val="FFFFFF"/>
    <a:srgbClr val="0080A8"/>
    <a:srgbClr val="D5E2BF"/>
    <a:srgbClr val="000000"/>
    <a:srgbClr val="BACE97"/>
    <a:srgbClr val="C8D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3AE74D-5D53-430B-A355-05184C168032}" v="21" dt="2022-07-29T18:58:17.871"/>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86385" autoAdjust="0"/>
  </p:normalViewPr>
  <p:slideViewPr>
    <p:cSldViewPr snapToGrid="0">
      <p:cViewPr varScale="1">
        <p:scale>
          <a:sx n="98" d="100"/>
          <a:sy n="98" d="100"/>
        </p:scale>
        <p:origin x="366" y="108"/>
      </p:cViewPr>
      <p:guideLst>
        <p:guide orient="horz" pos="3840"/>
        <p:guide pos="3840"/>
      </p:guideLst>
    </p:cSldViewPr>
  </p:slideViewPr>
  <p:outlineViewPr>
    <p:cViewPr>
      <p:scale>
        <a:sx n="33" d="100"/>
        <a:sy n="33" d="100"/>
      </p:scale>
      <p:origin x="0" y="-10206"/>
    </p:cViewPr>
  </p:outlineViewPr>
  <p:notesTextViewPr>
    <p:cViewPr>
      <p:scale>
        <a:sx n="1" d="1"/>
        <a:sy n="1" d="1"/>
      </p:scale>
      <p:origin x="0" y="0"/>
    </p:cViewPr>
  </p:notesTextViewPr>
  <p:notesViewPr>
    <p:cSldViewPr snapToGrid="0">
      <p:cViewPr varScale="1">
        <p:scale>
          <a:sx n="78" d="100"/>
          <a:sy n="78" d="100"/>
        </p:scale>
        <p:origin x="376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4C8FF-92A0-4F33-8344-565C800DF2AF}" type="doc">
      <dgm:prSet loTypeId="urn:microsoft.com/office/officeart/2005/8/layout/hList7" loCatId="list" qsTypeId="urn:microsoft.com/office/officeart/2005/8/quickstyle/simple1" qsCatId="simple" csTypeId="urn:microsoft.com/office/officeart/2005/8/colors/accent1_2" csCatId="accent1" phldr="1"/>
      <dgm:spPr/>
    </dgm:pt>
    <dgm:pt modelId="{67C00B35-666E-4AF7-BA8A-EB4AE62E02E9}">
      <dgm:prSet phldrT="[Text]" custT="1"/>
      <dgm:spPr/>
      <dgm:t>
        <a:bodyPr/>
        <a:lstStyle/>
        <a:p>
          <a:pPr>
            <a:spcAft>
              <a:spcPts val="600"/>
            </a:spcAft>
          </a:pPr>
          <a:r>
            <a:rPr lang="en-US" sz="2800" b="1" dirty="0"/>
            <a:t>Procedural</a:t>
          </a:r>
        </a:p>
        <a:p>
          <a:pPr>
            <a:spcAft>
              <a:spcPct val="35000"/>
            </a:spcAft>
          </a:pPr>
          <a:r>
            <a:rPr lang="en-US" sz="2000" dirty="0"/>
            <a:t>In the development of an individualized education program (IEP), has the IEP team complied with the procedures set forth in IDEA? (</a:t>
          </a:r>
          <a:r>
            <a:rPr lang="en-US" sz="2000" i="1" dirty="0"/>
            <a:t>Rowley</a:t>
          </a:r>
          <a:r>
            <a:rPr lang="en-US" sz="2000" dirty="0"/>
            <a:t>)</a:t>
          </a:r>
        </a:p>
      </dgm:t>
    </dgm:pt>
    <dgm:pt modelId="{FFFA2F86-3061-4F17-A838-31F1514470BC}" type="parTrans" cxnId="{8E448FB8-1664-4B84-AFCE-BD3284B51AC1}">
      <dgm:prSet/>
      <dgm:spPr/>
      <dgm:t>
        <a:bodyPr/>
        <a:lstStyle/>
        <a:p>
          <a:endParaRPr lang="en-US"/>
        </a:p>
      </dgm:t>
    </dgm:pt>
    <dgm:pt modelId="{18109EC2-5372-4D39-8BBC-B9F63A28F135}" type="sibTrans" cxnId="{8E448FB8-1664-4B84-AFCE-BD3284B51AC1}">
      <dgm:prSet/>
      <dgm:spPr/>
      <dgm:t>
        <a:bodyPr/>
        <a:lstStyle/>
        <a:p>
          <a:endParaRPr lang="en-US"/>
        </a:p>
      </dgm:t>
    </dgm:pt>
    <dgm:pt modelId="{AA730C14-7D41-4C94-B261-B759FF6F4410}">
      <dgm:prSet phldrT="[Text]" custT="1"/>
      <dgm:spPr/>
      <dgm:t>
        <a:bodyPr/>
        <a:lstStyle/>
        <a:p>
          <a:pPr>
            <a:spcAft>
              <a:spcPct val="35000"/>
            </a:spcAft>
          </a:pPr>
          <a:endParaRPr lang="en-US" sz="2800" b="1" dirty="0"/>
        </a:p>
        <a:p>
          <a:pPr>
            <a:spcAft>
              <a:spcPts val="600"/>
            </a:spcAft>
          </a:pPr>
          <a:r>
            <a:rPr lang="en-US" sz="2800" b="1" dirty="0"/>
            <a:t>Substantive</a:t>
          </a:r>
        </a:p>
        <a:p>
          <a:pPr>
            <a:spcAft>
              <a:spcPct val="35000"/>
            </a:spcAft>
          </a:pPr>
          <a:r>
            <a:rPr lang="en-US" sz="2000" dirty="0"/>
            <a:t>Is the IEP reasonably calculated to enable the child to make progress that is appropriate in light of the child’s circumstances? (</a:t>
          </a:r>
          <a:r>
            <a:rPr lang="en-US" sz="2000" i="1" dirty="0"/>
            <a:t>Endrew F.</a:t>
          </a:r>
          <a:r>
            <a:rPr lang="en-US" sz="2000" dirty="0"/>
            <a:t>)</a:t>
          </a:r>
        </a:p>
        <a:p>
          <a:pPr>
            <a:spcAft>
              <a:spcPct val="35000"/>
            </a:spcAft>
          </a:pPr>
          <a:endParaRPr lang="en-US" sz="1700" dirty="0"/>
        </a:p>
      </dgm:t>
    </dgm:pt>
    <dgm:pt modelId="{62D36D4E-DC35-43AC-A1AD-D19AF0510D75}" type="parTrans" cxnId="{9D9425AE-8794-4E06-9084-6F068534E8EC}">
      <dgm:prSet/>
      <dgm:spPr/>
      <dgm:t>
        <a:bodyPr/>
        <a:lstStyle/>
        <a:p>
          <a:endParaRPr lang="en-US"/>
        </a:p>
      </dgm:t>
    </dgm:pt>
    <dgm:pt modelId="{38A88A8B-A3A8-4AA9-81D3-65EEDAA13FAC}" type="sibTrans" cxnId="{9D9425AE-8794-4E06-9084-6F068534E8EC}">
      <dgm:prSet/>
      <dgm:spPr/>
      <dgm:t>
        <a:bodyPr/>
        <a:lstStyle/>
        <a:p>
          <a:endParaRPr lang="en-US"/>
        </a:p>
      </dgm:t>
    </dgm:pt>
    <dgm:pt modelId="{524B2A36-F464-4BCC-ABE3-64FC487949D6}">
      <dgm:prSet phldrT="[Text]" custT="1"/>
      <dgm:spPr/>
      <dgm:t>
        <a:bodyPr tIns="411480"/>
        <a:lstStyle/>
        <a:p>
          <a:pPr>
            <a:spcBef>
              <a:spcPts val="600"/>
            </a:spcBef>
            <a:spcAft>
              <a:spcPts val="600"/>
            </a:spcAft>
          </a:pPr>
          <a:r>
            <a:rPr lang="en-US" sz="2800" b="1" dirty="0"/>
            <a:t>Implementation</a:t>
          </a:r>
        </a:p>
        <a:p>
          <a:pPr>
            <a:spcBef>
              <a:spcPct val="0"/>
            </a:spcBef>
            <a:spcAft>
              <a:spcPct val="35000"/>
            </a:spcAft>
          </a:pPr>
          <a:r>
            <a:rPr lang="en-US" sz="2000" dirty="0"/>
            <a:t>In implementing the IEP, were the instructional services and supports outlined in the IEP provided as agreed on during the IEP process? </a:t>
          </a:r>
          <a:endParaRPr lang="en-US" sz="2000" b="0" dirty="0"/>
        </a:p>
      </dgm:t>
    </dgm:pt>
    <dgm:pt modelId="{D1C1A5C1-DF1D-4C9D-8E85-0F8895530919}" type="parTrans" cxnId="{7A5F2F04-E220-4EA0-BB93-1625EA3322AA}">
      <dgm:prSet/>
      <dgm:spPr/>
      <dgm:t>
        <a:bodyPr/>
        <a:lstStyle/>
        <a:p>
          <a:endParaRPr lang="en-US"/>
        </a:p>
      </dgm:t>
    </dgm:pt>
    <dgm:pt modelId="{8EA5DCC4-4C86-43BB-8A31-844B530FE153}" type="sibTrans" cxnId="{7A5F2F04-E220-4EA0-BB93-1625EA3322AA}">
      <dgm:prSet/>
      <dgm:spPr/>
      <dgm:t>
        <a:bodyPr/>
        <a:lstStyle/>
        <a:p>
          <a:endParaRPr lang="en-US"/>
        </a:p>
      </dgm:t>
    </dgm:pt>
    <dgm:pt modelId="{D35FCC62-F9B6-4979-817B-5B6A9618C0D2}" type="pres">
      <dgm:prSet presAssocID="{2204C8FF-92A0-4F33-8344-565C800DF2AF}" presName="Name0" presStyleCnt="0">
        <dgm:presLayoutVars>
          <dgm:dir/>
          <dgm:resizeHandles val="exact"/>
        </dgm:presLayoutVars>
      </dgm:prSet>
      <dgm:spPr/>
    </dgm:pt>
    <dgm:pt modelId="{B5EFE8B3-04CF-461E-B601-68D60A142E29}" type="pres">
      <dgm:prSet presAssocID="{2204C8FF-92A0-4F33-8344-565C800DF2AF}" presName="fgShape" presStyleLbl="fgShp" presStyleIdx="0" presStyleCnt="1" custLinFactNeighborX="-289" custLinFactNeighborY="-35"/>
      <dgm:spPr/>
    </dgm:pt>
    <dgm:pt modelId="{1BF71079-34AE-408D-8D31-5E1A3864C23F}" type="pres">
      <dgm:prSet presAssocID="{2204C8FF-92A0-4F33-8344-565C800DF2AF}" presName="linComp" presStyleCnt="0"/>
      <dgm:spPr/>
    </dgm:pt>
    <dgm:pt modelId="{CF7ED945-118C-41BF-8366-6209E230ECE7}" type="pres">
      <dgm:prSet presAssocID="{67C00B35-666E-4AF7-BA8A-EB4AE62E02E9}" presName="compNode" presStyleCnt="0"/>
      <dgm:spPr/>
    </dgm:pt>
    <dgm:pt modelId="{AAB7A051-7810-4BD9-9592-B3BB39DF39C7}" type="pres">
      <dgm:prSet presAssocID="{67C00B35-666E-4AF7-BA8A-EB4AE62E02E9}" presName="bkgdShape" presStyleLbl="node1" presStyleIdx="0" presStyleCnt="3"/>
      <dgm:spPr/>
    </dgm:pt>
    <dgm:pt modelId="{09FE4927-A344-4AD2-9B54-2FE2F8612653}" type="pres">
      <dgm:prSet presAssocID="{67C00B35-666E-4AF7-BA8A-EB4AE62E02E9}" presName="nodeTx" presStyleLbl="node1" presStyleIdx="0" presStyleCnt="3">
        <dgm:presLayoutVars>
          <dgm:bulletEnabled val="1"/>
        </dgm:presLayoutVars>
      </dgm:prSet>
      <dgm:spPr/>
    </dgm:pt>
    <dgm:pt modelId="{93F64E46-DA28-4997-B547-9F12149EF8E9}" type="pres">
      <dgm:prSet presAssocID="{67C00B35-666E-4AF7-BA8A-EB4AE62E02E9}" presName="invisiNode" presStyleLbl="node1" presStyleIdx="0" presStyleCnt="3"/>
      <dgm:spPr/>
    </dgm:pt>
    <dgm:pt modelId="{36A1B3A8-6195-469C-B29B-8850E449A80B}" type="pres">
      <dgm:prSet presAssocID="{67C00B35-666E-4AF7-BA8A-EB4AE62E02E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912AECD1-2170-40AD-8906-C44B741398C9}" type="pres">
      <dgm:prSet presAssocID="{18109EC2-5372-4D39-8BBC-B9F63A28F135}" presName="sibTrans" presStyleLbl="sibTrans2D1" presStyleIdx="0" presStyleCnt="0"/>
      <dgm:spPr/>
    </dgm:pt>
    <dgm:pt modelId="{C4E66E05-654F-4FB9-A37F-3F324DFDF53B}" type="pres">
      <dgm:prSet presAssocID="{AA730C14-7D41-4C94-B261-B759FF6F4410}" presName="compNode" presStyleCnt="0"/>
      <dgm:spPr/>
    </dgm:pt>
    <dgm:pt modelId="{FB60398C-079B-4132-A23A-9AEF49F337A3}" type="pres">
      <dgm:prSet presAssocID="{AA730C14-7D41-4C94-B261-B759FF6F4410}" presName="bkgdShape" presStyleLbl="node1" presStyleIdx="1" presStyleCnt="3"/>
      <dgm:spPr/>
    </dgm:pt>
    <dgm:pt modelId="{B0867CA3-F150-44EA-A0CD-92A1F7411C86}" type="pres">
      <dgm:prSet presAssocID="{AA730C14-7D41-4C94-B261-B759FF6F4410}" presName="nodeTx" presStyleLbl="node1" presStyleIdx="1" presStyleCnt="3">
        <dgm:presLayoutVars>
          <dgm:bulletEnabled val="1"/>
        </dgm:presLayoutVars>
      </dgm:prSet>
      <dgm:spPr/>
    </dgm:pt>
    <dgm:pt modelId="{CEFDE536-336D-4A77-B13D-CA07ECC4179D}" type="pres">
      <dgm:prSet presAssocID="{AA730C14-7D41-4C94-B261-B759FF6F4410}" presName="invisiNode" presStyleLbl="node1" presStyleIdx="1" presStyleCnt="3"/>
      <dgm:spPr/>
    </dgm:pt>
    <dgm:pt modelId="{D44892C1-96B6-45BB-98CF-44902FC55AA8}" type="pres">
      <dgm:prSet presAssocID="{AA730C14-7D41-4C94-B261-B759FF6F4410}"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pward trend with solid fill"/>
        </a:ext>
      </dgm:extLst>
    </dgm:pt>
    <dgm:pt modelId="{85B62642-4BB6-444D-8563-031DE5C8064F}" type="pres">
      <dgm:prSet presAssocID="{38A88A8B-A3A8-4AA9-81D3-65EEDAA13FAC}" presName="sibTrans" presStyleLbl="sibTrans2D1" presStyleIdx="0" presStyleCnt="0"/>
      <dgm:spPr/>
    </dgm:pt>
    <dgm:pt modelId="{40CD1FDC-9FF0-4548-8763-3E4F7392F0F8}" type="pres">
      <dgm:prSet presAssocID="{524B2A36-F464-4BCC-ABE3-64FC487949D6}" presName="compNode" presStyleCnt="0"/>
      <dgm:spPr/>
    </dgm:pt>
    <dgm:pt modelId="{73C230CC-1DC8-440F-8F94-2267BF883518}" type="pres">
      <dgm:prSet presAssocID="{524B2A36-F464-4BCC-ABE3-64FC487949D6}" presName="bkgdShape" presStyleLbl="node1" presStyleIdx="2" presStyleCnt="3"/>
      <dgm:spPr/>
    </dgm:pt>
    <dgm:pt modelId="{B6D7ADA0-9E52-49DD-BFFE-25546F2DB625}" type="pres">
      <dgm:prSet presAssocID="{524B2A36-F464-4BCC-ABE3-64FC487949D6}" presName="nodeTx" presStyleLbl="node1" presStyleIdx="2" presStyleCnt="3">
        <dgm:presLayoutVars>
          <dgm:bulletEnabled val="1"/>
        </dgm:presLayoutVars>
      </dgm:prSet>
      <dgm:spPr/>
    </dgm:pt>
    <dgm:pt modelId="{6CCCCB86-3D71-4EBC-90EF-8B5B51ED3FA4}" type="pres">
      <dgm:prSet presAssocID="{524B2A36-F464-4BCC-ABE3-64FC487949D6}" presName="invisiNode" presStyleLbl="node1" presStyleIdx="2" presStyleCnt="3"/>
      <dgm:spPr/>
    </dgm:pt>
    <dgm:pt modelId="{2AD4F726-84B9-456F-985A-E0DF07732955}" type="pres">
      <dgm:prSet presAssocID="{524B2A36-F464-4BCC-ABE3-64FC487949D6}"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outline"/>
        </a:ext>
      </dgm:extLst>
    </dgm:pt>
  </dgm:ptLst>
  <dgm:cxnLst>
    <dgm:cxn modelId="{7A5F2F04-E220-4EA0-BB93-1625EA3322AA}" srcId="{2204C8FF-92A0-4F33-8344-565C800DF2AF}" destId="{524B2A36-F464-4BCC-ABE3-64FC487949D6}" srcOrd="2" destOrd="0" parTransId="{D1C1A5C1-DF1D-4C9D-8E85-0F8895530919}" sibTransId="{8EA5DCC4-4C86-43BB-8A31-844B530FE153}"/>
    <dgm:cxn modelId="{B3AD4822-BCEC-404F-B18D-54499B333A0D}" type="presOf" srcId="{2204C8FF-92A0-4F33-8344-565C800DF2AF}" destId="{D35FCC62-F9B6-4979-817B-5B6A9618C0D2}" srcOrd="0" destOrd="0" presId="urn:microsoft.com/office/officeart/2005/8/layout/hList7"/>
    <dgm:cxn modelId="{38DC4536-45F3-47CE-AEC7-8BDA03ACE6EF}" type="presOf" srcId="{AA730C14-7D41-4C94-B261-B759FF6F4410}" destId="{FB60398C-079B-4132-A23A-9AEF49F337A3}" srcOrd="0" destOrd="0" presId="urn:microsoft.com/office/officeart/2005/8/layout/hList7"/>
    <dgm:cxn modelId="{01E8DC46-18C3-4309-B5D8-18DF278D9A45}" type="presOf" srcId="{67C00B35-666E-4AF7-BA8A-EB4AE62E02E9}" destId="{AAB7A051-7810-4BD9-9592-B3BB39DF39C7}" srcOrd="0" destOrd="0" presId="urn:microsoft.com/office/officeart/2005/8/layout/hList7"/>
    <dgm:cxn modelId="{38AA4B70-2D2E-4A1F-B4B2-35A0A5D1194C}" type="presOf" srcId="{67C00B35-666E-4AF7-BA8A-EB4AE62E02E9}" destId="{09FE4927-A344-4AD2-9B54-2FE2F8612653}" srcOrd="1" destOrd="0" presId="urn:microsoft.com/office/officeart/2005/8/layout/hList7"/>
    <dgm:cxn modelId="{F510E881-2D51-4541-8E32-57C81FB8A7DF}" type="presOf" srcId="{38A88A8B-A3A8-4AA9-81D3-65EEDAA13FAC}" destId="{85B62642-4BB6-444D-8563-031DE5C8064F}" srcOrd="0" destOrd="0" presId="urn:microsoft.com/office/officeart/2005/8/layout/hList7"/>
    <dgm:cxn modelId="{7E035D9A-7B54-47CC-B6D9-124E86EF0C36}" type="presOf" srcId="{524B2A36-F464-4BCC-ABE3-64FC487949D6}" destId="{73C230CC-1DC8-440F-8F94-2267BF883518}" srcOrd="0" destOrd="0" presId="urn:microsoft.com/office/officeart/2005/8/layout/hList7"/>
    <dgm:cxn modelId="{9D9425AE-8794-4E06-9084-6F068534E8EC}" srcId="{2204C8FF-92A0-4F33-8344-565C800DF2AF}" destId="{AA730C14-7D41-4C94-B261-B759FF6F4410}" srcOrd="1" destOrd="0" parTransId="{62D36D4E-DC35-43AC-A1AD-D19AF0510D75}" sibTransId="{38A88A8B-A3A8-4AA9-81D3-65EEDAA13FAC}"/>
    <dgm:cxn modelId="{8E448FB8-1664-4B84-AFCE-BD3284B51AC1}" srcId="{2204C8FF-92A0-4F33-8344-565C800DF2AF}" destId="{67C00B35-666E-4AF7-BA8A-EB4AE62E02E9}" srcOrd="0" destOrd="0" parTransId="{FFFA2F86-3061-4F17-A838-31F1514470BC}" sibTransId="{18109EC2-5372-4D39-8BBC-B9F63A28F135}"/>
    <dgm:cxn modelId="{93D393CF-6180-475C-9D05-48A1DB1D71A3}" type="presOf" srcId="{AA730C14-7D41-4C94-B261-B759FF6F4410}" destId="{B0867CA3-F150-44EA-A0CD-92A1F7411C86}" srcOrd="1" destOrd="0" presId="urn:microsoft.com/office/officeart/2005/8/layout/hList7"/>
    <dgm:cxn modelId="{9C924DDE-9912-4506-AE28-5EDFFD722F48}" type="presOf" srcId="{18109EC2-5372-4D39-8BBC-B9F63A28F135}" destId="{912AECD1-2170-40AD-8906-C44B741398C9}" srcOrd="0" destOrd="0" presId="urn:microsoft.com/office/officeart/2005/8/layout/hList7"/>
    <dgm:cxn modelId="{EE3E8CFD-2712-4105-BE6F-C1AC29308CA8}" type="presOf" srcId="{524B2A36-F464-4BCC-ABE3-64FC487949D6}" destId="{B6D7ADA0-9E52-49DD-BFFE-25546F2DB625}" srcOrd="1" destOrd="0" presId="urn:microsoft.com/office/officeart/2005/8/layout/hList7"/>
    <dgm:cxn modelId="{2B115118-D75E-46E8-A455-D0B3F396D66D}" type="presParOf" srcId="{D35FCC62-F9B6-4979-817B-5B6A9618C0D2}" destId="{B5EFE8B3-04CF-461E-B601-68D60A142E29}" srcOrd="0" destOrd="0" presId="urn:microsoft.com/office/officeart/2005/8/layout/hList7"/>
    <dgm:cxn modelId="{42CC8074-45BE-4F1E-85B6-3B9E7A345A83}" type="presParOf" srcId="{D35FCC62-F9B6-4979-817B-5B6A9618C0D2}" destId="{1BF71079-34AE-408D-8D31-5E1A3864C23F}" srcOrd="1" destOrd="0" presId="urn:microsoft.com/office/officeart/2005/8/layout/hList7"/>
    <dgm:cxn modelId="{97D33CD0-54C4-41CC-8187-B80E9C12EFD7}" type="presParOf" srcId="{1BF71079-34AE-408D-8D31-5E1A3864C23F}" destId="{CF7ED945-118C-41BF-8366-6209E230ECE7}" srcOrd="0" destOrd="0" presId="urn:microsoft.com/office/officeart/2005/8/layout/hList7"/>
    <dgm:cxn modelId="{951653AE-101B-435C-AD13-50EFFD537B17}" type="presParOf" srcId="{CF7ED945-118C-41BF-8366-6209E230ECE7}" destId="{AAB7A051-7810-4BD9-9592-B3BB39DF39C7}" srcOrd="0" destOrd="0" presId="urn:microsoft.com/office/officeart/2005/8/layout/hList7"/>
    <dgm:cxn modelId="{28A31454-493D-4082-8D3B-16CAD38E6862}" type="presParOf" srcId="{CF7ED945-118C-41BF-8366-6209E230ECE7}" destId="{09FE4927-A344-4AD2-9B54-2FE2F8612653}" srcOrd="1" destOrd="0" presId="urn:microsoft.com/office/officeart/2005/8/layout/hList7"/>
    <dgm:cxn modelId="{DF582A87-66AC-4BB4-B5B2-3BF47865197A}" type="presParOf" srcId="{CF7ED945-118C-41BF-8366-6209E230ECE7}" destId="{93F64E46-DA28-4997-B547-9F12149EF8E9}" srcOrd="2" destOrd="0" presId="urn:microsoft.com/office/officeart/2005/8/layout/hList7"/>
    <dgm:cxn modelId="{36732911-B5EC-4110-AE65-D498780BED72}" type="presParOf" srcId="{CF7ED945-118C-41BF-8366-6209E230ECE7}" destId="{36A1B3A8-6195-469C-B29B-8850E449A80B}" srcOrd="3" destOrd="0" presId="urn:microsoft.com/office/officeart/2005/8/layout/hList7"/>
    <dgm:cxn modelId="{D4737397-8407-48CA-A70D-71EF7A0AE351}" type="presParOf" srcId="{1BF71079-34AE-408D-8D31-5E1A3864C23F}" destId="{912AECD1-2170-40AD-8906-C44B741398C9}" srcOrd="1" destOrd="0" presId="urn:microsoft.com/office/officeart/2005/8/layout/hList7"/>
    <dgm:cxn modelId="{FE8ED4DF-BFB8-483B-8868-5F336B4E62DA}" type="presParOf" srcId="{1BF71079-34AE-408D-8D31-5E1A3864C23F}" destId="{C4E66E05-654F-4FB9-A37F-3F324DFDF53B}" srcOrd="2" destOrd="0" presId="urn:microsoft.com/office/officeart/2005/8/layout/hList7"/>
    <dgm:cxn modelId="{67E1D92D-DE61-4ED1-925D-E13DF01633EB}" type="presParOf" srcId="{C4E66E05-654F-4FB9-A37F-3F324DFDF53B}" destId="{FB60398C-079B-4132-A23A-9AEF49F337A3}" srcOrd="0" destOrd="0" presId="urn:microsoft.com/office/officeart/2005/8/layout/hList7"/>
    <dgm:cxn modelId="{B1D62E65-FFB9-4C4D-A81C-B76893CC0FC1}" type="presParOf" srcId="{C4E66E05-654F-4FB9-A37F-3F324DFDF53B}" destId="{B0867CA3-F150-44EA-A0CD-92A1F7411C86}" srcOrd="1" destOrd="0" presId="urn:microsoft.com/office/officeart/2005/8/layout/hList7"/>
    <dgm:cxn modelId="{BC455712-461B-4EE0-80FF-66D3A5F2433E}" type="presParOf" srcId="{C4E66E05-654F-4FB9-A37F-3F324DFDF53B}" destId="{CEFDE536-336D-4A77-B13D-CA07ECC4179D}" srcOrd="2" destOrd="0" presId="urn:microsoft.com/office/officeart/2005/8/layout/hList7"/>
    <dgm:cxn modelId="{E395A4AF-7D06-4A27-9B6F-53A71B7D62A6}" type="presParOf" srcId="{C4E66E05-654F-4FB9-A37F-3F324DFDF53B}" destId="{D44892C1-96B6-45BB-98CF-44902FC55AA8}" srcOrd="3" destOrd="0" presId="urn:microsoft.com/office/officeart/2005/8/layout/hList7"/>
    <dgm:cxn modelId="{014BE7F2-5F87-401D-AD9E-069127B9D12B}" type="presParOf" srcId="{1BF71079-34AE-408D-8D31-5E1A3864C23F}" destId="{85B62642-4BB6-444D-8563-031DE5C8064F}" srcOrd="3" destOrd="0" presId="urn:microsoft.com/office/officeart/2005/8/layout/hList7"/>
    <dgm:cxn modelId="{E38ED44B-49F4-49BB-A298-A1E08F7001A3}" type="presParOf" srcId="{1BF71079-34AE-408D-8D31-5E1A3864C23F}" destId="{40CD1FDC-9FF0-4548-8763-3E4F7392F0F8}" srcOrd="4" destOrd="0" presId="urn:microsoft.com/office/officeart/2005/8/layout/hList7"/>
    <dgm:cxn modelId="{9AAF792F-EA68-422D-995B-5BFD5AB83C36}" type="presParOf" srcId="{40CD1FDC-9FF0-4548-8763-3E4F7392F0F8}" destId="{73C230CC-1DC8-440F-8F94-2267BF883518}" srcOrd="0" destOrd="0" presId="urn:microsoft.com/office/officeart/2005/8/layout/hList7"/>
    <dgm:cxn modelId="{06ECB966-55F1-4E12-A435-EB24E083DA56}" type="presParOf" srcId="{40CD1FDC-9FF0-4548-8763-3E4F7392F0F8}" destId="{B6D7ADA0-9E52-49DD-BFFE-25546F2DB625}" srcOrd="1" destOrd="0" presId="urn:microsoft.com/office/officeart/2005/8/layout/hList7"/>
    <dgm:cxn modelId="{FEA6395E-0156-429D-9DF4-34D62B6A156D}" type="presParOf" srcId="{40CD1FDC-9FF0-4548-8763-3E4F7392F0F8}" destId="{6CCCCB86-3D71-4EBC-90EF-8B5B51ED3FA4}" srcOrd="2" destOrd="0" presId="urn:microsoft.com/office/officeart/2005/8/layout/hList7"/>
    <dgm:cxn modelId="{A8628590-674E-46AA-9399-828F9DFE309C}" type="presParOf" srcId="{40CD1FDC-9FF0-4548-8763-3E4F7392F0F8}" destId="{2AD4F726-84B9-456F-985A-E0DF0773295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A6BC4D-8DC9-426F-B11F-DE26B3F4273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F458D1-0233-41C9-BE64-C4690E76600D}">
      <dgm:prSet custT="1"/>
      <dgm:spPr/>
      <dgm:t>
        <a:bodyPr/>
        <a:lstStyle/>
        <a:p>
          <a:pPr>
            <a:lnSpc>
              <a:spcPct val="100000"/>
            </a:lnSpc>
          </a:pPr>
          <a:r>
            <a:rPr lang="en-US" sz="2800" dirty="0"/>
            <a:t>In failure to implement cases, parents have asserted that a school district has denied FAPE, based on the claim that the school district failed to partially or fully implement their child’s IEP.</a:t>
          </a:r>
        </a:p>
      </dgm:t>
    </dgm:pt>
    <dgm:pt modelId="{2DED57E2-8F85-4747-8A80-B81F3B143E25}" type="parTrans" cxnId="{052FD49D-10DE-44AF-A4F3-42D0C89A15C9}">
      <dgm:prSet/>
      <dgm:spPr/>
      <dgm:t>
        <a:bodyPr/>
        <a:lstStyle/>
        <a:p>
          <a:endParaRPr lang="en-US"/>
        </a:p>
      </dgm:t>
    </dgm:pt>
    <dgm:pt modelId="{340968E5-D10D-44B3-9997-F9B7FE08E82C}" type="sibTrans" cxnId="{052FD49D-10DE-44AF-A4F3-42D0C89A15C9}">
      <dgm:prSet/>
      <dgm:spPr/>
      <dgm:t>
        <a:bodyPr/>
        <a:lstStyle/>
        <a:p>
          <a:endParaRPr lang="en-US"/>
        </a:p>
      </dgm:t>
    </dgm:pt>
    <dgm:pt modelId="{C30BC706-044C-454B-920F-A5A24919287D}">
      <dgm:prSet custT="1"/>
      <dgm:spPr/>
      <dgm:t>
        <a:bodyPr/>
        <a:lstStyle/>
        <a:p>
          <a:pPr>
            <a:lnSpc>
              <a:spcPct val="100000"/>
            </a:lnSpc>
          </a:pPr>
          <a:r>
            <a:rPr lang="en-US" sz="2600" dirty="0"/>
            <a:t>“An IEP, like a contract . . . embodies a binding commitment and provides notice to both parties as to what services will be provided to a student” </a:t>
          </a:r>
          <a:r>
            <a:rPr lang="en-US" sz="2600" i="0" dirty="0"/>
            <a:t>(</a:t>
          </a:r>
          <a:r>
            <a:rPr lang="en-US" sz="2600" i="1" dirty="0"/>
            <a:t>M.C</a:t>
          </a:r>
          <a:r>
            <a:rPr lang="en-US" sz="2600" dirty="0"/>
            <a:t>. </a:t>
          </a:r>
          <a:r>
            <a:rPr lang="en-US" sz="2600" i="1" dirty="0"/>
            <a:t>v. Antelope Union School District</a:t>
          </a:r>
          <a:r>
            <a:rPr lang="en-US" sz="2600" dirty="0"/>
            <a:t>, 2017, p. 1197).</a:t>
          </a:r>
        </a:p>
      </dgm:t>
    </dgm:pt>
    <dgm:pt modelId="{A6CACDA1-B37C-4EAE-9B55-CCDD27BBE119}" type="parTrans" cxnId="{3C347BE2-4E54-48AC-8ED3-374B253EE4BB}">
      <dgm:prSet/>
      <dgm:spPr/>
      <dgm:t>
        <a:bodyPr/>
        <a:lstStyle/>
        <a:p>
          <a:endParaRPr lang="en-US"/>
        </a:p>
      </dgm:t>
    </dgm:pt>
    <dgm:pt modelId="{F7C90547-AA3C-4D3A-B660-BC11509F84F3}" type="sibTrans" cxnId="{3C347BE2-4E54-48AC-8ED3-374B253EE4BB}">
      <dgm:prSet/>
      <dgm:spPr/>
      <dgm:t>
        <a:bodyPr/>
        <a:lstStyle/>
        <a:p>
          <a:endParaRPr lang="en-US"/>
        </a:p>
      </dgm:t>
    </dgm:pt>
    <dgm:pt modelId="{0A8F027B-1CCB-4745-A78C-7362714CFBC9}" type="pres">
      <dgm:prSet presAssocID="{26A6BC4D-8DC9-426F-B11F-DE26B3F4273F}" presName="root" presStyleCnt="0">
        <dgm:presLayoutVars>
          <dgm:dir/>
          <dgm:resizeHandles val="exact"/>
        </dgm:presLayoutVars>
      </dgm:prSet>
      <dgm:spPr/>
    </dgm:pt>
    <dgm:pt modelId="{BE522BFC-9CB6-4DB3-9F14-D84514921786}" type="pres">
      <dgm:prSet presAssocID="{03F458D1-0233-41C9-BE64-C4690E76600D}" presName="compNode" presStyleCnt="0"/>
      <dgm:spPr/>
    </dgm:pt>
    <dgm:pt modelId="{6FC93B3A-132B-4A38-AD0C-76CA965F00C0}" type="pres">
      <dgm:prSet presAssocID="{03F458D1-0233-41C9-BE64-C4690E76600D}" presName="bgRect" presStyleLbl="bgShp" presStyleIdx="0" presStyleCnt="2" custScaleY="152702"/>
      <dgm:spPr/>
    </dgm:pt>
    <dgm:pt modelId="{6F2922DA-5681-4F8A-A044-5A66763C3296}" type="pres">
      <dgm:prSet presAssocID="{03F458D1-0233-41C9-BE64-C4690E76600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AD547B9-180A-40CA-AC9A-AA2E7177431B}" type="pres">
      <dgm:prSet presAssocID="{03F458D1-0233-41C9-BE64-C4690E76600D}" presName="spaceRect" presStyleCnt="0"/>
      <dgm:spPr/>
    </dgm:pt>
    <dgm:pt modelId="{670710FA-F43C-4313-BF15-2C029AA85890}" type="pres">
      <dgm:prSet presAssocID="{03F458D1-0233-41C9-BE64-C4690E76600D}" presName="parTx" presStyleLbl="revTx" presStyleIdx="0" presStyleCnt="2" custLinFactNeighborY="-11042">
        <dgm:presLayoutVars>
          <dgm:chMax val="0"/>
          <dgm:chPref val="0"/>
        </dgm:presLayoutVars>
      </dgm:prSet>
      <dgm:spPr/>
    </dgm:pt>
    <dgm:pt modelId="{8F43F3E7-DA6F-469F-88AD-B47A137AE6D5}" type="pres">
      <dgm:prSet presAssocID="{340968E5-D10D-44B3-9997-F9B7FE08E82C}" presName="sibTrans" presStyleCnt="0"/>
      <dgm:spPr/>
    </dgm:pt>
    <dgm:pt modelId="{625893F9-3961-465B-8CCD-45E6361ED0A2}" type="pres">
      <dgm:prSet presAssocID="{C30BC706-044C-454B-920F-A5A24919287D}" presName="compNode" presStyleCnt="0"/>
      <dgm:spPr/>
    </dgm:pt>
    <dgm:pt modelId="{9936EE22-2DDD-4756-A1A9-082120783FAF}" type="pres">
      <dgm:prSet presAssocID="{C30BC706-044C-454B-920F-A5A24919287D}" presName="bgRect" presStyleLbl="bgShp" presStyleIdx="1" presStyleCnt="2" custScaleX="99989" custScaleY="138282"/>
      <dgm:spPr/>
    </dgm:pt>
    <dgm:pt modelId="{40241291-2E3D-4547-BAA0-B3129AAEAB02}" type="pres">
      <dgm:prSet presAssocID="{C30BC706-044C-454B-920F-A5A2491928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02EA41A-E0DF-4886-9CAB-C81FE66ED40F}" type="pres">
      <dgm:prSet presAssocID="{C30BC706-044C-454B-920F-A5A24919287D}" presName="spaceRect" presStyleCnt="0"/>
      <dgm:spPr/>
    </dgm:pt>
    <dgm:pt modelId="{9DB266B0-D50A-4B63-B9AE-A9C676F8A82B}" type="pres">
      <dgm:prSet presAssocID="{C30BC706-044C-454B-920F-A5A24919287D}" presName="parTx" presStyleLbl="revTx" presStyleIdx="1" presStyleCnt="2" custLinFactNeighborY="-10771">
        <dgm:presLayoutVars>
          <dgm:chMax val="0"/>
          <dgm:chPref val="0"/>
        </dgm:presLayoutVars>
      </dgm:prSet>
      <dgm:spPr/>
    </dgm:pt>
  </dgm:ptLst>
  <dgm:cxnLst>
    <dgm:cxn modelId="{0CEE1333-045E-4CAA-9BD0-CC0B7FD54C04}" type="presOf" srcId="{C30BC706-044C-454B-920F-A5A24919287D}" destId="{9DB266B0-D50A-4B63-B9AE-A9C676F8A82B}" srcOrd="0" destOrd="0" presId="urn:microsoft.com/office/officeart/2018/2/layout/IconVerticalSolidList"/>
    <dgm:cxn modelId="{03AB4C92-4FCA-4F08-AC68-C0B1B2405374}" type="presOf" srcId="{26A6BC4D-8DC9-426F-B11F-DE26B3F4273F}" destId="{0A8F027B-1CCB-4745-A78C-7362714CFBC9}" srcOrd="0" destOrd="0" presId="urn:microsoft.com/office/officeart/2018/2/layout/IconVerticalSolidList"/>
    <dgm:cxn modelId="{052FD49D-10DE-44AF-A4F3-42D0C89A15C9}" srcId="{26A6BC4D-8DC9-426F-B11F-DE26B3F4273F}" destId="{03F458D1-0233-41C9-BE64-C4690E76600D}" srcOrd="0" destOrd="0" parTransId="{2DED57E2-8F85-4747-8A80-B81F3B143E25}" sibTransId="{340968E5-D10D-44B3-9997-F9B7FE08E82C}"/>
    <dgm:cxn modelId="{211922A8-0A04-46FF-8219-04A16665C0E1}" type="presOf" srcId="{03F458D1-0233-41C9-BE64-C4690E76600D}" destId="{670710FA-F43C-4313-BF15-2C029AA85890}" srcOrd="0" destOrd="0" presId="urn:microsoft.com/office/officeart/2018/2/layout/IconVerticalSolidList"/>
    <dgm:cxn modelId="{3C347BE2-4E54-48AC-8ED3-374B253EE4BB}" srcId="{26A6BC4D-8DC9-426F-B11F-DE26B3F4273F}" destId="{C30BC706-044C-454B-920F-A5A24919287D}" srcOrd="1" destOrd="0" parTransId="{A6CACDA1-B37C-4EAE-9B55-CCDD27BBE119}" sibTransId="{F7C90547-AA3C-4D3A-B660-BC11509F84F3}"/>
    <dgm:cxn modelId="{91E1865F-CF73-4CF9-9BC6-313D47B7E8EA}" type="presParOf" srcId="{0A8F027B-1CCB-4745-A78C-7362714CFBC9}" destId="{BE522BFC-9CB6-4DB3-9F14-D84514921786}" srcOrd="0" destOrd="0" presId="urn:microsoft.com/office/officeart/2018/2/layout/IconVerticalSolidList"/>
    <dgm:cxn modelId="{FA6134B9-04D1-4FA9-80B9-3BA26764AC73}" type="presParOf" srcId="{BE522BFC-9CB6-4DB3-9F14-D84514921786}" destId="{6FC93B3A-132B-4A38-AD0C-76CA965F00C0}" srcOrd="0" destOrd="0" presId="urn:microsoft.com/office/officeart/2018/2/layout/IconVerticalSolidList"/>
    <dgm:cxn modelId="{597B0445-BF36-45D0-B3AE-1066717938B9}" type="presParOf" srcId="{BE522BFC-9CB6-4DB3-9F14-D84514921786}" destId="{6F2922DA-5681-4F8A-A044-5A66763C3296}" srcOrd="1" destOrd="0" presId="urn:microsoft.com/office/officeart/2018/2/layout/IconVerticalSolidList"/>
    <dgm:cxn modelId="{3AC4055C-F3BF-452D-B39F-0C466907A2ED}" type="presParOf" srcId="{BE522BFC-9CB6-4DB3-9F14-D84514921786}" destId="{FAD547B9-180A-40CA-AC9A-AA2E7177431B}" srcOrd="2" destOrd="0" presId="urn:microsoft.com/office/officeart/2018/2/layout/IconVerticalSolidList"/>
    <dgm:cxn modelId="{FEF01000-3DE4-4988-84EF-1FB6948F72DC}" type="presParOf" srcId="{BE522BFC-9CB6-4DB3-9F14-D84514921786}" destId="{670710FA-F43C-4313-BF15-2C029AA85890}" srcOrd="3" destOrd="0" presId="urn:microsoft.com/office/officeart/2018/2/layout/IconVerticalSolidList"/>
    <dgm:cxn modelId="{9E138E22-03BB-4389-BDD5-B11F5CDBFDA6}" type="presParOf" srcId="{0A8F027B-1CCB-4745-A78C-7362714CFBC9}" destId="{8F43F3E7-DA6F-469F-88AD-B47A137AE6D5}" srcOrd="1" destOrd="0" presId="urn:microsoft.com/office/officeart/2018/2/layout/IconVerticalSolidList"/>
    <dgm:cxn modelId="{E1E0508F-1A1A-444E-B5C6-AF8A7085297E}" type="presParOf" srcId="{0A8F027B-1CCB-4745-A78C-7362714CFBC9}" destId="{625893F9-3961-465B-8CCD-45E6361ED0A2}" srcOrd="2" destOrd="0" presId="urn:microsoft.com/office/officeart/2018/2/layout/IconVerticalSolidList"/>
    <dgm:cxn modelId="{76B5F15B-D7E3-45DF-957B-E23FA9D98A46}" type="presParOf" srcId="{625893F9-3961-465B-8CCD-45E6361ED0A2}" destId="{9936EE22-2DDD-4756-A1A9-082120783FAF}" srcOrd="0" destOrd="0" presId="urn:microsoft.com/office/officeart/2018/2/layout/IconVerticalSolidList"/>
    <dgm:cxn modelId="{1EC2DE48-76BC-4026-BADF-3A66C2CC3DB2}" type="presParOf" srcId="{625893F9-3961-465B-8CCD-45E6361ED0A2}" destId="{40241291-2E3D-4547-BAA0-B3129AAEAB02}" srcOrd="1" destOrd="0" presId="urn:microsoft.com/office/officeart/2018/2/layout/IconVerticalSolidList"/>
    <dgm:cxn modelId="{CDCCCEA9-A81C-4837-A9E0-AA5ED7D00BD0}" type="presParOf" srcId="{625893F9-3961-465B-8CCD-45E6361ED0A2}" destId="{002EA41A-E0DF-4886-9CAB-C81FE66ED40F}" srcOrd="2" destOrd="0" presId="urn:microsoft.com/office/officeart/2018/2/layout/IconVerticalSolidList"/>
    <dgm:cxn modelId="{F0764E40-85FD-415B-BCBC-7E5599CF4A48}" type="presParOf" srcId="{625893F9-3961-465B-8CCD-45E6361ED0A2}" destId="{9DB266B0-D50A-4B63-B9AE-A9C676F8A8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5C4E3-8AB2-41D0-A05E-300DFF7246BC}"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310204F8-572C-4888-90DA-6E4F9CABEA6C}">
      <dgm:prSet phldrT="[Text]"/>
      <dgm:spPr/>
      <dgm:t>
        <a:bodyPr/>
        <a:lstStyle/>
        <a:p>
          <a:r>
            <a:rPr lang="en-US" dirty="0"/>
            <a:t>Adherence</a:t>
          </a:r>
        </a:p>
      </dgm:t>
    </dgm:pt>
    <dgm:pt modelId="{DF8617D3-C17F-4F6D-B446-AA18C018F364}" type="parTrans" cxnId="{E831E313-9B4C-46E5-A831-72A0DFD4B844}">
      <dgm:prSet/>
      <dgm:spPr/>
      <dgm:t>
        <a:bodyPr/>
        <a:lstStyle/>
        <a:p>
          <a:endParaRPr lang="en-US"/>
        </a:p>
      </dgm:t>
    </dgm:pt>
    <dgm:pt modelId="{FE9048F4-E10D-4D7B-BB32-AB1ED95FBFFD}" type="sibTrans" cxnId="{E831E313-9B4C-46E5-A831-72A0DFD4B844}">
      <dgm:prSet/>
      <dgm:spPr/>
      <dgm:t>
        <a:bodyPr/>
        <a:lstStyle/>
        <a:p>
          <a:endParaRPr lang="en-US"/>
        </a:p>
      </dgm:t>
    </dgm:pt>
    <dgm:pt modelId="{CEC2999F-13E4-4C9F-8282-6151D7B754A2}">
      <dgm:prSet phldrT="[Text]"/>
      <dgm:spPr/>
      <dgm:t>
        <a:bodyPr/>
        <a:lstStyle/>
        <a:p>
          <a:r>
            <a:rPr lang="en-US" dirty="0"/>
            <a:t>Exposure</a:t>
          </a:r>
        </a:p>
      </dgm:t>
    </dgm:pt>
    <dgm:pt modelId="{63379E6A-0C6D-4A04-B8E6-453716DC14C7}" type="parTrans" cxnId="{FD2AD7B2-A5F4-48AA-8FA5-E2DD4329A011}">
      <dgm:prSet/>
      <dgm:spPr/>
      <dgm:t>
        <a:bodyPr/>
        <a:lstStyle/>
        <a:p>
          <a:endParaRPr lang="en-US"/>
        </a:p>
      </dgm:t>
    </dgm:pt>
    <dgm:pt modelId="{0D4071FD-FF92-4286-B060-CD35C12D29CB}" type="sibTrans" cxnId="{FD2AD7B2-A5F4-48AA-8FA5-E2DD4329A011}">
      <dgm:prSet/>
      <dgm:spPr/>
      <dgm:t>
        <a:bodyPr/>
        <a:lstStyle/>
        <a:p>
          <a:endParaRPr lang="en-US"/>
        </a:p>
      </dgm:t>
    </dgm:pt>
    <dgm:pt modelId="{24F776E0-F3B7-4233-882C-9FE1A979C122}">
      <dgm:prSet phldrT="[Text]"/>
      <dgm:spPr/>
      <dgm:t>
        <a:bodyPr/>
        <a:lstStyle/>
        <a:p>
          <a:r>
            <a:rPr lang="en-US" dirty="0"/>
            <a:t>Quality of Delivery</a:t>
          </a:r>
        </a:p>
      </dgm:t>
    </dgm:pt>
    <dgm:pt modelId="{1914B212-9C19-485B-98CE-DF8188822350}" type="parTrans" cxnId="{FB9F4287-554F-442C-9E25-803EF1C4563D}">
      <dgm:prSet/>
      <dgm:spPr/>
      <dgm:t>
        <a:bodyPr/>
        <a:lstStyle/>
        <a:p>
          <a:endParaRPr lang="en-US"/>
        </a:p>
      </dgm:t>
    </dgm:pt>
    <dgm:pt modelId="{74B457E4-7CD4-493B-9DD3-30AF5DE71EA7}" type="sibTrans" cxnId="{FB9F4287-554F-442C-9E25-803EF1C4563D}">
      <dgm:prSet/>
      <dgm:spPr/>
      <dgm:t>
        <a:bodyPr/>
        <a:lstStyle/>
        <a:p>
          <a:endParaRPr lang="en-US"/>
        </a:p>
      </dgm:t>
    </dgm:pt>
    <dgm:pt modelId="{0CA7FEA0-4C08-4591-85FD-5E9CD2CF3176}">
      <dgm:prSet phldrT="[Text]"/>
      <dgm:spPr/>
      <dgm:t>
        <a:bodyPr/>
        <a:lstStyle/>
        <a:p>
          <a:r>
            <a:rPr lang="en-US" dirty="0"/>
            <a:t>Program Specificity</a:t>
          </a:r>
        </a:p>
      </dgm:t>
    </dgm:pt>
    <dgm:pt modelId="{645B6810-EFB6-42C4-B59A-CCF9AD4A2032}" type="parTrans" cxnId="{BF493581-86B2-40B7-98AC-933EBA7B5138}">
      <dgm:prSet/>
      <dgm:spPr/>
      <dgm:t>
        <a:bodyPr/>
        <a:lstStyle/>
        <a:p>
          <a:endParaRPr lang="en-US"/>
        </a:p>
      </dgm:t>
    </dgm:pt>
    <dgm:pt modelId="{A17B03AA-AB31-43EB-BEB2-90B920DC54D7}" type="sibTrans" cxnId="{BF493581-86B2-40B7-98AC-933EBA7B5138}">
      <dgm:prSet/>
      <dgm:spPr/>
      <dgm:t>
        <a:bodyPr/>
        <a:lstStyle/>
        <a:p>
          <a:endParaRPr lang="en-US"/>
        </a:p>
      </dgm:t>
    </dgm:pt>
    <dgm:pt modelId="{3276DF06-1D27-41D8-B341-4519D32A5317}">
      <dgm:prSet phldrT="[Text]"/>
      <dgm:spPr/>
      <dgm:t>
        <a:bodyPr/>
        <a:lstStyle/>
        <a:p>
          <a:r>
            <a:rPr lang="en-US" dirty="0"/>
            <a:t>Student Engagement</a:t>
          </a:r>
        </a:p>
      </dgm:t>
    </dgm:pt>
    <dgm:pt modelId="{D6644786-6ADD-4799-B0C9-FC3C6CDC0977}" type="parTrans" cxnId="{4608AE34-CEBB-40F7-86EE-708FB80D4AB5}">
      <dgm:prSet/>
      <dgm:spPr/>
      <dgm:t>
        <a:bodyPr/>
        <a:lstStyle/>
        <a:p>
          <a:endParaRPr lang="en-US"/>
        </a:p>
      </dgm:t>
    </dgm:pt>
    <dgm:pt modelId="{E8B342D7-D90E-40ED-9C1B-094C7341D104}" type="sibTrans" cxnId="{4608AE34-CEBB-40F7-86EE-708FB80D4AB5}">
      <dgm:prSet/>
      <dgm:spPr/>
      <dgm:t>
        <a:bodyPr/>
        <a:lstStyle/>
        <a:p>
          <a:endParaRPr lang="en-US"/>
        </a:p>
      </dgm:t>
    </dgm:pt>
    <dgm:pt modelId="{FC873BC9-D2C3-45FD-83F4-064B19B28881}" type="pres">
      <dgm:prSet presAssocID="{0415C4E3-8AB2-41D0-A05E-300DFF7246BC}" presName="Name0" presStyleCnt="0">
        <dgm:presLayoutVars>
          <dgm:chMax val="7"/>
          <dgm:dir/>
          <dgm:resizeHandles val="exact"/>
        </dgm:presLayoutVars>
      </dgm:prSet>
      <dgm:spPr/>
    </dgm:pt>
    <dgm:pt modelId="{61AC2554-AA2C-47D7-ABF3-4EBE0151E51F}" type="pres">
      <dgm:prSet presAssocID="{0415C4E3-8AB2-41D0-A05E-300DFF7246BC}" presName="ellipse1" presStyleLbl="vennNode1" presStyleIdx="0" presStyleCnt="5">
        <dgm:presLayoutVars>
          <dgm:bulletEnabled val="1"/>
        </dgm:presLayoutVars>
      </dgm:prSet>
      <dgm:spPr/>
    </dgm:pt>
    <dgm:pt modelId="{5571DCE3-EC84-468E-BC11-39E2644D7629}" type="pres">
      <dgm:prSet presAssocID="{0415C4E3-8AB2-41D0-A05E-300DFF7246BC}" presName="ellipse2" presStyleLbl="vennNode1" presStyleIdx="1" presStyleCnt="5">
        <dgm:presLayoutVars>
          <dgm:bulletEnabled val="1"/>
        </dgm:presLayoutVars>
      </dgm:prSet>
      <dgm:spPr/>
    </dgm:pt>
    <dgm:pt modelId="{CA3EF998-D17B-4F86-829D-60F46AF84E02}" type="pres">
      <dgm:prSet presAssocID="{0415C4E3-8AB2-41D0-A05E-300DFF7246BC}" presName="ellipse3" presStyleLbl="vennNode1" presStyleIdx="2" presStyleCnt="5">
        <dgm:presLayoutVars>
          <dgm:bulletEnabled val="1"/>
        </dgm:presLayoutVars>
      </dgm:prSet>
      <dgm:spPr/>
    </dgm:pt>
    <dgm:pt modelId="{D75B5A66-8F90-40E5-A2E4-48FDA66178F8}" type="pres">
      <dgm:prSet presAssocID="{0415C4E3-8AB2-41D0-A05E-300DFF7246BC}" presName="ellipse4" presStyleLbl="vennNode1" presStyleIdx="3" presStyleCnt="5">
        <dgm:presLayoutVars>
          <dgm:bulletEnabled val="1"/>
        </dgm:presLayoutVars>
      </dgm:prSet>
      <dgm:spPr/>
    </dgm:pt>
    <dgm:pt modelId="{563D49E6-B8FE-45F5-B97B-2F04B990DD2A}" type="pres">
      <dgm:prSet presAssocID="{0415C4E3-8AB2-41D0-A05E-300DFF7246BC}" presName="ellipse5" presStyleLbl="vennNode1" presStyleIdx="4" presStyleCnt="5">
        <dgm:presLayoutVars>
          <dgm:bulletEnabled val="1"/>
        </dgm:presLayoutVars>
      </dgm:prSet>
      <dgm:spPr/>
    </dgm:pt>
  </dgm:ptLst>
  <dgm:cxnLst>
    <dgm:cxn modelId="{E831E313-9B4C-46E5-A831-72A0DFD4B844}" srcId="{0415C4E3-8AB2-41D0-A05E-300DFF7246BC}" destId="{310204F8-572C-4888-90DA-6E4F9CABEA6C}" srcOrd="0" destOrd="0" parTransId="{DF8617D3-C17F-4F6D-B446-AA18C018F364}" sibTransId="{FE9048F4-E10D-4D7B-BB32-AB1ED95FBFFD}"/>
    <dgm:cxn modelId="{4608AE34-CEBB-40F7-86EE-708FB80D4AB5}" srcId="{0415C4E3-8AB2-41D0-A05E-300DFF7246BC}" destId="{3276DF06-1D27-41D8-B341-4519D32A5317}" srcOrd="4" destOrd="0" parTransId="{D6644786-6ADD-4799-B0C9-FC3C6CDC0977}" sibTransId="{E8B342D7-D90E-40ED-9C1B-094C7341D104}"/>
    <dgm:cxn modelId="{32467D40-2EE6-4272-AA47-1A9593874733}" type="presOf" srcId="{CEC2999F-13E4-4C9F-8282-6151D7B754A2}" destId="{5571DCE3-EC84-468E-BC11-39E2644D7629}" srcOrd="0" destOrd="0" presId="urn:microsoft.com/office/officeart/2005/8/layout/rings+Icon"/>
    <dgm:cxn modelId="{AD8B1564-7D24-4F10-9B5B-3BF71C51C73C}" type="presOf" srcId="{0415C4E3-8AB2-41D0-A05E-300DFF7246BC}" destId="{FC873BC9-D2C3-45FD-83F4-064B19B28881}" srcOrd="0" destOrd="0" presId="urn:microsoft.com/office/officeart/2005/8/layout/rings+Icon"/>
    <dgm:cxn modelId="{0B6E414A-0324-4032-BAF5-74A0DE1FC1EA}" type="presOf" srcId="{24F776E0-F3B7-4233-882C-9FE1A979C122}" destId="{CA3EF998-D17B-4F86-829D-60F46AF84E02}" srcOrd="0" destOrd="0" presId="urn:microsoft.com/office/officeart/2005/8/layout/rings+Icon"/>
    <dgm:cxn modelId="{DC9EB655-D9E5-400C-9939-A786710F5D80}" type="presOf" srcId="{310204F8-572C-4888-90DA-6E4F9CABEA6C}" destId="{61AC2554-AA2C-47D7-ABF3-4EBE0151E51F}" srcOrd="0" destOrd="0" presId="urn:microsoft.com/office/officeart/2005/8/layout/rings+Icon"/>
    <dgm:cxn modelId="{CB1B1656-D93C-4449-9167-286C4BAFFF44}" type="presOf" srcId="{0CA7FEA0-4C08-4591-85FD-5E9CD2CF3176}" destId="{D75B5A66-8F90-40E5-A2E4-48FDA66178F8}" srcOrd="0" destOrd="0" presId="urn:microsoft.com/office/officeart/2005/8/layout/rings+Icon"/>
    <dgm:cxn modelId="{BF493581-86B2-40B7-98AC-933EBA7B5138}" srcId="{0415C4E3-8AB2-41D0-A05E-300DFF7246BC}" destId="{0CA7FEA0-4C08-4591-85FD-5E9CD2CF3176}" srcOrd="3" destOrd="0" parTransId="{645B6810-EFB6-42C4-B59A-CCF9AD4A2032}" sibTransId="{A17B03AA-AB31-43EB-BEB2-90B920DC54D7}"/>
    <dgm:cxn modelId="{FB9F4287-554F-442C-9E25-803EF1C4563D}" srcId="{0415C4E3-8AB2-41D0-A05E-300DFF7246BC}" destId="{24F776E0-F3B7-4233-882C-9FE1A979C122}" srcOrd="2" destOrd="0" parTransId="{1914B212-9C19-485B-98CE-DF8188822350}" sibTransId="{74B457E4-7CD4-493B-9DD3-30AF5DE71EA7}"/>
    <dgm:cxn modelId="{FD2AD7B2-A5F4-48AA-8FA5-E2DD4329A011}" srcId="{0415C4E3-8AB2-41D0-A05E-300DFF7246BC}" destId="{CEC2999F-13E4-4C9F-8282-6151D7B754A2}" srcOrd="1" destOrd="0" parTransId="{63379E6A-0C6D-4A04-B8E6-453716DC14C7}" sibTransId="{0D4071FD-FF92-4286-B060-CD35C12D29CB}"/>
    <dgm:cxn modelId="{76D28BB8-CB0B-4B37-86FC-A0642440AC20}" type="presOf" srcId="{3276DF06-1D27-41D8-B341-4519D32A5317}" destId="{563D49E6-B8FE-45F5-B97B-2F04B990DD2A}" srcOrd="0" destOrd="0" presId="urn:microsoft.com/office/officeart/2005/8/layout/rings+Icon"/>
    <dgm:cxn modelId="{A00E4423-56D3-4656-8E25-A1861CCEB643}" type="presParOf" srcId="{FC873BC9-D2C3-45FD-83F4-064B19B28881}" destId="{61AC2554-AA2C-47D7-ABF3-4EBE0151E51F}" srcOrd="0" destOrd="0" presId="urn:microsoft.com/office/officeart/2005/8/layout/rings+Icon"/>
    <dgm:cxn modelId="{465FF4DD-07B1-4F07-81C9-E6F70FC11117}" type="presParOf" srcId="{FC873BC9-D2C3-45FD-83F4-064B19B28881}" destId="{5571DCE3-EC84-468E-BC11-39E2644D7629}" srcOrd="1" destOrd="0" presId="urn:microsoft.com/office/officeart/2005/8/layout/rings+Icon"/>
    <dgm:cxn modelId="{D9006E97-767D-402D-BD1C-6A0580700872}" type="presParOf" srcId="{FC873BC9-D2C3-45FD-83F4-064B19B28881}" destId="{CA3EF998-D17B-4F86-829D-60F46AF84E02}" srcOrd="2" destOrd="0" presId="urn:microsoft.com/office/officeart/2005/8/layout/rings+Icon"/>
    <dgm:cxn modelId="{439F37A7-D41F-4545-81A7-70CB5F3E56CF}" type="presParOf" srcId="{FC873BC9-D2C3-45FD-83F4-064B19B28881}" destId="{D75B5A66-8F90-40E5-A2E4-48FDA66178F8}" srcOrd="3" destOrd="0" presId="urn:microsoft.com/office/officeart/2005/8/layout/rings+Icon"/>
    <dgm:cxn modelId="{7240C830-33C9-46CF-A242-247B84BB3B2C}" type="presParOf" srcId="{FC873BC9-D2C3-45FD-83F4-064B19B28881}" destId="{563D49E6-B8FE-45F5-B97B-2F04B990DD2A}"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694F34-6613-49F4-9622-CE532CDC2521}"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6DDA600-556B-4EEA-992D-B4092449FC6B}">
      <dgm:prSet/>
      <dgm:spPr/>
      <dgm:t>
        <a:bodyPr/>
        <a:lstStyle/>
        <a:p>
          <a:pPr>
            <a:lnSpc>
              <a:spcPct val="100000"/>
            </a:lnSpc>
            <a:defRPr cap="all"/>
          </a:pPr>
          <a:r>
            <a:rPr lang="en-US" b="1" cap="none" baseline="0" dirty="0"/>
            <a:t>Educator</a:t>
          </a:r>
        </a:p>
      </dgm:t>
    </dgm:pt>
    <dgm:pt modelId="{5ACE65DE-FB7E-4662-B0C1-A962FDBACF8C}" type="parTrans" cxnId="{E2FD7AE8-D9A3-475B-A48A-56FAE8031387}">
      <dgm:prSet/>
      <dgm:spPr/>
      <dgm:t>
        <a:bodyPr/>
        <a:lstStyle/>
        <a:p>
          <a:endParaRPr lang="en-US"/>
        </a:p>
      </dgm:t>
    </dgm:pt>
    <dgm:pt modelId="{C2E3B564-02C8-43E2-9110-7659BF7D20BC}" type="sibTrans" cxnId="{E2FD7AE8-D9A3-475B-A48A-56FAE8031387}">
      <dgm:prSet/>
      <dgm:spPr/>
      <dgm:t>
        <a:bodyPr/>
        <a:lstStyle/>
        <a:p>
          <a:endParaRPr lang="en-US"/>
        </a:p>
      </dgm:t>
    </dgm:pt>
    <dgm:pt modelId="{5D993618-F605-4B0E-A097-0CD890774086}">
      <dgm:prSet/>
      <dgm:spPr/>
      <dgm:t>
        <a:bodyPr/>
        <a:lstStyle/>
        <a:p>
          <a:pPr>
            <a:lnSpc>
              <a:spcPct val="100000"/>
            </a:lnSpc>
            <a:defRPr cap="all"/>
          </a:pPr>
          <a:r>
            <a:rPr lang="en-US" b="1" cap="none" baseline="0" dirty="0"/>
            <a:t>Student</a:t>
          </a:r>
        </a:p>
      </dgm:t>
    </dgm:pt>
    <dgm:pt modelId="{CB827AF8-0A09-4447-8E6E-1672EE7F98D1}" type="parTrans" cxnId="{A5E28A1B-297F-43F8-8C5F-C1E74EDB0E0A}">
      <dgm:prSet/>
      <dgm:spPr/>
      <dgm:t>
        <a:bodyPr/>
        <a:lstStyle/>
        <a:p>
          <a:endParaRPr lang="en-US"/>
        </a:p>
      </dgm:t>
    </dgm:pt>
    <dgm:pt modelId="{3CCCEC26-13DF-48B7-9CDD-2E0981995844}" type="sibTrans" cxnId="{A5E28A1B-297F-43F8-8C5F-C1E74EDB0E0A}">
      <dgm:prSet/>
      <dgm:spPr/>
      <dgm:t>
        <a:bodyPr/>
        <a:lstStyle/>
        <a:p>
          <a:endParaRPr lang="en-US"/>
        </a:p>
      </dgm:t>
    </dgm:pt>
    <dgm:pt modelId="{A3FA9D28-38E2-4147-846F-4C8C3426F302}">
      <dgm:prSet/>
      <dgm:spPr/>
      <dgm:t>
        <a:bodyPr/>
        <a:lstStyle/>
        <a:p>
          <a:pPr>
            <a:lnSpc>
              <a:spcPct val="100000"/>
            </a:lnSpc>
            <a:defRPr cap="all"/>
          </a:pPr>
          <a:r>
            <a:rPr lang="en-US" b="1" cap="none" baseline="0" dirty="0"/>
            <a:t>System</a:t>
          </a:r>
        </a:p>
      </dgm:t>
    </dgm:pt>
    <dgm:pt modelId="{5A8A2887-50A2-459A-9055-FEF53EBEF12C}" type="parTrans" cxnId="{1F17D98F-5D7E-491A-8A7F-CA884DBEBB0C}">
      <dgm:prSet/>
      <dgm:spPr/>
      <dgm:t>
        <a:bodyPr/>
        <a:lstStyle/>
        <a:p>
          <a:endParaRPr lang="en-US"/>
        </a:p>
      </dgm:t>
    </dgm:pt>
    <dgm:pt modelId="{41F4083C-9B5F-49AE-A6F0-893A72CED3CC}" type="sibTrans" cxnId="{1F17D98F-5D7E-491A-8A7F-CA884DBEBB0C}">
      <dgm:prSet/>
      <dgm:spPr/>
      <dgm:t>
        <a:bodyPr/>
        <a:lstStyle/>
        <a:p>
          <a:endParaRPr lang="en-US"/>
        </a:p>
      </dgm:t>
    </dgm:pt>
    <dgm:pt modelId="{BE0D7D06-969C-4A53-958C-0C7F9A43816E}" type="pres">
      <dgm:prSet presAssocID="{7E694F34-6613-49F4-9622-CE532CDC2521}" presName="root" presStyleCnt="0">
        <dgm:presLayoutVars>
          <dgm:dir/>
          <dgm:resizeHandles val="exact"/>
        </dgm:presLayoutVars>
      </dgm:prSet>
      <dgm:spPr/>
    </dgm:pt>
    <dgm:pt modelId="{10E6AB80-1C7F-421F-9E73-F2B6B799AC20}" type="pres">
      <dgm:prSet presAssocID="{A3FA9D28-38E2-4147-846F-4C8C3426F302}" presName="compNode" presStyleCnt="0"/>
      <dgm:spPr/>
    </dgm:pt>
    <dgm:pt modelId="{331ED02C-7E4C-4AEA-8601-59B19CCE9175}" type="pres">
      <dgm:prSet presAssocID="{A3FA9D28-38E2-4147-846F-4C8C3426F302}" presName="iconBgRect" presStyleLbl="bgShp" presStyleIdx="0" presStyleCnt="3"/>
      <dgm:spPr/>
    </dgm:pt>
    <dgm:pt modelId="{8C109009-44B3-4F51-81EB-DA3308A1A769}" type="pres">
      <dgm:prSet presAssocID="{A3FA9D28-38E2-4147-846F-4C8C3426F30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twork diagram with solid fill"/>
        </a:ext>
      </dgm:extLst>
    </dgm:pt>
    <dgm:pt modelId="{5CA42684-4807-4D60-A1F0-83BE7418C17E}" type="pres">
      <dgm:prSet presAssocID="{A3FA9D28-38E2-4147-846F-4C8C3426F302}" presName="spaceRect" presStyleCnt="0"/>
      <dgm:spPr/>
    </dgm:pt>
    <dgm:pt modelId="{507E2856-31F4-419F-A5DE-1240A217EC47}" type="pres">
      <dgm:prSet presAssocID="{A3FA9D28-38E2-4147-846F-4C8C3426F302}" presName="textRect" presStyleLbl="revTx" presStyleIdx="0" presStyleCnt="3">
        <dgm:presLayoutVars>
          <dgm:chMax val="1"/>
          <dgm:chPref val="1"/>
        </dgm:presLayoutVars>
      </dgm:prSet>
      <dgm:spPr/>
    </dgm:pt>
    <dgm:pt modelId="{32879C24-39D8-4081-B66A-9A3CA2B3FB14}" type="pres">
      <dgm:prSet presAssocID="{41F4083C-9B5F-49AE-A6F0-893A72CED3CC}" presName="sibTrans" presStyleCnt="0"/>
      <dgm:spPr/>
    </dgm:pt>
    <dgm:pt modelId="{3E396274-666F-45B6-991F-435FE32FD46E}" type="pres">
      <dgm:prSet presAssocID="{36DDA600-556B-4EEA-992D-B4092449FC6B}" presName="compNode" presStyleCnt="0"/>
      <dgm:spPr/>
    </dgm:pt>
    <dgm:pt modelId="{B2D26DFB-AAC2-4A78-9443-298185312846}" type="pres">
      <dgm:prSet presAssocID="{36DDA600-556B-4EEA-992D-B4092449FC6B}" presName="iconBgRect" presStyleLbl="bgShp" presStyleIdx="1" presStyleCnt="3"/>
      <dgm:spPr/>
    </dgm:pt>
    <dgm:pt modelId="{3242A359-D0C7-4D4D-95E8-3272AFA28BB7}" type="pres">
      <dgm:prSet presAssocID="{36DDA600-556B-4EEA-992D-B4092449FC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fessor"/>
        </a:ext>
      </dgm:extLst>
    </dgm:pt>
    <dgm:pt modelId="{44B88702-ED2E-4198-923E-EF40C58A8518}" type="pres">
      <dgm:prSet presAssocID="{36DDA600-556B-4EEA-992D-B4092449FC6B}" presName="spaceRect" presStyleCnt="0"/>
      <dgm:spPr/>
    </dgm:pt>
    <dgm:pt modelId="{EED76C90-6DE6-4209-A12A-D8A1500D2624}" type="pres">
      <dgm:prSet presAssocID="{36DDA600-556B-4EEA-992D-B4092449FC6B}" presName="textRect" presStyleLbl="revTx" presStyleIdx="1" presStyleCnt="3">
        <dgm:presLayoutVars>
          <dgm:chMax val="1"/>
          <dgm:chPref val="1"/>
        </dgm:presLayoutVars>
      </dgm:prSet>
      <dgm:spPr/>
    </dgm:pt>
    <dgm:pt modelId="{410C8E18-F555-4B96-B462-0D541266E2DF}" type="pres">
      <dgm:prSet presAssocID="{C2E3B564-02C8-43E2-9110-7659BF7D20BC}" presName="sibTrans" presStyleCnt="0"/>
      <dgm:spPr/>
    </dgm:pt>
    <dgm:pt modelId="{5AE14E51-3EFC-4453-8C07-8E03E094E983}" type="pres">
      <dgm:prSet presAssocID="{5D993618-F605-4B0E-A097-0CD890774086}" presName="compNode" presStyleCnt="0"/>
      <dgm:spPr/>
    </dgm:pt>
    <dgm:pt modelId="{A068EE70-704F-49E1-9B44-DCFF15538F98}" type="pres">
      <dgm:prSet presAssocID="{5D993618-F605-4B0E-A097-0CD890774086}" presName="iconBgRect" presStyleLbl="bgShp" presStyleIdx="2" presStyleCnt="3"/>
      <dgm:spPr/>
    </dgm:pt>
    <dgm:pt modelId="{7C662735-0F6A-44E0-A2BE-68AE5F679C02}" type="pres">
      <dgm:prSet presAssocID="{5D993618-F605-4B0E-A097-0CD8907740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266F80A2-E096-4E4E-8250-C006F950710A}" type="pres">
      <dgm:prSet presAssocID="{5D993618-F605-4B0E-A097-0CD890774086}" presName="spaceRect" presStyleCnt="0"/>
      <dgm:spPr/>
    </dgm:pt>
    <dgm:pt modelId="{14A189D0-14E5-4558-B5E2-77AD9DC00ABC}" type="pres">
      <dgm:prSet presAssocID="{5D993618-F605-4B0E-A097-0CD890774086}" presName="textRect" presStyleLbl="revTx" presStyleIdx="2" presStyleCnt="3">
        <dgm:presLayoutVars>
          <dgm:chMax val="1"/>
          <dgm:chPref val="1"/>
        </dgm:presLayoutVars>
      </dgm:prSet>
      <dgm:spPr/>
    </dgm:pt>
  </dgm:ptLst>
  <dgm:cxnLst>
    <dgm:cxn modelId="{A5E28A1B-297F-43F8-8C5F-C1E74EDB0E0A}" srcId="{7E694F34-6613-49F4-9622-CE532CDC2521}" destId="{5D993618-F605-4B0E-A097-0CD890774086}" srcOrd="2" destOrd="0" parTransId="{CB827AF8-0A09-4447-8E6E-1672EE7F98D1}" sibTransId="{3CCCEC26-13DF-48B7-9CDD-2E0981995844}"/>
    <dgm:cxn modelId="{740DF069-ECD4-480D-BC35-C18C0CCB9A69}" type="presOf" srcId="{A3FA9D28-38E2-4147-846F-4C8C3426F302}" destId="{507E2856-31F4-419F-A5DE-1240A217EC47}" srcOrd="0" destOrd="0" presId="urn:microsoft.com/office/officeart/2018/5/layout/IconCircleLabelList"/>
    <dgm:cxn modelId="{004F7955-9B8E-4EFB-A8B1-07102DF48CBC}" type="presOf" srcId="{36DDA600-556B-4EEA-992D-B4092449FC6B}" destId="{EED76C90-6DE6-4209-A12A-D8A1500D2624}" srcOrd="0" destOrd="0" presId="urn:microsoft.com/office/officeart/2018/5/layout/IconCircleLabelList"/>
    <dgm:cxn modelId="{1F17D98F-5D7E-491A-8A7F-CA884DBEBB0C}" srcId="{7E694F34-6613-49F4-9622-CE532CDC2521}" destId="{A3FA9D28-38E2-4147-846F-4C8C3426F302}" srcOrd="0" destOrd="0" parTransId="{5A8A2887-50A2-459A-9055-FEF53EBEF12C}" sibTransId="{41F4083C-9B5F-49AE-A6F0-893A72CED3CC}"/>
    <dgm:cxn modelId="{F184BFBF-3917-485C-AFDB-A70D9DBFA27F}" type="presOf" srcId="{7E694F34-6613-49F4-9622-CE532CDC2521}" destId="{BE0D7D06-969C-4A53-958C-0C7F9A43816E}" srcOrd="0" destOrd="0" presId="urn:microsoft.com/office/officeart/2018/5/layout/IconCircleLabelList"/>
    <dgm:cxn modelId="{E2FD7AE8-D9A3-475B-A48A-56FAE8031387}" srcId="{7E694F34-6613-49F4-9622-CE532CDC2521}" destId="{36DDA600-556B-4EEA-992D-B4092449FC6B}" srcOrd="1" destOrd="0" parTransId="{5ACE65DE-FB7E-4662-B0C1-A962FDBACF8C}" sibTransId="{C2E3B564-02C8-43E2-9110-7659BF7D20BC}"/>
    <dgm:cxn modelId="{D0AFD1F8-6446-4A9E-8815-7EC69BFE53DA}" type="presOf" srcId="{5D993618-F605-4B0E-A097-0CD890774086}" destId="{14A189D0-14E5-4558-B5E2-77AD9DC00ABC}" srcOrd="0" destOrd="0" presId="urn:microsoft.com/office/officeart/2018/5/layout/IconCircleLabelList"/>
    <dgm:cxn modelId="{AB11D9FF-472B-4F80-82CF-5E8EA01210C4}" type="presParOf" srcId="{BE0D7D06-969C-4A53-958C-0C7F9A43816E}" destId="{10E6AB80-1C7F-421F-9E73-F2B6B799AC20}" srcOrd="0" destOrd="0" presId="urn:microsoft.com/office/officeart/2018/5/layout/IconCircleLabelList"/>
    <dgm:cxn modelId="{34EC558E-0CBC-4350-B170-1C268481FA7A}" type="presParOf" srcId="{10E6AB80-1C7F-421F-9E73-F2B6B799AC20}" destId="{331ED02C-7E4C-4AEA-8601-59B19CCE9175}" srcOrd="0" destOrd="0" presId="urn:microsoft.com/office/officeart/2018/5/layout/IconCircleLabelList"/>
    <dgm:cxn modelId="{37C5351D-4454-4FAB-B180-29B9E6505DE6}" type="presParOf" srcId="{10E6AB80-1C7F-421F-9E73-F2B6B799AC20}" destId="{8C109009-44B3-4F51-81EB-DA3308A1A769}" srcOrd="1" destOrd="0" presId="urn:microsoft.com/office/officeart/2018/5/layout/IconCircleLabelList"/>
    <dgm:cxn modelId="{BCFC5583-7176-489D-880C-451780B134D9}" type="presParOf" srcId="{10E6AB80-1C7F-421F-9E73-F2B6B799AC20}" destId="{5CA42684-4807-4D60-A1F0-83BE7418C17E}" srcOrd="2" destOrd="0" presId="urn:microsoft.com/office/officeart/2018/5/layout/IconCircleLabelList"/>
    <dgm:cxn modelId="{91B5239E-CA82-4938-A11B-A07A774712F8}" type="presParOf" srcId="{10E6AB80-1C7F-421F-9E73-F2B6B799AC20}" destId="{507E2856-31F4-419F-A5DE-1240A217EC47}" srcOrd="3" destOrd="0" presId="urn:microsoft.com/office/officeart/2018/5/layout/IconCircleLabelList"/>
    <dgm:cxn modelId="{E635338A-B4DA-4FCA-A5F2-524FFD053FE5}" type="presParOf" srcId="{BE0D7D06-969C-4A53-958C-0C7F9A43816E}" destId="{32879C24-39D8-4081-B66A-9A3CA2B3FB14}" srcOrd="1" destOrd="0" presId="urn:microsoft.com/office/officeart/2018/5/layout/IconCircleLabelList"/>
    <dgm:cxn modelId="{6CE58F90-B07D-4D06-B881-82458619A896}" type="presParOf" srcId="{BE0D7D06-969C-4A53-958C-0C7F9A43816E}" destId="{3E396274-666F-45B6-991F-435FE32FD46E}" srcOrd="2" destOrd="0" presId="urn:microsoft.com/office/officeart/2018/5/layout/IconCircleLabelList"/>
    <dgm:cxn modelId="{936748FE-9878-447B-8F3E-26A9AD64D0C5}" type="presParOf" srcId="{3E396274-666F-45B6-991F-435FE32FD46E}" destId="{B2D26DFB-AAC2-4A78-9443-298185312846}" srcOrd="0" destOrd="0" presId="urn:microsoft.com/office/officeart/2018/5/layout/IconCircleLabelList"/>
    <dgm:cxn modelId="{2F3CF737-E870-480E-8C4E-2B97650F215F}" type="presParOf" srcId="{3E396274-666F-45B6-991F-435FE32FD46E}" destId="{3242A359-D0C7-4D4D-95E8-3272AFA28BB7}" srcOrd="1" destOrd="0" presId="urn:microsoft.com/office/officeart/2018/5/layout/IconCircleLabelList"/>
    <dgm:cxn modelId="{49E6C076-A6BB-4A90-A9D3-EB8D1CB059CF}" type="presParOf" srcId="{3E396274-666F-45B6-991F-435FE32FD46E}" destId="{44B88702-ED2E-4198-923E-EF40C58A8518}" srcOrd="2" destOrd="0" presId="urn:microsoft.com/office/officeart/2018/5/layout/IconCircleLabelList"/>
    <dgm:cxn modelId="{A80379A9-2E63-4979-8824-D39D42DAA007}" type="presParOf" srcId="{3E396274-666F-45B6-991F-435FE32FD46E}" destId="{EED76C90-6DE6-4209-A12A-D8A1500D2624}" srcOrd="3" destOrd="0" presId="urn:microsoft.com/office/officeart/2018/5/layout/IconCircleLabelList"/>
    <dgm:cxn modelId="{A6FD24DD-911C-44D2-938B-3C2031AF85E3}" type="presParOf" srcId="{BE0D7D06-969C-4A53-958C-0C7F9A43816E}" destId="{410C8E18-F555-4B96-B462-0D541266E2DF}" srcOrd="3" destOrd="0" presId="urn:microsoft.com/office/officeart/2018/5/layout/IconCircleLabelList"/>
    <dgm:cxn modelId="{A8EF5AB0-5420-47C0-B53B-A13EA26A1EBE}" type="presParOf" srcId="{BE0D7D06-969C-4A53-958C-0C7F9A43816E}" destId="{5AE14E51-3EFC-4453-8C07-8E03E094E983}" srcOrd="4" destOrd="0" presId="urn:microsoft.com/office/officeart/2018/5/layout/IconCircleLabelList"/>
    <dgm:cxn modelId="{3BEA47B3-4147-4D88-A873-2A6EABEEFCC9}" type="presParOf" srcId="{5AE14E51-3EFC-4453-8C07-8E03E094E983}" destId="{A068EE70-704F-49E1-9B44-DCFF15538F98}" srcOrd="0" destOrd="0" presId="urn:microsoft.com/office/officeart/2018/5/layout/IconCircleLabelList"/>
    <dgm:cxn modelId="{09A16C96-4772-4E09-93FF-A9566BA0E4A1}" type="presParOf" srcId="{5AE14E51-3EFC-4453-8C07-8E03E094E983}" destId="{7C662735-0F6A-44E0-A2BE-68AE5F679C02}" srcOrd="1" destOrd="0" presId="urn:microsoft.com/office/officeart/2018/5/layout/IconCircleLabelList"/>
    <dgm:cxn modelId="{571C6E5D-7318-4823-B059-2D70DE1D5CB9}" type="presParOf" srcId="{5AE14E51-3EFC-4453-8C07-8E03E094E983}" destId="{266F80A2-E096-4E4E-8250-C006F950710A}" srcOrd="2" destOrd="0" presId="urn:microsoft.com/office/officeart/2018/5/layout/IconCircleLabelList"/>
    <dgm:cxn modelId="{FCB2A965-B942-4D9F-9FA8-BE723B21B00F}" type="presParOf" srcId="{5AE14E51-3EFC-4453-8C07-8E03E094E983}" destId="{14A189D0-14E5-4558-B5E2-77AD9DC00AB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7A051-7810-4BD9-9592-B3BB39DF39C7}">
      <dsp:nvSpPr>
        <dsp:cNvPr id="0" name=""/>
        <dsp:cNvSpPr/>
      </dsp:nvSpPr>
      <dsp:spPr>
        <a:xfrm>
          <a:off x="2380" y="0"/>
          <a:ext cx="3703648" cy="4846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ts val="600"/>
            </a:spcAft>
            <a:buNone/>
          </a:pPr>
          <a:r>
            <a:rPr lang="en-US" sz="2800" b="1" kern="1200" dirty="0"/>
            <a:t>Procedural</a:t>
          </a:r>
        </a:p>
        <a:p>
          <a:pPr marL="0" lvl="0" indent="0" algn="ctr" defTabSz="1244600">
            <a:lnSpc>
              <a:spcPct val="90000"/>
            </a:lnSpc>
            <a:spcBef>
              <a:spcPct val="0"/>
            </a:spcBef>
            <a:spcAft>
              <a:spcPct val="35000"/>
            </a:spcAft>
            <a:buNone/>
          </a:pPr>
          <a:r>
            <a:rPr lang="en-US" sz="2000" kern="1200" dirty="0"/>
            <a:t>In the development of an individualized education program (IEP), has the IEP team complied with the procedures set forth in IDEA? (</a:t>
          </a:r>
          <a:r>
            <a:rPr lang="en-US" sz="2000" i="1" kern="1200" dirty="0"/>
            <a:t>Rowley</a:t>
          </a:r>
          <a:r>
            <a:rPr lang="en-US" sz="2000" kern="1200" dirty="0"/>
            <a:t>)</a:t>
          </a:r>
        </a:p>
      </dsp:txBody>
      <dsp:txXfrm>
        <a:off x="2380" y="1938655"/>
        <a:ext cx="3703648" cy="1938655"/>
      </dsp:txXfrm>
    </dsp:sp>
    <dsp:sp modelId="{36A1B3A8-6195-469C-B29B-8850E449A80B}">
      <dsp:nvSpPr>
        <dsp:cNvPr id="0" name=""/>
        <dsp:cNvSpPr/>
      </dsp:nvSpPr>
      <dsp:spPr>
        <a:xfrm>
          <a:off x="1047239" y="290798"/>
          <a:ext cx="1613930" cy="161393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0398C-079B-4132-A23A-9AEF49F337A3}">
      <dsp:nvSpPr>
        <dsp:cNvPr id="0" name=""/>
        <dsp:cNvSpPr/>
      </dsp:nvSpPr>
      <dsp:spPr>
        <a:xfrm>
          <a:off x="3817138" y="0"/>
          <a:ext cx="3703648" cy="4846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ts val="600"/>
            </a:spcAft>
            <a:buNone/>
          </a:pPr>
          <a:r>
            <a:rPr lang="en-US" sz="2800" b="1" kern="1200" dirty="0"/>
            <a:t>Substantive</a:t>
          </a:r>
        </a:p>
        <a:p>
          <a:pPr marL="0" lvl="0" indent="0" algn="ctr" defTabSz="1244600">
            <a:lnSpc>
              <a:spcPct val="90000"/>
            </a:lnSpc>
            <a:spcBef>
              <a:spcPct val="0"/>
            </a:spcBef>
            <a:spcAft>
              <a:spcPct val="35000"/>
            </a:spcAft>
            <a:buNone/>
          </a:pPr>
          <a:r>
            <a:rPr lang="en-US" sz="2000" kern="1200" dirty="0"/>
            <a:t>Is the IEP reasonably calculated to enable the child to make progress that is appropriate in light of the child’s circumstances? (</a:t>
          </a:r>
          <a:r>
            <a:rPr lang="en-US" sz="2000" i="1" kern="1200" dirty="0"/>
            <a:t>Endrew F.</a:t>
          </a:r>
          <a:r>
            <a:rPr lang="en-US" sz="2000" kern="1200" dirty="0"/>
            <a:t>)</a:t>
          </a:r>
        </a:p>
        <a:p>
          <a:pPr marL="0" lvl="0" indent="0" algn="ctr" defTabSz="1244600">
            <a:lnSpc>
              <a:spcPct val="90000"/>
            </a:lnSpc>
            <a:spcBef>
              <a:spcPct val="0"/>
            </a:spcBef>
            <a:spcAft>
              <a:spcPct val="35000"/>
            </a:spcAft>
            <a:buNone/>
          </a:pPr>
          <a:endParaRPr lang="en-US" sz="1700" kern="1200" dirty="0"/>
        </a:p>
      </dsp:txBody>
      <dsp:txXfrm>
        <a:off x="3817138" y="1938655"/>
        <a:ext cx="3703648" cy="1938655"/>
      </dsp:txXfrm>
    </dsp:sp>
    <dsp:sp modelId="{D44892C1-96B6-45BB-98CF-44902FC55AA8}">
      <dsp:nvSpPr>
        <dsp:cNvPr id="0" name=""/>
        <dsp:cNvSpPr/>
      </dsp:nvSpPr>
      <dsp:spPr>
        <a:xfrm>
          <a:off x="4861997" y="290798"/>
          <a:ext cx="1613930" cy="161393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C230CC-1DC8-440F-8F94-2267BF883518}">
      <dsp:nvSpPr>
        <dsp:cNvPr id="0" name=""/>
        <dsp:cNvSpPr/>
      </dsp:nvSpPr>
      <dsp:spPr>
        <a:xfrm>
          <a:off x="7631896" y="0"/>
          <a:ext cx="3703648" cy="48466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411480" rIns="199136" bIns="199136" numCol="1" spcCol="1270" anchor="ctr" anchorCtr="0">
          <a:noAutofit/>
        </a:bodyPr>
        <a:lstStyle/>
        <a:p>
          <a:pPr marL="0" lvl="0" indent="0" algn="ctr" defTabSz="1244600">
            <a:lnSpc>
              <a:spcPct val="90000"/>
            </a:lnSpc>
            <a:spcBef>
              <a:spcPct val="0"/>
            </a:spcBef>
            <a:spcAft>
              <a:spcPts val="600"/>
            </a:spcAft>
            <a:buNone/>
          </a:pPr>
          <a:r>
            <a:rPr lang="en-US" sz="2800" b="1" kern="1200" dirty="0"/>
            <a:t>Implementation</a:t>
          </a:r>
        </a:p>
        <a:p>
          <a:pPr marL="0" lvl="0" indent="0" algn="ctr" defTabSz="1244600">
            <a:lnSpc>
              <a:spcPct val="90000"/>
            </a:lnSpc>
            <a:spcBef>
              <a:spcPct val="0"/>
            </a:spcBef>
            <a:spcAft>
              <a:spcPct val="35000"/>
            </a:spcAft>
            <a:buNone/>
          </a:pPr>
          <a:r>
            <a:rPr lang="en-US" sz="2000" kern="1200" dirty="0"/>
            <a:t>In implementing the IEP, were the instructional services and supports outlined in the IEP provided as agreed on during the IEP process? </a:t>
          </a:r>
          <a:endParaRPr lang="en-US" sz="2000" b="0" kern="1200" dirty="0"/>
        </a:p>
      </dsp:txBody>
      <dsp:txXfrm>
        <a:off x="7631896" y="1938655"/>
        <a:ext cx="3703648" cy="1938655"/>
      </dsp:txXfrm>
    </dsp:sp>
    <dsp:sp modelId="{2AD4F726-84B9-456F-985A-E0DF07732955}">
      <dsp:nvSpPr>
        <dsp:cNvPr id="0" name=""/>
        <dsp:cNvSpPr/>
      </dsp:nvSpPr>
      <dsp:spPr>
        <a:xfrm>
          <a:off x="8676755" y="290798"/>
          <a:ext cx="1613930" cy="161393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EFE8B3-04CF-461E-B601-68D60A142E29}">
      <dsp:nvSpPr>
        <dsp:cNvPr id="0" name=""/>
        <dsp:cNvSpPr/>
      </dsp:nvSpPr>
      <dsp:spPr>
        <a:xfrm>
          <a:off x="423371" y="3877055"/>
          <a:ext cx="10430891" cy="72699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93B3A-132B-4A38-AD0C-76CA965F00C0}">
      <dsp:nvSpPr>
        <dsp:cNvPr id="0" name=""/>
        <dsp:cNvSpPr/>
      </dsp:nvSpPr>
      <dsp:spPr>
        <a:xfrm>
          <a:off x="0" y="464426"/>
          <a:ext cx="11338560" cy="17041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922DA-5681-4F8A-A044-5A66763C3296}">
      <dsp:nvSpPr>
        <dsp:cNvPr id="0" name=""/>
        <dsp:cNvSpPr/>
      </dsp:nvSpPr>
      <dsp:spPr>
        <a:xfrm>
          <a:off x="337583" y="1009592"/>
          <a:ext cx="613787" cy="613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0710FA-F43C-4313-BF15-2C029AA85890}">
      <dsp:nvSpPr>
        <dsp:cNvPr id="0" name=""/>
        <dsp:cNvSpPr/>
      </dsp:nvSpPr>
      <dsp:spPr>
        <a:xfrm>
          <a:off x="1288954" y="584450"/>
          <a:ext cx="9796471" cy="157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17" tIns="166817" rIns="166817" bIns="166817" numCol="1" spcCol="1270" anchor="ctr" anchorCtr="0">
          <a:noAutofit/>
        </a:bodyPr>
        <a:lstStyle/>
        <a:p>
          <a:pPr marL="0" lvl="0" indent="0" algn="l" defTabSz="1244600">
            <a:lnSpc>
              <a:spcPct val="100000"/>
            </a:lnSpc>
            <a:spcBef>
              <a:spcPct val="0"/>
            </a:spcBef>
            <a:spcAft>
              <a:spcPct val="35000"/>
            </a:spcAft>
            <a:buNone/>
          </a:pPr>
          <a:r>
            <a:rPr lang="en-US" sz="2800" kern="1200" dirty="0"/>
            <a:t>In failure to implement cases, parents have asserted that a school district has denied FAPE, based on the claim that the school district failed to partially or fully implement their child’s IEP.</a:t>
          </a:r>
        </a:p>
      </dsp:txBody>
      <dsp:txXfrm>
        <a:off x="1288954" y="584450"/>
        <a:ext cx="9796471" cy="1576222"/>
      </dsp:txXfrm>
    </dsp:sp>
    <dsp:sp modelId="{9936EE22-2DDD-4756-A1A9-082120783FAF}">
      <dsp:nvSpPr>
        <dsp:cNvPr id="0" name=""/>
        <dsp:cNvSpPr/>
      </dsp:nvSpPr>
      <dsp:spPr>
        <a:xfrm>
          <a:off x="0" y="2592062"/>
          <a:ext cx="11337312" cy="15431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41291-2E3D-4547-BAA0-B3129AAEAB02}">
      <dsp:nvSpPr>
        <dsp:cNvPr id="0" name=""/>
        <dsp:cNvSpPr/>
      </dsp:nvSpPr>
      <dsp:spPr>
        <a:xfrm>
          <a:off x="336959" y="3056766"/>
          <a:ext cx="613787" cy="613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B266B0-D50A-4B63-B9AE-A9C676F8A82B}">
      <dsp:nvSpPr>
        <dsp:cNvPr id="0" name=""/>
        <dsp:cNvSpPr/>
      </dsp:nvSpPr>
      <dsp:spPr>
        <a:xfrm>
          <a:off x="1288330" y="2635896"/>
          <a:ext cx="9796471" cy="157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17" tIns="166817" rIns="166817" bIns="166817" numCol="1" spcCol="1270" anchor="ctr" anchorCtr="0">
          <a:noAutofit/>
        </a:bodyPr>
        <a:lstStyle/>
        <a:p>
          <a:pPr marL="0" lvl="0" indent="0" algn="l" defTabSz="1155700">
            <a:lnSpc>
              <a:spcPct val="100000"/>
            </a:lnSpc>
            <a:spcBef>
              <a:spcPct val="0"/>
            </a:spcBef>
            <a:spcAft>
              <a:spcPct val="35000"/>
            </a:spcAft>
            <a:buNone/>
          </a:pPr>
          <a:r>
            <a:rPr lang="en-US" sz="2600" kern="1200" dirty="0"/>
            <a:t>“An IEP, like a contract . . . embodies a binding commitment and provides notice to both parties as to what services will be provided to a student” </a:t>
          </a:r>
          <a:r>
            <a:rPr lang="en-US" sz="2600" i="0" kern="1200" dirty="0"/>
            <a:t>(</a:t>
          </a:r>
          <a:r>
            <a:rPr lang="en-US" sz="2600" i="1" kern="1200" dirty="0"/>
            <a:t>M.C</a:t>
          </a:r>
          <a:r>
            <a:rPr lang="en-US" sz="2600" kern="1200" dirty="0"/>
            <a:t>. </a:t>
          </a:r>
          <a:r>
            <a:rPr lang="en-US" sz="2600" i="1" kern="1200" dirty="0"/>
            <a:t>v. Antelope Union School District</a:t>
          </a:r>
          <a:r>
            <a:rPr lang="en-US" sz="2600" kern="1200" dirty="0"/>
            <a:t>, 2017, p. 1197).</a:t>
          </a:r>
        </a:p>
      </dsp:txBody>
      <dsp:txXfrm>
        <a:off x="1288330" y="2635896"/>
        <a:ext cx="9796471" cy="1576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C2554-AA2C-47D7-ABF3-4EBE0151E51F}">
      <dsp:nvSpPr>
        <dsp:cNvPr id="0" name=""/>
        <dsp:cNvSpPr/>
      </dsp:nvSpPr>
      <dsp:spPr>
        <a:xfrm>
          <a:off x="1224595" y="0"/>
          <a:ext cx="2907504" cy="290749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Adherence</a:t>
          </a:r>
        </a:p>
      </dsp:txBody>
      <dsp:txXfrm>
        <a:off x="1650389" y="425793"/>
        <a:ext cx="2055916" cy="2055912"/>
      </dsp:txXfrm>
    </dsp:sp>
    <dsp:sp modelId="{5571DCE3-EC84-468E-BC11-39E2644D7629}">
      <dsp:nvSpPr>
        <dsp:cNvPr id="0" name=""/>
        <dsp:cNvSpPr/>
      </dsp:nvSpPr>
      <dsp:spPr>
        <a:xfrm>
          <a:off x="2719680" y="1939139"/>
          <a:ext cx="2907504" cy="290749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Exposure</a:t>
          </a:r>
        </a:p>
      </dsp:txBody>
      <dsp:txXfrm>
        <a:off x="3145474" y="2364932"/>
        <a:ext cx="2055916" cy="2055912"/>
      </dsp:txXfrm>
    </dsp:sp>
    <dsp:sp modelId="{CA3EF998-D17B-4F86-829D-60F46AF84E02}">
      <dsp:nvSpPr>
        <dsp:cNvPr id="0" name=""/>
        <dsp:cNvSpPr/>
      </dsp:nvSpPr>
      <dsp:spPr>
        <a:xfrm>
          <a:off x="4215654" y="0"/>
          <a:ext cx="2907504" cy="290749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Quality of Delivery</a:t>
          </a:r>
        </a:p>
      </dsp:txBody>
      <dsp:txXfrm>
        <a:off x="4641448" y="425793"/>
        <a:ext cx="2055916" cy="2055912"/>
      </dsp:txXfrm>
    </dsp:sp>
    <dsp:sp modelId="{D75B5A66-8F90-40E5-A2E4-48FDA66178F8}">
      <dsp:nvSpPr>
        <dsp:cNvPr id="0" name=""/>
        <dsp:cNvSpPr/>
      </dsp:nvSpPr>
      <dsp:spPr>
        <a:xfrm>
          <a:off x="5710739" y="1939139"/>
          <a:ext cx="2907504" cy="290749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Program Specificity</a:t>
          </a:r>
        </a:p>
      </dsp:txBody>
      <dsp:txXfrm>
        <a:off x="6136533" y="2364932"/>
        <a:ext cx="2055916" cy="2055912"/>
      </dsp:txXfrm>
    </dsp:sp>
    <dsp:sp modelId="{563D49E6-B8FE-45F5-B97B-2F04B990DD2A}">
      <dsp:nvSpPr>
        <dsp:cNvPr id="0" name=""/>
        <dsp:cNvSpPr/>
      </dsp:nvSpPr>
      <dsp:spPr>
        <a:xfrm>
          <a:off x="7205824" y="0"/>
          <a:ext cx="2907504" cy="2907498"/>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Student Engagement</a:t>
          </a:r>
        </a:p>
      </dsp:txBody>
      <dsp:txXfrm>
        <a:off x="7631618" y="425793"/>
        <a:ext cx="2055916" cy="2055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ED02C-7E4C-4AEA-8601-59B19CCE9175}">
      <dsp:nvSpPr>
        <dsp:cNvPr id="0" name=""/>
        <dsp:cNvSpPr/>
      </dsp:nvSpPr>
      <dsp:spPr>
        <a:xfrm>
          <a:off x="674279" y="713159"/>
          <a:ext cx="2058750" cy="2058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09009-44B3-4F51-81EB-DA3308A1A769}">
      <dsp:nvSpPr>
        <dsp:cNvPr id="0" name=""/>
        <dsp:cNvSpPr/>
      </dsp:nvSpPr>
      <dsp:spPr>
        <a:xfrm>
          <a:off x="1113029" y="1151910"/>
          <a:ext cx="1181250" cy="11812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7E2856-31F4-419F-A5DE-1240A217EC47}">
      <dsp:nvSpPr>
        <dsp:cNvPr id="0" name=""/>
        <dsp:cNvSpPr/>
      </dsp:nvSpPr>
      <dsp:spPr>
        <a:xfrm>
          <a:off x="16154" y="3413160"/>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b="1" kern="1200" cap="none" baseline="0" dirty="0"/>
            <a:t>System</a:t>
          </a:r>
        </a:p>
      </dsp:txBody>
      <dsp:txXfrm>
        <a:off x="16154" y="3413160"/>
        <a:ext cx="3375000" cy="720000"/>
      </dsp:txXfrm>
    </dsp:sp>
    <dsp:sp modelId="{B2D26DFB-AAC2-4A78-9443-298185312846}">
      <dsp:nvSpPr>
        <dsp:cNvPr id="0" name=""/>
        <dsp:cNvSpPr/>
      </dsp:nvSpPr>
      <dsp:spPr>
        <a:xfrm>
          <a:off x="4639905" y="713159"/>
          <a:ext cx="2058750" cy="2058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2A359-D0C7-4D4D-95E8-3272AFA28BB7}">
      <dsp:nvSpPr>
        <dsp:cNvPr id="0" name=""/>
        <dsp:cNvSpPr/>
      </dsp:nvSpPr>
      <dsp:spPr>
        <a:xfrm>
          <a:off x="5078655" y="1151910"/>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D76C90-6DE6-4209-A12A-D8A1500D2624}">
      <dsp:nvSpPr>
        <dsp:cNvPr id="0" name=""/>
        <dsp:cNvSpPr/>
      </dsp:nvSpPr>
      <dsp:spPr>
        <a:xfrm>
          <a:off x="3981780" y="3413160"/>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b="1" kern="1200" cap="none" baseline="0" dirty="0"/>
            <a:t>Educator</a:t>
          </a:r>
        </a:p>
      </dsp:txBody>
      <dsp:txXfrm>
        <a:off x="3981780" y="3413160"/>
        <a:ext cx="3375000" cy="720000"/>
      </dsp:txXfrm>
    </dsp:sp>
    <dsp:sp modelId="{A068EE70-704F-49E1-9B44-DCFF15538F98}">
      <dsp:nvSpPr>
        <dsp:cNvPr id="0" name=""/>
        <dsp:cNvSpPr/>
      </dsp:nvSpPr>
      <dsp:spPr>
        <a:xfrm>
          <a:off x="8605530" y="713159"/>
          <a:ext cx="2058750" cy="20587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62735-0F6A-44E0-A2BE-68AE5F679C02}">
      <dsp:nvSpPr>
        <dsp:cNvPr id="0" name=""/>
        <dsp:cNvSpPr/>
      </dsp:nvSpPr>
      <dsp:spPr>
        <a:xfrm>
          <a:off x="9044280" y="1151910"/>
          <a:ext cx="1181250" cy="118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A189D0-14E5-4558-B5E2-77AD9DC00ABC}">
      <dsp:nvSpPr>
        <dsp:cNvPr id="0" name=""/>
        <dsp:cNvSpPr/>
      </dsp:nvSpPr>
      <dsp:spPr>
        <a:xfrm>
          <a:off x="7947405" y="3413160"/>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b="1" kern="1200" cap="none" baseline="0" dirty="0"/>
            <a:t>Student</a:t>
          </a:r>
        </a:p>
      </dsp:txBody>
      <dsp:txXfrm>
        <a:off x="7947405" y="3413160"/>
        <a:ext cx="3375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heme" Target="../theme/theme4.xml"/><Relationship Id="rId5" Type="http://schemas.openxmlformats.org/officeDocument/2006/relationships/image" Target="../media/image8.svg"/><Relationship Id="rId4" Type="http://schemas.openxmlformats.org/officeDocument/2006/relationships/image" Target="../media/image7.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grpSp>
        <p:nvGrpSpPr>
          <p:cNvPr id="7" name="Group 6">
            <a:extLst>
              <a:ext uri="{FF2B5EF4-FFF2-40B4-BE49-F238E27FC236}">
                <a16:creationId xmlns:a16="http://schemas.microsoft.com/office/drawing/2014/main" id="{F5FC3BEE-1179-4208-B9FB-278B1563384B}"/>
              </a:ext>
            </a:extLst>
          </p:cNvPr>
          <p:cNvGrpSpPr/>
          <p:nvPr/>
        </p:nvGrpSpPr>
        <p:grpSpPr>
          <a:xfrm>
            <a:off x="190023" y="135767"/>
            <a:ext cx="6635532" cy="445672"/>
            <a:chOff x="457200" y="5496468"/>
            <a:chExt cx="11319328" cy="760258"/>
          </a:xfrm>
        </p:grpSpPr>
        <p:pic>
          <p:nvPicPr>
            <p:cNvPr id="8" name="Picture 7" descr="Logo of the PROGRESS Center at the American Institutes for Research(r)">
              <a:extLst>
                <a:ext uri="{FF2B5EF4-FFF2-40B4-BE49-F238E27FC236}">
                  <a16:creationId xmlns:a16="http://schemas.microsoft.com/office/drawing/2014/main" id="{55B50EE3-AE14-4EB0-99AD-335D868C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9" name="Picture 8" descr="Logo of American Institutes for Research">
              <a:extLst>
                <a:ext uri="{FF2B5EF4-FFF2-40B4-BE49-F238E27FC236}">
                  <a16:creationId xmlns:a16="http://schemas.microsoft.com/office/drawing/2014/main" id="{24A1ACE6-8327-401A-9923-BDAB507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0" name="Graphic 9" descr="Logo of IDEAs that Work U.S. Office of Special Education Programs">
              <a:extLst>
                <a:ext uri="{FF2B5EF4-FFF2-40B4-BE49-F238E27FC236}">
                  <a16:creationId xmlns:a16="http://schemas.microsoft.com/office/drawing/2014/main" id="{4E3E860B-D6FD-4DD7-8253-28BC3A1F8D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theme" Target="../theme/theme3.xml"/><Relationship Id="rId5" Type="http://schemas.openxmlformats.org/officeDocument/2006/relationships/image" Target="../media/image8.sv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grpSp>
        <p:nvGrpSpPr>
          <p:cNvPr id="2" name="Group 1">
            <a:extLst>
              <a:ext uri="{FF2B5EF4-FFF2-40B4-BE49-F238E27FC236}">
                <a16:creationId xmlns:a16="http://schemas.microsoft.com/office/drawing/2014/main" id="{593288A5-ABB0-48FA-AEC4-1A77F1AFB39A}"/>
              </a:ext>
            </a:extLst>
          </p:cNvPr>
          <p:cNvGrpSpPr/>
          <p:nvPr/>
        </p:nvGrpSpPr>
        <p:grpSpPr>
          <a:xfrm>
            <a:off x="190023" y="135767"/>
            <a:ext cx="6635532" cy="445672"/>
            <a:chOff x="457200" y="5496468"/>
            <a:chExt cx="11319328" cy="760258"/>
          </a:xfrm>
        </p:grpSpPr>
        <p:pic>
          <p:nvPicPr>
            <p:cNvPr id="10" name="Picture 9" descr="Logo of the PROGRESS Center at the American Institutes for Research(r)">
              <a:extLst>
                <a:ext uri="{FF2B5EF4-FFF2-40B4-BE49-F238E27FC236}">
                  <a16:creationId xmlns:a16="http://schemas.microsoft.com/office/drawing/2014/main" id="{9EF43A9A-B04A-46EC-8D48-BCD84B228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11" name="Picture 10" descr="Logo of American Institutes for Research">
              <a:extLst>
                <a:ext uri="{FF2B5EF4-FFF2-40B4-BE49-F238E27FC236}">
                  <a16:creationId xmlns:a16="http://schemas.microsoft.com/office/drawing/2014/main" id="{04813F90-9E13-4BB3-9F93-F6827FFD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2" name="Graphic 11" descr="Logo of IDEAs that Work U.S. Office of Special Education Programs">
              <a:extLst>
                <a:ext uri="{FF2B5EF4-FFF2-40B4-BE49-F238E27FC236}">
                  <a16:creationId xmlns:a16="http://schemas.microsoft.com/office/drawing/2014/main" id="{6C3FBB79-DFBF-4A96-8C66-EF6319636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a:t>
            </a:fld>
            <a:endParaRPr lang="en-US" dirty="0"/>
          </a:p>
        </p:txBody>
      </p:sp>
    </p:spTree>
    <p:extLst>
      <p:ext uri="{BB962C8B-B14F-4D97-AF65-F5344CB8AC3E}">
        <p14:creationId xmlns:p14="http://schemas.microsoft.com/office/powerpoint/2010/main" val="255697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346113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741521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382272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341119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2950017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2773683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89080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309357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cs typeface="Calibri"/>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2131675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271891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90563"/>
            <a:ext cx="4876800" cy="27432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433004" y="9036542"/>
            <a:ext cx="157094" cy="231784"/>
          </a:xfrm>
        </p:spPr>
        <p:txBody>
          <a:bodyPr/>
          <a:lstStyle/>
          <a:p>
            <a:fld id="{B54DC83E-89B8-4806-9A94-7D2BAA520DC6}" type="slidenum">
              <a:rPr lang="en-US" smtClean="0"/>
              <a:pPr/>
              <a:t>2</a:t>
            </a:fld>
            <a:endParaRPr lang="en-US" dirty="0"/>
          </a:p>
        </p:txBody>
      </p:sp>
      <p:sp>
        <p:nvSpPr>
          <p:cNvPr id="5" name="Date Placeholder 4">
            <a:extLst>
              <a:ext uri="{FF2B5EF4-FFF2-40B4-BE49-F238E27FC236}">
                <a16:creationId xmlns:a16="http://schemas.microsoft.com/office/drawing/2014/main" id="{297AA666-9A73-4A21-B8DD-BC426C85A7BC}"/>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80F497E6-DE3A-4005-8C5D-07942F1DE8AF}"/>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3864812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537278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2999518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00025"/>
            <a:ext cx="5486400" cy="3086100"/>
          </a:xfrm>
        </p:spPr>
      </p:sp>
      <p:sp>
        <p:nvSpPr>
          <p:cNvPr id="3" name="Notes Placeholder 2"/>
          <p:cNvSpPr>
            <a:spLocks noGrp="1"/>
          </p:cNvSpPr>
          <p:nvPr>
            <p:ph type="body" idx="1"/>
          </p:nvPr>
        </p:nvSpPr>
        <p:spPr>
          <a:xfrm>
            <a:off x="685800" y="3556489"/>
            <a:ext cx="5486400" cy="3600450"/>
          </a:xfrm>
        </p:spPr>
        <p:txBody>
          <a:bodyPr/>
          <a:lstStyle/>
          <a:p>
            <a:endParaRPr lang="en-US" sz="1100"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3619142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2972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685800" y="369888"/>
            <a:ext cx="5486400" cy="3086100"/>
          </a:xfrm>
          <a:ln/>
        </p:spPr>
      </p:sp>
      <p:sp>
        <p:nvSpPr>
          <p:cNvPr id="99331" name="Notes Placeholder 2"/>
          <p:cNvSpPr>
            <a:spLocks noGrp="1"/>
          </p:cNvSpPr>
          <p:nvPr>
            <p:ph type="body" idx="1"/>
          </p:nvPr>
        </p:nvSpPr>
        <p:spPr>
          <a:xfrm>
            <a:off x="685800" y="3648638"/>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dirty="0">
              <a:latin typeface="Calibri" panose="020F0502020204030204" pitchFamily="34" charset="0"/>
              <a:ea typeface="ＭＳ Ｐゴシック" panose="020B0600070205080204" pitchFamily="34"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05C15E5-5D0C-41AF-8FF0-1241A329E5A4}" type="slidenum">
              <a:rPr lang="en-US" altLang="en-US">
                <a:cs typeface="Arial" panose="020B0604020202020204" pitchFamily="34" charset="0"/>
              </a:rPr>
              <a:pPr>
                <a:spcBef>
                  <a:spcPct val="0"/>
                </a:spcBef>
              </a:pPr>
              <a:t>25</a:t>
            </a:fld>
            <a:endParaRPr lang="en-US" altLang="en-US" dirty="0">
              <a:cs typeface="Arial" panose="020B0604020202020204" pitchFamily="34" charset="0"/>
            </a:endParaRPr>
          </a:p>
        </p:txBody>
      </p:sp>
    </p:spTree>
    <p:extLst>
      <p:ext uri="{BB962C8B-B14F-4D97-AF65-F5344CB8AC3E}">
        <p14:creationId xmlns:p14="http://schemas.microsoft.com/office/powerpoint/2010/main" val="745693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Tree>
    <p:extLst>
      <p:ext uri="{BB962C8B-B14F-4D97-AF65-F5344CB8AC3E}">
        <p14:creationId xmlns:p14="http://schemas.microsoft.com/office/powerpoint/2010/main" val="358288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2937">
              <a:defRPr/>
            </a:pPr>
            <a:endParaRPr lang="en-US" dirty="0"/>
          </a:p>
        </p:txBody>
      </p:sp>
      <p:sp>
        <p:nvSpPr>
          <p:cNvPr id="4" name="Slide Number Placeholder 3"/>
          <p:cNvSpPr>
            <a:spLocks noGrp="1"/>
          </p:cNvSpPr>
          <p:nvPr>
            <p:ph type="sldNum" sz="quarter" idx="5"/>
          </p:nvPr>
        </p:nvSpPr>
        <p:spPr>
          <a:xfrm>
            <a:off x="3426654" y="9024094"/>
            <a:ext cx="157094" cy="231708"/>
          </a:xfrm>
        </p:spPr>
        <p:txBody>
          <a:bodyPr/>
          <a:lstStyle/>
          <a:p>
            <a:fld id="{0EED4A38-6B04-4A6D-8890-7D2DC2F5B1D6}" type="slidenum">
              <a:rPr lang="en-US" smtClean="0"/>
              <a:t>27</a:t>
            </a:fld>
            <a:endParaRPr lang="en-US" dirty="0"/>
          </a:p>
        </p:txBody>
      </p:sp>
    </p:spTree>
    <p:extLst>
      <p:ext uri="{BB962C8B-B14F-4D97-AF65-F5344CB8AC3E}">
        <p14:creationId xmlns:p14="http://schemas.microsoft.com/office/powerpoint/2010/main" val="3859398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433004" y="9036539"/>
            <a:ext cx="157094" cy="231784"/>
          </a:xfrm>
        </p:spPr>
        <p:txBody>
          <a:bodyPr/>
          <a:lstStyle/>
          <a:p>
            <a:fld id="{B54DC83E-89B8-4806-9A94-7D2BAA520DC6}" type="slidenum">
              <a:rPr lang="en-US" smtClean="0"/>
              <a:pPr/>
              <a:t>28</a:t>
            </a:fld>
            <a:endParaRPr lang="en-US" dirty="0"/>
          </a:p>
        </p:txBody>
      </p:sp>
      <p:sp>
        <p:nvSpPr>
          <p:cNvPr id="5" name="Date Placeholder 4">
            <a:extLst>
              <a:ext uri="{FF2B5EF4-FFF2-40B4-BE49-F238E27FC236}">
                <a16:creationId xmlns:a16="http://schemas.microsoft.com/office/drawing/2014/main" id="{41E0B888-5E50-4238-98DF-A40E6ADC4016}"/>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4356D392-81BA-4CFF-943C-D627BC0E1617}"/>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546098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108348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408992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83270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394446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2937">
              <a:buFont typeface="Arial" panose="020B0604020202020204" pitchFamily="34" charset="0"/>
              <a:buNone/>
              <a:defRPr/>
            </a:pP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a:xfrm>
            <a:off x="3426654" y="9024094"/>
            <a:ext cx="157094" cy="231708"/>
          </a:xfrm>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105063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133007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331037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2937">
              <a:defRPr/>
            </a:pPr>
            <a:endParaRPr lang="en-US" dirty="0"/>
          </a:p>
        </p:txBody>
      </p:sp>
      <p:sp>
        <p:nvSpPr>
          <p:cNvPr id="4" name="Slide Number Placeholder 3"/>
          <p:cNvSpPr>
            <a:spLocks noGrp="1"/>
          </p:cNvSpPr>
          <p:nvPr>
            <p:ph type="sldNum" sz="quarter" idx="5"/>
          </p:nvPr>
        </p:nvSpPr>
        <p:spPr>
          <a:xfrm>
            <a:off x="3426654" y="9024094"/>
            <a:ext cx="157094" cy="231708"/>
          </a:xfrm>
        </p:spPr>
        <p:txBody>
          <a:bodyPr/>
          <a:lstStyle/>
          <a:p>
            <a:fld id="{0EED4A38-6B04-4A6D-8890-7D2DC2F5B1D6}" type="slidenum">
              <a:rPr lang="en-US" smtClean="0"/>
              <a:t>9</a:t>
            </a:fld>
            <a:endParaRPr lang="en-US" dirty="0"/>
          </a:p>
        </p:txBody>
      </p:sp>
    </p:spTree>
    <p:extLst>
      <p:ext uri="{BB962C8B-B14F-4D97-AF65-F5344CB8AC3E}">
        <p14:creationId xmlns:p14="http://schemas.microsoft.com/office/powerpoint/2010/main" val="409892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2735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65855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48938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9999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34241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50096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499F-9ABC-2045-BDA3-6DFE98C00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086D3-6D6A-D747-9624-E5E0D2A29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7506D-B9BC-5142-8082-C5C4311DB528}"/>
              </a:ext>
            </a:extLst>
          </p:cNvPr>
          <p:cNvSpPr>
            <a:spLocks noGrp="1"/>
          </p:cNvSpPr>
          <p:nvPr>
            <p:ph type="dt" sz="half" idx="10"/>
          </p:nvPr>
        </p:nvSpPr>
        <p:spPr/>
        <p:txBody>
          <a:bodyPr/>
          <a:lstStyle/>
          <a:p>
            <a:fld id="{69696D63-621B-444E-BD10-AE34A6477AD6}" type="datetimeFigureOut">
              <a:rPr lang="en-US" smtClean="0"/>
              <a:t>8/2/2022</a:t>
            </a:fld>
            <a:endParaRPr lang="en-US" dirty="0"/>
          </a:p>
        </p:txBody>
      </p:sp>
      <p:sp>
        <p:nvSpPr>
          <p:cNvPr id="5" name="Footer Placeholder 4">
            <a:extLst>
              <a:ext uri="{FF2B5EF4-FFF2-40B4-BE49-F238E27FC236}">
                <a16:creationId xmlns:a16="http://schemas.microsoft.com/office/drawing/2014/main" id="{901ED459-5392-AF41-BBB7-5508C38676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B71997-5FFA-1546-9BBF-CC5200DA661F}"/>
              </a:ext>
            </a:extLst>
          </p:cNvPr>
          <p:cNvSpPr>
            <a:spLocks noGrp="1"/>
          </p:cNvSpPr>
          <p:nvPr>
            <p:ph type="sldNum" sz="quarter" idx="12"/>
          </p:nvPr>
        </p:nvSpPr>
        <p:spPr/>
        <p:txBody>
          <a:bodyPr/>
          <a:lstStyle/>
          <a:p>
            <a:fld id="{379B2AD7-381F-0941-A3E8-EDC562BE80A6}" type="slidenum">
              <a:rPr lang="en-US" smtClean="0"/>
              <a:t>‹#›</a:t>
            </a:fld>
            <a:endParaRPr lang="en-US" dirty="0"/>
          </a:p>
        </p:txBody>
      </p:sp>
    </p:spTree>
    <p:extLst>
      <p:ext uri="{BB962C8B-B14F-4D97-AF65-F5344CB8AC3E}">
        <p14:creationId xmlns:p14="http://schemas.microsoft.com/office/powerpoint/2010/main" val="2741735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06894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dirty="0"/>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8021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dirty="0"/>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4246011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dirty="0"/>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97566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041013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951622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741264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149402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660677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66460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937513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6616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401557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964140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875485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a:ext>
            </a:extLst>
          </a:blip>
          <a:srcRect t="-22"/>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webinar is intended or should be inferred.</a:t>
            </a:r>
          </a:p>
        </p:txBody>
      </p:sp>
      <p:pic>
        <p:nvPicPr>
          <p:cNvPr id="21" name="Picture 20" descr="Logo of American Institutes for Research">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824114" y="5496468"/>
            <a:ext cx="1656679" cy="640080"/>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415637755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499F-9ABC-2045-BDA3-6DFE98C00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086D3-6D6A-D747-9624-E5E0D2A290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7506D-B9BC-5142-8082-C5C4311DB528}"/>
              </a:ext>
            </a:extLst>
          </p:cNvPr>
          <p:cNvSpPr>
            <a:spLocks noGrp="1"/>
          </p:cNvSpPr>
          <p:nvPr>
            <p:ph type="dt" sz="half" idx="10"/>
          </p:nvPr>
        </p:nvSpPr>
        <p:spPr/>
        <p:txBody>
          <a:bodyPr/>
          <a:lstStyle/>
          <a:p>
            <a:fld id="{69696D63-621B-444E-BD10-AE34A6477AD6}" type="datetimeFigureOut">
              <a:rPr lang="en-US" smtClean="0"/>
              <a:t>8/2/2022</a:t>
            </a:fld>
            <a:endParaRPr lang="en-US" dirty="0"/>
          </a:p>
        </p:txBody>
      </p:sp>
      <p:sp>
        <p:nvSpPr>
          <p:cNvPr id="5" name="Footer Placeholder 4">
            <a:extLst>
              <a:ext uri="{FF2B5EF4-FFF2-40B4-BE49-F238E27FC236}">
                <a16:creationId xmlns:a16="http://schemas.microsoft.com/office/drawing/2014/main" id="{901ED459-5392-AF41-BBB7-5508C38676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B71997-5FFA-1546-9BBF-CC5200DA661F}"/>
              </a:ext>
            </a:extLst>
          </p:cNvPr>
          <p:cNvSpPr>
            <a:spLocks noGrp="1"/>
          </p:cNvSpPr>
          <p:nvPr>
            <p:ph type="sldNum" sz="quarter" idx="12"/>
          </p:nvPr>
        </p:nvSpPr>
        <p:spPr/>
        <p:txBody>
          <a:bodyPr/>
          <a:lstStyle/>
          <a:p>
            <a:fld id="{379B2AD7-381F-0941-A3E8-EDC562BE80A6}" type="slidenum">
              <a:rPr lang="en-US" smtClean="0"/>
              <a:t>‹#›</a:t>
            </a:fld>
            <a:endParaRPr lang="en-US" dirty="0"/>
          </a:p>
        </p:txBody>
      </p:sp>
    </p:spTree>
    <p:extLst>
      <p:ext uri="{BB962C8B-B14F-4D97-AF65-F5344CB8AC3E}">
        <p14:creationId xmlns:p14="http://schemas.microsoft.com/office/powerpoint/2010/main" val="3088868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485057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lvl1pPr>
              <a:defRPr>
                <a:solidFill>
                  <a:schemeClr val="tx1"/>
                </a:solidFill>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30254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7203" y="0"/>
            <a:ext cx="11276076" cy="128016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457200" y="1371600"/>
            <a:ext cx="5568696"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24" indent="-240024">
              <a:lnSpc>
                <a:spcPct val="125000"/>
              </a:lnSpc>
              <a:spcBef>
                <a:spcPts val="450"/>
              </a:spcBef>
              <a:buClr>
                <a:schemeClr val="accent1"/>
              </a:buClr>
              <a:buFont typeface="Wingdings" panose="05000000000000000000" pitchFamily="2" charset="2"/>
              <a:buChar char="§"/>
              <a:defRPr sz="1950">
                <a:solidFill>
                  <a:schemeClr val="tx1"/>
                </a:solidFill>
              </a:defRPr>
            </a:lvl2pPr>
            <a:lvl3pPr marL="480048" indent="-240024">
              <a:lnSpc>
                <a:spcPct val="125000"/>
              </a:lnSpc>
              <a:spcBef>
                <a:spcPts val="450"/>
              </a:spcBef>
              <a:buClr>
                <a:schemeClr val="accent1"/>
              </a:buClr>
              <a:buFont typeface="Arial" panose="020B0604020202020204" pitchFamily="34" charset="0"/>
              <a:buChar char="•"/>
              <a:defRPr sz="1950">
                <a:solidFill>
                  <a:schemeClr val="tx1"/>
                </a:solidFill>
              </a:defRPr>
            </a:lvl3pPr>
            <a:lvl4pPr marL="720072" indent="-240024">
              <a:lnSpc>
                <a:spcPct val="125000"/>
              </a:lnSpc>
              <a:spcBef>
                <a:spcPts val="450"/>
              </a:spcBef>
              <a:buClr>
                <a:schemeClr val="accent1"/>
              </a:buClr>
              <a:buFont typeface="Arial" panose="020B0604020202020204" pitchFamily="34" charset="0"/>
              <a:buChar char="–"/>
              <a:defRPr sz="1950">
                <a:solidFill>
                  <a:schemeClr val="tx1"/>
                </a:solidFill>
              </a:defRPr>
            </a:lvl4pPr>
            <a:lvl5pPr marL="960096" indent="-240024">
              <a:lnSpc>
                <a:spcPct val="125000"/>
              </a:lnSpc>
              <a:spcBef>
                <a:spcPts val="450"/>
              </a:spcBef>
              <a:buClr>
                <a:schemeClr val="accent1"/>
              </a:buClr>
              <a:buFont typeface="Arial" panose="020B0604020202020204" pitchFamily="34" charset="0"/>
              <a:buChar char="»"/>
              <a:defRPr sz="1950">
                <a:solidFill>
                  <a:schemeClr val="tx1"/>
                </a:solidFill>
              </a:defRPr>
            </a:lvl5pPr>
            <a:lvl6pPr marL="1200120" indent="-240024">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6164580" y="1371600"/>
            <a:ext cx="5568696" cy="4343400"/>
          </a:xfrm>
        </p:spPr>
        <p:txBody>
          <a:bodyPr>
            <a:normAutofit/>
          </a:bodyPr>
          <a:lstStyle>
            <a:lvl1pPr marL="0" indent="0">
              <a:lnSpc>
                <a:spcPct val="125000"/>
              </a:lnSpc>
              <a:spcBef>
                <a:spcPts val="1350"/>
              </a:spcBef>
              <a:buClr>
                <a:schemeClr val="tx1"/>
              </a:buClr>
              <a:buNone/>
              <a:defRPr sz="1950">
                <a:solidFill>
                  <a:schemeClr val="tx1"/>
                </a:solidFill>
              </a:defRPr>
            </a:lvl1pPr>
            <a:lvl2pPr marL="240024" indent="-240024">
              <a:lnSpc>
                <a:spcPct val="125000"/>
              </a:lnSpc>
              <a:spcBef>
                <a:spcPts val="450"/>
              </a:spcBef>
              <a:buClr>
                <a:schemeClr val="accent1"/>
              </a:buClr>
              <a:buFont typeface="Wingdings" panose="05000000000000000000" pitchFamily="2" charset="2"/>
              <a:buChar char="§"/>
              <a:defRPr sz="1950">
                <a:solidFill>
                  <a:schemeClr val="tx1"/>
                </a:solidFill>
              </a:defRPr>
            </a:lvl2pPr>
            <a:lvl3pPr marL="480048" indent="-240024">
              <a:lnSpc>
                <a:spcPct val="125000"/>
              </a:lnSpc>
              <a:spcBef>
                <a:spcPts val="450"/>
              </a:spcBef>
              <a:buClr>
                <a:schemeClr val="accent1"/>
              </a:buClr>
              <a:buFont typeface="Arial" panose="020B0604020202020204" pitchFamily="34" charset="0"/>
              <a:buChar char="•"/>
              <a:defRPr sz="1950">
                <a:solidFill>
                  <a:schemeClr val="tx1"/>
                </a:solidFill>
              </a:defRPr>
            </a:lvl3pPr>
            <a:lvl4pPr marL="720072" indent="-240024">
              <a:lnSpc>
                <a:spcPct val="125000"/>
              </a:lnSpc>
              <a:spcBef>
                <a:spcPts val="450"/>
              </a:spcBef>
              <a:buClr>
                <a:schemeClr val="accent1"/>
              </a:buClr>
              <a:buFont typeface="Arial" panose="020B0604020202020204" pitchFamily="34" charset="0"/>
              <a:buChar char="–"/>
              <a:defRPr sz="1950">
                <a:solidFill>
                  <a:schemeClr val="tx1"/>
                </a:solidFill>
              </a:defRPr>
            </a:lvl4pPr>
            <a:lvl5pPr marL="960096" indent="-240024">
              <a:lnSpc>
                <a:spcPct val="125000"/>
              </a:lnSpc>
              <a:spcBef>
                <a:spcPts val="450"/>
              </a:spcBef>
              <a:buClr>
                <a:schemeClr val="accent1"/>
              </a:buClr>
              <a:buFont typeface="Arial" panose="020B0604020202020204" pitchFamily="34" charset="0"/>
              <a:buChar char="»"/>
              <a:defRPr sz="1950">
                <a:solidFill>
                  <a:schemeClr val="tx1"/>
                </a:solidFill>
              </a:defRPr>
            </a:lvl5pPr>
            <a:lvl6pPr marL="1200120" indent="-240024">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0" indent="0">
              <a:buNone/>
              <a:defRPr sz="563"/>
            </a:lvl2pPr>
            <a:lvl3pPr marL="360036" indent="0">
              <a:buNone/>
              <a:defRPr sz="563"/>
            </a:lvl3pPr>
            <a:lvl4pPr marL="540055" indent="0">
              <a:buNone/>
              <a:defRPr sz="563"/>
            </a:lvl4pPr>
            <a:lvl5pPr marL="720072" indent="0">
              <a:buNone/>
              <a:defRPr sz="563"/>
            </a:lvl5pPr>
          </a:lstStyle>
          <a:p>
            <a:pPr marL="0" marR="0" lvl="0" indent="0" algn="l" defTabSz="514337"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315999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dirty="0"/>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53078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Tree>
    <p:extLst>
      <p:ext uri="{BB962C8B-B14F-4D97-AF65-F5344CB8AC3E}">
        <p14:creationId xmlns:p14="http://schemas.microsoft.com/office/powerpoint/2010/main" val="368084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98457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421528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1.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dirty="0"/>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dirty="0">
                  <a:solidFill>
                    <a:schemeClr val="accent1"/>
                  </a:solidFill>
                  <a:latin typeface="Calibri"/>
                  <a:ea typeface="Calibri"/>
                  <a:cs typeface="Calibri"/>
                </a:rPr>
                <a:t>PROGRESS</a:t>
              </a:r>
              <a:r>
                <a:rPr lang="en-US" sz="1200" b="0" i="0" spc="0" baseline="0" dirty="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4" r:id="rId3"/>
    <p:sldLayoutId id="2147483676" r:id="rId4"/>
    <p:sldLayoutId id="2147483684" r:id="rId5"/>
    <p:sldLayoutId id="2147483662"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85" r:id="rId15"/>
    <p:sldLayoutId id="2147483682" r:id="rId16"/>
    <p:sldLayoutId id="2147483703" r:id="rId17"/>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dirty="0"/>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dirty="0">
                  <a:solidFill>
                    <a:schemeClr val="accent1"/>
                  </a:solidFill>
                  <a:latin typeface="Calibri"/>
                  <a:ea typeface="Calibri"/>
                  <a:cs typeface="Calibri"/>
                </a:rPr>
                <a:t>PROGRESS</a:t>
              </a:r>
              <a:r>
                <a:rPr lang="en-US" sz="1200" b="0" i="0" spc="0" baseline="0" dirty="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1" cstate="print">
              <a:extLst>
                <a:ext uri="{28A0092B-C50C-407E-A947-70E740481C1C}">
                  <a14:useLocalDpi xmlns:a14="http://schemas.microsoft.com/office/drawing/2010/main"/>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252417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4" r:id="rId17"/>
    <p:sldLayoutId id="2147483705" r:id="rId18"/>
    <p:sldLayoutId id="2147483706" r:id="rId19"/>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0.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jpg"/><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n0fQxh74OOk"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hyperlink" Target="https://doi.org/10.3102/0034654307313793" TargetMode="External"/><Relationship Id="rId4" Type="http://schemas.openxmlformats.org/officeDocument/2006/relationships/hyperlink" Target="10.1016/s0272-7358(97)00043-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hyperlink" Target="https://twitter.com/K12PROGRES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3.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9427-621E-4490-A5FF-7BEF6855A811}"/>
              </a:ext>
            </a:extLst>
          </p:cNvPr>
          <p:cNvSpPr>
            <a:spLocks noGrp="1"/>
          </p:cNvSpPr>
          <p:nvPr>
            <p:ph type="ctrTitle"/>
          </p:nvPr>
        </p:nvSpPr>
        <p:spPr/>
        <p:txBody>
          <a:bodyPr>
            <a:normAutofit/>
          </a:bodyPr>
          <a:lstStyle/>
          <a:p>
            <a:r>
              <a:rPr lang="en-US" dirty="0"/>
              <a:t>Did We Do What We Said We Would? </a:t>
            </a:r>
          </a:p>
        </p:txBody>
      </p:sp>
      <p:sp>
        <p:nvSpPr>
          <p:cNvPr id="3" name="Subtitle 2">
            <a:extLst>
              <a:ext uri="{FF2B5EF4-FFF2-40B4-BE49-F238E27FC236}">
                <a16:creationId xmlns:a16="http://schemas.microsoft.com/office/drawing/2014/main" id="{0384FE71-AB12-480A-9A8F-36619293741E}"/>
              </a:ext>
            </a:extLst>
          </p:cNvPr>
          <p:cNvSpPr>
            <a:spLocks noGrp="1"/>
          </p:cNvSpPr>
          <p:nvPr>
            <p:ph type="subTitle" idx="1"/>
          </p:nvPr>
        </p:nvSpPr>
        <p:spPr>
          <a:xfrm>
            <a:off x="457199" y="2660773"/>
            <a:ext cx="7152555" cy="533401"/>
          </a:xfrm>
        </p:spPr>
        <p:txBody>
          <a:bodyPr>
            <a:noAutofit/>
          </a:bodyPr>
          <a:lstStyle/>
          <a:p>
            <a:r>
              <a:rPr lang="en-US" sz="4000" dirty="0"/>
              <a:t>Why Developing a High-Quality IEP Isn’t Enough!</a:t>
            </a:r>
          </a:p>
        </p:txBody>
      </p:sp>
      <p:sp>
        <p:nvSpPr>
          <p:cNvPr id="4" name="Text Placeholder 3">
            <a:extLst>
              <a:ext uri="{FF2B5EF4-FFF2-40B4-BE49-F238E27FC236}">
                <a16:creationId xmlns:a16="http://schemas.microsoft.com/office/drawing/2014/main" id="{E22B3B36-0950-4F8B-BFFA-E33824787A40}"/>
              </a:ext>
            </a:extLst>
          </p:cNvPr>
          <p:cNvSpPr>
            <a:spLocks noGrp="1"/>
          </p:cNvSpPr>
          <p:nvPr>
            <p:ph type="body" sz="quarter" idx="10"/>
          </p:nvPr>
        </p:nvSpPr>
        <p:spPr>
          <a:xfrm>
            <a:off x="457199" y="4063452"/>
            <a:ext cx="7152555" cy="822325"/>
          </a:xfrm>
        </p:spPr>
        <p:txBody>
          <a:bodyPr/>
          <a:lstStyle/>
          <a:p>
            <a:r>
              <a:rPr lang="en-US" dirty="0"/>
              <a:t>Steven Prater, Amy Peterson, and Aleksis Kincaid</a:t>
            </a:r>
          </a:p>
        </p:txBody>
      </p:sp>
      <p:sp>
        <p:nvSpPr>
          <p:cNvPr id="5" name="Text Placeholder 4">
            <a:extLst>
              <a:ext uri="{FF2B5EF4-FFF2-40B4-BE49-F238E27FC236}">
                <a16:creationId xmlns:a16="http://schemas.microsoft.com/office/drawing/2014/main" id="{91246623-38CF-4234-8C6B-CD44E4496E86}"/>
              </a:ext>
            </a:extLst>
          </p:cNvPr>
          <p:cNvSpPr>
            <a:spLocks noGrp="1"/>
          </p:cNvSpPr>
          <p:nvPr>
            <p:ph type="body" sz="quarter" idx="11"/>
          </p:nvPr>
        </p:nvSpPr>
        <p:spPr/>
        <p:txBody>
          <a:bodyPr/>
          <a:lstStyle/>
          <a:p>
            <a:r>
              <a:rPr lang="en-US" dirty="0"/>
              <a:t>August 2022</a:t>
            </a:r>
          </a:p>
        </p:txBody>
      </p:sp>
      <p:pic>
        <p:nvPicPr>
          <p:cNvPr id="8" name="Picture Placeholder 7" descr="Clipboard with checklist">
            <a:extLst>
              <a:ext uri="{FF2B5EF4-FFF2-40B4-BE49-F238E27FC236}">
                <a16:creationId xmlns:a16="http://schemas.microsoft.com/office/drawing/2014/main" id="{121954EB-F9D4-41CC-9B29-6DF5E19B935E}"/>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9102" r="9102"/>
          <a:stretch>
            <a:fillRect/>
          </a:stretch>
        </p:blipFill>
        <p:spPr/>
      </p:pic>
      <p:sp>
        <p:nvSpPr>
          <p:cNvPr id="13" name="Text Placeholder 12">
            <a:extLst>
              <a:ext uri="{FF2B5EF4-FFF2-40B4-BE49-F238E27FC236}">
                <a16:creationId xmlns:a16="http://schemas.microsoft.com/office/drawing/2014/main" id="{91B3D6BE-219E-40AE-8FD9-638990C57ED4}"/>
              </a:ext>
            </a:extLst>
          </p:cNvPr>
          <p:cNvSpPr>
            <a:spLocks noGrp="1"/>
          </p:cNvSpPr>
          <p:nvPr>
            <p:ph type="body" sz="quarter" idx="13"/>
          </p:nvPr>
        </p:nvSpPr>
        <p:spPr>
          <a:xfrm>
            <a:off x="11350103" y="6719889"/>
            <a:ext cx="415178" cy="92333"/>
          </a:xfrm>
        </p:spPr>
        <p:txBody>
          <a:bodyPr/>
          <a:lstStyle/>
          <a:p>
            <a:r>
              <a:rPr lang="en-US" dirty="0"/>
              <a:t>18713_07/22</a:t>
            </a:r>
          </a:p>
        </p:txBody>
      </p:sp>
    </p:spTree>
    <p:extLst>
      <p:ext uri="{BB962C8B-B14F-4D97-AF65-F5344CB8AC3E}">
        <p14:creationId xmlns:p14="http://schemas.microsoft.com/office/powerpoint/2010/main" val="192582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CFFA-BF8D-4EAF-BF15-692DB029C1A5}"/>
              </a:ext>
            </a:extLst>
          </p:cNvPr>
          <p:cNvSpPr>
            <a:spLocks noGrp="1"/>
          </p:cNvSpPr>
          <p:nvPr>
            <p:ph type="title"/>
          </p:nvPr>
        </p:nvSpPr>
        <p:spPr>
          <a:xfrm>
            <a:off x="457200" y="0"/>
            <a:ext cx="11338560" cy="1107996"/>
          </a:xfrm>
        </p:spPr>
        <p:txBody>
          <a:bodyPr anchor="b">
            <a:normAutofit/>
          </a:bodyPr>
          <a:lstStyle/>
          <a:p>
            <a:r>
              <a:rPr lang="en-US" dirty="0"/>
              <a:t>Chatterfall</a:t>
            </a:r>
          </a:p>
        </p:txBody>
      </p:sp>
      <p:sp>
        <p:nvSpPr>
          <p:cNvPr id="3" name="Content Placeholder 2">
            <a:extLst>
              <a:ext uri="{FF2B5EF4-FFF2-40B4-BE49-F238E27FC236}">
                <a16:creationId xmlns:a16="http://schemas.microsoft.com/office/drawing/2014/main" id="{AD04D753-5444-4EA7-BC3F-FE55ED9866CF}"/>
              </a:ext>
            </a:extLst>
          </p:cNvPr>
          <p:cNvSpPr>
            <a:spLocks noGrp="1"/>
          </p:cNvSpPr>
          <p:nvPr>
            <p:ph sz="half" idx="1"/>
          </p:nvPr>
        </p:nvSpPr>
        <p:spPr>
          <a:xfrm>
            <a:off x="457200" y="1280160"/>
            <a:ext cx="5568696" cy="4846320"/>
          </a:xfrm>
        </p:spPr>
        <p:txBody>
          <a:bodyPr>
            <a:normAutofit/>
          </a:bodyPr>
          <a:lstStyle/>
          <a:p>
            <a:pPr marL="0" indent="0">
              <a:buNone/>
            </a:pPr>
            <a:r>
              <a:rPr lang="en-US" sz="3200" dirty="0"/>
              <a:t>What is one word you think of when you think of fidelity? </a:t>
            </a:r>
          </a:p>
          <a:p>
            <a:pPr marL="0" indent="0">
              <a:buNone/>
            </a:pPr>
            <a:endParaRPr lang="en-US" sz="3200" dirty="0"/>
          </a:p>
          <a:p>
            <a:pPr marL="0" indent="0">
              <a:buNone/>
            </a:pPr>
            <a:r>
              <a:rPr lang="en-US" sz="3200" dirty="0"/>
              <a:t>Type your answer in the chat but don’t press enter until we say Go.</a:t>
            </a:r>
          </a:p>
        </p:txBody>
      </p:sp>
      <p:pic>
        <p:nvPicPr>
          <p:cNvPr id="9" name="Content Placeholder 8" descr="Person with a thought bubble">
            <a:extLst>
              <a:ext uri="{FF2B5EF4-FFF2-40B4-BE49-F238E27FC236}">
                <a16:creationId xmlns:a16="http://schemas.microsoft.com/office/drawing/2014/main" id="{B666C0A6-DD07-34B3-0A66-099040C1580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p:blipFill>
        <p:spPr>
          <a:xfrm>
            <a:off x="6648310" y="255996"/>
            <a:ext cx="4740415" cy="5870484"/>
          </a:xfrm>
          <a:noFill/>
        </p:spPr>
      </p:pic>
      <p:sp>
        <p:nvSpPr>
          <p:cNvPr id="23" name="Text Placeholder 4">
            <a:extLst>
              <a:ext uri="{FF2B5EF4-FFF2-40B4-BE49-F238E27FC236}">
                <a16:creationId xmlns:a16="http://schemas.microsoft.com/office/drawing/2014/main" id="{E50E6142-ECFA-208C-413C-95618C32E7AC}"/>
              </a:ext>
            </a:extLst>
          </p:cNvPr>
          <p:cNvSpPr>
            <a:spLocks noGrp="1"/>
          </p:cNvSpPr>
          <p:nvPr>
            <p:ph type="body" sz="quarter" idx="16"/>
          </p:nvPr>
        </p:nvSpPr>
        <p:spPr>
          <a:xfrm>
            <a:off x="457200" y="6135688"/>
            <a:ext cx="11337925" cy="192087"/>
          </a:xfrm>
        </p:spPr>
        <p:txBody>
          <a:bodyPr/>
          <a:lstStyle/>
          <a:p>
            <a:endParaRPr lang="en-US" dirty="0"/>
          </a:p>
        </p:txBody>
      </p:sp>
      <p:sp>
        <p:nvSpPr>
          <p:cNvPr id="5" name="Slide Number Placeholder 4">
            <a:extLst>
              <a:ext uri="{FF2B5EF4-FFF2-40B4-BE49-F238E27FC236}">
                <a16:creationId xmlns:a16="http://schemas.microsoft.com/office/drawing/2014/main" id="{6E40D648-A224-4B71-A19D-B2F56418D3D0}"/>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10</a:t>
            </a:fld>
            <a:endParaRPr lang="en-US" dirty="0"/>
          </a:p>
        </p:txBody>
      </p:sp>
    </p:spTree>
    <p:extLst>
      <p:ext uri="{BB962C8B-B14F-4D97-AF65-F5344CB8AC3E}">
        <p14:creationId xmlns:p14="http://schemas.microsoft.com/office/powerpoint/2010/main" val="176182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06F7-4C0D-48C2-98A4-871D8303EAC9}"/>
              </a:ext>
            </a:extLst>
          </p:cNvPr>
          <p:cNvSpPr>
            <a:spLocks noGrp="1"/>
          </p:cNvSpPr>
          <p:nvPr>
            <p:ph type="title"/>
          </p:nvPr>
        </p:nvSpPr>
        <p:spPr>
          <a:xfrm>
            <a:off x="457200" y="0"/>
            <a:ext cx="11338560" cy="1107996"/>
          </a:xfrm>
        </p:spPr>
        <p:txBody>
          <a:bodyPr anchor="b">
            <a:normAutofit/>
          </a:bodyPr>
          <a:lstStyle/>
          <a:p>
            <a:r>
              <a:rPr lang="en-US" dirty="0"/>
              <a:t>Why Is Fidelity Important? </a:t>
            </a:r>
          </a:p>
        </p:txBody>
      </p:sp>
      <p:pic>
        <p:nvPicPr>
          <p:cNvPr id="10" name="Picture 9" descr="hands rolling a dough surrounded by ingredients including eggs, flour, cinnamon, butter">
            <a:extLst>
              <a:ext uri="{FF2B5EF4-FFF2-40B4-BE49-F238E27FC236}">
                <a16:creationId xmlns:a16="http://schemas.microsoft.com/office/drawing/2014/main" id="{6BAD64C6-F215-4914-91B0-E00A25138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469" r="-1" b="14497"/>
          <a:stretch/>
        </p:blipFill>
        <p:spPr>
          <a:xfrm>
            <a:off x="457200" y="1280160"/>
            <a:ext cx="11338560" cy="4846320"/>
          </a:xfrm>
          <a:prstGeom prst="rect">
            <a:avLst/>
          </a:prstGeom>
          <a:noFill/>
          <a:ln>
            <a:noFill/>
          </a:ln>
        </p:spPr>
      </p:pic>
      <p:sp>
        <p:nvSpPr>
          <p:cNvPr id="15" name="Text Placeholder 3">
            <a:extLst>
              <a:ext uri="{FF2B5EF4-FFF2-40B4-BE49-F238E27FC236}">
                <a16:creationId xmlns:a16="http://schemas.microsoft.com/office/drawing/2014/main" id="{7C2EA1AD-2980-3C0C-A5A4-140587277824}"/>
              </a:ext>
            </a:extLst>
          </p:cNvPr>
          <p:cNvSpPr>
            <a:spLocks noGrp="1"/>
          </p:cNvSpPr>
          <p:nvPr>
            <p:ph type="body" sz="quarter" idx="16"/>
          </p:nvPr>
        </p:nvSpPr>
        <p:spPr>
          <a:xfrm>
            <a:off x="457200" y="6135688"/>
            <a:ext cx="11337925" cy="192087"/>
          </a:xfrm>
        </p:spPr>
        <p:txBody>
          <a:bodyPr/>
          <a:lstStyle/>
          <a:p>
            <a:endParaRPr lang="en-US" dirty="0"/>
          </a:p>
        </p:txBody>
      </p:sp>
      <p:sp>
        <p:nvSpPr>
          <p:cNvPr id="5" name="Slide Number Placeholder 4">
            <a:extLst>
              <a:ext uri="{FF2B5EF4-FFF2-40B4-BE49-F238E27FC236}">
                <a16:creationId xmlns:a16="http://schemas.microsoft.com/office/drawing/2014/main" id="{1FDE04B3-F252-47C8-A0CE-C321BC9CFAB8}"/>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11</a:t>
            </a:fld>
            <a:endParaRPr lang="en-US" dirty="0"/>
          </a:p>
        </p:txBody>
      </p:sp>
    </p:spTree>
    <p:extLst>
      <p:ext uri="{BB962C8B-B14F-4D97-AF65-F5344CB8AC3E}">
        <p14:creationId xmlns:p14="http://schemas.microsoft.com/office/powerpoint/2010/main" val="119703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B104-A5EC-4227-8469-15B303D688B1}"/>
              </a:ext>
            </a:extLst>
          </p:cNvPr>
          <p:cNvSpPr>
            <a:spLocks noGrp="1"/>
          </p:cNvSpPr>
          <p:nvPr>
            <p:ph type="title"/>
          </p:nvPr>
        </p:nvSpPr>
        <p:spPr/>
        <p:txBody>
          <a:bodyPr/>
          <a:lstStyle/>
          <a:p>
            <a:r>
              <a:rPr lang="en-US" dirty="0"/>
              <a:t>Fidelity Considerations Within Special Education</a:t>
            </a:r>
          </a:p>
        </p:txBody>
      </p:sp>
      <p:pic>
        <p:nvPicPr>
          <p:cNvPr id="7" name="Picture 6" descr="parts of a bike">
            <a:extLst>
              <a:ext uri="{FF2B5EF4-FFF2-40B4-BE49-F238E27FC236}">
                <a16:creationId xmlns:a16="http://schemas.microsoft.com/office/drawing/2014/main" id="{9841C106-58B0-48C4-9548-E84F66D174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796" y="1628040"/>
            <a:ext cx="4613607" cy="2782352"/>
          </a:xfrm>
          <a:prstGeom prst="rect">
            <a:avLst/>
          </a:prstGeom>
        </p:spPr>
      </p:pic>
      <p:sp>
        <p:nvSpPr>
          <p:cNvPr id="8" name="Rectangle: Rounded Corners 7">
            <a:extLst>
              <a:ext uri="{FF2B5EF4-FFF2-40B4-BE49-F238E27FC236}">
                <a16:creationId xmlns:a16="http://schemas.microsoft.com/office/drawing/2014/main" id="{CD19CB79-0170-4489-BFDE-FC36B76F518F}"/>
              </a:ext>
            </a:extLst>
          </p:cNvPr>
          <p:cNvSpPr/>
          <p:nvPr/>
        </p:nvSpPr>
        <p:spPr>
          <a:xfrm>
            <a:off x="457200" y="4653280"/>
            <a:ext cx="5638800" cy="12395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solidFill>
                  <a:schemeClr val="tx1"/>
                </a:solidFill>
              </a:rPr>
              <a:t>In the development of an IEP, has the IEP team complied with the procedures set forth in IDEA? </a:t>
            </a:r>
            <a:endParaRPr lang="en-US" dirty="0">
              <a:solidFill>
                <a:schemeClr val="tx1"/>
              </a:solidFill>
            </a:endParaRPr>
          </a:p>
        </p:txBody>
      </p:sp>
      <p:pic>
        <p:nvPicPr>
          <p:cNvPr id="14" name="Picture 13" descr="teacher and student looking at a paper together">
            <a:extLst>
              <a:ext uri="{FF2B5EF4-FFF2-40B4-BE49-F238E27FC236}">
                <a16:creationId xmlns:a16="http://schemas.microsoft.com/office/drawing/2014/main" id="{F7E39AE7-461D-4ADD-A490-A7DFB4B20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988" y="1456098"/>
            <a:ext cx="4613607" cy="3075738"/>
          </a:xfrm>
          <a:prstGeom prst="rect">
            <a:avLst/>
          </a:prstGeom>
        </p:spPr>
      </p:pic>
      <p:sp>
        <p:nvSpPr>
          <p:cNvPr id="15" name="Rectangle: Rounded Corners 14">
            <a:extLst>
              <a:ext uri="{FF2B5EF4-FFF2-40B4-BE49-F238E27FC236}">
                <a16:creationId xmlns:a16="http://schemas.microsoft.com/office/drawing/2014/main" id="{83578584-C73A-41C6-BD42-7C3CF0A959ED}"/>
              </a:ext>
            </a:extLst>
          </p:cNvPr>
          <p:cNvSpPr/>
          <p:nvPr/>
        </p:nvSpPr>
        <p:spPr>
          <a:xfrm>
            <a:off x="6277392" y="4653280"/>
            <a:ext cx="5638800" cy="12395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000" dirty="0">
                <a:solidFill>
                  <a:schemeClr val="tx1"/>
                </a:solidFill>
              </a:rPr>
              <a:t>In our instructional programming, have we implemented the instruction as designed? </a:t>
            </a:r>
            <a:endParaRPr lang="en-US" dirty="0">
              <a:solidFill>
                <a:schemeClr val="tx1"/>
              </a:solidFill>
            </a:endParaRPr>
          </a:p>
        </p:txBody>
      </p:sp>
      <p:sp>
        <p:nvSpPr>
          <p:cNvPr id="5" name="Slide Number Placeholder 4">
            <a:extLst>
              <a:ext uri="{FF2B5EF4-FFF2-40B4-BE49-F238E27FC236}">
                <a16:creationId xmlns:a16="http://schemas.microsoft.com/office/drawing/2014/main" id="{909F8144-98F1-4B3A-8214-A98E72F90CED}"/>
              </a:ext>
            </a:extLst>
          </p:cNvPr>
          <p:cNvSpPr>
            <a:spLocks noGrp="1"/>
          </p:cNvSpPr>
          <p:nvPr>
            <p:ph type="sldNum" sz="quarter" idx="14"/>
          </p:nvPr>
        </p:nvSpPr>
        <p:spPr/>
        <p:txBody>
          <a:bodyPr/>
          <a:lstStyle/>
          <a:p>
            <a:fld id="{99A20822-4A49-4D36-86E3-300BA48D3F00}" type="slidenum">
              <a:rPr lang="en-US" smtClean="0"/>
              <a:pPr/>
              <a:t>12</a:t>
            </a:fld>
            <a:endParaRPr lang="en-US" dirty="0"/>
          </a:p>
        </p:txBody>
      </p:sp>
    </p:spTree>
    <p:extLst>
      <p:ext uri="{BB962C8B-B14F-4D97-AF65-F5344CB8AC3E}">
        <p14:creationId xmlns:p14="http://schemas.microsoft.com/office/powerpoint/2010/main" val="227596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5946-873C-741F-5FF0-7CC378CB532C}"/>
              </a:ext>
            </a:extLst>
          </p:cNvPr>
          <p:cNvSpPr>
            <a:spLocks noGrp="1"/>
          </p:cNvSpPr>
          <p:nvPr>
            <p:ph type="title"/>
          </p:nvPr>
        </p:nvSpPr>
        <p:spPr/>
        <p:txBody>
          <a:bodyPr/>
          <a:lstStyle/>
          <a:p>
            <a:r>
              <a:rPr lang="en-US" dirty="0"/>
              <a:t>Five Elements of Fidelity</a:t>
            </a:r>
          </a:p>
        </p:txBody>
      </p:sp>
      <p:graphicFrame>
        <p:nvGraphicFramePr>
          <p:cNvPr id="5" name="Content Placeholder 4" descr="Five circles. In the middle of them: &#10;&#10;1. Adherence&#10;2. Exposure&#10;3. Quality of Delivery&#10;4. Program Specificity&#10;5. Student Engagement">
            <a:extLst>
              <a:ext uri="{FF2B5EF4-FFF2-40B4-BE49-F238E27FC236}">
                <a16:creationId xmlns:a16="http://schemas.microsoft.com/office/drawing/2014/main" id="{B2A7DEC3-6B70-FD2C-2C30-6D890D2631D9}"/>
              </a:ext>
            </a:extLst>
          </p:cNvPr>
          <p:cNvGraphicFramePr>
            <a:graphicFrameLocks noGrp="1"/>
          </p:cNvGraphicFramePr>
          <p:nvPr>
            <p:ph idx="1"/>
            <p:extLst>
              <p:ext uri="{D42A27DB-BD31-4B8C-83A1-F6EECF244321}">
                <p14:modId xmlns:p14="http://schemas.microsoft.com/office/powerpoint/2010/main" val="2370732876"/>
              </p:ext>
            </p:extLst>
          </p:nvPr>
        </p:nvGraphicFramePr>
        <p:xfrm>
          <a:off x="457200" y="1279525"/>
          <a:ext cx="11337925"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0CFABA7-83A2-110F-F4E4-E30CC9482721}"/>
              </a:ext>
            </a:extLst>
          </p:cNvPr>
          <p:cNvSpPr>
            <a:spLocks noGrp="1"/>
          </p:cNvSpPr>
          <p:nvPr>
            <p:ph type="sldNum" sz="quarter" idx="12"/>
          </p:nvPr>
        </p:nvSpPr>
        <p:spPr/>
        <p:txBody>
          <a:bodyPr/>
          <a:lstStyle/>
          <a:p>
            <a:fld id="{379B2AD7-381F-0941-A3E8-EDC562BE80A6}" type="slidenum">
              <a:rPr lang="en-US" smtClean="0"/>
              <a:t>13</a:t>
            </a:fld>
            <a:endParaRPr lang="en-US" dirty="0"/>
          </a:p>
        </p:txBody>
      </p:sp>
    </p:spTree>
    <p:extLst>
      <p:ext uri="{BB962C8B-B14F-4D97-AF65-F5344CB8AC3E}">
        <p14:creationId xmlns:p14="http://schemas.microsoft.com/office/powerpoint/2010/main" val="187841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78FC-77F2-718B-3235-EF331485B328}"/>
              </a:ext>
            </a:extLst>
          </p:cNvPr>
          <p:cNvSpPr>
            <a:spLocks noGrp="1"/>
          </p:cNvSpPr>
          <p:nvPr>
            <p:ph type="title"/>
          </p:nvPr>
        </p:nvSpPr>
        <p:spPr/>
        <p:txBody>
          <a:bodyPr/>
          <a:lstStyle/>
          <a:p>
            <a:r>
              <a:rPr lang="en-US" dirty="0"/>
              <a:t>Breakout Discussion</a:t>
            </a:r>
          </a:p>
        </p:txBody>
      </p:sp>
      <p:sp>
        <p:nvSpPr>
          <p:cNvPr id="5" name="Content Placeholder 4">
            <a:extLst>
              <a:ext uri="{FF2B5EF4-FFF2-40B4-BE49-F238E27FC236}">
                <a16:creationId xmlns:a16="http://schemas.microsoft.com/office/drawing/2014/main" id="{33595D7E-30B6-165D-56CE-2DC046B9FC78}"/>
              </a:ext>
            </a:extLst>
          </p:cNvPr>
          <p:cNvSpPr>
            <a:spLocks noGrp="1"/>
          </p:cNvSpPr>
          <p:nvPr>
            <p:ph sz="half" idx="1"/>
          </p:nvPr>
        </p:nvSpPr>
        <p:spPr>
          <a:xfrm>
            <a:off x="457200" y="1280160"/>
            <a:ext cx="6695440" cy="4846320"/>
          </a:xfrm>
        </p:spPr>
        <p:txBody>
          <a:bodyPr>
            <a:normAutofit fontScale="85000" lnSpcReduction="10000"/>
          </a:bodyPr>
          <a:lstStyle/>
          <a:p>
            <a:pPr>
              <a:lnSpc>
                <a:spcPct val="120000"/>
              </a:lnSpc>
            </a:pPr>
            <a:r>
              <a:rPr lang="en-US" dirty="0"/>
              <a:t>Review the </a:t>
            </a:r>
            <a:r>
              <a:rPr lang="en-US" i="1" dirty="0"/>
              <a:t>Considerations for Effective Implementation: 5 Elements of Fidelity </a:t>
            </a:r>
            <a:r>
              <a:rPr lang="en-US" dirty="0"/>
              <a:t>from the National Center on Intensive Intervention.</a:t>
            </a:r>
          </a:p>
          <a:p>
            <a:pPr>
              <a:lnSpc>
                <a:spcPct val="120000"/>
              </a:lnSpc>
            </a:pPr>
            <a:r>
              <a:rPr lang="en-US" dirty="0"/>
              <a:t>Discuss the following questions in small groups: </a:t>
            </a:r>
          </a:p>
          <a:p>
            <a:pPr lvl="1">
              <a:lnSpc>
                <a:spcPct val="120000"/>
              </a:lnSpc>
            </a:pPr>
            <a:r>
              <a:rPr lang="en-US" dirty="0"/>
              <a:t>How have you accounted for these elements of fidelity within the context of implementing IEPs/interventions in special education?</a:t>
            </a:r>
          </a:p>
          <a:p>
            <a:pPr lvl="1">
              <a:lnSpc>
                <a:spcPct val="120000"/>
              </a:lnSpc>
            </a:pPr>
            <a:r>
              <a:rPr lang="en-US" dirty="0"/>
              <a:t>Which of the five elements pose the most challenge and why?</a:t>
            </a:r>
          </a:p>
          <a:p>
            <a:pPr>
              <a:lnSpc>
                <a:spcPct val="120000"/>
              </a:lnSpc>
            </a:pPr>
            <a:r>
              <a:rPr lang="en-US" dirty="0"/>
              <a:t>Share takeaways with the larger group.</a:t>
            </a:r>
          </a:p>
        </p:txBody>
      </p:sp>
      <p:pic>
        <p:nvPicPr>
          <p:cNvPr id="9" name="Content Placeholder 8" descr="image of the considerations for effective implementation ">
            <a:extLst>
              <a:ext uri="{FF2B5EF4-FFF2-40B4-BE49-F238E27FC236}">
                <a16:creationId xmlns:a16="http://schemas.microsoft.com/office/drawing/2014/main" id="{586B098E-2F18-E272-5279-70C52A2EF624}"/>
              </a:ext>
            </a:extLst>
          </p:cNvPr>
          <p:cNvPicPr>
            <a:picLocks noGrp="1" noChangeAspect="1"/>
          </p:cNvPicPr>
          <p:nvPr>
            <p:ph sz="half" idx="2"/>
          </p:nvPr>
        </p:nvPicPr>
        <p:blipFill>
          <a:blip r:embed="rId3"/>
          <a:stretch>
            <a:fillRect/>
          </a:stretch>
        </p:blipFill>
        <p:spPr>
          <a:xfrm>
            <a:off x="7385222" y="642100"/>
            <a:ext cx="4349578" cy="5589631"/>
          </a:xfrm>
        </p:spPr>
      </p:pic>
      <p:sp>
        <p:nvSpPr>
          <p:cNvPr id="7" name="Text Placeholder 6">
            <a:extLst>
              <a:ext uri="{FF2B5EF4-FFF2-40B4-BE49-F238E27FC236}">
                <a16:creationId xmlns:a16="http://schemas.microsoft.com/office/drawing/2014/main" id="{D2835C9F-4006-5ABE-E66F-73CDC2334846}"/>
              </a:ext>
            </a:extLst>
          </p:cNvPr>
          <p:cNvSpPr>
            <a:spLocks noGrp="1"/>
          </p:cNvSpPr>
          <p:nvPr>
            <p:ph type="body"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D0337D13-3B47-8A8D-2EA8-535CFF00D421}"/>
              </a:ext>
            </a:extLst>
          </p:cNvPr>
          <p:cNvSpPr>
            <a:spLocks noGrp="1"/>
          </p:cNvSpPr>
          <p:nvPr>
            <p:ph type="sldNum" sz="quarter" idx="12"/>
          </p:nvPr>
        </p:nvSpPr>
        <p:spPr/>
        <p:txBody>
          <a:bodyPr/>
          <a:lstStyle/>
          <a:p>
            <a:fld id="{379B2AD7-381F-0941-A3E8-EDC562BE80A6}" type="slidenum">
              <a:rPr lang="en-US" smtClean="0"/>
              <a:t>14</a:t>
            </a:fld>
            <a:endParaRPr lang="en-US" dirty="0"/>
          </a:p>
        </p:txBody>
      </p:sp>
    </p:spTree>
    <p:extLst>
      <p:ext uri="{BB962C8B-B14F-4D97-AF65-F5344CB8AC3E}">
        <p14:creationId xmlns:p14="http://schemas.microsoft.com/office/powerpoint/2010/main" val="198176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85003BD-3426-3847-00E2-111AE5B4AB5D}"/>
              </a:ext>
            </a:extLst>
          </p:cNvPr>
          <p:cNvSpPr>
            <a:spLocks noGrp="1"/>
          </p:cNvSpPr>
          <p:nvPr>
            <p:ph type="title"/>
          </p:nvPr>
        </p:nvSpPr>
        <p:spPr>
          <a:xfrm>
            <a:off x="457200" y="0"/>
            <a:ext cx="11338560" cy="1107996"/>
          </a:xfrm>
        </p:spPr>
        <p:txBody>
          <a:bodyPr/>
          <a:lstStyle/>
          <a:p>
            <a:r>
              <a:rPr lang="en-US" dirty="0"/>
              <a:t>Resources to Support Development and Implementation With Fidelity</a:t>
            </a:r>
          </a:p>
        </p:txBody>
      </p:sp>
      <p:pic>
        <p:nvPicPr>
          <p:cNvPr id="11" name="Content Placeholder 10" descr="Three circles. &#10;&#10;1. Program Specificity&#10;2. Adherence&#10;3. Exposure">
            <a:extLst>
              <a:ext uri="{FF2B5EF4-FFF2-40B4-BE49-F238E27FC236}">
                <a16:creationId xmlns:a16="http://schemas.microsoft.com/office/drawing/2014/main" id="{C22EA71B-750A-8F32-DC5F-C36438D53CE6}"/>
              </a:ext>
            </a:extLst>
          </p:cNvPr>
          <p:cNvPicPr>
            <a:picLocks noGrp="1" noChangeAspect="1"/>
          </p:cNvPicPr>
          <p:nvPr>
            <p:ph idx="1"/>
          </p:nvPr>
        </p:nvPicPr>
        <p:blipFill>
          <a:blip r:embed="rId3"/>
          <a:stretch>
            <a:fillRect/>
          </a:stretch>
        </p:blipFill>
        <p:spPr>
          <a:xfrm>
            <a:off x="2087881" y="1280160"/>
            <a:ext cx="8077197" cy="4846320"/>
          </a:xfrm>
          <a:noFill/>
        </p:spPr>
      </p:pic>
      <p:sp>
        <p:nvSpPr>
          <p:cNvPr id="18" name="Text Placeholder 3">
            <a:extLst>
              <a:ext uri="{FF2B5EF4-FFF2-40B4-BE49-F238E27FC236}">
                <a16:creationId xmlns:a16="http://schemas.microsoft.com/office/drawing/2014/main" id="{E6619E15-AB36-AD5D-A89D-C5C52D0BD15B}"/>
              </a:ext>
            </a:extLst>
          </p:cNvPr>
          <p:cNvSpPr>
            <a:spLocks noGrp="1"/>
          </p:cNvSpPr>
          <p:nvPr>
            <p:ph type="body" sz="quarter" idx="16"/>
          </p:nvPr>
        </p:nvSpPr>
        <p:spPr>
          <a:xfrm>
            <a:off x="457200" y="6135688"/>
            <a:ext cx="11337925" cy="192087"/>
          </a:xfrm>
        </p:spPr>
        <p:txBody>
          <a:bodyPr/>
          <a:lstStyle/>
          <a:p>
            <a:endParaRPr lang="en-US" dirty="0"/>
          </a:p>
        </p:txBody>
      </p:sp>
      <p:sp>
        <p:nvSpPr>
          <p:cNvPr id="6" name="Slide Number Placeholder 5">
            <a:extLst>
              <a:ext uri="{FF2B5EF4-FFF2-40B4-BE49-F238E27FC236}">
                <a16:creationId xmlns:a16="http://schemas.microsoft.com/office/drawing/2014/main" id="{05B85B86-AEF0-341A-AA87-AE52D05A079C}"/>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BABF4E83-61DB-418F-A99F-17BC9BB58EF6}" type="slidenum">
              <a:rPr lang="en-US" smtClean="0"/>
              <a:pPr>
                <a:spcAft>
                  <a:spcPts val="600"/>
                </a:spcAft>
              </a:pPr>
              <a:t>15</a:t>
            </a:fld>
            <a:endParaRPr lang="en-US" dirty="0"/>
          </a:p>
        </p:txBody>
      </p:sp>
    </p:spTree>
    <p:extLst>
      <p:ext uri="{BB962C8B-B14F-4D97-AF65-F5344CB8AC3E}">
        <p14:creationId xmlns:p14="http://schemas.microsoft.com/office/powerpoint/2010/main" val="424051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D819-1B37-9512-AB5F-CD257FE0BF62}"/>
              </a:ext>
            </a:extLst>
          </p:cNvPr>
          <p:cNvSpPr>
            <a:spLocks noGrp="1"/>
          </p:cNvSpPr>
          <p:nvPr>
            <p:ph type="title"/>
          </p:nvPr>
        </p:nvSpPr>
        <p:spPr/>
        <p:txBody>
          <a:bodyPr/>
          <a:lstStyle/>
          <a:p>
            <a:r>
              <a:rPr lang="en-US" dirty="0"/>
              <a:t>IEP Tip Sheets </a:t>
            </a:r>
          </a:p>
        </p:txBody>
      </p:sp>
      <p:pic>
        <p:nvPicPr>
          <p:cNvPr id="9" name="Picture 8" descr="Collection of IEP tip sheets representing PLAAFPs, Measurable Annual Goals, Overview of the Statement of Services &amp; Aids, Participation in Assessment and Dates, Frequency, Location and Duration of Services">
            <a:extLst>
              <a:ext uri="{FF2B5EF4-FFF2-40B4-BE49-F238E27FC236}">
                <a16:creationId xmlns:a16="http://schemas.microsoft.com/office/drawing/2014/main" id="{3BCEB62A-B8EB-41EB-BEF1-6D417C2C4197}"/>
              </a:ext>
            </a:extLst>
          </p:cNvPr>
          <p:cNvPicPr>
            <a:picLocks noChangeAspect="1"/>
          </p:cNvPicPr>
          <p:nvPr/>
        </p:nvPicPr>
        <p:blipFill>
          <a:blip r:embed="rId3"/>
          <a:stretch>
            <a:fillRect/>
          </a:stretch>
        </p:blipFill>
        <p:spPr>
          <a:xfrm>
            <a:off x="731520" y="1215189"/>
            <a:ext cx="9833317" cy="4871313"/>
          </a:xfrm>
          <a:prstGeom prst="rect">
            <a:avLst/>
          </a:prstGeom>
        </p:spPr>
      </p:pic>
      <p:sp>
        <p:nvSpPr>
          <p:cNvPr id="5" name="Slide Number Placeholder 4">
            <a:extLst>
              <a:ext uri="{FF2B5EF4-FFF2-40B4-BE49-F238E27FC236}">
                <a16:creationId xmlns:a16="http://schemas.microsoft.com/office/drawing/2014/main" id="{C04873EF-B5DD-E97E-D496-AA15543A9698}"/>
              </a:ext>
            </a:extLst>
          </p:cNvPr>
          <p:cNvSpPr>
            <a:spLocks noGrp="1"/>
          </p:cNvSpPr>
          <p:nvPr>
            <p:ph type="sldNum" sz="quarter" idx="12"/>
          </p:nvPr>
        </p:nvSpPr>
        <p:spPr/>
        <p:txBody>
          <a:bodyPr/>
          <a:lstStyle/>
          <a:p>
            <a:fld id="{99A20822-4A49-4D36-86E3-300BA48D3F00}" type="slidenum">
              <a:rPr lang="en-US" smtClean="0"/>
              <a:t>16</a:t>
            </a:fld>
            <a:endParaRPr lang="en-US" dirty="0"/>
          </a:p>
        </p:txBody>
      </p:sp>
    </p:spTree>
    <p:extLst>
      <p:ext uri="{BB962C8B-B14F-4D97-AF65-F5344CB8AC3E}">
        <p14:creationId xmlns:p14="http://schemas.microsoft.com/office/powerpoint/2010/main" val="423235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D4E6-DA13-F89B-1A6A-DEF238A48329}"/>
              </a:ext>
            </a:extLst>
          </p:cNvPr>
          <p:cNvSpPr>
            <a:spLocks noGrp="1"/>
          </p:cNvSpPr>
          <p:nvPr>
            <p:ph type="title"/>
          </p:nvPr>
        </p:nvSpPr>
        <p:spPr/>
        <p:txBody>
          <a:bodyPr/>
          <a:lstStyle/>
          <a:p>
            <a:r>
              <a:rPr lang="en-US" dirty="0"/>
              <a:t>Online Modules</a:t>
            </a:r>
          </a:p>
        </p:txBody>
      </p:sp>
      <p:pic>
        <p:nvPicPr>
          <p:cNvPr id="7" name="Content Placeholder 6" descr="Image of webpage showing IDEA and the IEP: From Compliance to Progress Online Module">
            <a:extLst>
              <a:ext uri="{FF2B5EF4-FFF2-40B4-BE49-F238E27FC236}">
                <a16:creationId xmlns:a16="http://schemas.microsoft.com/office/drawing/2014/main" id="{BAF48170-2F44-1C77-EBD6-BEAE191FEDD5}"/>
              </a:ext>
            </a:extLst>
          </p:cNvPr>
          <p:cNvPicPr>
            <a:picLocks noGrp="1" noChangeAspect="1"/>
          </p:cNvPicPr>
          <p:nvPr>
            <p:ph idx="1"/>
          </p:nvPr>
        </p:nvPicPr>
        <p:blipFill>
          <a:blip r:embed="rId3"/>
          <a:stretch>
            <a:fillRect/>
          </a:stretch>
        </p:blipFill>
        <p:spPr>
          <a:xfrm>
            <a:off x="665531" y="1468878"/>
            <a:ext cx="5903562" cy="3920244"/>
          </a:xfrm>
        </p:spPr>
      </p:pic>
      <p:pic>
        <p:nvPicPr>
          <p:cNvPr id="9" name="Picture 8" descr="Image of online module The what and why of present levels of academic achievement and functional performance PLAAFP">
            <a:extLst>
              <a:ext uri="{FF2B5EF4-FFF2-40B4-BE49-F238E27FC236}">
                <a16:creationId xmlns:a16="http://schemas.microsoft.com/office/drawing/2014/main" id="{67F108ED-6CB0-3DEA-B561-2303FA7F7A0B}"/>
              </a:ext>
            </a:extLst>
          </p:cNvPr>
          <p:cNvPicPr>
            <a:picLocks noChangeAspect="1"/>
          </p:cNvPicPr>
          <p:nvPr/>
        </p:nvPicPr>
        <p:blipFill>
          <a:blip r:embed="rId4"/>
          <a:stretch>
            <a:fillRect/>
          </a:stretch>
        </p:blipFill>
        <p:spPr>
          <a:xfrm>
            <a:off x="6670693" y="248866"/>
            <a:ext cx="4790467" cy="3372975"/>
          </a:xfrm>
          <a:prstGeom prst="rect">
            <a:avLst/>
          </a:prstGeom>
        </p:spPr>
      </p:pic>
      <p:pic>
        <p:nvPicPr>
          <p:cNvPr id="13" name="Picture 12" descr="Image of the what and why of measurable annual goals online module">
            <a:extLst>
              <a:ext uri="{FF2B5EF4-FFF2-40B4-BE49-F238E27FC236}">
                <a16:creationId xmlns:a16="http://schemas.microsoft.com/office/drawing/2014/main" id="{CF3275DC-215A-FE78-70D8-5C964DC2A017}"/>
              </a:ext>
            </a:extLst>
          </p:cNvPr>
          <p:cNvPicPr>
            <a:picLocks noChangeAspect="1"/>
          </p:cNvPicPr>
          <p:nvPr/>
        </p:nvPicPr>
        <p:blipFill>
          <a:blip r:embed="rId5"/>
          <a:stretch>
            <a:fillRect/>
          </a:stretch>
        </p:blipFill>
        <p:spPr>
          <a:xfrm>
            <a:off x="6670693" y="3169387"/>
            <a:ext cx="4790467" cy="3228359"/>
          </a:xfrm>
          <a:prstGeom prst="rect">
            <a:avLst/>
          </a:prstGeom>
        </p:spPr>
      </p:pic>
      <p:sp>
        <p:nvSpPr>
          <p:cNvPr id="5" name="Slide Number Placeholder 4">
            <a:extLst>
              <a:ext uri="{FF2B5EF4-FFF2-40B4-BE49-F238E27FC236}">
                <a16:creationId xmlns:a16="http://schemas.microsoft.com/office/drawing/2014/main" id="{48C3E2E6-2F58-5683-8212-1ED24A33B09A}"/>
              </a:ext>
            </a:extLst>
          </p:cNvPr>
          <p:cNvSpPr>
            <a:spLocks noGrp="1"/>
          </p:cNvSpPr>
          <p:nvPr>
            <p:ph type="sldNum" sz="quarter" idx="12"/>
          </p:nvPr>
        </p:nvSpPr>
        <p:spPr/>
        <p:txBody>
          <a:bodyPr/>
          <a:lstStyle/>
          <a:p>
            <a:fld id="{99A20822-4A49-4D36-86E3-300BA48D3F00}" type="slidenum">
              <a:rPr lang="en-US" smtClean="0"/>
              <a:t>17</a:t>
            </a:fld>
            <a:endParaRPr lang="en-US" dirty="0"/>
          </a:p>
        </p:txBody>
      </p:sp>
    </p:spTree>
    <p:extLst>
      <p:ext uri="{BB962C8B-B14F-4D97-AF65-F5344CB8AC3E}">
        <p14:creationId xmlns:p14="http://schemas.microsoft.com/office/powerpoint/2010/main" val="30760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DC93-D4E5-BFDB-2133-DADC6537BE69}"/>
              </a:ext>
            </a:extLst>
          </p:cNvPr>
          <p:cNvSpPr>
            <a:spLocks noGrp="1"/>
          </p:cNvSpPr>
          <p:nvPr>
            <p:ph type="title"/>
          </p:nvPr>
        </p:nvSpPr>
        <p:spPr/>
        <p:txBody>
          <a:bodyPr/>
          <a:lstStyle/>
          <a:p>
            <a:r>
              <a:rPr lang="en-US" dirty="0"/>
              <a:t>Webinars</a:t>
            </a:r>
          </a:p>
        </p:txBody>
      </p:sp>
      <p:pic>
        <p:nvPicPr>
          <p:cNvPr id="6" name="Picture 5" descr="Collection of four modules including the IEP: what every educator needs to know to promote progress, promoting progress for students with disabilities: using the PLAAFP as the foundation: Promoting Progress: The Role of the Goal and  Creating a Comprehensive Statement of Special Education and Aids and Services within the IEP, ">
            <a:extLst>
              <a:ext uri="{FF2B5EF4-FFF2-40B4-BE49-F238E27FC236}">
                <a16:creationId xmlns:a16="http://schemas.microsoft.com/office/drawing/2014/main" id="{B48DE83F-87B8-4BAE-B012-653E757D33B8}"/>
              </a:ext>
            </a:extLst>
          </p:cNvPr>
          <p:cNvPicPr>
            <a:picLocks noChangeAspect="1"/>
          </p:cNvPicPr>
          <p:nvPr/>
        </p:nvPicPr>
        <p:blipFill>
          <a:blip r:embed="rId3"/>
          <a:stretch>
            <a:fillRect/>
          </a:stretch>
        </p:blipFill>
        <p:spPr>
          <a:xfrm>
            <a:off x="457200" y="1107996"/>
            <a:ext cx="8281328" cy="4605038"/>
          </a:xfrm>
          <a:prstGeom prst="rect">
            <a:avLst/>
          </a:prstGeom>
        </p:spPr>
      </p:pic>
      <p:sp>
        <p:nvSpPr>
          <p:cNvPr id="5" name="Slide Number Placeholder 4">
            <a:extLst>
              <a:ext uri="{FF2B5EF4-FFF2-40B4-BE49-F238E27FC236}">
                <a16:creationId xmlns:a16="http://schemas.microsoft.com/office/drawing/2014/main" id="{4E5154BD-9420-A054-A4EB-2EC6C042FFC0}"/>
              </a:ext>
            </a:extLst>
          </p:cNvPr>
          <p:cNvSpPr>
            <a:spLocks noGrp="1"/>
          </p:cNvSpPr>
          <p:nvPr>
            <p:ph type="sldNum" sz="quarter" idx="12"/>
          </p:nvPr>
        </p:nvSpPr>
        <p:spPr/>
        <p:txBody>
          <a:bodyPr/>
          <a:lstStyle/>
          <a:p>
            <a:fld id="{99A20822-4A49-4D36-86E3-300BA48D3F00}" type="slidenum">
              <a:rPr lang="en-US" smtClean="0"/>
              <a:t>18</a:t>
            </a:fld>
            <a:endParaRPr lang="en-US" dirty="0"/>
          </a:p>
        </p:txBody>
      </p:sp>
    </p:spTree>
    <p:extLst>
      <p:ext uri="{BB962C8B-B14F-4D97-AF65-F5344CB8AC3E}">
        <p14:creationId xmlns:p14="http://schemas.microsoft.com/office/powerpoint/2010/main" val="400734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1B27-8CB0-3493-2109-166B62BB796F}"/>
              </a:ext>
            </a:extLst>
          </p:cNvPr>
          <p:cNvSpPr>
            <a:spLocks noGrp="1"/>
          </p:cNvSpPr>
          <p:nvPr>
            <p:ph type="title"/>
          </p:nvPr>
        </p:nvSpPr>
        <p:spPr/>
        <p:txBody>
          <a:bodyPr/>
          <a:lstStyle/>
          <a:p>
            <a:r>
              <a:rPr lang="en-US" dirty="0"/>
              <a:t>Resources to Support Development and Implementation With Fidelity </a:t>
            </a:r>
            <a:r>
              <a:rPr lang="en-US" dirty="0">
                <a:solidFill>
                  <a:schemeClr val="bg1"/>
                </a:solidFill>
              </a:rPr>
              <a:t>2</a:t>
            </a:r>
          </a:p>
        </p:txBody>
      </p:sp>
      <p:pic>
        <p:nvPicPr>
          <p:cNvPr id="7" name="Content Placeholder 6" descr="Two circles. 1. Student engagement. 2. Quality of delivery">
            <a:extLst>
              <a:ext uri="{FF2B5EF4-FFF2-40B4-BE49-F238E27FC236}">
                <a16:creationId xmlns:a16="http://schemas.microsoft.com/office/drawing/2014/main" id="{94B9EB6F-9F7F-8DCA-15A0-A8B51FB4426C}"/>
              </a:ext>
            </a:extLst>
          </p:cNvPr>
          <p:cNvPicPr>
            <a:picLocks noGrp="1" noChangeAspect="1"/>
          </p:cNvPicPr>
          <p:nvPr>
            <p:ph idx="1"/>
          </p:nvPr>
        </p:nvPicPr>
        <p:blipFill>
          <a:blip r:embed="rId3"/>
          <a:stretch>
            <a:fillRect/>
          </a:stretch>
        </p:blipFill>
        <p:spPr>
          <a:xfrm>
            <a:off x="2611385" y="1846778"/>
            <a:ext cx="6969230" cy="3465778"/>
          </a:xfrm>
        </p:spPr>
      </p:pic>
      <p:sp>
        <p:nvSpPr>
          <p:cNvPr id="4" name="Text Placeholder 3">
            <a:extLst>
              <a:ext uri="{FF2B5EF4-FFF2-40B4-BE49-F238E27FC236}">
                <a16:creationId xmlns:a16="http://schemas.microsoft.com/office/drawing/2014/main" id="{5985A7DE-CBE2-19CC-67B2-48D38BAAF698}"/>
              </a:ext>
            </a:extLst>
          </p:cNvPr>
          <p:cNvSpPr>
            <a:spLocks noGrp="1"/>
          </p:cNvSpPr>
          <p:nvPr>
            <p:ph type="body"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2FB2A89B-B45B-3F2F-B7B5-24C9CAFF4D50}"/>
              </a:ext>
            </a:extLst>
          </p:cNvPr>
          <p:cNvSpPr>
            <a:spLocks noGrp="1"/>
          </p:cNvSpPr>
          <p:nvPr>
            <p:ph type="sldNum" sz="quarter" idx="12"/>
          </p:nvPr>
        </p:nvSpPr>
        <p:spPr/>
        <p:txBody>
          <a:bodyPr/>
          <a:lstStyle/>
          <a:p>
            <a:fld id="{99A20822-4A49-4D36-86E3-300BA48D3F00}" type="slidenum">
              <a:rPr lang="en-US" smtClean="0"/>
              <a:t>19</a:t>
            </a:fld>
            <a:endParaRPr lang="en-US" dirty="0"/>
          </a:p>
        </p:txBody>
      </p:sp>
    </p:spTree>
    <p:extLst>
      <p:ext uri="{BB962C8B-B14F-4D97-AF65-F5344CB8AC3E}">
        <p14:creationId xmlns:p14="http://schemas.microsoft.com/office/powerpoint/2010/main" val="5829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338560" cy="996696"/>
          </a:xfrm>
        </p:spPr>
        <p:txBody>
          <a:bodyPr/>
          <a:lstStyle/>
          <a:p>
            <a:r>
              <a:rPr lang="en-US" dirty="0"/>
              <a:t>Meet the Presenters</a:t>
            </a:r>
          </a:p>
        </p:txBody>
      </p:sp>
      <p:pic>
        <p:nvPicPr>
          <p:cNvPr id="19" name="Picture Placeholder 18">
            <a:extLst>
              <a:ext uri="{C183D7F6-B498-43B3-948B-1728B52AA6E4}">
                <adec:decorative xmlns:adec="http://schemas.microsoft.com/office/drawing/2017/decorative" val="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p:blipFill>
        <p:spPr>
          <a:xfrm>
            <a:off x="2738765" y="1325880"/>
            <a:ext cx="1828800" cy="1828800"/>
          </a:xfrm>
        </p:spPr>
      </p:pic>
      <p:sp>
        <p:nvSpPr>
          <p:cNvPr id="4" name="Text Placeholder 3"/>
          <p:cNvSpPr>
            <a:spLocks noGrp="1"/>
          </p:cNvSpPr>
          <p:nvPr>
            <p:ph type="body" sz="quarter" idx="19"/>
          </p:nvPr>
        </p:nvSpPr>
        <p:spPr>
          <a:xfrm>
            <a:off x="2647325" y="3246120"/>
            <a:ext cx="2011680" cy="369887"/>
          </a:xfrm>
        </p:spPr>
        <p:txBody>
          <a:bodyPr/>
          <a:lstStyle/>
          <a:p>
            <a:r>
              <a:rPr lang="en-US" dirty="0"/>
              <a:t>Steven Prater</a:t>
            </a:r>
          </a:p>
        </p:txBody>
      </p:sp>
      <p:sp>
        <p:nvSpPr>
          <p:cNvPr id="5" name="Text Placeholder 4"/>
          <p:cNvSpPr>
            <a:spLocks noGrp="1"/>
          </p:cNvSpPr>
          <p:nvPr>
            <p:ph type="body" sz="quarter" idx="23"/>
          </p:nvPr>
        </p:nvSpPr>
        <p:spPr>
          <a:xfrm>
            <a:off x="2647325" y="3770524"/>
            <a:ext cx="2011680" cy="2148840"/>
          </a:xfrm>
        </p:spPr>
        <p:txBody>
          <a:bodyPr/>
          <a:lstStyle/>
          <a:p>
            <a:r>
              <a:rPr lang="en-US" dirty="0"/>
              <a:t>PROGRESS Center</a:t>
            </a:r>
          </a:p>
          <a:p>
            <a:r>
              <a:rPr lang="en-US" dirty="0"/>
              <a:t>Intensive Technical Assistance Co-Lead</a:t>
            </a:r>
          </a:p>
        </p:txBody>
      </p:sp>
      <p:pic>
        <p:nvPicPr>
          <p:cNvPr id="20" name="Picture Placeholder 19">
            <a:extLst>
              <a:ext uri="{C183D7F6-B498-43B3-948B-1728B52AA6E4}">
                <adec:decorative xmlns:adec="http://schemas.microsoft.com/office/drawing/2017/decorative" val="1"/>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a:stretch/>
        </p:blipFill>
        <p:spPr>
          <a:xfrm>
            <a:off x="5116205" y="1325880"/>
            <a:ext cx="1828800" cy="1828800"/>
          </a:xfrm>
        </p:spPr>
      </p:pic>
      <p:sp>
        <p:nvSpPr>
          <p:cNvPr id="7" name="Text Placeholder 6"/>
          <p:cNvSpPr>
            <a:spLocks noGrp="1"/>
          </p:cNvSpPr>
          <p:nvPr>
            <p:ph type="body" sz="quarter" idx="25"/>
          </p:nvPr>
        </p:nvSpPr>
        <p:spPr>
          <a:xfrm>
            <a:off x="5024765" y="3246120"/>
            <a:ext cx="2011680" cy="369887"/>
          </a:xfrm>
        </p:spPr>
        <p:txBody>
          <a:bodyPr>
            <a:normAutofit/>
          </a:bodyPr>
          <a:lstStyle/>
          <a:p>
            <a:r>
              <a:rPr lang="en-US" dirty="0"/>
              <a:t>Aleksis Kincaid</a:t>
            </a:r>
          </a:p>
        </p:txBody>
      </p:sp>
      <p:sp>
        <p:nvSpPr>
          <p:cNvPr id="8" name="Text Placeholder 7"/>
          <p:cNvSpPr>
            <a:spLocks noGrp="1"/>
          </p:cNvSpPr>
          <p:nvPr>
            <p:ph type="body" sz="quarter" idx="26"/>
          </p:nvPr>
        </p:nvSpPr>
        <p:spPr>
          <a:xfrm>
            <a:off x="5024765" y="3770524"/>
            <a:ext cx="2011680" cy="2148840"/>
          </a:xfrm>
        </p:spPr>
        <p:txBody>
          <a:bodyPr/>
          <a:lstStyle/>
          <a:p>
            <a:r>
              <a:rPr lang="en-US" dirty="0"/>
              <a:t>PROGRESS Center</a:t>
            </a:r>
          </a:p>
          <a:p>
            <a:r>
              <a:rPr lang="en-US" dirty="0"/>
              <a:t>Knowledge Development Researcher</a:t>
            </a:r>
          </a:p>
        </p:txBody>
      </p:sp>
      <p:pic>
        <p:nvPicPr>
          <p:cNvPr id="22" name="Picture Placeholder 18">
            <a:extLst>
              <a:ext uri="{FF2B5EF4-FFF2-40B4-BE49-F238E27FC236}">
                <a16:creationId xmlns:a16="http://schemas.microsoft.com/office/drawing/2014/main" id="{6BB5BDD2-9E31-4C81-9424-B27780D59A94}"/>
              </a:ext>
              <a:ext uri="{C183D7F6-B498-43B3-948B-1728B52AA6E4}">
                <adec:decorative xmlns:adec="http://schemas.microsoft.com/office/drawing/2017/decorative" val="1"/>
              </a:ext>
            </a:extLst>
          </p:cNvPr>
          <p:cNvPicPr>
            <a:picLocks noGrp="1" noChangeAspect="1"/>
          </p:cNvPicPr>
          <p:nvPr>
            <p:ph type="pic" sz="quarter" idx="27"/>
          </p:nvPr>
        </p:nvPicPr>
        <p:blipFill>
          <a:blip r:embed="rId5">
            <a:extLst>
              <a:ext uri="{28A0092B-C50C-407E-A947-70E740481C1C}">
                <a14:useLocalDpi xmlns:a14="http://schemas.microsoft.com/office/drawing/2010/main" val="0"/>
              </a:ext>
            </a:extLst>
          </a:blip>
          <a:srcRect/>
          <a:stretch/>
        </p:blipFill>
        <p:spPr>
          <a:xfrm>
            <a:off x="7493328" y="1325563"/>
            <a:ext cx="1828800" cy="1828800"/>
          </a:xfrm>
        </p:spPr>
      </p:pic>
      <p:sp>
        <p:nvSpPr>
          <p:cNvPr id="10" name="Text Placeholder 9"/>
          <p:cNvSpPr>
            <a:spLocks noGrp="1"/>
          </p:cNvSpPr>
          <p:nvPr>
            <p:ph type="body" sz="quarter" idx="28"/>
          </p:nvPr>
        </p:nvSpPr>
        <p:spPr>
          <a:xfrm>
            <a:off x="7402205" y="3246120"/>
            <a:ext cx="2011680" cy="369887"/>
          </a:xfrm>
        </p:spPr>
        <p:txBody>
          <a:bodyPr/>
          <a:lstStyle/>
          <a:p>
            <a:r>
              <a:rPr lang="en-US" dirty="0"/>
              <a:t>Amy Peterson</a:t>
            </a:r>
          </a:p>
        </p:txBody>
      </p:sp>
      <p:sp>
        <p:nvSpPr>
          <p:cNvPr id="11" name="Text Placeholder 10"/>
          <p:cNvSpPr>
            <a:spLocks noGrp="1"/>
          </p:cNvSpPr>
          <p:nvPr>
            <p:ph type="body" sz="quarter" idx="29"/>
          </p:nvPr>
        </p:nvSpPr>
        <p:spPr>
          <a:xfrm>
            <a:off x="7493328" y="3728264"/>
            <a:ext cx="2011680" cy="2148840"/>
          </a:xfrm>
        </p:spPr>
        <p:txBody>
          <a:bodyPr/>
          <a:lstStyle/>
          <a:p>
            <a:r>
              <a:rPr lang="en-US" dirty="0"/>
              <a:t>PROGRESS Center</a:t>
            </a:r>
          </a:p>
          <a:p>
            <a:r>
              <a:rPr lang="en-US" dirty="0"/>
              <a:t>Universal Technical Assistance Lead</a:t>
            </a:r>
          </a:p>
        </p:txBody>
      </p:sp>
      <p:sp>
        <p:nvSpPr>
          <p:cNvPr id="18" name="Slide Number Placeholder 17"/>
          <p:cNvSpPr>
            <a:spLocks noGrp="1"/>
          </p:cNvSpPr>
          <p:nvPr>
            <p:ph type="sldNum" sz="quarter" idx="10"/>
          </p:nvPr>
        </p:nvSpPr>
        <p:spPr/>
        <p:txBody>
          <a:bodyPr/>
          <a:lstStyle/>
          <a:p>
            <a:fld id="{99A20822-4A49-4D36-86E3-300BA48D3F00}" type="slidenum">
              <a:rPr lang="en-US" smtClean="0"/>
              <a:pPr/>
              <a:t>2</a:t>
            </a:fld>
            <a:endParaRPr lang="en-US" dirty="0"/>
          </a:p>
        </p:txBody>
      </p:sp>
    </p:spTree>
    <p:extLst>
      <p:ext uri="{BB962C8B-B14F-4D97-AF65-F5344CB8AC3E}">
        <p14:creationId xmlns:p14="http://schemas.microsoft.com/office/powerpoint/2010/main" val="2446369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28F1-760B-902A-E6BF-E9CB97EB4A8C}"/>
              </a:ext>
            </a:extLst>
          </p:cNvPr>
          <p:cNvSpPr>
            <a:spLocks noGrp="1"/>
          </p:cNvSpPr>
          <p:nvPr>
            <p:ph type="title"/>
          </p:nvPr>
        </p:nvSpPr>
        <p:spPr/>
        <p:txBody>
          <a:bodyPr/>
          <a:lstStyle/>
          <a:p>
            <a:r>
              <a:rPr lang="en-US" dirty="0"/>
              <a:t>Instructional Practice Briefs</a:t>
            </a:r>
          </a:p>
        </p:txBody>
      </p:sp>
      <p:sp>
        <p:nvSpPr>
          <p:cNvPr id="10" name="Content Placeholder 9">
            <a:extLst>
              <a:ext uri="{FF2B5EF4-FFF2-40B4-BE49-F238E27FC236}">
                <a16:creationId xmlns:a16="http://schemas.microsoft.com/office/drawing/2014/main" id="{E42BE486-094C-21BD-8777-B06A252F1DD0}"/>
              </a:ext>
            </a:extLst>
          </p:cNvPr>
          <p:cNvSpPr>
            <a:spLocks noGrp="1"/>
          </p:cNvSpPr>
          <p:nvPr>
            <p:ph sz="half" idx="1"/>
          </p:nvPr>
        </p:nvSpPr>
        <p:spPr>
          <a:xfrm>
            <a:off x="457200" y="1280160"/>
            <a:ext cx="5170145" cy="4846320"/>
          </a:xfrm>
        </p:spPr>
        <p:txBody>
          <a:bodyPr vert="horz" lIns="0" tIns="0" rIns="0" bIns="0" rtlCol="0" anchor="t">
            <a:normAutofit/>
          </a:bodyPr>
          <a:lstStyle/>
          <a:p>
            <a:r>
              <a:rPr lang="en-US" dirty="0"/>
              <a:t>The briefs highlight six evidence-based, high-leverage practices.</a:t>
            </a:r>
          </a:p>
          <a:p>
            <a:r>
              <a:rPr lang="en-US" dirty="0"/>
              <a:t>An extensive and systematic meta-analysis identified these practices.</a:t>
            </a:r>
          </a:p>
          <a:p>
            <a:r>
              <a:rPr lang="en-US" dirty="0"/>
              <a:t>A three-phase cycle was used for planning, delivering, reviewing, and intensifying individual, small-group, and whole-group instruction.</a:t>
            </a:r>
          </a:p>
        </p:txBody>
      </p:sp>
      <p:pic>
        <p:nvPicPr>
          <p:cNvPr id="6" name="Content Placeholder 12" descr="Instructional brief: planning instruciton">
            <a:extLst>
              <a:ext uri="{FF2B5EF4-FFF2-40B4-BE49-F238E27FC236}">
                <a16:creationId xmlns:a16="http://schemas.microsoft.com/office/drawing/2014/main" id="{E24F92C1-C815-C253-8583-88779C1B36AC}"/>
              </a:ext>
            </a:extLst>
          </p:cNvPr>
          <p:cNvPicPr>
            <a:picLocks noChangeAspect="1"/>
          </p:cNvPicPr>
          <p:nvPr/>
        </p:nvPicPr>
        <p:blipFill>
          <a:blip r:embed="rId3"/>
          <a:stretch>
            <a:fillRect/>
          </a:stretch>
        </p:blipFill>
        <p:spPr>
          <a:xfrm>
            <a:off x="6319359" y="176780"/>
            <a:ext cx="4030488" cy="5239635"/>
          </a:xfrm>
          <a:prstGeom prst="rect">
            <a:avLst/>
          </a:prstGeom>
          <a:ln>
            <a:noFill/>
          </a:ln>
        </p:spPr>
      </p:pic>
      <p:pic>
        <p:nvPicPr>
          <p:cNvPr id="7" name="Picture 6" descr="Instructional brie: Delivering Instruction">
            <a:extLst>
              <a:ext uri="{FF2B5EF4-FFF2-40B4-BE49-F238E27FC236}">
                <a16:creationId xmlns:a16="http://schemas.microsoft.com/office/drawing/2014/main" id="{EA835D6B-D317-3993-27DD-616DFCE6F539}"/>
              </a:ext>
            </a:extLst>
          </p:cNvPr>
          <p:cNvPicPr>
            <a:picLocks noChangeAspect="1"/>
          </p:cNvPicPr>
          <p:nvPr/>
        </p:nvPicPr>
        <p:blipFill>
          <a:blip r:embed="rId4"/>
          <a:stretch>
            <a:fillRect/>
          </a:stretch>
        </p:blipFill>
        <p:spPr>
          <a:xfrm>
            <a:off x="6627892" y="1074831"/>
            <a:ext cx="3675917" cy="4747728"/>
          </a:xfrm>
          <a:prstGeom prst="rect">
            <a:avLst/>
          </a:prstGeom>
        </p:spPr>
      </p:pic>
      <p:pic>
        <p:nvPicPr>
          <p:cNvPr id="8" name="Picture 7" descr="Instructional brief: Cognitive and metacognitive strategies">
            <a:extLst>
              <a:ext uri="{FF2B5EF4-FFF2-40B4-BE49-F238E27FC236}">
                <a16:creationId xmlns:a16="http://schemas.microsoft.com/office/drawing/2014/main" id="{1C49204A-5183-2F64-5D70-23A6AD85AD3F}"/>
              </a:ext>
            </a:extLst>
          </p:cNvPr>
          <p:cNvPicPr>
            <a:picLocks noChangeAspect="1"/>
          </p:cNvPicPr>
          <p:nvPr/>
        </p:nvPicPr>
        <p:blipFill>
          <a:blip r:embed="rId5"/>
          <a:stretch>
            <a:fillRect/>
          </a:stretch>
        </p:blipFill>
        <p:spPr>
          <a:xfrm>
            <a:off x="6838922" y="1929379"/>
            <a:ext cx="3533944" cy="4556727"/>
          </a:xfrm>
          <a:prstGeom prst="rect">
            <a:avLst/>
          </a:prstGeom>
        </p:spPr>
      </p:pic>
      <p:pic>
        <p:nvPicPr>
          <p:cNvPr id="9" name="Picture 8" descr="Instructional brief: teaching social behaviors">
            <a:extLst>
              <a:ext uri="{FF2B5EF4-FFF2-40B4-BE49-F238E27FC236}">
                <a16:creationId xmlns:a16="http://schemas.microsoft.com/office/drawing/2014/main" id="{72F7A541-BA12-9A62-5EB7-54F4043AEF8A}"/>
              </a:ext>
            </a:extLst>
          </p:cNvPr>
          <p:cNvPicPr>
            <a:picLocks noChangeAspect="1"/>
          </p:cNvPicPr>
          <p:nvPr/>
        </p:nvPicPr>
        <p:blipFill>
          <a:blip r:embed="rId6"/>
          <a:stretch>
            <a:fillRect/>
          </a:stretch>
        </p:blipFill>
        <p:spPr>
          <a:xfrm>
            <a:off x="7128442" y="2711449"/>
            <a:ext cx="3483900" cy="4400121"/>
          </a:xfrm>
          <a:prstGeom prst="rect">
            <a:avLst/>
          </a:prstGeom>
        </p:spPr>
      </p:pic>
      <p:sp>
        <p:nvSpPr>
          <p:cNvPr id="5" name="Slide Number Placeholder 4">
            <a:extLst>
              <a:ext uri="{FF2B5EF4-FFF2-40B4-BE49-F238E27FC236}">
                <a16:creationId xmlns:a16="http://schemas.microsoft.com/office/drawing/2014/main" id="{D8E457FC-CD7F-A4D1-FAA4-24698A396330}"/>
              </a:ext>
            </a:extLst>
          </p:cNvPr>
          <p:cNvSpPr>
            <a:spLocks noGrp="1"/>
          </p:cNvSpPr>
          <p:nvPr>
            <p:ph type="sldNum" sz="quarter" idx="12"/>
          </p:nvPr>
        </p:nvSpPr>
        <p:spPr/>
        <p:txBody>
          <a:bodyPr/>
          <a:lstStyle/>
          <a:p>
            <a:fld id="{99A20822-4A49-4D36-86E3-300BA48D3F00}" type="slidenum">
              <a:rPr lang="en-US" smtClean="0"/>
              <a:t>20</a:t>
            </a:fld>
            <a:endParaRPr lang="en-US" dirty="0"/>
          </a:p>
        </p:txBody>
      </p:sp>
    </p:spTree>
    <p:extLst>
      <p:ext uri="{BB962C8B-B14F-4D97-AF65-F5344CB8AC3E}">
        <p14:creationId xmlns:p14="http://schemas.microsoft.com/office/powerpoint/2010/main" val="2725265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DAF8-7779-3547-286D-F59CF5F0952E}"/>
              </a:ext>
            </a:extLst>
          </p:cNvPr>
          <p:cNvSpPr>
            <a:spLocks noGrp="1"/>
          </p:cNvSpPr>
          <p:nvPr>
            <p:ph type="title"/>
          </p:nvPr>
        </p:nvSpPr>
        <p:spPr/>
        <p:txBody>
          <a:bodyPr/>
          <a:lstStyle/>
          <a:p>
            <a:r>
              <a:rPr lang="en-US" dirty="0"/>
              <a:t>Belonging</a:t>
            </a:r>
          </a:p>
        </p:txBody>
      </p:sp>
      <p:sp>
        <p:nvSpPr>
          <p:cNvPr id="3" name="Content Placeholder 2">
            <a:extLst>
              <a:ext uri="{FF2B5EF4-FFF2-40B4-BE49-F238E27FC236}">
                <a16:creationId xmlns:a16="http://schemas.microsoft.com/office/drawing/2014/main" id="{D8B95114-CBEE-2C0B-FAC3-60208C47528F}"/>
              </a:ext>
            </a:extLst>
          </p:cNvPr>
          <p:cNvSpPr>
            <a:spLocks noGrp="1"/>
          </p:cNvSpPr>
          <p:nvPr>
            <p:ph sz="half" idx="1"/>
          </p:nvPr>
        </p:nvSpPr>
        <p:spPr/>
        <p:txBody>
          <a:bodyPr/>
          <a:lstStyle/>
          <a:p>
            <a:pPr marL="0" indent="0">
              <a:buNone/>
            </a:pPr>
            <a:r>
              <a:rPr lang="en-US" b="0" i="0" dirty="0">
                <a:effectLst/>
                <a:latin typeface="franklin-gothic-urw"/>
              </a:rPr>
              <a:t>Students learn best and are the most successful when they are welcomed and feel a sense of belonging at school. Belonging is experienced when students are present, invited, welcomed, known, accepted, involved, supported, heard, befriended, and needed.</a:t>
            </a:r>
            <a:endParaRPr lang="en-US" dirty="0"/>
          </a:p>
        </p:txBody>
      </p:sp>
      <p:pic>
        <p:nvPicPr>
          <p:cNvPr id="8" name="Content Placeholder 7" descr="Belonging Webinar Slides">
            <a:extLst>
              <a:ext uri="{FF2B5EF4-FFF2-40B4-BE49-F238E27FC236}">
                <a16:creationId xmlns:a16="http://schemas.microsoft.com/office/drawing/2014/main" id="{4DF188FD-342D-6020-C9B6-C5F032A559C6}"/>
              </a:ext>
            </a:extLst>
          </p:cNvPr>
          <p:cNvPicPr>
            <a:picLocks noGrp="1" noChangeAspect="1"/>
          </p:cNvPicPr>
          <p:nvPr>
            <p:ph sz="half" idx="2"/>
          </p:nvPr>
        </p:nvPicPr>
        <p:blipFill>
          <a:blip r:embed="rId3"/>
          <a:stretch>
            <a:fillRect/>
          </a:stretch>
        </p:blipFill>
        <p:spPr>
          <a:xfrm>
            <a:off x="6836721" y="1136532"/>
            <a:ext cx="4102311" cy="2292468"/>
          </a:xfrm>
        </p:spPr>
      </p:pic>
      <p:pic>
        <p:nvPicPr>
          <p:cNvPr id="10" name="Picture 9" descr="Finding Belonging Video">
            <a:extLst>
              <a:ext uri="{FF2B5EF4-FFF2-40B4-BE49-F238E27FC236}">
                <a16:creationId xmlns:a16="http://schemas.microsoft.com/office/drawing/2014/main" id="{3264E9BE-0928-970E-A7B0-D5A1E471EA20}"/>
              </a:ext>
            </a:extLst>
          </p:cNvPr>
          <p:cNvPicPr>
            <a:picLocks noChangeAspect="1"/>
          </p:cNvPicPr>
          <p:nvPr/>
        </p:nvPicPr>
        <p:blipFill>
          <a:blip r:embed="rId4"/>
          <a:stretch>
            <a:fillRect/>
          </a:stretch>
        </p:blipFill>
        <p:spPr>
          <a:xfrm>
            <a:off x="6862122" y="3620234"/>
            <a:ext cx="4076910" cy="2324219"/>
          </a:xfrm>
          <a:prstGeom prst="rect">
            <a:avLst/>
          </a:prstGeom>
        </p:spPr>
      </p:pic>
      <p:sp>
        <p:nvSpPr>
          <p:cNvPr id="6" name="Slide Number Placeholder 5">
            <a:extLst>
              <a:ext uri="{FF2B5EF4-FFF2-40B4-BE49-F238E27FC236}">
                <a16:creationId xmlns:a16="http://schemas.microsoft.com/office/drawing/2014/main" id="{E4E04C26-9978-3A50-733A-35749DE9D12C}"/>
              </a:ext>
            </a:extLst>
          </p:cNvPr>
          <p:cNvSpPr>
            <a:spLocks noGrp="1"/>
          </p:cNvSpPr>
          <p:nvPr>
            <p:ph type="sldNum" sz="quarter" idx="12"/>
          </p:nvPr>
        </p:nvSpPr>
        <p:spPr/>
        <p:txBody>
          <a:bodyPr/>
          <a:lstStyle/>
          <a:p>
            <a:fld id="{BABF4E83-61DB-418F-A99F-17BC9BB58EF6}" type="slidenum">
              <a:rPr lang="en-US" smtClean="0"/>
              <a:t>21</a:t>
            </a:fld>
            <a:endParaRPr lang="en-US" dirty="0"/>
          </a:p>
        </p:txBody>
      </p:sp>
    </p:spTree>
    <p:extLst>
      <p:ext uri="{BB962C8B-B14F-4D97-AF65-F5344CB8AC3E}">
        <p14:creationId xmlns:p14="http://schemas.microsoft.com/office/powerpoint/2010/main" val="1392315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5892B6-70CC-4950-927E-6618D317F9F7}"/>
              </a:ext>
            </a:extLst>
          </p:cNvPr>
          <p:cNvSpPr>
            <a:spLocks noGrp="1"/>
          </p:cNvSpPr>
          <p:nvPr>
            <p:ph type="title"/>
          </p:nvPr>
        </p:nvSpPr>
        <p:spPr>
          <a:xfrm>
            <a:off x="457200" y="0"/>
            <a:ext cx="11338560" cy="1107996"/>
          </a:xfrm>
        </p:spPr>
        <p:txBody>
          <a:bodyPr anchor="b">
            <a:normAutofit/>
          </a:bodyPr>
          <a:lstStyle/>
          <a:p>
            <a:r>
              <a:rPr lang="en-US" dirty="0"/>
              <a:t>How Do We Know If We Have Implemented With Fidelity?</a:t>
            </a:r>
          </a:p>
        </p:txBody>
      </p:sp>
      <p:pic>
        <p:nvPicPr>
          <p:cNvPr id="11" name="Content Placeholder 10" descr="A picture containing jigsaw puzzle with missing pieces">
            <a:extLst>
              <a:ext uri="{FF2B5EF4-FFF2-40B4-BE49-F238E27FC236}">
                <a16:creationId xmlns:a16="http://schemas.microsoft.com/office/drawing/2014/main" id="{CDF968FF-76BE-4F00-BF9D-71F8824B0AC4}"/>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t="13688" r="-1" b="18197"/>
          <a:stretch/>
        </p:blipFill>
        <p:spPr>
          <a:xfrm>
            <a:off x="457200" y="1280160"/>
            <a:ext cx="11338560" cy="4846320"/>
          </a:xfrm>
          <a:noFill/>
        </p:spPr>
      </p:pic>
      <p:sp>
        <p:nvSpPr>
          <p:cNvPr id="16" name="Text Placeholder 3">
            <a:extLst>
              <a:ext uri="{FF2B5EF4-FFF2-40B4-BE49-F238E27FC236}">
                <a16:creationId xmlns:a16="http://schemas.microsoft.com/office/drawing/2014/main" id="{DB1406C3-31AA-03A9-80F7-6291F0CB0485}"/>
              </a:ext>
            </a:extLst>
          </p:cNvPr>
          <p:cNvSpPr>
            <a:spLocks noGrp="1"/>
          </p:cNvSpPr>
          <p:nvPr>
            <p:ph type="body" sz="quarter" idx="16"/>
          </p:nvPr>
        </p:nvSpPr>
        <p:spPr>
          <a:xfrm>
            <a:off x="457200" y="6135688"/>
            <a:ext cx="11337925" cy="192087"/>
          </a:xfrm>
        </p:spPr>
        <p:txBody>
          <a:bodyPr/>
          <a:lstStyle/>
          <a:p>
            <a:endParaRPr lang="en-US" dirty="0"/>
          </a:p>
        </p:txBody>
      </p:sp>
      <p:sp>
        <p:nvSpPr>
          <p:cNvPr id="6" name="Slide Number Placeholder 5">
            <a:extLst>
              <a:ext uri="{FF2B5EF4-FFF2-40B4-BE49-F238E27FC236}">
                <a16:creationId xmlns:a16="http://schemas.microsoft.com/office/drawing/2014/main" id="{EB97AEA6-94E3-4DA2-B17E-E21F724CA4E8}"/>
              </a:ext>
            </a:extLst>
          </p:cNvPr>
          <p:cNvSpPr>
            <a:spLocks noGrp="1"/>
          </p:cNvSpPr>
          <p:nvPr>
            <p:ph type="sldNum" sz="quarter" idx="14"/>
          </p:nvPr>
        </p:nvSpPr>
        <p:spPr>
          <a:xfrm>
            <a:off x="11916192" y="6585203"/>
            <a:ext cx="153888" cy="153888"/>
          </a:xfrm>
        </p:spPr>
        <p:txBody>
          <a:bodyPr wrap="none" anchor="b">
            <a:normAutofit/>
          </a:bodyPr>
          <a:lstStyle/>
          <a:p>
            <a:pPr>
              <a:spcAft>
                <a:spcPts val="600"/>
              </a:spcAft>
            </a:pPr>
            <a:fld id="{BABF4E83-61DB-418F-A99F-17BC9BB58EF6}" type="slidenum">
              <a:rPr lang="en-US" smtClean="0"/>
              <a:pPr>
                <a:spcAft>
                  <a:spcPts val="600"/>
                </a:spcAft>
              </a:pPr>
              <a:t>22</a:t>
            </a:fld>
            <a:endParaRPr lang="en-US" dirty="0"/>
          </a:p>
        </p:txBody>
      </p:sp>
    </p:spTree>
    <p:extLst>
      <p:ext uri="{BB962C8B-B14F-4D97-AF65-F5344CB8AC3E}">
        <p14:creationId xmlns:p14="http://schemas.microsoft.com/office/powerpoint/2010/main" val="1431920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anose="020B0600070205080204" pitchFamily="34" charset="-128"/>
              </a:rPr>
              <a:t>Monitoring Fidelity—Examples </a:t>
            </a:r>
          </a:p>
        </p:txBody>
      </p:sp>
      <p:sp>
        <p:nvSpPr>
          <p:cNvPr id="3" name="Text Placeholder 2">
            <a:extLst>
              <a:ext uri="{FF2B5EF4-FFF2-40B4-BE49-F238E27FC236}">
                <a16:creationId xmlns:a16="http://schemas.microsoft.com/office/drawing/2014/main" id="{DF5A2FF0-507B-4712-BE0E-07A1DE53586B}"/>
              </a:ext>
            </a:extLst>
          </p:cNvPr>
          <p:cNvSpPr>
            <a:spLocks noGrp="1"/>
          </p:cNvSpPr>
          <p:nvPr>
            <p:ph type="body" sz="quarter" idx="16"/>
          </p:nvPr>
        </p:nvSpPr>
        <p:spPr/>
        <p:txBody>
          <a:bodyPr/>
          <a:lstStyle/>
          <a:p>
            <a:r>
              <a:rPr lang="en-US" sz="800" dirty="0">
                <a:solidFill>
                  <a:schemeClr val="tx1"/>
                </a:solidFill>
              </a:rPr>
              <a:t>Sources: Dane &amp; Schneider (1998); Mellard &amp; Johnson (2008); O’Donnell (2008).</a:t>
            </a:r>
          </a:p>
        </p:txBody>
      </p:sp>
      <p:graphicFrame>
        <p:nvGraphicFramePr>
          <p:cNvPr id="5" name="Table 4"/>
          <p:cNvGraphicFramePr>
            <a:graphicFrameLocks noGrp="1"/>
          </p:cNvGraphicFramePr>
          <p:nvPr>
            <p:extLst>
              <p:ext uri="{D42A27DB-BD31-4B8C-83A1-F6EECF244321}">
                <p14:modId xmlns:p14="http://schemas.microsoft.com/office/powerpoint/2010/main" val="3203226573"/>
              </p:ext>
            </p:extLst>
          </p:nvPr>
        </p:nvGraphicFramePr>
        <p:xfrm>
          <a:off x="457200" y="1295793"/>
          <a:ext cx="11099209" cy="3454961"/>
        </p:xfrm>
        <a:graphic>
          <a:graphicData uri="http://schemas.openxmlformats.org/drawingml/2006/table">
            <a:tbl>
              <a:tblPr firstRow="1" bandRow="1">
                <a:tableStyleId>{5C22544A-7EE6-4342-B048-85BDC9FD1C3A}</a:tableStyleId>
              </a:tblPr>
              <a:tblGrid>
                <a:gridCol w="3484880">
                  <a:extLst>
                    <a:ext uri="{9D8B030D-6E8A-4147-A177-3AD203B41FA5}">
                      <a16:colId xmlns:a16="http://schemas.microsoft.com/office/drawing/2014/main" val="20000"/>
                    </a:ext>
                  </a:extLst>
                </a:gridCol>
                <a:gridCol w="7614329">
                  <a:extLst>
                    <a:ext uri="{9D8B030D-6E8A-4147-A177-3AD203B41FA5}">
                      <a16:colId xmlns:a16="http://schemas.microsoft.com/office/drawing/2014/main" val="20001"/>
                    </a:ext>
                  </a:extLst>
                </a:gridCol>
              </a:tblGrid>
              <a:tr h="573612">
                <a:tc>
                  <a:txBody>
                    <a:bodyPr/>
                    <a:lstStyle/>
                    <a:p>
                      <a:r>
                        <a:rPr lang="en-US" sz="2400" dirty="0"/>
                        <a:t>Element</a:t>
                      </a:r>
                    </a:p>
                  </a:txBody>
                  <a:tcPr/>
                </a:tc>
                <a:tc>
                  <a:txBody>
                    <a:bodyPr/>
                    <a:lstStyle/>
                    <a:p>
                      <a:r>
                        <a:rPr lang="en-US" sz="2400" dirty="0"/>
                        <a:t>Data</a:t>
                      </a:r>
                      <a:r>
                        <a:rPr lang="en-US" sz="2400" baseline="0" dirty="0"/>
                        <a:t> source examples</a:t>
                      </a:r>
                      <a:endParaRPr lang="en-US" sz="2400" dirty="0"/>
                    </a:p>
                  </a:txBody>
                  <a:tcPr/>
                </a:tc>
                <a:extLst>
                  <a:ext uri="{0D108BD9-81ED-4DB2-BD59-A6C34878D82A}">
                    <a16:rowId xmlns:a16="http://schemas.microsoft.com/office/drawing/2014/main" val="10000"/>
                  </a:ext>
                </a:extLst>
              </a:tr>
              <a:tr h="576072">
                <a:tc>
                  <a:txBody>
                    <a:bodyPr/>
                    <a:lstStyle/>
                    <a:p>
                      <a:r>
                        <a:rPr lang="en-US" sz="2400" dirty="0"/>
                        <a:t>Adherence</a:t>
                      </a:r>
                    </a:p>
                  </a:txBody>
                  <a:tcPr/>
                </a:tc>
                <a:tc>
                  <a:txBody>
                    <a:bodyPr/>
                    <a:lstStyle/>
                    <a:p>
                      <a:r>
                        <a:rPr lang="en-US" sz="2400" dirty="0"/>
                        <a:t>Self-report, observation checklist, and teaching logs/lessons</a:t>
                      </a:r>
                    </a:p>
                  </a:txBody>
                  <a:tcPr/>
                </a:tc>
                <a:extLst>
                  <a:ext uri="{0D108BD9-81ED-4DB2-BD59-A6C34878D82A}">
                    <a16:rowId xmlns:a16="http://schemas.microsoft.com/office/drawing/2014/main" val="10001"/>
                  </a:ext>
                </a:extLst>
              </a:tr>
              <a:tr h="579521">
                <a:tc>
                  <a:txBody>
                    <a:bodyPr/>
                    <a:lstStyle/>
                    <a:p>
                      <a:r>
                        <a:rPr lang="en-US" sz="2400" dirty="0"/>
                        <a:t>Duration/exposure</a:t>
                      </a:r>
                      <a:r>
                        <a:rPr lang="en-US" sz="2400" baseline="0" dirty="0"/>
                        <a:t> </a:t>
                      </a:r>
                      <a:endParaRPr lang="en-US" sz="2400" dirty="0"/>
                    </a:p>
                  </a:txBody>
                  <a:tcPr/>
                </a:tc>
                <a:tc>
                  <a:txBody>
                    <a:bodyPr/>
                    <a:lstStyle/>
                    <a:p>
                      <a:r>
                        <a:rPr lang="en-US" sz="2400" dirty="0"/>
                        <a:t>Self-report,</a:t>
                      </a:r>
                      <a:r>
                        <a:rPr lang="en-US" sz="2400" baseline="0" dirty="0"/>
                        <a:t> observation, and attendance records</a:t>
                      </a:r>
                      <a:endParaRPr lang="en-US" sz="2400" dirty="0"/>
                    </a:p>
                  </a:txBody>
                  <a:tcPr/>
                </a:tc>
                <a:extLst>
                  <a:ext uri="{0D108BD9-81ED-4DB2-BD59-A6C34878D82A}">
                    <a16:rowId xmlns:a16="http://schemas.microsoft.com/office/drawing/2014/main" val="10002"/>
                  </a:ext>
                </a:extLst>
              </a:tr>
              <a:tr h="576072">
                <a:tc>
                  <a:txBody>
                    <a:bodyPr/>
                    <a:lstStyle/>
                    <a:p>
                      <a:r>
                        <a:rPr lang="en-US" sz="2400" dirty="0"/>
                        <a:t>Quality of delivery</a:t>
                      </a:r>
                    </a:p>
                  </a:txBody>
                  <a:tcPr/>
                </a:tc>
                <a:tc>
                  <a:txBody>
                    <a:bodyPr/>
                    <a:lstStyle/>
                    <a:p>
                      <a:r>
                        <a:rPr lang="en-US" sz="2400" dirty="0"/>
                        <a:t>Observation, reflection, and self-report</a:t>
                      </a:r>
                      <a:r>
                        <a:rPr lang="en-US" sz="2400" baseline="0" dirty="0"/>
                        <a:t> on techniques used</a:t>
                      </a:r>
                      <a:endParaRPr lang="en-US" sz="2400" dirty="0"/>
                    </a:p>
                  </a:txBody>
                  <a:tcPr/>
                </a:tc>
                <a:extLst>
                  <a:ext uri="{0D108BD9-81ED-4DB2-BD59-A6C34878D82A}">
                    <a16:rowId xmlns:a16="http://schemas.microsoft.com/office/drawing/2014/main" val="10003"/>
                  </a:ext>
                </a:extLst>
              </a:tr>
              <a:tr h="573612">
                <a:tc>
                  <a:txBody>
                    <a:bodyPr/>
                    <a:lstStyle/>
                    <a:p>
                      <a:r>
                        <a:rPr lang="en-US" sz="2400" dirty="0"/>
                        <a:t>Program specificity</a:t>
                      </a:r>
                    </a:p>
                  </a:txBody>
                  <a:tcPr/>
                </a:tc>
                <a:tc>
                  <a:txBody>
                    <a:bodyPr/>
                    <a:lstStyle/>
                    <a:p>
                      <a:r>
                        <a:rPr lang="en-US" sz="2400" dirty="0"/>
                        <a:t>Intervention</a:t>
                      </a:r>
                      <a:r>
                        <a:rPr lang="en-US" sz="2400" baseline="0" dirty="0"/>
                        <a:t> component checklist</a:t>
                      </a:r>
                      <a:endParaRPr lang="en-US" sz="2400" dirty="0"/>
                    </a:p>
                  </a:txBody>
                  <a:tcPr/>
                </a:tc>
                <a:extLst>
                  <a:ext uri="{0D108BD9-81ED-4DB2-BD59-A6C34878D82A}">
                    <a16:rowId xmlns:a16="http://schemas.microsoft.com/office/drawing/2014/main" val="10004"/>
                  </a:ext>
                </a:extLst>
              </a:tr>
              <a:tr h="576072">
                <a:tc>
                  <a:txBody>
                    <a:bodyPr/>
                    <a:lstStyle/>
                    <a:p>
                      <a:r>
                        <a:rPr lang="en-US" sz="2400" dirty="0"/>
                        <a:t>Student engagement</a:t>
                      </a:r>
                    </a:p>
                  </a:txBody>
                  <a:tcPr/>
                </a:tc>
                <a:tc>
                  <a:txBody>
                    <a:bodyPr/>
                    <a:lstStyle/>
                    <a:p>
                      <a:r>
                        <a:rPr lang="en-US" sz="2400" dirty="0"/>
                        <a:t>Student progress, student survey, and observation</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4"/>
          </p:nvPr>
        </p:nvSpPr>
        <p:spPr/>
        <p:txBody>
          <a:bodyPr/>
          <a:lstStyle/>
          <a:p>
            <a:fld id="{F3477EC8-074D-41C4-94AE-E9EA7CEEA348}" type="slidenum">
              <a:rPr lang="en-US" smtClean="0"/>
              <a:pPr/>
              <a:t>23</a:t>
            </a:fld>
            <a:endParaRPr lang="en-US" dirty="0"/>
          </a:p>
        </p:txBody>
      </p:sp>
    </p:spTree>
    <p:extLst>
      <p:ext uri="{BB962C8B-B14F-4D97-AF65-F5344CB8AC3E}">
        <p14:creationId xmlns:p14="http://schemas.microsoft.com/office/powerpoint/2010/main" val="1430447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to Monitor Fidelity: Keep It Simple! </a:t>
            </a:r>
          </a:p>
        </p:txBody>
      </p:sp>
      <p:pic>
        <p:nvPicPr>
          <p:cNvPr id="11" name="Content Placeholder 10" descr="NCII Student Intervention Implementation Log">
            <a:extLst>
              <a:ext uri="{FF2B5EF4-FFF2-40B4-BE49-F238E27FC236}">
                <a16:creationId xmlns:a16="http://schemas.microsoft.com/office/drawing/2014/main" id="{FCB92582-76BA-7890-C3CF-C22D9D2B0A14}"/>
              </a:ext>
            </a:extLst>
          </p:cNvPr>
          <p:cNvPicPr>
            <a:picLocks noGrp="1" noChangeAspect="1"/>
          </p:cNvPicPr>
          <p:nvPr>
            <p:ph sz="quarter" idx="15"/>
          </p:nvPr>
        </p:nvPicPr>
        <p:blipFill>
          <a:blip r:embed="rId3"/>
          <a:stretch>
            <a:fillRect/>
          </a:stretch>
        </p:blipFill>
        <p:spPr>
          <a:xfrm>
            <a:off x="1394693" y="1107996"/>
            <a:ext cx="3624347" cy="4691026"/>
          </a:xfrm>
          <a:ln>
            <a:solidFill>
              <a:schemeClr val="tx2"/>
            </a:solidFill>
          </a:ln>
        </p:spPr>
      </p:pic>
      <p:pic>
        <p:nvPicPr>
          <p:cNvPr id="9" name="Picture 8" descr="Close-up of Student Intervention Implementation Log showing the days of the week, was the intervention offered, was the student present, was, what was the intervention duration or Frequency, was the student engaged, and was the intervention implemented as planned. &#10;">
            <a:extLst>
              <a:ext uri="{FF2B5EF4-FFF2-40B4-BE49-F238E27FC236}">
                <a16:creationId xmlns:a16="http://schemas.microsoft.com/office/drawing/2014/main" id="{0A8F7D24-963B-4C25-8F4B-CA0C60D2F69B}"/>
              </a:ext>
            </a:extLst>
          </p:cNvPr>
          <p:cNvPicPr>
            <a:picLocks noChangeAspect="1"/>
          </p:cNvPicPr>
          <p:nvPr/>
        </p:nvPicPr>
        <p:blipFill>
          <a:blip r:embed="rId4"/>
          <a:stretch>
            <a:fillRect/>
          </a:stretch>
        </p:blipFill>
        <p:spPr>
          <a:xfrm>
            <a:off x="2585084" y="2040916"/>
            <a:ext cx="9353550" cy="3114675"/>
          </a:xfrm>
          <a:prstGeom prst="rect">
            <a:avLst/>
          </a:prstGeom>
        </p:spPr>
      </p:pic>
      <p:sp>
        <p:nvSpPr>
          <p:cNvPr id="3" name="Slide Number Placeholder 2"/>
          <p:cNvSpPr>
            <a:spLocks noGrp="1"/>
          </p:cNvSpPr>
          <p:nvPr>
            <p:ph type="sldNum" sz="quarter" idx="14"/>
          </p:nvPr>
        </p:nvSpPr>
        <p:spPr>
          <a:xfrm>
            <a:off x="11938634" y="6585203"/>
            <a:ext cx="131446"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BB3109-6B36-4C42-ABE5-993D6B0A452A}" type="slidenum">
              <a:rPr kumimoji="0" lang="en-US" sz="1000" b="0" i="0" u="none" strike="noStrike" kern="1200" cap="none" spc="0" normalizeH="0" baseline="0" noProof="0" smtClean="0">
                <a:ln>
                  <a:noFill/>
                </a:ln>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518249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1"/>
          <p:cNvSpPr>
            <a:spLocks noGrp="1"/>
          </p:cNvSpPr>
          <p:nvPr>
            <p:ph type="title"/>
          </p:nvPr>
        </p:nvSpPr>
        <p:spPr/>
        <p:txBody>
          <a:bodyPr>
            <a:normAutofit/>
          </a:bodyPr>
          <a:lstStyle/>
          <a:p>
            <a:r>
              <a:rPr lang="en-US" altLang="en-US" dirty="0">
                <a:ea typeface="ＭＳ Ｐゴシック"/>
              </a:rPr>
              <a:t>How Do We Use F</a:t>
            </a:r>
            <a:r>
              <a:rPr altLang="en-US" dirty="0">
                <a:ea typeface="ＭＳ Ｐゴシック"/>
              </a:rPr>
              <a:t>idelity</a:t>
            </a:r>
            <a:r>
              <a:rPr lang="en-US" altLang="en-US" dirty="0">
                <a:ea typeface="ＭＳ Ｐゴシック"/>
              </a:rPr>
              <a:t> Data</a:t>
            </a:r>
            <a:r>
              <a:rPr altLang="en-US" dirty="0">
                <a:ea typeface="ＭＳ Ｐゴシック"/>
              </a:rPr>
              <a:t> </a:t>
            </a:r>
            <a:r>
              <a:rPr lang="en-US" altLang="en-US" dirty="0">
                <a:ea typeface="ＭＳ Ｐゴシック"/>
              </a:rPr>
              <a:t>Within Decision Making</a:t>
            </a:r>
            <a:r>
              <a:rPr altLang="en-US" dirty="0">
                <a:ea typeface="ＭＳ Ｐゴシック"/>
              </a:rPr>
              <a:t>?</a:t>
            </a:r>
          </a:p>
        </p:txBody>
      </p:sp>
      <p:pic>
        <p:nvPicPr>
          <p:cNvPr id="5" name="Content Placeholder 4" descr="Progress monitoring graph showing a student who will not reach their goal ">
            <a:extLst>
              <a:ext uri="{FF2B5EF4-FFF2-40B4-BE49-F238E27FC236}">
                <a16:creationId xmlns:a16="http://schemas.microsoft.com/office/drawing/2014/main" id="{9A128783-344C-46A4-93E6-2202A993EABE}"/>
              </a:ext>
            </a:extLst>
          </p:cNvPr>
          <p:cNvPicPr>
            <a:picLocks noGrp="1" noChangeAspect="1"/>
          </p:cNvPicPr>
          <p:nvPr>
            <p:ph sz="quarter" idx="14"/>
          </p:nvPr>
        </p:nvPicPr>
        <p:blipFill rotWithShape="1">
          <a:blip r:embed="rId3"/>
          <a:srcRect t="2059" r="1865"/>
          <a:stretch/>
        </p:blipFill>
        <p:spPr>
          <a:xfrm>
            <a:off x="457200" y="2138516"/>
            <a:ext cx="5465135" cy="2869903"/>
          </a:xfrm>
        </p:spPr>
      </p:pic>
      <p:sp>
        <p:nvSpPr>
          <p:cNvPr id="3" name="Content Placeholder 2">
            <a:extLst>
              <a:ext uri="{FF2B5EF4-FFF2-40B4-BE49-F238E27FC236}">
                <a16:creationId xmlns:a16="http://schemas.microsoft.com/office/drawing/2014/main" id="{13E43878-6A75-4FAC-93DC-12D9F33832C1}"/>
              </a:ext>
            </a:extLst>
          </p:cNvPr>
          <p:cNvSpPr>
            <a:spLocks noGrp="1"/>
          </p:cNvSpPr>
          <p:nvPr>
            <p:ph sz="quarter" idx="15"/>
          </p:nvPr>
        </p:nvSpPr>
        <p:spPr>
          <a:xfrm>
            <a:off x="6164580" y="1442720"/>
            <a:ext cx="5568696" cy="4734560"/>
          </a:xfrm>
        </p:spPr>
        <p:txBody>
          <a:bodyPr>
            <a:normAutofit lnSpcReduction="10000"/>
          </a:bodyPr>
          <a:lstStyle/>
          <a:p>
            <a:pPr marL="342900" indent="-342900">
              <a:spcBef>
                <a:spcPts val="450"/>
              </a:spcBef>
              <a:buClr>
                <a:schemeClr val="accent1"/>
              </a:buClr>
              <a:buFont typeface="Wingdings" panose="05000000000000000000" pitchFamily="2" charset="2"/>
              <a:buChar char="ü"/>
            </a:pPr>
            <a:r>
              <a:rPr lang="en-US" altLang="en-US" sz="2600" dirty="0"/>
              <a:t>Ensures that instruction has been implemented as intended.</a:t>
            </a:r>
          </a:p>
          <a:p>
            <a:pPr marL="342900" indent="-342900">
              <a:spcBef>
                <a:spcPts val="450"/>
              </a:spcBef>
              <a:buClr>
                <a:schemeClr val="accent1"/>
              </a:buClr>
              <a:buFont typeface="Wingdings" panose="05000000000000000000" pitchFamily="2" charset="2"/>
              <a:buChar char="ü"/>
            </a:pPr>
            <a:r>
              <a:rPr lang="en-US" altLang="en-US" sz="2600" dirty="0"/>
              <a:t>Allows us to link student outcomes to instruction.</a:t>
            </a:r>
          </a:p>
          <a:p>
            <a:pPr marL="342900" indent="-342900">
              <a:spcBef>
                <a:spcPts val="450"/>
              </a:spcBef>
              <a:buClr>
                <a:schemeClr val="accent1"/>
              </a:buClr>
              <a:buFont typeface="Wingdings" panose="05000000000000000000" pitchFamily="2" charset="2"/>
              <a:buChar char="ü"/>
            </a:pPr>
            <a:r>
              <a:rPr lang="en-US" altLang="en-US" sz="2600" dirty="0"/>
              <a:t>Helps in determining intervention effectiveness and instructional decision making.</a:t>
            </a:r>
          </a:p>
          <a:p>
            <a:pPr marL="342900" indent="-342900">
              <a:spcBef>
                <a:spcPts val="450"/>
              </a:spcBef>
              <a:buClr>
                <a:schemeClr val="accent1"/>
              </a:buClr>
              <a:buFont typeface="Wingdings" panose="05000000000000000000" pitchFamily="2" charset="2"/>
              <a:buChar char="ü"/>
            </a:pPr>
            <a:r>
              <a:rPr lang="en-US" altLang="en-US" sz="2600" dirty="0"/>
              <a:t>Helps in understanding systemic barriers that may be impacting implementation fidelity. </a:t>
            </a:r>
          </a:p>
        </p:txBody>
      </p:sp>
      <p:sp>
        <p:nvSpPr>
          <p:cNvPr id="2" name="Text Placeholder 1">
            <a:extLst>
              <a:ext uri="{FF2B5EF4-FFF2-40B4-BE49-F238E27FC236}">
                <a16:creationId xmlns:a16="http://schemas.microsoft.com/office/drawing/2014/main" id="{0CDE5C02-CEC1-4F65-84DE-F306C5850237}"/>
              </a:ext>
            </a:extLst>
          </p:cNvPr>
          <p:cNvSpPr>
            <a:spLocks noGrp="1"/>
          </p:cNvSpPr>
          <p:nvPr>
            <p:ph type="body" sz="quarter" idx="13"/>
          </p:nvPr>
        </p:nvSpPr>
        <p:spPr>
          <a:xfrm>
            <a:off x="457200" y="6081268"/>
            <a:ext cx="11274552" cy="192024"/>
          </a:xfrm>
        </p:spPr>
        <p:txBody>
          <a:bodyPr/>
          <a:lstStyle/>
          <a:p>
            <a:r>
              <a:rPr lang="en-US" altLang="en-US" sz="1000"/>
              <a:t>Source: </a:t>
            </a:r>
            <a:r>
              <a:rPr lang="en-US" altLang="en-US" sz="1000">
                <a:solidFill>
                  <a:schemeClr val="tx2"/>
                </a:solidFill>
              </a:rPr>
              <a:t>Pierangelo &amp; Giuliani (2008).</a:t>
            </a:r>
            <a:endParaRPr lang="en-US" altLang="en-US" sz="1000" dirty="0">
              <a:solidFill>
                <a:schemeClr val="tx2"/>
              </a:solidFill>
            </a:endParaRPr>
          </a:p>
        </p:txBody>
      </p:sp>
      <p:sp>
        <p:nvSpPr>
          <p:cNvPr id="9830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A6A6A6"/>
              </a:buClr>
              <a:buFont typeface="Wingdings" panose="05000000000000000000" pitchFamily="2" charset="2"/>
              <a:buChar char="§"/>
              <a:defRPr sz="2400">
                <a:solidFill>
                  <a:srgbClr val="3B5978"/>
                </a:solidFill>
                <a:latin typeface="Arial" panose="020B0604020202020204" pitchFamily="34" charset="0"/>
                <a:cs typeface="Arial" panose="020B0604020202020204" pitchFamily="34" charset="0"/>
              </a:defRPr>
            </a:lvl1pPr>
            <a:lvl2pPr marL="742950" indent="-285750">
              <a:spcBef>
                <a:spcPts val="600"/>
              </a:spcBef>
              <a:buClr>
                <a:srgbClr val="A6A6A6"/>
              </a:buClr>
              <a:buFont typeface="Arial" panose="020B0604020202020204" pitchFamily="34" charset="0"/>
              <a:buChar char="•"/>
              <a:defRPr>
                <a:solidFill>
                  <a:srgbClr val="3B5978"/>
                </a:solidFill>
                <a:latin typeface="Arial" panose="020B0604020202020204" pitchFamily="34" charset="0"/>
                <a:cs typeface="Arial" panose="020B0604020202020204" pitchFamily="34" charset="0"/>
              </a:defRPr>
            </a:lvl2pPr>
            <a:lvl3pPr marL="1143000" indent="-228600">
              <a:spcBef>
                <a:spcPts val="600"/>
              </a:spcBef>
              <a:buClr>
                <a:srgbClr val="A6A6A6"/>
              </a:buClr>
              <a:buFont typeface="Franklin Gothic Book" panose="020B0503020102020204" pitchFamily="34" charset="0"/>
              <a:buChar char="–"/>
              <a:defRPr sz="1400">
                <a:solidFill>
                  <a:srgbClr val="3B5978"/>
                </a:solidFill>
                <a:latin typeface="Arial" panose="020B0604020202020204" pitchFamily="34" charset="0"/>
                <a:cs typeface="Arial" panose="020B0604020202020204" pitchFamily="34" charset="0"/>
              </a:defRPr>
            </a:lvl3pPr>
            <a:lvl4pPr marL="1600200" indent="-228600">
              <a:spcBef>
                <a:spcPts val="600"/>
              </a:spcBef>
              <a:buClr>
                <a:srgbClr val="A6A6A6"/>
              </a:buClr>
              <a:buSzPct val="75000"/>
              <a:buFont typeface="Courier New" panose="02070309020205020404" pitchFamily="49" charset="0"/>
              <a:buChar char="o"/>
              <a:defRPr sz="1400">
                <a:solidFill>
                  <a:srgbClr val="3B5978"/>
                </a:solidFill>
                <a:latin typeface="Arial" panose="020B0604020202020204" pitchFamily="34" charset="0"/>
                <a:cs typeface="Arial" panose="020B0604020202020204" pitchFamily="34" charset="0"/>
              </a:defRPr>
            </a:lvl4pPr>
            <a:lvl5pPr marL="2057400" indent="-228600">
              <a:spcBef>
                <a:spcPts val="600"/>
              </a:spcBef>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5pPr>
            <a:lvl6pPr marL="25146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6pPr>
            <a:lvl7pPr marL="29718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7pPr>
            <a:lvl8pPr marL="34290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8pPr>
            <a:lvl9pPr marL="3886200" indent="-228600" eaLnBrk="0" fontAlgn="base" hangingPunct="0">
              <a:spcBef>
                <a:spcPts val="600"/>
              </a:spcBef>
              <a:spcAft>
                <a:spcPct val="0"/>
              </a:spcAft>
              <a:buClr>
                <a:srgbClr val="A6A6A6"/>
              </a:buClr>
              <a:buFont typeface="Arial" panose="020B0604020202020204" pitchFamily="34" charset="0"/>
              <a:buChar char="»"/>
              <a:defRPr sz="1400">
                <a:solidFill>
                  <a:srgbClr val="3B5978"/>
                </a:solidFill>
                <a:latin typeface="Arial" panose="020B0604020202020204" pitchFamily="34" charset="0"/>
                <a:cs typeface="Arial" panose="020B0604020202020204" pitchFamily="34" charset="0"/>
              </a:defRPr>
            </a:lvl9pPr>
          </a:lstStyle>
          <a:p>
            <a:pPr algn="l">
              <a:spcBef>
                <a:spcPct val="0"/>
              </a:spcBef>
              <a:buClrTx/>
              <a:buFontTx/>
              <a:buNone/>
            </a:pPr>
            <a:fld id="{435A44DD-4968-47AF-B5E7-453D5A65D2CB}" type="slidenum">
              <a:rPr lang="en-US" altLang="en-US" sz="750">
                <a:solidFill>
                  <a:schemeClr val="tx1"/>
                </a:solidFill>
              </a:rPr>
              <a:pPr algn="l">
                <a:spcBef>
                  <a:spcPct val="0"/>
                </a:spcBef>
                <a:buClrTx/>
                <a:buFontTx/>
                <a:buNone/>
              </a:pPr>
              <a:t>25</a:t>
            </a:fld>
            <a:endParaRPr lang="en-US" altLang="en-US" sz="750" dirty="0">
              <a:solidFill>
                <a:schemeClr val="tx1"/>
              </a:solidFill>
            </a:endParaRPr>
          </a:p>
        </p:txBody>
      </p:sp>
    </p:spTree>
    <p:extLst>
      <p:ext uri="{BB962C8B-B14F-4D97-AF65-F5344CB8AC3E}">
        <p14:creationId xmlns:p14="http://schemas.microsoft.com/office/powerpoint/2010/main" val="245152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54F0B-7E94-46C6-B8E1-2F31A5FF510C}"/>
              </a:ext>
            </a:extLst>
          </p:cNvPr>
          <p:cNvSpPr>
            <a:spLocks noGrp="1"/>
          </p:cNvSpPr>
          <p:nvPr>
            <p:ph type="title"/>
          </p:nvPr>
        </p:nvSpPr>
        <p:spPr>
          <a:xfrm>
            <a:off x="457200" y="0"/>
            <a:ext cx="11338560" cy="1107996"/>
          </a:xfrm>
        </p:spPr>
        <p:txBody>
          <a:bodyPr anchor="b">
            <a:normAutofit/>
          </a:bodyPr>
          <a:lstStyle/>
          <a:p>
            <a:r>
              <a:rPr lang="en-US" dirty="0"/>
              <a:t>Fidelity data </a:t>
            </a:r>
            <a:r>
              <a:rPr lang="en-US" b="0" i="0" u="none" strike="noStrike" dirty="0">
                <a:solidFill>
                  <a:srgbClr val="0076BD"/>
                </a:solidFill>
                <a:effectLst/>
                <a:latin typeface="Calibri" panose="020F0502020204030204" pitchFamily="34" charset="0"/>
              </a:rPr>
              <a:t>can help us consider development and implementation across multiple levels.</a:t>
            </a:r>
            <a:r>
              <a:rPr lang="en-US" b="0" i="0" dirty="0">
                <a:solidFill>
                  <a:srgbClr val="000000"/>
                </a:solidFill>
                <a:effectLst/>
                <a:latin typeface="Calibri" panose="020F0502020204030204" pitchFamily="34" charset="0"/>
              </a:rPr>
              <a:t>​</a:t>
            </a:r>
            <a:r>
              <a:rPr lang="en-US" dirty="0"/>
              <a:t> </a:t>
            </a:r>
          </a:p>
        </p:txBody>
      </p:sp>
      <p:graphicFrame>
        <p:nvGraphicFramePr>
          <p:cNvPr id="10" name="Content Placeholder 6" descr="System&#10;Educator &#10;Student">
            <a:extLst>
              <a:ext uri="{FF2B5EF4-FFF2-40B4-BE49-F238E27FC236}">
                <a16:creationId xmlns:a16="http://schemas.microsoft.com/office/drawing/2014/main" id="{908AFB4B-766C-B06D-462C-3F87690B150B}"/>
              </a:ext>
            </a:extLst>
          </p:cNvPr>
          <p:cNvGraphicFramePr>
            <a:graphicFrameLocks noGrp="1"/>
          </p:cNvGraphicFramePr>
          <p:nvPr>
            <p:ph sz="quarter" idx="14"/>
            <p:extLst>
              <p:ext uri="{D42A27DB-BD31-4B8C-83A1-F6EECF244321}">
                <p14:modId xmlns:p14="http://schemas.microsoft.com/office/powerpoint/2010/main" val="2761480369"/>
              </p:ext>
            </p:extLst>
          </p:nvPr>
        </p:nvGraphicFramePr>
        <p:xfrm>
          <a:off x="457200" y="1280160"/>
          <a:ext cx="1133856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2EAD1CF1-F0FA-4F65-AAAD-9428FB1932B2}"/>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26</a:t>
            </a:fld>
            <a:endParaRPr lang="en-US" dirty="0"/>
          </a:p>
        </p:txBody>
      </p:sp>
    </p:spTree>
    <p:extLst>
      <p:ext uri="{BB962C8B-B14F-4D97-AF65-F5344CB8AC3E}">
        <p14:creationId xmlns:p14="http://schemas.microsoft.com/office/powerpoint/2010/main" val="277478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81525A-9DA0-4D6A-966C-92478143FC1E}"/>
              </a:ext>
            </a:extLst>
          </p:cNvPr>
          <p:cNvSpPr>
            <a:spLocks noGrp="1"/>
          </p:cNvSpPr>
          <p:nvPr>
            <p:ph type="title"/>
          </p:nvPr>
        </p:nvSpPr>
        <p:spPr>
          <a:xfrm>
            <a:off x="426720" y="-1173699"/>
            <a:ext cx="11338560" cy="1107996"/>
          </a:xfrm>
        </p:spPr>
        <p:txBody>
          <a:bodyPr/>
          <a:lstStyle/>
          <a:p>
            <a:r>
              <a:rPr lang="en-US" sz="4000" b="0" i="0" kern="1200" baseline="0" dirty="0">
                <a:solidFill>
                  <a:srgbClr val="0076BD"/>
                </a:solidFill>
                <a:effectLst/>
                <a:latin typeface="Calibri" panose="020F0502020204030204" pitchFamily="34" charset="0"/>
                <a:ea typeface="+mj-ea"/>
                <a:cs typeface="Calibri" panose="020F0502020204030204" pitchFamily="34" charset="0"/>
              </a:rPr>
              <a:t>Reminder! Development times implementation equals improved access and outcomes</a:t>
            </a:r>
            <a:endParaRPr lang="en-US" dirty="0"/>
          </a:p>
        </p:txBody>
      </p:sp>
      <p:grpSp>
        <p:nvGrpSpPr>
          <p:cNvPr id="2" name="Group 1" descr="Development of the high-quality educational programming">
            <a:extLst>
              <a:ext uri="{FF2B5EF4-FFF2-40B4-BE49-F238E27FC236}">
                <a16:creationId xmlns:a16="http://schemas.microsoft.com/office/drawing/2014/main" id="{0C128522-D85F-4AAA-AAE2-8E4DF05C0EDD}"/>
              </a:ext>
            </a:extLst>
          </p:cNvPr>
          <p:cNvGrpSpPr/>
          <p:nvPr/>
        </p:nvGrpSpPr>
        <p:grpSpPr>
          <a:xfrm>
            <a:off x="126671" y="303610"/>
            <a:ext cx="3384147" cy="6081951"/>
            <a:chOff x="126671" y="341709"/>
            <a:chExt cx="3384146" cy="6081950"/>
          </a:xfrm>
        </p:grpSpPr>
        <p:sp>
          <p:nvSpPr>
            <p:cNvPr id="5" name="Rectangle: Rounded Corners 4">
              <a:extLst>
                <a:ext uri="{FF2B5EF4-FFF2-40B4-BE49-F238E27FC236}">
                  <a16:creationId xmlns:a16="http://schemas.microsoft.com/office/drawing/2014/main" id="{7EF2614E-5697-4BF8-8C2A-0DC2F6B57D0E}"/>
                </a:ext>
              </a:extLst>
            </p:cNvPr>
            <p:cNvSpPr/>
            <p:nvPr/>
          </p:nvSpPr>
          <p:spPr>
            <a:xfrm>
              <a:off x="126671" y="3224848"/>
              <a:ext cx="3319140" cy="3198811"/>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800" b="1" dirty="0"/>
            </a:p>
            <a:p>
              <a:pPr algn="ctr">
                <a:spcAft>
                  <a:spcPts val="600"/>
                </a:spcAft>
              </a:pPr>
              <a:r>
                <a:rPr lang="en-US" sz="2800" b="1" dirty="0"/>
                <a:t>Development</a:t>
              </a:r>
              <a:r>
                <a:rPr lang="en-US" sz="2800" dirty="0"/>
                <a:t> of high-quality educational programming</a:t>
              </a:r>
            </a:p>
          </p:txBody>
        </p:sp>
        <p:pic>
          <p:nvPicPr>
            <p:cNvPr id="11" name="Picture 10" descr="A person sitting next to a window&#10;&#10;Description automatically generated">
              <a:extLst>
                <a:ext uri="{FF2B5EF4-FFF2-40B4-BE49-F238E27FC236}">
                  <a16:creationId xmlns:a16="http://schemas.microsoft.com/office/drawing/2014/main" id="{DEC29407-2DD2-40FC-9C0F-A10117B4C9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131468" y="341709"/>
              <a:ext cx="3379349" cy="337935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grpSp>
      <p:sp>
        <p:nvSpPr>
          <p:cNvPr id="4" name="Multiplication Sign 3" descr="Multilplication sign">
            <a:extLst>
              <a:ext uri="{FF2B5EF4-FFF2-40B4-BE49-F238E27FC236}">
                <a16:creationId xmlns:a16="http://schemas.microsoft.com/office/drawing/2014/main" id="{084170E2-B114-41A1-A595-33FAD562F204}"/>
              </a:ext>
            </a:extLst>
          </p:cNvPr>
          <p:cNvSpPr/>
          <p:nvPr/>
        </p:nvSpPr>
        <p:spPr>
          <a:xfrm>
            <a:off x="3476129" y="4213760"/>
            <a:ext cx="1017983" cy="1223545"/>
          </a:xfrm>
          <a:prstGeom prst="mathMultiply">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descr="Implementation of high-quality educational programming">
            <a:extLst>
              <a:ext uri="{FF2B5EF4-FFF2-40B4-BE49-F238E27FC236}">
                <a16:creationId xmlns:a16="http://schemas.microsoft.com/office/drawing/2014/main" id="{295871B7-0946-4779-A58D-462F4FC0B85E}"/>
              </a:ext>
            </a:extLst>
          </p:cNvPr>
          <p:cNvGrpSpPr/>
          <p:nvPr/>
        </p:nvGrpSpPr>
        <p:grpSpPr>
          <a:xfrm>
            <a:off x="4485999" y="173553"/>
            <a:ext cx="3509407" cy="6212007"/>
            <a:chOff x="4485998" y="211651"/>
            <a:chExt cx="3509407" cy="6212007"/>
          </a:xfrm>
        </p:grpSpPr>
        <p:sp>
          <p:nvSpPr>
            <p:cNvPr id="6" name="Rectangle: Rounded Corners 5">
              <a:extLst>
                <a:ext uri="{FF2B5EF4-FFF2-40B4-BE49-F238E27FC236}">
                  <a16:creationId xmlns:a16="http://schemas.microsoft.com/office/drawing/2014/main" id="{2DA42A83-3DE2-4BC4-BDB8-723993FF4B42}"/>
                </a:ext>
              </a:extLst>
            </p:cNvPr>
            <p:cNvSpPr/>
            <p:nvPr/>
          </p:nvSpPr>
          <p:spPr>
            <a:xfrm>
              <a:off x="4542692" y="3132613"/>
              <a:ext cx="3248298" cy="3291045"/>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800" b="1" dirty="0"/>
            </a:p>
            <a:p>
              <a:pPr algn="ctr">
                <a:spcAft>
                  <a:spcPts val="600"/>
                </a:spcAft>
              </a:pPr>
              <a:r>
                <a:rPr lang="en-US" sz="2800" b="1" dirty="0"/>
                <a:t>Implementation</a:t>
              </a:r>
              <a:r>
                <a:rPr lang="en-US" sz="2800" dirty="0"/>
                <a:t> of high-quality educational programming</a:t>
              </a:r>
            </a:p>
          </p:txBody>
        </p:sp>
        <p:pic>
          <p:nvPicPr>
            <p:cNvPr id="13" name="Picture 12" descr="A picture containing person, table, sitting, child&#10;&#10;Description automatically generated">
              <a:extLst>
                <a:ext uri="{FF2B5EF4-FFF2-40B4-BE49-F238E27FC236}">
                  <a16:creationId xmlns:a16="http://schemas.microsoft.com/office/drawing/2014/main" id="{B1527982-11B7-47BD-8C08-8AF33B2F666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85998" y="211651"/>
              <a:ext cx="3509407" cy="350940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grpSp>
      <p:sp>
        <p:nvSpPr>
          <p:cNvPr id="8" name="Equals 7" descr="Equals sign">
            <a:extLst>
              <a:ext uri="{FF2B5EF4-FFF2-40B4-BE49-F238E27FC236}">
                <a16:creationId xmlns:a16="http://schemas.microsoft.com/office/drawing/2014/main" id="{14C2F4FE-1944-460D-A761-F624A62C3CD6}"/>
              </a:ext>
            </a:extLst>
          </p:cNvPr>
          <p:cNvSpPr/>
          <p:nvPr/>
        </p:nvSpPr>
        <p:spPr>
          <a:xfrm>
            <a:off x="7839572" y="4251960"/>
            <a:ext cx="985168" cy="1147147"/>
          </a:xfrm>
          <a:prstGeom prst="mathEqual">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0" name="Group 9" descr="Improved access and outcomes and FAPE">
            <a:extLst>
              <a:ext uri="{FF2B5EF4-FFF2-40B4-BE49-F238E27FC236}">
                <a16:creationId xmlns:a16="http://schemas.microsoft.com/office/drawing/2014/main" id="{BF04BE5D-3FBE-49D3-BBFA-B354DBC7BCEA}"/>
              </a:ext>
            </a:extLst>
          </p:cNvPr>
          <p:cNvGrpSpPr/>
          <p:nvPr/>
        </p:nvGrpSpPr>
        <p:grpSpPr>
          <a:xfrm>
            <a:off x="8424028" y="173551"/>
            <a:ext cx="3636504" cy="6212008"/>
            <a:chOff x="8424028" y="211650"/>
            <a:chExt cx="3636504" cy="6212008"/>
          </a:xfrm>
        </p:grpSpPr>
        <p:grpSp>
          <p:nvGrpSpPr>
            <p:cNvPr id="9" name="Group 8">
              <a:extLst>
                <a:ext uri="{FF2B5EF4-FFF2-40B4-BE49-F238E27FC236}">
                  <a16:creationId xmlns:a16="http://schemas.microsoft.com/office/drawing/2014/main" id="{819AAC9C-92C2-4B1B-95EC-BF54B97CB58D}"/>
                </a:ext>
              </a:extLst>
            </p:cNvPr>
            <p:cNvGrpSpPr/>
            <p:nvPr/>
          </p:nvGrpSpPr>
          <p:grpSpPr>
            <a:xfrm>
              <a:off x="8424028" y="211650"/>
              <a:ext cx="3636504" cy="6212008"/>
              <a:chOff x="8424028" y="211650"/>
              <a:chExt cx="3636504" cy="6212008"/>
            </a:xfrm>
          </p:grpSpPr>
          <p:sp>
            <p:nvSpPr>
              <p:cNvPr id="7" name="Rectangle: Rounded Corners 6">
                <a:extLst>
                  <a:ext uri="{FF2B5EF4-FFF2-40B4-BE49-F238E27FC236}">
                    <a16:creationId xmlns:a16="http://schemas.microsoft.com/office/drawing/2014/main" id="{F9EE9CD9-F0E8-471E-877F-D894A110FFAA}"/>
                  </a:ext>
                </a:extLst>
              </p:cNvPr>
              <p:cNvSpPr/>
              <p:nvPr/>
            </p:nvSpPr>
            <p:spPr>
              <a:xfrm>
                <a:off x="8845011" y="3407726"/>
                <a:ext cx="2978233" cy="3015932"/>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dirty="0"/>
                  <a:t>Improved access and outcomes: FAPE</a:t>
                </a:r>
              </a:p>
            </p:txBody>
          </p:sp>
          <p:sp>
            <p:nvSpPr>
              <p:cNvPr id="19" name="Oval 18">
                <a:extLst>
                  <a:ext uri="{FF2B5EF4-FFF2-40B4-BE49-F238E27FC236}">
                    <a16:creationId xmlns:a16="http://schemas.microsoft.com/office/drawing/2014/main" id="{F268B783-0D79-4A72-AB91-0772C2F4C076}"/>
                  </a:ext>
                </a:extLst>
              </p:cNvPr>
              <p:cNvSpPr/>
              <p:nvPr/>
            </p:nvSpPr>
            <p:spPr>
              <a:xfrm>
                <a:off x="8424028" y="211650"/>
                <a:ext cx="3636504" cy="3509409"/>
              </a:xfrm>
              <a:prstGeom prst="ellipse">
                <a:avLst/>
              </a:prstGeom>
              <a:solidFill>
                <a:schemeClr val="bg1"/>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descr="A close up of a sign&#10;&#10;Description automatically generated">
              <a:extLst>
                <a:ext uri="{FF2B5EF4-FFF2-40B4-BE49-F238E27FC236}">
                  <a16:creationId xmlns:a16="http://schemas.microsoft.com/office/drawing/2014/main" id="{DAEEFB23-9804-4E72-9116-D14FFB1BD7A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45011" y="791844"/>
              <a:ext cx="2935374" cy="2084982"/>
            </a:xfrm>
            <a:prstGeom prst="rect">
              <a:avLst/>
            </a:prstGeom>
          </p:spPr>
        </p:pic>
      </p:grpSp>
    </p:spTree>
    <p:custDataLst>
      <p:tags r:id="rId1"/>
    </p:custDataLst>
    <p:extLst>
      <p:ext uri="{BB962C8B-B14F-4D97-AF65-F5344CB8AC3E}">
        <p14:creationId xmlns:p14="http://schemas.microsoft.com/office/powerpoint/2010/main" val="4211533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13" name="Text Placeholder 12"/>
          <p:cNvSpPr>
            <a:spLocks noGrp="1"/>
          </p:cNvSpPr>
          <p:nvPr>
            <p:ph type="body" sz="quarter" idx="13"/>
          </p:nvPr>
        </p:nvSpPr>
        <p:spPr/>
        <p:txBody>
          <a:bodyPr/>
          <a:lstStyle/>
          <a:p>
            <a:pPr marL="457200"/>
            <a:r>
              <a:rPr lang="en-US" dirty="0"/>
              <a:t>Barwick, M. (2014). </a:t>
            </a:r>
            <a:r>
              <a:rPr lang="en-US" i="1" dirty="0"/>
              <a:t>Fidelity and implementation</a:t>
            </a:r>
            <a:r>
              <a:rPr lang="en-US" dirty="0"/>
              <a:t> [video]. </a:t>
            </a:r>
            <a:r>
              <a:rPr lang="en-US" dirty="0">
                <a:hlinkClick r:id="rId3"/>
              </a:rPr>
              <a:t>https://youtu.be/n0fQxh74OOk </a:t>
            </a:r>
            <a:r>
              <a:rPr lang="en-US" dirty="0"/>
              <a:t>​</a:t>
            </a:r>
          </a:p>
          <a:p>
            <a:pPr marL="457200"/>
            <a:r>
              <a:rPr lang="en-US" dirty="0"/>
              <a:t>Dane, A. V., &amp; Schneider, B. H. (1998). Program integrity in primary and early secondary prevention: Are implementation effects out of control? </a:t>
            </a:r>
            <a:r>
              <a:rPr lang="en-US" i="1" dirty="0"/>
              <a:t>Clinical Psychology Review</a:t>
            </a:r>
            <a:r>
              <a:rPr lang="en-US" dirty="0"/>
              <a:t>, </a:t>
            </a:r>
            <a:r>
              <a:rPr lang="en-US" i="1" dirty="0"/>
              <a:t>18</a:t>
            </a:r>
            <a:r>
              <a:rPr lang="en-US" dirty="0"/>
              <a:t>, 23–24.​ </a:t>
            </a:r>
            <a:r>
              <a:rPr lang="en-US" dirty="0">
                <a:hlinkClick r:id="rId4" action="ppaction://hlinkfile"/>
              </a:rPr>
              <a:t>https://doi.org/</a:t>
            </a:r>
            <a:r>
              <a:rPr lang="en-US" b="0" i="0" dirty="0">
                <a:effectLst/>
                <a:hlinkClick r:id="rId4" action="ppaction://hlinkfile"/>
              </a:rPr>
              <a:t>10.1016/s0272-7358(97)00043-3</a:t>
            </a:r>
            <a:endParaRPr lang="en-US" dirty="0"/>
          </a:p>
          <a:p>
            <a:pPr marL="457200"/>
            <a:r>
              <a:rPr lang="en-US" dirty="0" err="1"/>
              <a:t>Mellard</a:t>
            </a:r>
            <a:r>
              <a:rPr lang="en-US" dirty="0"/>
              <a:t>, D. F., &amp; Johnson, E. (2008). </a:t>
            </a:r>
            <a:r>
              <a:rPr lang="en-US" i="1" dirty="0"/>
              <a:t>RTI: A practitioner’s guide to implementing response to intervention</a:t>
            </a:r>
            <a:r>
              <a:rPr lang="en-US" dirty="0"/>
              <a:t>. Corwin Press.​</a:t>
            </a:r>
          </a:p>
          <a:p>
            <a:pPr marL="457200"/>
            <a:r>
              <a:rPr lang="en-US" sz="2000" dirty="0"/>
              <a:t>O’Donnell, C. L. (2008). Defining, conceptualizing, and measuring fidelity of implementation and Its relationship to outcomes in K–12 curriculum intervention research. </a:t>
            </a:r>
            <a:r>
              <a:rPr lang="en-US" sz="2000" i="1" dirty="0"/>
              <a:t>Review of Educational Research</a:t>
            </a:r>
            <a:r>
              <a:rPr lang="en-US" sz="2000" dirty="0"/>
              <a:t>, </a:t>
            </a:r>
            <a:r>
              <a:rPr lang="en-US" sz="2000" i="1" dirty="0"/>
              <a:t>78</a:t>
            </a:r>
            <a:r>
              <a:rPr lang="en-US" sz="2000" dirty="0"/>
              <a:t>(1), 33–84.​ </a:t>
            </a:r>
            <a:r>
              <a:rPr lang="en-US" sz="2000" b="0" i="0" u="none" strike="noStrike" dirty="0">
                <a:solidFill>
                  <a:srgbClr val="006ACC"/>
                </a:solidFill>
                <a:effectLst/>
                <a:hlinkClick r:id="rId5"/>
              </a:rPr>
              <a:t>https://doi.org/10.3102/0034654307313793</a:t>
            </a:r>
            <a:endParaRPr lang="en-US" sz="2000" dirty="0"/>
          </a:p>
          <a:p>
            <a:pPr marL="457200"/>
            <a:r>
              <a:rPr lang="en-US" sz="2000" dirty="0" err="1"/>
              <a:t>Pierangelo</a:t>
            </a:r>
            <a:r>
              <a:rPr lang="en-US" sz="2000" dirty="0"/>
              <a:t>, R., &amp; Giuliani, G. (2008). </a:t>
            </a:r>
            <a:r>
              <a:rPr lang="en-US" sz="2000" i="1" dirty="0"/>
              <a:t>Teaching students with learning disabilities: A step-by-step guide for educators</a:t>
            </a:r>
            <a:r>
              <a:rPr lang="en-US" sz="2000" dirty="0"/>
              <a:t>. Corwin Press.</a:t>
            </a:r>
          </a:p>
          <a:p>
            <a:pPr marL="457200"/>
            <a:endParaRPr lang="en-US" dirty="0"/>
          </a:p>
          <a:p>
            <a:pPr marL="457200"/>
            <a:endParaRPr lang="en-US" dirty="0"/>
          </a:p>
        </p:txBody>
      </p:sp>
      <p:sp>
        <p:nvSpPr>
          <p:cNvPr id="2" name="Slide Number Placeholder 1">
            <a:extLst>
              <a:ext uri="{FF2B5EF4-FFF2-40B4-BE49-F238E27FC236}">
                <a16:creationId xmlns:a16="http://schemas.microsoft.com/office/drawing/2014/main" id="{25C9CB8E-AF01-4A37-8113-A4FD1FC4C79D}"/>
              </a:ext>
            </a:extLst>
          </p:cNvPr>
          <p:cNvSpPr>
            <a:spLocks noGrp="1"/>
          </p:cNvSpPr>
          <p:nvPr>
            <p:ph type="sldNum" sz="quarter" idx="15"/>
          </p:nvPr>
        </p:nvSpPr>
        <p:spPr/>
        <p:txBody>
          <a:bodyPr/>
          <a:lstStyle/>
          <a:p>
            <a:fld id="{99A20822-4A49-4D36-86E3-300BA48D3F00}" type="slidenum">
              <a:rPr lang="en-US" smtClean="0"/>
              <a:pPr/>
              <a:t>28</a:t>
            </a:fld>
            <a:endParaRPr lang="en-US" dirty="0"/>
          </a:p>
        </p:txBody>
      </p:sp>
    </p:spTree>
    <p:extLst>
      <p:ext uri="{BB962C8B-B14F-4D97-AF65-F5344CB8AC3E}">
        <p14:creationId xmlns:p14="http://schemas.microsoft.com/office/powerpoint/2010/main" val="2154251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05AF-B630-2688-F19B-10C31D6B74DD}"/>
              </a:ext>
            </a:extLst>
          </p:cNvPr>
          <p:cNvSpPr>
            <a:spLocks noGrp="1"/>
          </p:cNvSpPr>
          <p:nvPr>
            <p:ph type="ctrTitle"/>
          </p:nvPr>
        </p:nvSpPr>
        <p:spPr>
          <a:xfrm>
            <a:off x="426719" y="-615553"/>
            <a:ext cx="5581229" cy="615553"/>
          </a:xfrm>
        </p:spPr>
        <p:txBody>
          <a:bodyPr vert="horz" wrap="square" lIns="0" tIns="0" rIns="0" bIns="0" rtlCol="0" anchor="b" anchorCtr="0">
            <a:spAutoFit/>
          </a:bodyPr>
          <a:lstStyle/>
          <a:p>
            <a:r>
              <a:rPr lang="en-US" dirty="0"/>
              <a:t>Contact</a:t>
            </a:r>
            <a:br>
              <a:rPr lang="en-US" dirty="0"/>
            </a:br>
            <a:endParaRPr lang="en-US" dirty="0"/>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a:xfrm>
            <a:off x="426719" y="953742"/>
            <a:ext cx="6987334" cy="2462213"/>
          </a:xfrm>
        </p:spPr>
        <p:txBody>
          <a:bodyPr/>
          <a:lstStyle/>
          <a:p>
            <a:pPr lvl="0">
              <a:tabLst>
                <a:tab pos="2000250" algn="l"/>
                <a:tab pos="4514850" algn="l"/>
              </a:tabLst>
            </a:pPr>
            <a:r>
              <a:rPr lang="en-US" dirty="0"/>
              <a:t>	</a:t>
            </a:r>
          </a:p>
          <a:p>
            <a:pPr lvl="0"/>
            <a:endParaRPr lang="en-US" dirty="0"/>
          </a:p>
          <a:p>
            <a:pPr>
              <a:lnSpc>
                <a:spcPct val="125000"/>
              </a:lnSpc>
            </a:pPr>
            <a:r>
              <a:rPr lang="en-US" dirty="0"/>
              <a:t>1400 Crystal Drive, 10th Floor</a:t>
            </a:r>
          </a:p>
          <a:p>
            <a:pPr>
              <a:lnSpc>
                <a:spcPct val="125000"/>
              </a:lnSpc>
            </a:pPr>
            <a:r>
              <a:rPr lang="en-US" dirty="0"/>
              <a:t>Arlington, VA 22202-3289</a:t>
            </a:r>
          </a:p>
          <a:p>
            <a:pPr lvl="0"/>
            <a:r>
              <a:rPr lang="en-US" dirty="0"/>
              <a:t>202.403.5000</a:t>
            </a:r>
          </a:p>
          <a:p>
            <a:pPr lvl="0"/>
            <a:r>
              <a:rPr lang="en-US" dirty="0"/>
              <a:t>progresscenter@air.org</a:t>
            </a:r>
          </a:p>
          <a:p>
            <a:r>
              <a:rPr lang="en-US" dirty="0"/>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dirty="0">
                <a:hlinkClick r:id="rId3"/>
              </a:rPr>
              <a:t>https://www.facebook.com/k12PROGRESS/</a:t>
            </a:r>
            <a:r>
              <a:rPr lang="en-US" dirty="0"/>
              <a:t> </a:t>
            </a:r>
          </a:p>
          <a:p>
            <a:r>
              <a:rPr lang="en-US" dirty="0">
                <a:hlinkClick r:id="rId4"/>
              </a:rPr>
              <a:t>https://twitter.com/K12PROGRESS</a:t>
            </a:r>
            <a:endParaRPr lang="en-US" dirty="0"/>
          </a:p>
        </p:txBody>
      </p:sp>
      <p:sp>
        <p:nvSpPr>
          <p:cNvPr id="55" name="Text Placeholder 54">
            <a:extLst>
              <a:ext uri="{FF2B5EF4-FFF2-40B4-BE49-F238E27FC236}">
                <a16:creationId xmlns:a16="http://schemas.microsoft.com/office/drawing/2014/main" id="{A0C5A965-3FE0-4917-925E-8587F6588AE8}"/>
              </a:ext>
            </a:extLst>
          </p:cNvPr>
          <p:cNvSpPr>
            <a:spLocks noGrp="1"/>
          </p:cNvSpPr>
          <p:nvPr>
            <p:ph type="body" sz="quarter" idx="15"/>
          </p:nvPr>
        </p:nvSpPr>
        <p:spPr>
          <a:xfrm>
            <a:off x="11191222" y="6588098"/>
            <a:ext cx="484107" cy="107722"/>
          </a:xfrm>
        </p:spPr>
        <p:txBody>
          <a:bodyPr/>
          <a:lstStyle/>
          <a:p>
            <a:r>
              <a:rPr lang="en-US" dirty="0"/>
              <a:t>18713_07/22</a:t>
            </a:r>
          </a:p>
        </p:txBody>
      </p:sp>
    </p:spTree>
    <p:extLst>
      <p:ext uri="{BB962C8B-B14F-4D97-AF65-F5344CB8AC3E}">
        <p14:creationId xmlns:p14="http://schemas.microsoft.com/office/powerpoint/2010/main" val="159460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9683BE-2F1E-4B14-AB26-457D26F1771F}"/>
              </a:ext>
            </a:extLst>
          </p:cNvPr>
          <p:cNvSpPr>
            <a:spLocks noGrp="1"/>
          </p:cNvSpPr>
          <p:nvPr>
            <p:ph type="title"/>
          </p:nvPr>
        </p:nvSpPr>
        <p:spPr/>
        <p:txBody>
          <a:bodyPr/>
          <a:lstStyle/>
          <a:p>
            <a:r>
              <a:rPr lang="en-US" dirty="0"/>
              <a:t>Session Outcomes</a:t>
            </a:r>
          </a:p>
        </p:txBody>
      </p:sp>
      <p:sp>
        <p:nvSpPr>
          <p:cNvPr id="9" name="Text Placeholder 8">
            <a:extLst>
              <a:ext uri="{FF2B5EF4-FFF2-40B4-BE49-F238E27FC236}">
                <a16:creationId xmlns:a16="http://schemas.microsoft.com/office/drawing/2014/main" id="{EFC14963-CB8A-4E6D-8749-A682D2635C2A}"/>
              </a:ext>
            </a:extLst>
          </p:cNvPr>
          <p:cNvSpPr>
            <a:spLocks noGrp="1"/>
          </p:cNvSpPr>
          <p:nvPr>
            <p:ph type="body" sz="quarter" idx="10"/>
          </p:nvPr>
        </p:nvSpPr>
        <p:spPr/>
        <p:txBody>
          <a:bodyPr/>
          <a:lstStyle/>
          <a:p>
            <a:pPr>
              <a:buNone/>
            </a:pPr>
            <a:r>
              <a:rPr lang="en-US" dirty="0">
                <a:solidFill>
                  <a:schemeClr val="tx1"/>
                </a:solidFill>
                <a:ea typeface="+mn-lt"/>
                <a:cs typeface="+mn-lt"/>
              </a:rPr>
              <a:t>Participants will be able to do the following:</a:t>
            </a:r>
            <a:endParaRPr lang="en-US" dirty="0">
              <a:solidFill>
                <a:schemeClr val="tx1"/>
              </a:solidFill>
            </a:endParaRPr>
          </a:p>
          <a:p>
            <a:pPr>
              <a:buFont typeface="Arial" panose="020B0604020202020204" pitchFamily="34" charset="0"/>
              <a:buChar char="•"/>
            </a:pPr>
            <a:r>
              <a:rPr lang="en-US" dirty="0">
                <a:solidFill>
                  <a:schemeClr val="tx1"/>
                </a:solidFill>
                <a:ea typeface="+mn-lt"/>
                <a:cs typeface="+mn-lt"/>
              </a:rPr>
              <a:t>Explain the importance of fidelity of implementation in providing free appropriate public education (FAPE). </a:t>
            </a:r>
            <a:endParaRPr lang="en-US" dirty="0">
              <a:solidFill>
                <a:schemeClr val="tx1"/>
              </a:solidFill>
            </a:endParaRPr>
          </a:p>
          <a:p>
            <a:pPr>
              <a:buFont typeface="Arial" panose="020B0604020202020204" pitchFamily="34" charset="0"/>
              <a:buChar char="•"/>
            </a:pPr>
            <a:r>
              <a:rPr lang="en-US" dirty="0">
                <a:solidFill>
                  <a:schemeClr val="tx1"/>
                </a:solidFill>
                <a:ea typeface="+mn-lt"/>
                <a:cs typeface="+mn-lt"/>
              </a:rPr>
              <a:t>Describe the five elements of fidelity.</a:t>
            </a:r>
            <a:endParaRPr lang="en-US" dirty="0">
              <a:solidFill>
                <a:schemeClr val="tx1"/>
              </a:solidFill>
            </a:endParaRPr>
          </a:p>
          <a:p>
            <a:pPr>
              <a:buFont typeface="Arial" panose="020B0604020202020204" pitchFamily="34" charset="0"/>
              <a:buChar char="•"/>
            </a:pPr>
            <a:r>
              <a:rPr lang="en-US" dirty="0">
                <a:solidFill>
                  <a:schemeClr val="tx1"/>
                </a:solidFill>
                <a:ea typeface="+mn-lt"/>
                <a:cs typeface="+mn-lt"/>
              </a:rPr>
              <a:t>Identify resources to aid in developing and implementing high-quality educational programming and monitoring fidelity.</a:t>
            </a:r>
            <a:endParaRPr lang="en-US" dirty="0">
              <a:solidFill>
                <a:schemeClr val="tx1"/>
              </a:solidFill>
            </a:endParaRPr>
          </a:p>
        </p:txBody>
      </p:sp>
      <p:sp>
        <p:nvSpPr>
          <p:cNvPr id="2" name="Slide Number Placeholder 1">
            <a:extLst>
              <a:ext uri="{FF2B5EF4-FFF2-40B4-BE49-F238E27FC236}">
                <a16:creationId xmlns:a16="http://schemas.microsoft.com/office/drawing/2014/main" id="{282D0034-35D9-41C2-A82B-F751C351D9D5}"/>
              </a:ext>
            </a:extLst>
          </p:cNvPr>
          <p:cNvSpPr>
            <a:spLocks noGrp="1"/>
          </p:cNvSpPr>
          <p:nvPr>
            <p:ph type="sldNum" sz="quarter" idx="12"/>
          </p:nvPr>
        </p:nvSpPr>
        <p:spPr/>
        <p:txBody>
          <a:bodyPr/>
          <a:lstStyle/>
          <a:p>
            <a:fld id="{99A20822-4A49-4D36-86E3-300BA48D3F00}" type="slidenum">
              <a:rPr lang="en-US" smtClean="0"/>
              <a:pPr/>
              <a:t>3</a:t>
            </a:fld>
            <a:endParaRPr lang="en-US" dirty="0"/>
          </a:p>
        </p:txBody>
      </p:sp>
    </p:spTree>
    <p:extLst>
      <p:ext uri="{BB962C8B-B14F-4D97-AF65-F5344CB8AC3E}">
        <p14:creationId xmlns:p14="http://schemas.microsoft.com/office/powerpoint/2010/main" val="1554408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dirty="0"/>
              <a:t>This material was produced under the U.S. Department of Education, Office of Special Education Programs, Award No. H326C190002. David Emenheiser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pPr marL="0" indent="0">
              <a:buNone/>
            </a:pPr>
            <a:endParaRPr lang="en-US" dirty="0"/>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30</a:t>
            </a:fld>
            <a:endParaRPr lang="en-US" dirty="0"/>
          </a:p>
        </p:txBody>
      </p:sp>
    </p:spTree>
    <p:extLst>
      <p:ext uri="{BB962C8B-B14F-4D97-AF65-F5344CB8AC3E}">
        <p14:creationId xmlns:p14="http://schemas.microsoft.com/office/powerpoint/2010/main" val="379333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vert="horz" lIns="64287" tIns="32143" rIns="64287" bIns="32143" rtlCol="0" anchor="b">
            <a:normAutofit/>
          </a:bodyPr>
          <a:lstStyle/>
          <a:p>
            <a:r>
              <a:rPr lang="en-US" altLang="x-none" dirty="0"/>
              <a:t>Identifying Our Purpose </a:t>
            </a:r>
          </a:p>
        </p:txBody>
      </p:sp>
      <p:pic>
        <p:nvPicPr>
          <p:cNvPr id="5" name="Picture 4" descr="A child holding a letters">
            <a:extLst>
              <a:ext uri="{FF2B5EF4-FFF2-40B4-BE49-F238E27FC236}">
                <a16:creationId xmlns:a16="http://schemas.microsoft.com/office/drawing/2014/main" id="{DA24B2F6-3D98-4E64-831F-3C47FF5DD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50" r="151"/>
          <a:stretch/>
        </p:blipFill>
        <p:spPr>
          <a:xfrm>
            <a:off x="457200" y="1117204"/>
            <a:ext cx="5568696" cy="4846320"/>
          </a:xfrm>
          <a:prstGeom prst="rect">
            <a:avLst/>
          </a:prstGeom>
          <a:noFill/>
        </p:spPr>
      </p:pic>
      <p:sp>
        <p:nvSpPr>
          <p:cNvPr id="2" name="Content Placeholder 1">
            <a:extLst>
              <a:ext uri="{FF2B5EF4-FFF2-40B4-BE49-F238E27FC236}">
                <a16:creationId xmlns:a16="http://schemas.microsoft.com/office/drawing/2014/main" id="{A401E44A-7248-4EB5-B642-C93F81568417}"/>
              </a:ext>
            </a:extLst>
          </p:cNvPr>
          <p:cNvSpPr>
            <a:spLocks noGrp="1"/>
          </p:cNvSpPr>
          <p:nvPr>
            <p:ph sz="half" idx="2"/>
          </p:nvPr>
        </p:nvSpPr>
        <p:spPr/>
        <p:txBody>
          <a:bodyPr>
            <a:normAutofit/>
          </a:bodyPr>
          <a:lstStyle/>
          <a:p>
            <a:pPr marL="0" indent="0">
              <a:buNone/>
            </a:pPr>
            <a:r>
              <a:rPr lang="en-US" altLang="x-none" dirty="0">
                <a:solidFill>
                  <a:schemeClr val="tx1"/>
                </a:solidFill>
              </a:rPr>
              <a:t>Why do we do what we do? Drop it in the chat!</a:t>
            </a:r>
          </a:p>
          <a:p>
            <a:pPr marL="457200" indent="-457200">
              <a:spcBef>
                <a:spcPts val="3000"/>
              </a:spcBef>
              <a:buFont typeface="Arial" panose="020B0604020202020204" pitchFamily="34" charset="0"/>
              <a:buChar char="•"/>
            </a:pPr>
            <a:r>
              <a:rPr lang="en-US" altLang="x-none" dirty="0">
                <a:solidFill>
                  <a:schemeClr val="tx1"/>
                </a:solidFill>
                <a:ea typeface="+mn-lt"/>
                <a:cs typeface="+mn-lt"/>
              </a:rPr>
              <a:t>What drew you to supporting students with disabilities?</a:t>
            </a:r>
          </a:p>
          <a:p>
            <a:pPr marL="457200" indent="-457200">
              <a:spcBef>
                <a:spcPts val="3000"/>
              </a:spcBef>
              <a:buFont typeface="Arial" panose="020B0604020202020204" pitchFamily="34" charset="0"/>
              <a:buChar char="•"/>
            </a:pPr>
            <a:r>
              <a:rPr lang="en-US" dirty="0">
                <a:solidFill>
                  <a:schemeClr val="tx1"/>
                </a:solidFill>
                <a:ea typeface="+mn-lt"/>
                <a:cs typeface="+mn-lt"/>
              </a:rPr>
              <a:t>What do you want for your students?</a:t>
            </a:r>
          </a:p>
        </p:txBody>
      </p:sp>
      <p:sp>
        <p:nvSpPr>
          <p:cNvPr id="14344" name="Slide Number Placeholder 5">
            <a:extLst>
              <a:ext uri="{FF2B5EF4-FFF2-40B4-BE49-F238E27FC236}">
                <a16:creationId xmlns:a16="http://schemas.microsoft.com/office/drawing/2014/main" id="{9CF9CD91-0F21-87FB-F02E-0E5AFD0CEDB1}"/>
              </a:ext>
            </a:extLst>
          </p:cNvPr>
          <p:cNvSpPr>
            <a:spLocks noGrp="1"/>
          </p:cNvSpPr>
          <p:nvPr>
            <p:ph type="sldNum" sz="quarter" idx="12"/>
          </p:nvPr>
        </p:nvSpPr>
        <p:spPr/>
        <p:txBody>
          <a:bodyPr/>
          <a:lstStyle/>
          <a:p>
            <a:pPr>
              <a:spcAft>
                <a:spcPts val="600"/>
              </a:spcAft>
            </a:pPr>
            <a:fld id="{BABF4E83-61DB-418F-A99F-17BC9BB58EF6}" type="slidenum">
              <a:rPr lang="en-US" smtClean="0"/>
              <a:pPr>
                <a:spcAft>
                  <a:spcPts val="600"/>
                </a:spcAft>
              </a:pPr>
              <a:t>4</a:t>
            </a:fld>
            <a:endParaRPr lang="en-US" dirty="0"/>
          </a:p>
        </p:txBody>
      </p:sp>
    </p:spTree>
    <p:extLst>
      <p:ext uri="{BB962C8B-B14F-4D97-AF65-F5344CB8AC3E}">
        <p14:creationId xmlns:p14="http://schemas.microsoft.com/office/powerpoint/2010/main" val="186605459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vert="horz" lIns="64287" tIns="32143" rIns="64287" bIns="32143" rtlCol="0" anchor="ctr">
            <a:normAutofit/>
          </a:bodyPr>
          <a:lstStyle/>
          <a:p>
            <a:r>
              <a:rPr lang="en-US" altLang="x-none" dirty="0"/>
              <a:t>Why Do We Do What We Do? Linking Purpose to Law</a:t>
            </a:r>
          </a:p>
        </p:txBody>
      </p:sp>
      <p:sp>
        <p:nvSpPr>
          <p:cNvPr id="2" name="Content Placeholder 1">
            <a:extLst>
              <a:ext uri="{FF2B5EF4-FFF2-40B4-BE49-F238E27FC236}">
                <a16:creationId xmlns:a16="http://schemas.microsoft.com/office/drawing/2014/main" id="{A401E44A-7248-4EB5-B642-C93F81568417}"/>
              </a:ext>
            </a:extLst>
          </p:cNvPr>
          <p:cNvSpPr>
            <a:spLocks noGrp="1"/>
          </p:cNvSpPr>
          <p:nvPr>
            <p:ph sz="quarter" idx="15"/>
          </p:nvPr>
        </p:nvSpPr>
        <p:spPr/>
        <p:txBody>
          <a:bodyPr>
            <a:normAutofit/>
          </a:bodyPr>
          <a:lstStyle/>
          <a:p>
            <a:pPr marL="0" indent="0">
              <a:buNone/>
            </a:pPr>
            <a:r>
              <a:rPr lang="en-US" altLang="x-none" sz="3600" dirty="0">
                <a:solidFill>
                  <a:schemeClr val="tx1"/>
                </a:solidFill>
              </a:rPr>
              <a:t>The primary requirement of the Individuals with Disabilities Education Act (IDEA) and the crucial obligation for special education administrators and teachers is to provide a special education that confers FAPE.</a:t>
            </a:r>
            <a:endParaRPr lang="en-US" sz="3600" dirty="0">
              <a:solidFill>
                <a:schemeClr val="tx1"/>
              </a:solidFill>
            </a:endParaRPr>
          </a:p>
        </p:txBody>
      </p:sp>
      <p:sp>
        <p:nvSpPr>
          <p:cNvPr id="3" name="Text Placeholder 2">
            <a:extLst>
              <a:ext uri="{FF2B5EF4-FFF2-40B4-BE49-F238E27FC236}">
                <a16:creationId xmlns:a16="http://schemas.microsoft.com/office/drawing/2014/main" id="{2A56E6C8-DF50-43EC-92A2-3FAE23F836DC}"/>
              </a:ext>
            </a:extLst>
          </p:cNvPr>
          <p:cNvSpPr>
            <a:spLocks noGrp="1"/>
          </p:cNvSpPr>
          <p:nvPr>
            <p:ph type="body" sz="quarter" idx="16"/>
          </p:nvPr>
        </p:nvSpPr>
        <p:spPr/>
        <p:txBody>
          <a:bodyPr/>
          <a:lstStyle/>
          <a:p>
            <a:endParaRPr lang="en-US" dirty="0"/>
          </a:p>
        </p:txBody>
      </p:sp>
      <p:sp>
        <p:nvSpPr>
          <p:cNvPr id="4" name="Slide Number Placeholder 3">
            <a:extLst>
              <a:ext uri="{FF2B5EF4-FFF2-40B4-BE49-F238E27FC236}">
                <a16:creationId xmlns:a16="http://schemas.microsoft.com/office/drawing/2014/main" id="{54A71E97-A8B2-43B8-93E5-87EF6B07B328}"/>
              </a:ext>
            </a:extLst>
          </p:cNvPr>
          <p:cNvSpPr>
            <a:spLocks noGrp="1"/>
          </p:cNvSpPr>
          <p:nvPr>
            <p:ph type="sldNum" sz="quarter" idx="14"/>
          </p:nvPr>
        </p:nvSpPr>
        <p:spPr/>
        <p:txBody>
          <a:bodyPr/>
          <a:lstStyle/>
          <a:p>
            <a:fld id="{99A20822-4A49-4D36-86E3-300BA48D3F00}" type="slidenum">
              <a:rPr lang="en-US" smtClean="0"/>
              <a:pPr/>
              <a:t>5</a:t>
            </a:fld>
            <a:endParaRPr lang="en-US" dirty="0"/>
          </a:p>
        </p:txBody>
      </p:sp>
    </p:spTree>
    <p:extLst>
      <p:ext uri="{BB962C8B-B14F-4D97-AF65-F5344CB8AC3E}">
        <p14:creationId xmlns:p14="http://schemas.microsoft.com/office/powerpoint/2010/main" val="390168925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11B86EF-22D7-4190-AB73-C1828035593D}"/>
              </a:ext>
            </a:extLst>
          </p:cNvPr>
          <p:cNvSpPr>
            <a:spLocks noGrp="1"/>
          </p:cNvSpPr>
          <p:nvPr>
            <p:ph type="title"/>
          </p:nvPr>
        </p:nvSpPr>
        <p:spPr/>
        <p:txBody>
          <a:bodyPr/>
          <a:lstStyle/>
          <a:p>
            <a:r>
              <a:rPr lang="en-US" dirty="0"/>
              <a:t>IDEA FAPE Requirements</a:t>
            </a:r>
          </a:p>
        </p:txBody>
      </p:sp>
      <p:graphicFrame>
        <p:nvGraphicFramePr>
          <p:cNvPr id="14" name="Content Placeholder 13" descr="Procedural: In the development of an individualized education program (IEP), has the IEP team complied with the procedures set forth in IDEA? (Rowley.)&#10;&#10;Substantive: Is the IEP reasonably calculated to enable the child to make progress that is appropriate in light of the child's circumstances? (Endrew F.)&#10;&#10;Implementation: In implementing the IEP, were the instructional services and supports outlined in the IEP provided as agreed on during the IEP process?">
            <a:extLst>
              <a:ext uri="{FF2B5EF4-FFF2-40B4-BE49-F238E27FC236}">
                <a16:creationId xmlns:a16="http://schemas.microsoft.com/office/drawing/2014/main" id="{0B248331-96B5-4FA4-BDFC-158E6E4C7EF6}"/>
              </a:ext>
            </a:extLst>
          </p:cNvPr>
          <p:cNvGraphicFramePr>
            <a:graphicFrameLocks noGrp="1"/>
          </p:cNvGraphicFramePr>
          <p:nvPr>
            <p:ph sz="quarter" idx="15"/>
            <p:extLst>
              <p:ext uri="{D42A27DB-BD31-4B8C-83A1-F6EECF244321}">
                <p14:modId xmlns:p14="http://schemas.microsoft.com/office/powerpoint/2010/main" val="942692230"/>
              </p:ext>
            </p:extLst>
          </p:nvPr>
        </p:nvGraphicFramePr>
        <p:xfrm>
          <a:off x="457200" y="1279525"/>
          <a:ext cx="11337925"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8EC1F39-74E6-4CD0-A3DE-A9FAEF615E8F}"/>
              </a:ext>
            </a:extLst>
          </p:cNvPr>
          <p:cNvSpPr txBox="1"/>
          <p:nvPr/>
        </p:nvSpPr>
        <p:spPr>
          <a:xfrm>
            <a:off x="4313208" y="5289416"/>
            <a:ext cx="3657600" cy="430887"/>
          </a:xfrm>
          <a:prstGeom prst="rect">
            <a:avLst/>
          </a:prstGeom>
          <a:noFill/>
        </p:spPr>
        <p:txBody>
          <a:bodyPr wrap="square" tIns="0" bIns="0" rtlCol="0" anchor="ctr">
            <a:spAutoFit/>
          </a:bodyPr>
          <a:lstStyle/>
          <a:p>
            <a:pPr algn="ctr"/>
            <a:r>
              <a:rPr lang="en-US" sz="2800" b="1" dirty="0"/>
              <a:t>FAPE Requirements</a:t>
            </a:r>
          </a:p>
        </p:txBody>
      </p:sp>
      <p:sp>
        <p:nvSpPr>
          <p:cNvPr id="5" name="Slide Number Placeholder 4">
            <a:extLst>
              <a:ext uri="{FF2B5EF4-FFF2-40B4-BE49-F238E27FC236}">
                <a16:creationId xmlns:a16="http://schemas.microsoft.com/office/drawing/2014/main" id="{F4DD5B05-F26B-49DD-9046-D65B04FCA6F6}"/>
              </a:ext>
            </a:extLst>
          </p:cNvPr>
          <p:cNvSpPr>
            <a:spLocks noGrp="1"/>
          </p:cNvSpPr>
          <p:nvPr>
            <p:ph type="sldNum" sz="quarter" idx="14"/>
          </p:nvPr>
        </p:nvSpPr>
        <p:spPr/>
        <p:txBody>
          <a:bodyPr/>
          <a:lstStyle/>
          <a:p>
            <a:fld id="{99A20822-4A49-4D36-86E3-300BA48D3F00}" type="slidenum">
              <a:rPr lang="en-US" smtClean="0"/>
              <a:pPr/>
              <a:t>6</a:t>
            </a:fld>
            <a:endParaRPr lang="en-US" dirty="0"/>
          </a:p>
        </p:txBody>
      </p:sp>
    </p:spTree>
    <p:extLst>
      <p:ext uri="{BB962C8B-B14F-4D97-AF65-F5344CB8AC3E}">
        <p14:creationId xmlns:p14="http://schemas.microsoft.com/office/powerpoint/2010/main" val="61743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338560" cy="1107996"/>
          </a:xfrm>
        </p:spPr>
        <p:txBody>
          <a:bodyPr anchor="b">
            <a:normAutofit/>
          </a:bodyPr>
          <a:lstStyle/>
          <a:p>
            <a:r>
              <a:rPr lang="en-US" cap="none" dirty="0"/>
              <a:t>Implementation</a:t>
            </a:r>
            <a:r>
              <a:rPr lang="en-US" dirty="0"/>
              <a:t> </a:t>
            </a:r>
          </a:p>
        </p:txBody>
      </p:sp>
      <p:graphicFrame>
        <p:nvGraphicFramePr>
          <p:cNvPr id="9" name="Content Placeholder 6" descr="In failure to implement cases, parents have asserted that a school district has denied FAPE, based on the claim that the school district failed to partially or fully implement their child's IEP. &#10;&#10;&quot;An IEP, like a contract... embodies a binding commitment and provides notice to both parties as to what services will be provided to a student&quot; (M.C v. Antelope Union School District, 2017, p.1197)">
            <a:extLst>
              <a:ext uri="{FF2B5EF4-FFF2-40B4-BE49-F238E27FC236}">
                <a16:creationId xmlns:a16="http://schemas.microsoft.com/office/drawing/2014/main" id="{69BD6A1D-1F08-735B-D4EC-BEB15347F251}"/>
              </a:ext>
            </a:extLst>
          </p:cNvPr>
          <p:cNvGraphicFramePr>
            <a:graphicFrameLocks noGrp="1"/>
          </p:cNvGraphicFramePr>
          <p:nvPr>
            <p:ph sz="quarter" idx="15"/>
            <p:extLst>
              <p:ext uri="{D42A27DB-BD31-4B8C-83A1-F6EECF244321}">
                <p14:modId xmlns:p14="http://schemas.microsoft.com/office/powerpoint/2010/main" val="3297874676"/>
              </p:ext>
            </p:extLst>
          </p:nvPr>
        </p:nvGraphicFramePr>
        <p:xfrm>
          <a:off x="457200" y="1280160"/>
          <a:ext cx="1133856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4">
            <a:extLst>
              <a:ext uri="{FF2B5EF4-FFF2-40B4-BE49-F238E27FC236}">
                <a16:creationId xmlns:a16="http://schemas.microsoft.com/office/drawing/2014/main" id="{799C13F7-C644-9B05-02F0-2124C83C4CE7}"/>
              </a:ext>
            </a:extLst>
          </p:cNvPr>
          <p:cNvSpPr>
            <a:spLocks noGrp="1"/>
          </p:cNvSpPr>
          <p:nvPr>
            <p:ph type="sldNum" sz="quarter" idx="14"/>
          </p:nvPr>
        </p:nvSpPr>
        <p:spPr>
          <a:xfrm>
            <a:off x="11916192" y="6585203"/>
            <a:ext cx="153888" cy="153888"/>
          </a:xfrm>
        </p:spPr>
        <p:txBody>
          <a:bodyPr/>
          <a:lstStyle/>
          <a:p>
            <a:pPr>
              <a:spcAft>
                <a:spcPts val="600"/>
              </a:spcAft>
            </a:pPr>
            <a:fld id="{99A20822-4A49-4D36-86E3-300BA48D3F00}" type="slidenum">
              <a:rPr lang="en-US" smtClean="0"/>
              <a:pPr>
                <a:spcAft>
                  <a:spcPts val="600"/>
                </a:spcAft>
              </a:pPr>
              <a:t>7</a:t>
            </a:fld>
            <a:endParaRPr lang="en-US" dirty="0"/>
          </a:p>
        </p:txBody>
      </p:sp>
    </p:spTree>
    <p:extLst>
      <p:ext uri="{BB962C8B-B14F-4D97-AF65-F5344CB8AC3E}">
        <p14:creationId xmlns:p14="http://schemas.microsoft.com/office/powerpoint/2010/main" val="114619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257B-0A5E-4898-BAAC-C8DABB94801F}"/>
              </a:ext>
            </a:extLst>
          </p:cNvPr>
          <p:cNvSpPr>
            <a:spLocks noGrp="1"/>
          </p:cNvSpPr>
          <p:nvPr>
            <p:ph type="title"/>
          </p:nvPr>
        </p:nvSpPr>
        <p:spPr>
          <a:xfrm>
            <a:off x="577632" y="335676"/>
            <a:ext cx="11338560" cy="1107996"/>
          </a:xfrm>
        </p:spPr>
        <p:txBody>
          <a:bodyPr/>
          <a:lstStyle/>
          <a:p>
            <a:r>
              <a:rPr lang="en-US" dirty="0"/>
              <a:t>FAPE and Implementation: Breaking Down Findings From Case Law</a:t>
            </a:r>
          </a:p>
        </p:txBody>
      </p:sp>
      <p:sp>
        <p:nvSpPr>
          <p:cNvPr id="6" name="Rectangle: Rounded Corners 5">
            <a:extLst>
              <a:ext uri="{FF2B5EF4-FFF2-40B4-BE49-F238E27FC236}">
                <a16:creationId xmlns:a16="http://schemas.microsoft.com/office/drawing/2014/main" id="{CAF8BDEC-5728-4B29-840C-66CF5C506A30}"/>
              </a:ext>
            </a:extLst>
          </p:cNvPr>
          <p:cNvSpPr/>
          <p:nvPr/>
        </p:nvSpPr>
        <p:spPr>
          <a:xfrm>
            <a:off x="1249681" y="1849120"/>
            <a:ext cx="4551680" cy="394208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a:solidFill>
                  <a:schemeClr val="tx2"/>
                </a:solidFill>
              </a:rPr>
              <a:t>Fidelity of Implementation</a:t>
            </a:r>
          </a:p>
        </p:txBody>
      </p:sp>
      <p:sp>
        <p:nvSpPr>
          <p:cNvPr id="7" name="Rectangle: Rounded Corners 6">
            <a:extLst>
              <a:ext uri="{FF2B5EF4-FFF2-40B4-BE49-F238E27FC236}">
                <a16:creationId xmlns:a16="http://schemas.microsoft.com/office/drawing/2014/main" id="{6D44E0AF-C021-46C1-9CD6-9DAD195FE0B5}"/>
              </a:ext>
            </a:extLst>
          </p:cNvPr>
          <p:cNvSpPr/>
          <p:nvPr/>
        </p:nvSpPr>
        <p:spPr>
          <a:xfrm>
            <a:off x="6126162" y="1849120"/>
            <a:ext cx="4551680" cy="394208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a:solidFill>
                  <a:schemeClr val="tx2"/>
                </a:solidFill>
              </a:rPr>
              <a:t>Capacity to Implement</a:t>
            </a:r>
          </a:p>
        </p:txBody>
      </p:sp>
      <p:sp>
        <p:nvSpPr>
          <p:cNvPr id="5" name="Slide Number Placeholder 4">
            <a:extLst>
              <a:ext uri="{FF2B5EF4-FFF2-40B4-BE49-F238E27FC236}">
                <a16:creationId xmlns:a16="http://schemas.microsoft.com/office/drawing/2014/main" id="{FD1AA53A-1F4F-4CA0-8DF9-A24F27F999DE}"/>
              </a:ext>
            </a:extLst>
          </p:cNvPr>
          <p:cNvSpPr>
            <a:spLocks noGrp="1"/>
          </p:cNvSpPr>
          <p:nvPr>
            <p:ph type="sldNum" sz="quarter" idx="14"/>
          </p:nvPr>
        </p:nvSpPr>
        <p:spPr/>
        <p:txBody>
          <a:bodyPr/>
          <a:lstStyle/>
          <a:p>
            <a:fld id="{99A20822-4A49-4D36-86E3-300BA48D3F00}" type="slidenum">
              <a:rPr lang="en-US" smtClean="0"/>
              <a:pPr/>
              <a:t>8</a:t>
            </a:fld>
            <a:endParaRPr lang="en-US" dirty="0"/>
          </a:p>
        </p:txBody>
      </p:sp>
    </p:spTree>
    <p:extLst>
      <p:ext uri="{BB962C8B-B14F-4D97-AF65-F5344CB8AC3E}">
        <p14:creationId xmlns:p14="http://schemas.microsoft.com/office/powerpoint/2010/main" val="1632169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FDDD0ED-5D2A-7313-C446-49B86AD48598}"/>
              </a:ext>
            </a:extLst>
          </p:cNvPr>
          <p:cNvSpPr>
            <a:spLocks noGrp="1"/>
          </p:cNvSpPr>
          <p:nvPr>
            <p:ph type="title"/>
          </p:nvPr>
        </p:nvSpPr>
        <p:spPr>
          <a:xfrm>
            <a:off x="457200" y="-1107996"/>
            <a:ext cx="11338560" cy="1107996"/>
          </a:xfrm>
        </p:spPr>
        <p:txBody>
          <a:bodyPr vert="horz" lIns="0" tIns="0" rIns="0" bIns="0" rtlCol="0" anchor="b" anchorCtr="0">
            <a:noAutofit/>
          </a:bodyPr>
          <a:lstStyle/>
          <a:p>
            <a:r>
              <a:rPr lang="en-US" dirty="0"/>
              <a:t>Development times implementation equals improved access and outcomes</a:t>
            </a:r>
          </a:p>
        </p:txBody>
      </p:sp>
      <p:grpSp>
        <p:nvGrpSpPr>
          <p:cNvPr id="2" name="Group 1" descr="Development of high-quality educational programming">
            <a:extLst>
              <a:ext uri="{FF2B5EF4-FFF2-40B4-BE49-F238E27FC236}">
                <a16:creationId xmlns:a16="http://schemas.microsoft.com/office/drawing/2014/main" id="{0C128522-D85F-4AAA-AAE2-8E4DF05C0EDD}"/>
              </a:ext>
            </a:extLst>
          </p:cNvPr>
          <p:cNvGrpSpPr/>
          <p:nvPr/>
        </p:nvGrpSpPr>
        <p:grpSpPr>
          <a:xfrm>
            <a:off x="126671" y="303610"/>
            <a:ext cx="3384147" cy="6081951"/>
            <a:chOff x="126671" y="341709"/>
            <a:chExt cx="3384146" cy="6081950"/>
          </a:xfrm>
        </p:grpSpPr>
        <p:sp>
          <p:nvSpPr>
            <p:cNvPr id="5" name="Rectangle: Rounded Corners 4">
              <a:extLst>
                <a:ext uri="{FF2B5EF4-FFF2-40B4-BE49-F238E27FC236}">
                  <a16:creationId xmlns:a16="http://schemas.microsoft.com/office/drawing/2014/main" id="{7EF2614E-5697-4BF8-8C2A-0DC2F6B57D0E}"/>
                </a:ext>
              </a:extLst>
            </p:cNvPr>
            <p:cNvSpPr/>
            <p:nvPr/>
          </p:nvSpPr>
          <p:spPr>
            <a:xfrm>
              <a:off x="126671" y="3224848"/>
              <a:ext cx="3319140" cy="3198811"/>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800" b="1" dirty="0"/>
            </a:p>
            <a:p>
              <a:pPr algn="ctr">
                <a:spcAft>
                  <a:spcPts val="600"/>
                </a:spcAft>
              </a:pPr>
              <a:r>
                <a:rPr lang="en-US" sz="2800" b="1" dirty="0"/>
                <a:t>Development</a:t>
              </a:r>
              <a:r>
                <a:rPr lang="en-US" sz="2800" dirty="0"/>
                <a:t> of high-quality educational programming</a:t>
              </a:r>
            </a:p>
          </p:txBody>
        </p:sp>
        <p:pic>
          <p:nvPicPr>
            <p:cNvPr id="11" name="Picture 10" descr="A person sitting next to a window&#10;&#10;Description automatically generated">
              <a:extLst>
                <a:ext uri="{FF2B5EF4-FFF2-40B4-BE49-F238E27FC236}">
                  <a16:creationId xmlns:a16="http://schemas.microsoft.com/office/drawing/2014/main" id="{DEC29407-2DD2-40FC-9C0F-A10117B4C9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131468" y="341709"/>
              <a:ext cx="3379349" cy="337935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grpSp>
      <p:sp>
        <p:nvSpPr>
          <p:cNvPr id="4" name="Multiplication Sign 3" descr="Multiplication sign">
            <a:extLst>
              <a:ext uri="{FF2B5EF4-FFF2-40B4-BE49-F238E27FC236}">
                <a16:creationId xmlns:a16="http://schemas.microsoft.com/office/drawing/2014/main" id="{084170E2-B114-41A1-A595-33FAD562F204}"/>
              </a:ext>
            </a:extLst>
          </p:cNvPr>
          <p:cNvSpPr/>
          <p:nvPr/>
        </p:nvSpPr>
        <p:spPr>
          <a:xfrm>
            <a:off x="3476129" y="4213760"/>
            <a:ext cx="1017983" cy="1223545"/>
          </a:xfrm>
          <a:prstGeom prst="mathMultiply">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descr="implementation of high-quality educational programming">
            <a:extLst>
              <a:ext uri="{FF2B5EF4-FFF2-40B4-BE49-F238E27FC236}">
                <a16:creationId xmlns:a16="http://schemas.microsoft.com/office/drawing/2014/main" id="{295871B7-0946-4779-A58D-462F4FC0B85E}"/>
              </a:ext>
            </a:extLst>
          </p:cNvPr>
          <p:cNvGrpSpPr/>
          <p:nvPr/>
        </p:nvGrpSpPr>
        <p:grpSpPr>
          <a:xfrm>
            <a:off x="4485999" y="173553"/>
            <a:ext cx="3509407" cy="6212007"/>
            <a:chOff x="4485998" y="211651"/>
            <a:chExt cx="3509407" cy="6212007"/>
          </a:xfrm>
        </p:grpSpPr>
        <p:sp>
          <p:nvSpPr>
            <p:cNvPr id="6" name="Rectangle: Rounded Corners 5">
              <a:extLst>
                <a:ext uri="{FF2B5EF4-FFF2-40B4-BE49-F238E27FC236}">
                  <a16:creationId xmlns:a16="http://schemas.microsoft.com/office/drawing/2014/main" id="{2DA42A83-3DE2-4BC4-BDB8-723993FF4B42}"/>
                </a:ext>
              </a:extLst>
            </p:cNvPr>
            <p:cNvSpPr/>
            <p:nvPr/>
          </p:nvSpPr>
          <p:spPr>
            <a:xfrm>
              <a:off x="4542692" y="3132613"/>
              <a:ext cx="3248298" cy="3291045"/>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800" b="1" dirty="0"/>
            </a:p>
            <a:p>
              <a:pPr algn="ctr">
                <a:spcAft>
                  <a:spcPts val="600"/>
                </a:spcAft>
              </a:pPr>
              <a:r>
                <a:rPr lang="en-US" sz="2800" b="1" dirty="0"/>
                <a:t>Implementation</a:t>
              </a:r>
              <a:r>
                <a:rPr lang="en-US" sz="2800" dirty="0"/>
                <a:t> of high-quality educational programming</a:t>
              </a:r>
            </a:p>
          </p:txBody>
        </p:sp>
        <p:pic>
          <p:nvPicPr>
            <p:cNvPr id="13" name="Picture 12" descr="A picture containing person, table, sitting, child&#10;&#10;Description automatically generated">
              <a:extLst>
                <a:ext uri="{FF2B5EF4-FFF2-40B4-BE49-F238E27FC236}">
                  <a16:creationId xmlns:a16="http://schemas.microsoft.com/office/drawing/2014/main" id="{B1527982-11B7-47BD-8C08-8AF33B2F666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85998" y="211651"/>
              <a:ext cx="3509407" cy="350940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grpSp>
      <p:sp>
        <p:nvSpPr>
          <p:cNvPr id="8" name="Equals 7" descr="Equals sign">
            <a:extLst>
              <a:ext uri="{FF2B5EF4-FFF2-40B4-BE49-F238E27FC236}">
                <a16:creationId xmlns:a16="http://schemas.microsoft.com/office/drawing/2014/main" id="{14C2F4FE-1944-460D-A761-F624A62C3CD6}"/>
              </a:ext>
            </a:extLst>
          </p:cNvPr>
          <p:cNvSpPr/>
          <p:nvPr/>
        </p:nvSpPr>
        <p:spPr>
          <a:xfrm>
            <a:off x="7839572" y="4251960"/>
            <a:ext cx="985168" cy="1147147"/>
          </a:xfrm>
          <a:prstGeom prst="mathEqual">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0" name="Group 9" descr="Improved access and outcomes or FAPE">
            <a:extLst>
              <a:ext uri="{FF2B5EF4-FFF2-40B4-BE49-F238E27FC236}">
                <a16:creationId xmlns:a16="http://schemas.microsoft.com/office/drawing/2014/main" id="{BF04BE5D-3FBE-49D3-BBFA-B354DBC7BCEA}"/>
              </a:ext>
            </a:extLst>
          </p:cNvPr>
          <p:cNvGrpSpPr/>
          <p:nvPr/>
        </p:nvGrpSpPr>
        <p:grpSpPr>
          <a:xfrm>
            <a:off x="8424028" y="173551"/>
            <a:ext cx="3636504" cy="6212008"/>
            <a:chOff x="8424028" y="211650"/>
            <a:chExt cx="3636504" cy="6212008"/>
          </a:xfrm>
        </p:grpSpPr>
        <p:grpSp>
          <p:nvGrpSpPr>
            <p:cNvPr id="9" name="Group 8">
              <a:extLst>
                <a:ext uri="{FF2B5EF4-FFF2-40B4-BE49-F238E27FC236}">
                  <a16:creationId xmlns:a16="http://schemas.microsoft.com/office/drawing/2014/main" id="{819AAC9C-92C2-4B1B-95EC-BF54B97CB58D}"/>
                </a:ext>
              </a:extLst>
            </p:cNvPr>
            <p:cNvGrpSpPr/>
            <p:nvPr/>
          </p:nvGrpSpPr>
          <p:grpSpPr>
            <a:xfrm>
              <a:off x="8424028" y="211650"/>
              <a:ext cx="3636504" cy="6212008"/>
              <a:chOff x="8424028" y="211650"/>
              <a:chExt cx="3636504" cy="6212008"/>
            </a:xfrm>
          </p:grpSpPr>
          <p:sp>
            <p:nvSpPr>
              <p:cNvPr id="7" name="Rectangle: Rounded Corners 6">
                <a:extLst>
                  <a:ext uri="{FF2B5EF4-FFF2-40B4-BE49-F238E27FC236}">
                    <a16:creationId xmlns:a16="http://schemas.microsoft.com/office/drawing/2014/main" id="{F9EE9CD9-F0E8-471E-877F-D894A110FFAA}"/>
                  </a:ext>
                </a:extLst>
              </p:cNvPr>
              <p:cNvSpPr/>
              <p:nvPr/>
            </p:nvSpPr>
            <p:spPr>
              <a:xfrm>
                <a:off x="8845011" y="3407726"/>
                <a:ext cx="2978233" cy="3015932"/>
              </a:xfrm>
              <a:prstGeom prst="roundRect">
                <a:avLst/>
              </a:prstGeom>
              <a:solidFill>
                <a:srgbClr val="4C8C40"/>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dirty="0"/>
                  <a:t>Improved access and outcomes: FAPE</a:t>
                </a:r>
              </a:p>
            </p:txBody>
          </p:sp>
          <p:sp>
            <p:nvSpPr>
              <p:cNvPr id="19" name="Oval 18">
                <a:extLst>
                  <a:ext uri="{FF2B5EF4-FFF2-40B4-BE49-F238E27FC236}">
                    <a16:creationId xmlns:a16="http://schemas.microsoft.com/office/drawing/2014/main" id="{F268B783-0D79-4A72-AB91-0772C2F4C076}"/>
                  </a:ext>
                </a:extLst>
              </p:cNvPr>
              <p:cNvSpPr/>
              <p:nvPr/>
            </p:nvSpPr>
            <p:spPr>
              <a:xfrm>
                <a:off x="8424028" y="211650"/>
                <a:ext cx="3636504" cy="3509409"/>
              </a:xfrm>
              <a:prstGeom prst="ellipse">
                <a:avLst/>
              </a:prstGeom>
              <a:solidFill>
                <a:schemeClr val="bg1"/>
              </a:solidFill>
              <a:ln>
                <a:solidFill>
                  <a:srgbClr val="4C8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descr="A close up of a sign&#10;&#10;Description automatically generated">
              <a:extLst>
                <a:ext uri="{FF2B5EF4-FFF2-40B4-BE49-F238E27FC236}">
                  <a16:creationId xmlns:a16="http://schemas.microsoft.com/office/drawing/2014/main" id="{DAEEFB23-9804-4E72-9116-D14FFB1BD7A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45011" y="791844"/>
              <a:ext cx="2935374" cy="2084982"/>
            </a:xfrm>
            <a:prstGeom prst="rect">
              <a:avLst/>
            </a:prstGeom>
          </p:spPr>
        </p:pic>
      </p:grpSp>
      <p:sp>
        <p:nvSpPr>
          <p:cNvPr id="14" name="Slide Number Placeholder 13">
            <a:extLst>
              <a:ext uri="{FF2B5EF4-FFF2-40B4-BE49-F238E27FC236}">
                <a16:creationId xmlns:a16="http://schemas.microsoft.com/office/drawing/2014/main" id="{DDB7D070-DB13-45E2-AEF5-0A635FECFCA8}"/>
              </a:ext>
            </a:extLst>
          </p:cNvPr>
          <p:cNvSpPr>
            <a:spLocks noGrp="1"/>
          </p:cNvSpPr>
          <p:nvPr>
            <p:ph type="sldNum" sz="quarter" idx="12"/>
          </p:nvPr>
        </p:nvSpPr>
        <p:spPr>
          <a:xfrm>
            <a:off x="12004356" y="6585203"/>
            <a:ext cx="65724" cy="153888"/>
          </a:xfrm>
        </p:spPr>
        <p:txBody>
          <a:bodyPr/>
          <a:lstStyle/>
          <a:p>
            <a:fld id="{48F63A3B-78C7-47BE-AE5E-E10140E04643}" type="slidenum">
              <a:rPr lang="en-US" smtClean="0"/>
              <a:t>9</a:t>
            </a:fld>
            <a:endParaRPr lang="en-US" dirty="0"/>
          </a:p>
        </p:txBody>
      </p:sp>
    </p:spTree>
    <p:custDataLst>
      <p:tags r:id="rId1"/>
    </p:custDataLst>
    <p:extLst>
      <p:ext uri="{BB962C8B-B14F-4D97-AF65-F5344CB8AC3E}">
        <p14:creationId xmlns:p14="http://schemas.microsoft.com/office/powerpoint/2010/main" val="3206563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2022 Logo-030822.potx" id="{46877F2B-F4D6-4FD7-91C2-35B0065F148E}" vid="{D1E515A0-62AE-45BD-B8FF-277436754B4D}"/>
    </a:ext>
  </a:extLst>
</a:theme>
</file>

<file path=ppt/theme/theme2.xml><?xml version="1.0" encoding="utf-8"?>
<a:theme xmlns:a="http://schemas.openxmlformats.org/drawingml/2006/main" name="1_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Image Options-042720.potx" id="{FFDCB90C-BCA4-4AAD-A543-A8418ECF49BA}" vid="{5DE8C55B-8984-4E98-9AD0-4E24780AA2FD}"/>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SharedWithUsers xmlns="4a50c3af-328d-4c26-9632-e6dd7a90b192">
      <UserInfo>
        <DisplayName>Peterson, Amy</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6" ma:contentTypeDescription="Create a new document." ma:contentTypeScope="" ma:versionID="0879604a2caf4d776bf2b78a599994dd">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c64a5d52b02fd1b30c660cf0b6f6c639"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4a50c3af-328d-4c26-9632-e6dd7a90b192"/>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9a29b55a-3458-43b1-b5f5-8a06b1b83431"/>
    <ds:schemaRef ds:uri="http://www.w3.org/XML/1998/namespace"/>
    <ds:schemaRef ds:uri="http://purl.org/dc/dcmitype/"/>
  </ds:schemaRefs>
</ds:datastoreItem>
</file>

<file path=customXml/itemProps3.xml><?xml version="1.0" encoding="utf-8"?>
<ds:datastoreItem xmlns:ds="http://schemas.openxmlformats.org/officeDocument/2006/customXml" ds:itemID="{A745797F-4A2A-4499-87BC-DBC9037C40DB}">
  <ds:schemaRefs>
    <ds:schemaRef ds:uri="4a50c3af-328d-4c26-9632-e6dd7a90b192"/>
    <ds:schemaRef ds:uri="9a29b55a-3458-43b1-b5f5-8a06b1b834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Fidelity-FAPE-slides</Template>
  <TotalTime>1908</TotalTime>
  <Words>1914</Words>
  <Application>Microsoft Office PowerPoint</Application>
  <PresentationFormat>Widescreen</PresentationFormat>
  <Paragraphs>230</Paragraphs>
  <Slides>30</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Arial Narrow</vt:lpstr>
      <vt:lpstr>Calibri</vt:lpstr>
      <vt:lpstr>franklin-gothic-urw</vt:lpstr>
      <vt:lpstr>Gill Sans MT</vt:lpstr>
      <vt:lpstr>Times New Roman</vt:lpstr>
      <vt:lpstr>Wingdings</vt:lpstr>
      <vt:lpstr>PROGRESS Center</vt:lpstr>
      <vt:lpstr>1_PROGRESS Center</vt:lpstr>
      <vt:lpstr>Did We Do What We Said We Would? </vt:lpstr>
      <vt:lpstr>Meet the Presenters</vt:lpstr>
      <vt:lpstr>Session Outcomes</vt:lpstr>
      <vt:lpstr>Identifying Our Purpose </vt:lpstr>
      <vt:lpstr>Why Do We Do What We Do? Linking Purpose to Law</vt:lpstr>
      <vt:lpstr>IDEA FAPE Requirements</vt:lpstr>
      <vt:lpstr>Implementation </vt:lpstr>
      <vt:lpstr>FAPE and Implementation: Breaking Down Findings From Case Law</vt:lpstr>
      <vt:lpstr>Development times implementation equals improved access and outcomes</vt:lpstr>
      <vt:lpstr>Chatterfall</vt:lpstr>
      <vt:lpstr>Why Is Fidelity Important? </vt:lpstr>
      <vt:lpstr>Fidelity Considerations Within Special Education</vt:lpstr>
      <vt:lpstr>Five Elements of Fidelity</vt:lpstr>
      <vt:lpstr>Breakout Discussion</vt:lpstr>
      <vt:lpstr>Resources to Support Development and Implementation With Fidelity</vt:lpstr>
      <vt:lpstr>IEP Tip Sheets </vt:lpstr>
      <vt:lpstr>Online Modules</vt:lpstr>
      <vt:lpstr>Webinars</vt:lpstr>
      <vt:lpstr>Resources to Support Development and Implementation With Fidelity 2</vt:lpstr>
      <vt:lpstr>Instructional Practice Briefs</vt:lpstr>
      <vt:lpstr>Belonging</vt:lpstr>
      <vt:lpstr>How Do We Know If We Have Implemented With Fidelity?</vt:lpstr>
      <vt:lpstr>Monitoring Fidelity—Examples </vt:lpstr>
      <vt:lpstr>Tools to Monitor Fidelity: Keep It Simple! </vt:lpstr>
      <vt:lpstr>How Do We Use Fidelity Data Within Decision Making?</vt:lpstr>
      <vt:lpstr>Fidelity data can help us consider development and implementation across multiple levels.​ </vt:lpstr>
      <vt:lpstr>Reminder! Development times implementation equals improved access and outcomes</vt:lpstr>
      <vt:lpstr>References</vt:lpstr>
      <vt:lpstr>Contact </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We Do What We Said We Would? </dc:title>
  <dc:subject/>
  <dc:creator>Prater, Steven</dc:creator>
  <cp:keywords>PROGRESS Center</cp:keywords>
  <cp:lastModifiedBy>Peterson, Amy</cp:lastModifiedBy>
  <cp:revision>33</cp:revision>
  <cp:lastPrinted>2017-10-19T00:36:21Z</cp:lastPrinted>
  <dcterms:created xsi:type="dcterms:W3CDTF">2022-06-22T19:50:09Z</dcterms:created>
  <dcterms:modified xsi:type="dcterms:W3CDTF">2022-08-02T14:20:44Z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1064;#PROGRESS Center|7b7bbe5b-d49b-4c50-b26f-171624f90b80</vt:lpwstr>
  </property>
  <property fmtid="{D5CDD505-2E9C-101B-9397-08002B2CF9AE}" pid="5" name="MediaServiceImageTags">
    <vt:lpwstr/>
  </property>
</Properties>
</file>