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5"/>
  </p:notesMasterIdLst>
  <p:handoutMasterIdLst>
    <p:handoutMasterId r:id="rId76"/>
  </p:handoutMasterIdLst>
  <p:sldIdLst>
    <p:sldId id="4282" r:id="rId5"/>
    <p:sldId id="424" r:id="rId6"/>
    <p:sldId id="431" r:id="rId7"/>
    <p:sldId id="426" r:id="rId8"/>
    <p:sldId id="1704" r:id="rId9"/>
    <p:sldId id="1873" r:id="rId10"/>
    <p:sldId id="1841" r:id="rId11"/>
    <p:sldId id="4259" r:id="rId12"/>
    <p:sldId id="1866" r:id="rId13"/>
    <p:sldId id="4263" r:id="rId14"/>
    <p:sldId id="432" r:id="rId15"/>
    <p:sldId id="433" r:id="rId16"/>
    <p:sldId id="4271" r:id="rId17"/>
    <p:sldId id="435" r:id="rId18"/>
    <p:sldId id="4272" r:id="rId19"/>
    <p:sldId id="4294" r:id="rId20"/>
    <p:sldId id="4295" r:id="rId21"/>
    <p:sldId id="4290" r:id="rId22"/>
    <p:sldId id="4289" r:id="rId23"/>
    <p:sldId id="4284" r:id="rId24"/>
    <p:sldId id="4291" r:id="rId25"/>
    <p:sldId id="4258" r:id="rId26"/>
    <p:sldId id="1882" r:id="rId27"/>
    <p:sldId id="1897" r:id="rId28"/>
    <p:sldId id="1938" r:id="rId29"/>
    <p:sldId id="4266" r:id="rId30"/>
    <p:sldId id="4264" r:id="rId31"/>
    <p:sldId id="4265" r:id="rId32"/>
    <p:sldId id="1883" r:id="rId33"/>
    <p:sldId id="4293" r:id="rId34"/>
    <p:sldId id="1892" r:id="rId35"/>
    <p:sldId id="1903" r:id="rId36"/>
    <p:sldId id="1890" r:id="rId37"/>
    <p:sldId id="4270" r:id="rId38"/>
    <p:sldId id="4268" r:id="rId39"/>
    <p:sldId id="4269" r:id="rId40"/>
    <p:sldId id="259" r:id="rId41"/>
    <p:sldId id="1930" r:id="rId42"/>
    <p:sldId id="4274" r:id="rId43"/>
    <p:sldId id="1931" r:id="rId44"/>
    <p:sldId id="282" r:id="rId45"/>
    <p:sldId id="4292" r:id="rId46"/>
    <p:sldId id="295" r:id="rId47"/>
    <p:sldId id="1933" r:id="rId48"/>
    <p:sldId id="1934" r:id="rId49"/>
    <p:sldId id="1935" r:id="rId50"/>
    <p:sldId id="281" r:id="rId51"/>
    <p:sldId id="4277" r:id="rId52"/>
    <p:sldId id="4278" r:id="rId53"/>
    <p:sldId id="4279" r:id="rId54"/>
    <p:sldId id="4280" r:id="rId55"/>
    <p:sldId id="4283" r:id="rId56"/>
    <p:sldId id="4267" r:id="rId57"/>
    <p:sldId id="4288" r:id="rId58"/>
    <p:sldId id="4296" r:id="rId59"/>
    <p:sldId id="4287" r:id="rId60"/>
    <p:sldId id="4286" r:id="rId61"/>
    <p:sldId id="425" r:id="rId62"/>
    <p:sldId id="441" r:id="rId63"/>
    <p:sldId id="454" r:id="rId64"/>
    <p:sldId id="1924" r:id="rId65"/>
    <p:sldId id="442" r:id="rId66"/>
    <p:sldId id="463" r:id="rId67"/>
    <p:sldId id="1922" r:id="rId68"/>
    <p:sldId id="757" r:id="rId69"/>
    <p:sldId id="423" r:id="rId70"/>
    <p:sldId id="1855" r:id="rId71"/>
    <p:sldId id="390" r:id="rId72"/>
    <p:sldId id="4299" r:id="rId73"/>
    <p:sldId id="427" r:id="rId7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PA" userId="S::ampeterson@air.org::8c14dd6b-6031-4383-8241-8af97fa7035b" providerId="AD"/>
  <p188:author id="{D97132B3-B130-2E25-7C53-E8F6E66CA56F}" name="Prater, Steven" initials="PS" userId="S::sprater@air.org::c333024e-c5a7-4fab-b3e2-b6d567d675ea" providerId="AD"/>
  <p188:author id="{B1B6E2BE-BED0-F24A-FFBE-7F3B689E8A97}" name="Sacco, Donna" initials="SD" userId="S::dsacco@air.org::625d7b60-79d1-4e54-8a86-48fa6fb7a311" providerId="AD"/>
  <p188:author id="{E07013DC-2912-E676-41ED-A30B52C72A8E}" name="Wenzel, Caryl" initials="WC" userId="S::cwenzel@air.org::885e63ff-4666-44cc-a176-59b78dc131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38"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O'Donnell, Riley" initials="OR" lastIdx="16" clrIdx="8">
    <p:extLst>
      <p:ext uri="{19B8F6BF-5375-455C-9EA6-DF929625EA0E}">
        <p15:presenceInfo xmlns:p15="http://schemas.microsoft.com/office/powerpoint/2012/main" userId="S::rodonnell@air.org::ae9a0c01-eca8-4ab7-94d7-16f11679f56a" providerId="AD"/>
      </p:ext>
    </p:extLst>
  </p:cmAuthor>
  <p:cmAuthor id="10" name="Sacco, Donna" initials="SD" lastIdx="8" clrIdx="9">
    <p:extLst>
      <p:ext uri="{19B8F6BF-5375-455C-9EA6-DF929625EA0E}">
        <p15:presenceInfo xmlns:p15="http://schemas.microsoft.com/office/powerpoint/2012/main" userId="S::dsacco@air.org::625d7b60-79d1-4e54-8a86-48fa6fb7a311" providerId="AD"/>
      </p:ext>
    </p:extLst>
  </p:cmAuthor>
  <p:cmAuthor id="11" name="Peterson, Amy" initials="PA" lastIdx="60" clrIdx="10">
    <p:extLst>
      <p:ext uri="{19B8F6BF-5375-455C-9EA6-DF929625EA0E}">
        <p15:presenceInfo xmlns:p15="http://schemas.microsoft.com/office/powerpoint/2012/main" userId="S::ampeterson@air.org::8c14dd6b-6031-4383-8241-8af97fa7035b" providerId="AD"/>
      </p:ext>
    </p:extLst>
  </p:cmAuthor>
  <p:cmAuthor id="12" name="Prater, Steven" initials="PS" lastIdx="12" clrIdx="11">
    <p:extLst>
      <p:ext uri="{19B8F6BF-5375-455C-9EA6-DF929625EA0E}">
        <p15:presenceInfo xmlns:p15="http://schemas.microsoft.com/office/powerpoint/2012/main" userId="S::sprater@air.org::c333024e-c5a7-4fab-b3e2-b6d567d675ea" providerId="AD"/>
      </p:ext>
    </p:extLst>
  </p:cmAuthor>
  <p:cmAuthor id="13" name="Bailey, Tessie" initials="BT" lastIdx="12" clrIdx="12">
    <p:extLst>
      <p:ext uri="{19B8F6BF-5375-455C-9EA6-DF929625EA0E}">
        <p15:presenceInfo xmlns:p15="http://schemas.microsoft.com/office/powerpoint/2012/main" userId="S::tbailey@air.org::8fad8b4d-791e-4caa-89ed-605e4c91cf05" providerId="AD"/>
      </p:ext>
    </p:extLst>
  </p:cmAuthor>
  <p:cmAuthor id="14" name="Jackson, Stephanie" initials="JS" lastIdx="2" clrIdx="13">
    <p:extLst>
      <p:ext uri="{19B8F6BF-5375-455C-9EA6-DF929625EA0E}">
        <p15:presenceInfo xmlns:p15="http://schemas.microsoft.com/office/powerpoint/2012/main" userId="S::sjackson@air.org::41507284-d238-4789-82df-dc9a05d895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555"/>
    <a:srgbClr val="0080A8"/>
    <a:srgbClr val="0076BD"/>
    <a:srgbClr val="E6F1F9"/>
    <a:srgbClr val="AAC37E"/>
    <a:srgbClr val="E6E6E6"/>
    <a:srgbClr val="FFFFFF"/>
    <a:srgbClr val="D5E2BF"/>
    <a:srgbClr val="000000"/>
    <a:srgbClr val="BACE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9D674-8076-4FDC-A8DE-7DD05CC31DAB}" v="3" dt="2022-07-28T19:12:52.016"/>
    <p1510:client id="{236C02C3-4FA0-451B-3E2B-C038D297A9D4}" v="2" dt="2022-07-28T19:17:47.530"/>
    <p1510:client id="{32A776B8-05E3-4CF6-AFBF-67911B13BB8D}" v="70" dt="2022-07-28T19:39:10.127"/>
    <p1510:client id="{5F0F7149-F6AC-4ADA-9B8A-FBA6BED1DCA5}" v="34" dt="2022-07-28T18:15:14.521"/>
    <p1510:client id="{BBF82FE6-91EC-4DE9-A235-042732EC5AA9}" v="227" dt="2022-07-28T20:51:06.682"/>
    <p1510:client id="{F668D939-F2B3-504D-89FD-01B7B5700F49}" v="126" dt="2022-07-28T18:30:39.805"/>
  </p1510:revLst>
</p1510:revInfo>
</file>

<file path=ppt/tableStyles.xml><?xml version="1.0" encoding="utf-8"?>
<a:tblStyleLst xmlns:a="http://schemas.openxmlformats.org/drawingml/2006/main" def="{31832965-C026-47F6-861E-5072A00C4E13}">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1 PPT">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33" autoAdjust="0"/>
    <p:restoredTop sz="81316" autoAdjust="0"/>
  </p:normalViewPr>
  <p:slideViewPr>
    <p:cSldViewPr snapToGrid="0">
      <p:cViewPr varScale="1">
        <p:scale>
          <a:sx n="93" d="100"/>
          <a:sy n="93" d="100"/>
        </p:scale>
        <p:origin x="234" y="72"/>
      </p:cViewPr>
      <p:guideLst>
        <p:guide orient="horz" pos="3840"/>
        <p:guide pos="3840"/>
      </p:guideLst>
    </p:cSldViewPr>
  </p:slideViewPr>
  <p:outlineViewPr>
    <p:cViewPr>
      <p:scale>
        <a:sx n="33" d="100"/>
        <a:sy n="33" d="100"/>
      </p:scale>
      <p:origin x="0" y="-998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ata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ata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C9BFCD-7EE5-8040-8A6F-174BE811567D}"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7BB60D5A-965E-AD47-9319-BA9DB691CE31}">
      <dgm:prSet phldrT="[Text]"/>
      <dgm:spPr/>
      <dgm:t>
        <a:bodyPr/>
        <a:lstStyle/>
        <a:p>
          <a:r>
            <a:rPr lang="en-US"/>
            <a:t>Name</a:t>
          </a:r>
        </a:p>
      </dgm:t>
    </dgm:pt>
    <dgm:pt modelId="{BFD551E2-97A0-454A-A6AE-B7C6CE14C9C3}" type="parTrans" cxnId="{87C62958-4BF6-B94A-B92D-8F5DBBF0C302}">
      <dgm:prSet/>
      <dgm:spPr/>
      <dgm:t>
        <a:bodyPr/>
        <a:lstStyle/>
        <a:p>
          <a:endParaRPr lang="en-US"/>
        </a:p>
      </dgm:t>
    </dgm:pt>
    <dgm:pt modelId="{B35644CF-7414-0D4C-82DC-51F7C47A8260}" type="sibTrans" cxnId="{87C62958-4BF6-B94A-B92D-8F5DBBF0C302}">
      <dgm:prSet/>
      <dgm:spPr/>
      <dgm:t>
        <a:bodyPr/>
        <a:lstStyle/>
        <a:p>
          <a:endParaRPr lang="en-US"/>
        </a:p>
      </dgm:t>
    </dgm:pt>
    <dgm:pt modelId="{5CF0A5E8-B9BC-7B48-BCFD-FF6CFFA231B5}">
      <dgm:prSet phldrT="[Text]"/>
      <dgm:spPr/>
      <dgm:t>
        <a:bodyPr/>
        <a:lstStyle/>
        <a:p>
          <a:r>
            <a:rPr lang="en-US"/>
            <a:t>Role</a:t>
          </a:r>
        </a:p>
      </dgm:t>
    </dgm:pt>
    <dgm:pt modelId="{68846C89-3F21-8F46-94EE-B006540043B5}" type="parTrans" cxnId="{C8D71DA9-6B5A-1D4B-A293-00F643497496}">
      <dgm:prSet/>
      <dgm:spPr/>
      <dgm:t>
        <a:bodyPr/>
        <a:lstStyle/>
        <a:p>
          <a:endParaRPr lang="en-US"/>
        </a:p>
      </dgm:t>
    </dgm:pt>
    <dgm:pt modelId="{96C422C6-1E81-B243-9BB7-D33A3C0D0ADE}" type="sibTrans" cxnId="{C8D71DA9-6B5A-1D4B-A293-00F643497496}">
      <dgm:prSet/>
      <dgm:spPr/>
      <dgm:t>
        <a:bodyPr/>
        <a:lstStyle/>
        <a:p>
          <a:endParaRPr lang="en-US"/>
        </a:p>
      </dgm:t>
    </dgm:pt>
    <dgm:pt modelId="{D2C9DD22-0B01-F24F-A3FA-3F9CF9600F72}">
      <dgm:prSet phldrT="[Text]"/>
      <dgm:spPr/>
      <dgm:t>
        <a:bodyPr/>
        <a:lstStyle/>
        <a:p>
          <a:r>
            <a:rPr lang="en-US"/>
            <a:t>Where you are from</a:t>
          </a:r>
        </a:p>
      </dgm:t>
    </dgm:pt>
    <dgm:pt modelId="{21344E6D-F2BB-1D48-9CE0-28ED033188D0}" type="parTrans" cxnId="{BE35455D-B585-B24F-9060-80BE1F9E66F3}">
      <dgm:prSet/>
      <dgm:spPr/>
      <dgm:t>
        <a:bodyPr/>
        <a:lstStyle/>
        <a:p>
          <a:endParaRPr lang="en-US"/>
        </a:p>
      </dgm:t>
    </dgm:pt>
    <dgm:pt modelId="{77C36B8B-1F7E-D048-A912-C9648E4F2DEB}" type="sibTrans" cxnId="{BE35455D-B585-B24F-9060-80BE1F9E66F3}">
      <dgm:prSet/>
      <dgm:spPr/>
      <dgm:t>
        <a:bodyPr/>
        <a:lstStyle/>
        <a:p>
          <a:endParaRPr lang="en-US"/>
        </a:p>
      </dgm:t>
    </dgm:pt>
    <dgm:pt modelId="{D7E2F038-C319-DD46-8C19-2AF80BBBBF7C}" type="pres">
      <dgm:prSet presAssocID="{60C9BFCD-7EE5-8040-8A6F-174BE811567D}" presName="linear" presStyleCnt="0">
        <dgm:presLayoutVars>
          <dgm:dir/>
          <dgm:animLvl val="lvl"/>
          <dgm:resizeHandles val="exact"/>
        </dgm:presLayoutVars>
      </dgm:prSet>
      <dgm:spPr/>
    </dgm:pt>
    <dgm:pt modelId="{76525438-B4F8-7B4C-A1E6-C73E9E3835D7}" type="pres">
      <dgm:prSet presAssocID="{7BB60D5A-965E-AD47-9319-BA9DB691CE31}" presName="parentLin" presStyleCnt="0"/>
      <dgm:spPr/>
    </dgm:pt>
    <dgm:pt modelId="{07E90BB2-BEBA-3944-8E08-DB8F54950B96}" type="pres">
      <dgm:prSet presAssocID="{7BB60D5A-965E-AD47-9319-BA9DB691CE31}" presName="parentLeftMargin" presStyleLbl="node1" presStyleIdx="0" presStyleCnt="3"/>
      <dgm:spPr/>
    </dgm:pt>
    <dgm:pt modelId="{39DE0744-F054-B84E-AC16-30F57EC1C13F}" type="pres">
      <dgm:prSet presAssocID="{7BB60D5A-965E-AD47-9319-BA9DB691CE31}" presName="parentText" presStyleLbl="node1" presStyleIdx="0" presStyleCnt="3">
        <dgm:presLayoutVars>
          <dgm:chMax val="0"/>
          <dgm:bulletEnabled val="1"/>
        </dgm:presLayoutVars>
      </dgm:prSet>
      <dgm:spPr/>
    </dgm:pt>
    <dgm:pt modelId="{A3D0C867-E386-F240-AA12-C5C20CF9BC71}" type="pres">
      <dgm:prSet presAssocID="{7BB60D5A-965E-AD47-9319-BA9DB691CE31}" presName="negativeSpace" presStyleCnt="0"/>
      <dgm:spPr/>
    </dgm:pt>
    <dgm:pt modelId="{38A5154A-9CA2-0D45-A75D-6AAD545DC3AC}" type="pres">
      <dgm:prSet presAssocID="{7BB60D5A-965E-AD47-9319-BA9DB691CE31}" presName="childText" presStyleLbl="conFgAcc1" presStyleIdx="0" presStyleCnt="3">
        <dgm:presLayoutVars>
          <dgm:bulletEnabled val="1"/>
        </dgm:presLayoutVars>
      </dgm:prSet>
      <dgm:spPr/>
    </dgm:pt>
    <dgm:pt modelId="{A075DFDD-C3EE-3A4B-96B2-98E5625CFB71}" type="pres">
      <dgm:prSet presAssocID="{B35644CF-7414-0D4C-82DC-51F7C47A8260}" presName="spaceBetweenRectangles" presStyleCnt="0"/>
      <dgm:spPr/>
    </dgm:pt>
    <dgm:pt modelId="{672D353C-2C60-4D44-8852-4CC2D6038A6E}" type="pres">
      <dgm:prSet presAssocID="{5CF0A5E8-B9BC-7B48-BCFD-FF6CFFA231B5}" presName="parentLin" presStyleCnt="0"/>
      <dgm:spPr/>
    </dgm:pt>
    <dgm:pt modelId="{553A21EA-9087-9841-8A71-33BE0B4EE4E8}" type="pres">
      <dgm:prSet presAssocID="{5CF0A5E8-B9BC-7B48-BCFD-FF6CFFA231B5}" presName="parentLeftMargin" presStyleLbl="node1" presStyleIdx="0" presStyleCnt="3"/>
      <dgm:spPr/>
    </dgm:pt>
    <dgm:pt modelId="{44FED21D-E30E-7D42-A5E2-2D157CC4ED46}" type="pres">
      <dgm:prSet presAssocID="{5CF0A5E8-B9BC-7B48-BCFD-FF6CFFA231B5}" presName="parentText" presStyleLbl="node1" presStyleIdx="1" presStyleCnt="3">
        <dgm:presLayoutVars>
          <dgm:chMax val="0"/>
          <dgm:bulletEnabled val="1"/>
        </dgm:presLayoutVars>
      </dgm:prSet>
      <dgm:spPr/>
    </dgm:pt>
    <dgm:pt modelId="{C0610B43-9C81-0B4A-ABE5-B7616C420D65}" type="pres">
      <dgm:prSet presAssocID="{5CF0A5E8-B9BC-7B48-BCFD-FF6CFFA231B5}" presName="negativeSpace" presStyleCnt="0"/>
      <dgm:spPr/>
    </dgm:pt>
    <dgm:pt modelId="{6446D678-E231-4847-84B7-248F1FCA47E0}" type="pres">
      <dgm:prSet presAssocID="{5CF0A5E8-B9BC-7B48-BCFD-FF6CFFA231B5}" presName="childText" presStyleLbl="conFgAcc1" presStyleIdx="1" presStyleCnt="3">
        <dgm:presLayoutVars>
          <dgm:bulletEnabled val="1"/>
        </dgm:presLayoutVars>
      </dgm:prSet>
      <dgm:spPr/>
    </dgm:pt>
    <dgm:pt modelId="{CE63B5F8-D43D-1048-9413-05E38B5A75AE}" type="pres">
      <dgm:prSet presAssocID="{96C422C6-1E81-B243-9BB7-D33A3C0D0ADE}" presName="spaceBetweenRectangles" presStyleCnt="0"/>
      <dgm:spPr/>
    </dgm:pt>
    <dgm:pt modelId="{A53490BD-9DCC-794A-B428-F2C0667C7A1B}" type="pres">
      <dgm:prSet presAssocID="{D2C9DD22-0B01-F24F-A3FA-3F9CF9600F72}" presName="parentLin" presStyleCnt="0"/>
      <dgm:spPr/>
    </dgm:pt>
    <dgm:pt modelId="{590E008A-DE07-194E-80F0-B3A810DF0FE2}" type="pres">
      <dgm:prSet presAssocID="{D2C9DD22-0B01-F24F-A3FA-3F9CF9600F72}" presName="parentLeftMargin" presStyleLbl="node1" presStyleIdx="1" presStyleCnt="3"/>
      <dgm:spPr/>
    </dgm:pt>
    <dgm:pt modelId="{094A2BEC-7879-6449-B3FC-75D22F41BAE5}" type="pres">
      <dgm:prSet presAssocID="{D2C9DD22-0B01-F24F-A3FA-3F9CF9600F72}" presName="parentText" presStyleLbl="node1" presStyleIdx="2" presStyleCnt="3">
        <dgm:presLayoutVars>
          <dgm:chMax val="0"/>
          <dgm:bulletEnabled val="1"/>
        </dgm:presLayoutVars>
      </dgm:prSet>
      <dgm:spPr/>
    </dgm:pt>
    <dgm:pt modelId="{A0AD217E-EB36-3047-8E3F-AD1EB6E9298F}" type="pres">
      <dgm:prSet presAssocID="{D2C9DD22-0B01-F24F-A3FA-3F9CF9600F72}" presName="negativeSpace" presStyleCnt="0"/>
      <dgm:spPr/>
    </dgm:pt>
    <dgm:pt modelId="{CB84205D-D82A-C54E-9099-A9D721F708D8}" type="pres">
      <dgm:prSet presAssocID="{D2C9DD22-0B01-F24F-A3FA-3F9CF9600F72}" presName="childText" presStyleLbl="conFgAcc1" presStyleIdx="2" presStyleCnt="3">
        <dgm:presLayoutVars>
          <dgm:bulletEnabled val="1"/>
        </dgm:presLayoutVars>
      </dgm:prSet>
      <dgm:spPr/>
    </dgm:pt>
  </dgm:ptLst>
  <dgm:cxnLst>
    <dgm:cxn modelId="{3ABC091F-F1A2-F84E-9B8C-4A18DE0A5851}" type="presOf" srcId="{60C9BFCD-7EE5-8040-8A6F-174BE811567D}" destId="{D7E2F038-C319-DD46-8C19-2AF80BBBBF7C}" srcOrd="0" destOrd="0" presId="urn:microsoft.com/office/officeart/2005/8/layout/list1"/>
    <dgm:cxn modelId="{BE35455D-B585-B24F-9060-80BE1F9E66F3}" srcId="{60C9BFCD-7EE5-8040-8A6F-174BE811567D}" destId="{D2C9DD22-0B01-F24F-A3FA-3F9CF9600F72}" srcOrd="2" destOrd="0" parTransId="{21344E6D-F2BB-1D48-9CE0-28ED033188D0}" sibTransId="{77C36B8B-1F7E-D048-A912-C9648E4F2DEB}"/>
    <dgm:cxn modelId="{E335345F-11EE-9A40-9B2D-9EAA75F7A0F7}" type="presOf" srcId="{5CF0A5E8-B9BC-7B48-BCFD-FF6CFFA231B5}" destId="{553A21EA-9087-9841-8A71-33BE0B4EE4E8}" srcOrd="0" destOrd="0" presId="urn:microsoft.com/office/officeart/2005/8/layout/list1"/>
    <dgm:cxn modelId="{86C6044F-6F0A-5447-94AB-BC49322DDB16}" type="presOf" srcId="{D2C9DD22-0B01-F24F-A3FA-3F9CF9600F72}" destId="{590E008A-DE07-194E-80F0-B3A810DF0FE2}" srcOrd="0" destOrd="0" presId="urn:microsoft.com/office/officeart/2005/8/layout/list1"/>
    <dgm:cxn modelId="{87C62958-4BF6-B94A-B92D-8F5DBBF0C302}" srcId="{60C9BFCD-7EE5-8040-8A6F-174BE811567D}" destId="{7BB60D5A-965E-AD47-9319-BA9DB691CE31}" srcOrd="0" destOrd="0" parTransId="{BFD551E2-97A0-454A-A6AE-B7C6CE14C9C3}" sibTransId="{B35644CF-7414-0D4C-82DC-51F7C47A8260}"/>
    <dgm:cxn modelId="{21489E8A-9A55-0D40-AD89-17940C6F0418}" type="presOf" srcId="{7BB60D5A-965E-AD47-9319-BA9DB691CE31}" destId="{07E90BB2-BEBA-3944-8E08-DB8F54950B96}" srcOrd="0" destOrd="0" presId="urn:microsoft.com/office/officeart/2005/8/layout/list1"/>
    <dgm:cxn modelId="{C8D71DA9-6B5A-1D4B-A293-00F643497496}" srcId="{60C9BFCD-7EE5-8040-8A6F-174BE811567D}" destId="{5CF0A5E8-B9BC-7B48-BCFD-FF6CFFA231B5}" srcOrd="1" destOrd="0" parTransId="{68846C89-3F21-8F46-94EE-B006540043B5}" sibTransId="{96C422C6-1E81-B243-9BB7-D33A3C0D0ADE}"/>
    <dgm:cxn modelId="{F70655B1-C6EB-224D-A0C7-B643A9E88BA9}" type="presOf" srcId="{D2C9DD22-0B01-F24F-A3FA-3F9CF9600F72}" destId="{094A2BEC-7879-6449-B3FC-75D22F41BAE5}" srcOrd="1" destOrd="0" presId="urn:microsoft.com/office/officeart/2005/8/layout/list1"/>
    <dgm:cxn modelId="{FD7ED9C7-F027-BE47-B103-23A9CCFB962C}" type="presOf" srcId="{7BB60D5A-965E-AD47-9319-BA9DB691CE31}" destId="{39DE0744-F054-B84E-AC16-30F57EC1C13F}" srcOrd="1" destOrd="0" presId="urn:microsoft.com/office/officeart/2005/8/layout/list1"/>
    <dgm:cxn modelId="{8754EDC9-38C8-BC4F-8F06-BD2E24E72199}" type="presOf" srcId="{5CF0A5E8-B9BC-7B48-BCFD-FF6CFFA231B5}" destId="{44FED21D-E30E-7D42-A5E2-2D157CC4ED46}" srcOrd="1" destOrd="0" presId="urn:microsoft.com/office/officeart/2005/8/layout/list1"/>
    <dgm:cxn modelId="{F8A72EBC-9BF6-A947-BD3F-F6C27F0166C0}" type="presParOf" srcId="{D7E2F038-C319-DD46-8C19-2AF80BBBBF7C}" destId="{76525438-B4F8-7B4C-A1E6-C73E9E3835D7}" srcOrd="0" destOrd="0" presId="urn:microsoft.com/office/officeart/2005/8/layout/list1"/>
    <dgm:cxn modelId="{8009FC6C-D7A7-0B4E-9F20-1318D6B31393}" type="presParOf" srcId="{76525438-B4F8-7B4C-A1E6-C73E9E3835D7}" destId="{07E90BB2-BEBA-3944-8E08-DB8F54950B96}" srcOrd="0" destOrd="0" presId="urn:microsoft.com/office/officeart/2005/8/layout/list1"/>
    <dgm:cxn modelId="{62B01F11-7A5C-6146-9606-D3B09F6F795D}" type="presParOf" srcId="{76525438-B4F8-7B4C-A1E6-C73E9E3835D7}" destId="{39DE0744-F054-B84E-AC16-30F57EC1C13F}" srcOrd="1" destOrd="0" presId="urn:microsoft.com/office/officeart/2005/8/layout/list1"/>
    <dgm:cxn modelId="{9153F324-DBE8-5F4A-8140-A46F2A7945B5}" type="presParOf" srcId="{D7E2F038-C319-DD46-8C19-2AF80BBBBF7C}" destId="{A3D0C867-E386-F240-AA12-C5C20CF9BC71}" srcOrd="1" destOrd="0" presId="urn:microsoft.com/office/officeart/2005/8/layout/list1"/>
    <dgm:cxn modelId="{9491B60C-A6AE-5C45-8EE3-3E91B76806C6}" type="presParOf" srcId="{D7E2F038-C319-DD46-8C19-2AF80BBBBF7C}" destId="{38A5154A-9CA2-0D45-A75D-6AAD545DC3AC}" srcOrd="2" destOrd="0" presId="urn:microsoft.com/office/officeart/2005/8/layout/list1"/>
    <dgm:cxn modelId="{1752D25F-3EC1-9149-991C-B884797330A8}" type="presParOf" srcId="{D7E2F038-C319-DD46-8C19-2AF80BBBBF7C}" destId="{A075DFDD-C3EE-3A4B-96B2-98E5625CFB71}" srcOrd="3" destOrd="0" presId="urn:microsoft.com/office/officeart/2005/8/layout/list1"/>
    <dgm:cxn modelId="{47AE9ECE-89D7-004B-8DED-DD02F8A7C6C3}" type="presParOf" srcId="{D7E2F038-C319-DD46-8C19-2AF80BBBBF7C}" destId="{672D353C-2C60-4D44-8852-4CC2D6038A6E}" srcOrd="4" destOrd="0" presId="urn:microsoft.com/office/officeart/2005/8/layout/list1"/>
    <dgm:cxn modelId="{9E26DEAD-41B2-2B49-8933-DA4927624FAE}" type="presParOf" srcId="{672D353C-2C60-4D44-8852-4CC2D6038A6E}" destId="{553A21EA-9087-9841-8A71-33BE0B4EE4E8}" srcOrd="0" destOrd="0" presId="urn:microsoft.com/office/officeart/2005/8/layout/list1"/>
    <dgm:cxn modelId="{5BB1D6BD-B8FD-5343-96C5-8246C9067F80}" type="presParOf" srcId="{672D353C-2C60-4D44-8852-4CC2D6038A6E}" destId="{44FED21D-E30E-7D42-A5E2-2D157CC4ED46}" srcOrd="1" destOrd="0" presId="urn:microsoft.com/office/officeart/2005/8/layout/list1"/>
    <dgm:cxn modelId="{4FE6BA6E-C301-3F49-AC57-4D68497D306C}" type="presParOf" srcId="{D7E2F038-C319-DD46-8C19-2AF80BBBBF7C}" destId="{C0610B43-9C81-0B4A-ABE5-B7616C420D65}" srcOrd="5" destOrd="0" presId="urn:microsoft.com/office/officeart/2005/8/layout/list1"/>
    <dgm:cxn modelId="{C8E28AE7-00BE-DE45-8E20-7AFBA839F093}" type="presParOf" srcId="{D7E2F038-C319-DD46-8C19-2AF80BBBBF7C}" destId="{6446D678-E231-4847-84B7-248F1FCA47E0}" srcOrd="6" destOrd="0" presId="urn:microsoft.com/office/officeart/2005/8/layout/list1"/>
    <dgm:cxn modelId="{096ADF0A-A166-D04C-85EE-85BDBC924FC6}" type="presParOf" srcId="{D7E2F038-C319-DD46-8C19-2AF80BBBBF7C}" destId="{CE63B5F8-D43D-1048-9413-05E38B5A75AE}" srcOrd="7" destOrd="0" presId="urn:microsoft.com/office/officeart/2005/8/layout/list1"/>
    <dgm:cxn modelId="{DD6DB352-302F-8A43-A5A1-60304088AE00}" type="presParOf" srcId="{D7E2F038-C319-DD46-8C19-2AF80BBBBF7C}" destId="{A53490BD-9DCC-794A-B428-F2C0667C7A1B}" srcOrd="8" destOrd="0" presId="urn:microsoft.com/office/officeart/2005/8/layout/list1"/>
    <dgm:cxn modelId="{FF1AC306-B4CF-4947-A679-4A468C17D337}" type="presParOf" srcId="{A53490BD-9DCC-794A-B428-F2C0667C7A1B}" destId="{590E008A-DE07-194E-80F0-B3A810DF0FE2}" srcOrd="0" destOrd="0" presId="urn:microsoft.com/office/officeart/2005/8/layout/list1"/>
    <dgm:cxn modelId="{A6F32A43-9145-C64B-B8D4-EA9249222D0F}" type="presParOf" srcId="{A53490BD-9DCC-794A-B428-F2C0667C7A1B}" destId="{094A2BEC-7879-6449-B3FC-75D22F41BAE5}" srcOrd="1" destOrd="0" presId="urn:microsoft.com/office/officeart/2005/8/layout/list1"/>
    <dgm:cxn modelId="{226D6730-E2EF-FB41-AD4E-232CC8460666}" type="presParOf" srcId="{D7E2F038-C319-DD46-8C19-2AF80BBBBF7C}" destId="{A0AD217E-EB36-3047-8E3F-AD1EB6E9298F}" srcOrd="9" destOrd="0" presId="urn:microsoft.com/office/officeart/2005/8/layout/list1"/>
    <dgm:cxn modelId="{A2BBFAB6-9F3C-B542-8434-7688859B1F9E}" type="presParOf" srcId="{D7E2F038-C319-DD46-8C19-2AF80BBBBF7C}" destId="{CB84205D-D82A-C54E-9099-A9D721F708D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04C8FF-92A0-4F33-8344-565C800DF2AF}" type="doc">
      <dgm:prSet loTypeId="urn:microsoft.com/office/officeart/2005/8/layout/hList7" loCatId="list" qsTypeId="urn:microsoft.com/office/officeart/2005/8/quickstyle/simple1" qsCatId="simple" csTypeId="urn:microsoft.com/office/officeart/2005/8/colors/accent1_2" csCatId="accent1" phldr="1"/>
      <dgm:spPr/>
    </dgm:pt>
    <dgm:pt modelId="{67C00B35-666E-4AF7-BA8A-EB4AE62E02E9}">
      <dgm:prSet phldrT="[Text]" custT="1"/>
      <dgm:spPr/>
      <dgm:t>
        <a:bodyPr/>
        <a:lstStyle/>
        <a:p>
          <a:pPr>
            <a:spcAft>
              <a:spcPts val="600"/>
            </a:spcAft>
          </a:pPr>
          <a:r>
            <a:rPr lang="en-US" sz="2800" b="1"/>
            <a:t>Procedural</a:t>
          </a:r>
        </a:p>
        <a:p>
          <a:pPr>
            <a:spcAft>
              <a:spcPct val="35000"/>
            </a:spcAft>
          </a:pPr>
          <a:r>
            <a:rPr lang="en-US" sz="2000"/>
            <a:t>In the development of an individualized education program (IEP), has the IEP team complied with the procedures set forth in the Individuals with Disabilities Education Act (IDEA)? (</a:t>
          </a:r>
          <a:r>
            <a:rPr lang="en-US" sz="2000" i="1"/>
            <a:t>Rowley</a:t>
          </a:r>
          <a:r>
            <a:rPr lang="en-US" sz="2000"/>
            <a:t>)</a:t>
          </a:r>
        </a:p>
      </dgm:t>
    </dgm:pt>
    <dgm:pt modelId="{FFFA2F86-3061-4F17-A838-31F1514470BC}" type="parTrans" cxnId="{8E448FB8-1664-4B84-AFCE-BD3284B51AC1}">
      <dgm:prSet/>
      <dgm:spPr/>
      <dgm:t>
        <a:bodyPr/>
        <a:lstStyle/>
        <a:p>
          <a:endParaRPr lang="en-US"/>
        </a:p>
      </dgm:t>
    </dgm:pt>
    <dgm:pt modelId="{18109EC2-5372-4D39-8BBC-B9F63A28F135}" type="sibTrans" cxnId="{8E448FB8-1664-4B84-AFCE-BD3284B51AC1}">
      <dgm:prSet/>
      <dgm:spPr/>
      <dgm:t>
        <a:bodyPr/>
        <a:lstStyle/>
        <a:p>
          <a:endParaRPr lang="en-US"/>
        </a:p>
      </dgm:t>
    </dgm:pt>
    <dgm:pt modelId="{AA730C14-7D41-4C94-B261-B759FF6F4410}">
      <dgm:prSet phldrT="[Text]" custT="1"/>
      <dgm:spPr/>
      <dgm:t>
        <a:bodyPr/>
        <a:lstStyle/>
        <a:p>
          <a:pPr>
            <a:spcAft>
              <a:spcPct val="35000"/>
            </a:spcAft>
          </a:pPr>
          <a:endParaRPr lang="en-US" sz="2800" b="1"/>
        </a:p>
        <a:p>
          <a:pPr>
            <a:spcAft>
              <a:spcPts val="600"/>
            </a:spcAft>
          </a:pPr>
          <a:r>
            <a:rPr lang="en-US" sz="2800" b="1"/>
            <a:t>Substantive</a:t>
          </a:r>
        </a:p>
        <a:p>
          <a:pPr>
            <a:spcAft>
              <a:spcPct val="35000"/>
            </a:spcAft>
          </a:pPr>
          <a:r>
            <a:rPr lang="en-US" sz="2000"/>
            <a:t>Is the IEP reasonably calculated to enable the child to make progress that is appropriate in light of the child’s circumstances? (</a:t>
          </a:r>
          <a:r>
            <a:rPr lang="en-US" sz="2000" i="1"/>
            <a:t>Endrew F.</a:t>
          </a:r>
          <a:r>
            <a:rPr lang="en-US" sz="2000"/>
            <a:t>)</a:t>
          </a:r>
        </a:p>
        <a:p>
          <a:pPr>
            <a:spcAft>
              <a:spcPct val="35000"/>
            </a:spcAft>
          </a:pPr>
          <a:endParaRPr lang="en-US" sz="1700"/>
        </a:p>
      </dgm:t>
    </dgm:pt>
    <dgm:pt modelId="{62D36D4E-DC35-43AC-A1AD-D19AF0510D75}" type="parTrans" cxnId="{9D9425AE-8794-4E06-9084-6F068534E8EC}">
      <dgm:prSet/>
      <dgm:spPr/>
      <dgm:t>
        <a:bodyPr/>
        <a:lstStyle/>
        <a:p>
          <a:endParaRPr lang="en-US"/>
        </a:p>
      </dgm:t>
    </dgm:pt>
    <dgm:pt modelId="{38A88A8B-A3A8-4AA9-81D3-65EEDAA13FAC}" type="sibTrans" cxnId="{9D9425AE-8794-4E06-9084-6F068534E8EC}">
      <dgm:prSet/>
      <dgm:spPr/>
      <dgm:t>
        <a:bodyPr/>
        <a:lstStyle/>
        <a:p>
          <a:endParaRPr lang="en-US"/>
        </a:p>
      </dgm:t>
    </dgm:pt>
    <dgm:pt modelId="{524B2A36-F464-4BCC-ABE3-64FC487949D6}">
      <dgm:prSet phldrT="[Text]" custT="1"/>
      <dgm:spPr/>
      <dgm:t>
        <a:bodyPr tIns="411480"/>
        <a:lstStyle/>
        <a:p>
          <a:pPr>
            <a:spcBef>
              <a:spcPts val="600"/>
            </a:spcBef>
            <a:spcAft>
              <a:spcPts val="600"/>
            </a:spcAft>
          </a:pPr>
          <a:r>
            <a:rPr lang="en-US" sz="2800" b="1"/>
            <a:t>Implementation</a:t>
          </a:r>
        </a:p>
        <a:p>
          <a:pPr>
            <a:spcBef>
              <a:spcPct val="0"/>
            </a:spcBef>
            <a:spcAft>
              <a:spcPct val="35000"/>
            </a:spcAft>
          </a:pPr>
          <a:r>
            <a:rPr lang="en-US" sz="2000"/>
            <a:t>In implementing the IEP, were the instructional services and supports outlined in the IEP provided as agreed on during the IEP process? </a:t>
          </a:r>
          <a:endParaRPr lang="en-US" sz="2000" b="0"/>
        </a:p>
      </dgm:t>
    </dgm:pt>
    <dgm:pt modelId="{D1C1A5C1-DF1D-4C9D-8E85-0F8895530919}" type="parTrans" cxnId="{7A5F2F04-E220-4EA0-BB93-1625EA3322AA}">
      <dgm:prSet/>
      <dgm:spPr/>
      <dgm:t>
        <a:bodyPr/>
        <a:lstStyle/>
        <a:p>
          <a:endParaRPr lang="en-US"/>
        </a:p>
      </dgm:t>
    </dgm:pt>
    <dgm:pt modelId="{8EA5DCC4-4C86-43BB-8A31-844B530FE153}" type="sibTrans" cxnId="{7A5F2F04-E220-4EA0-BB93-1625EA3322AA}">
      <dgm:prSet/>
      <dgm:spPr/>
      <dgm:t>
        <a:bodyPr/>
        <a:lstStyle/>
        <a:p>
          <a:endParaRPr lang="en-US"/>
        </a:p>
      </dgm:t>
    </dgm:pt>
    <dgm:pt modelId="{D35FCC62-F9B6-4979-817B-5B6A9618C0D2}" type="pres">
      <dgm:prSet presAssocID="{2204C8FF-92A0-4F33-8344-565C800DF2AF}" presName="Name0" presStyleCnt="0">
        <dgm:presLayoutVars>
          <dgm:dir/>
          <dgm:resizeHandles val="exact"/>
        </dgm:presLayoutVars>
      </dgm:prSet>
      <dgm:spPr/>
    </dgm:pt>
    <dgm:pt modelId="{B5EFE8B3-04CF-461E-B601-68D60A142E29}" type="pres">
      <dgm:prSet presAssocID="{2204C8FF-92A0-4F33-8344-565C800DF2AF}" presName="fgShape" presStyleLbl="fgShp" presStyleIdx="0" presStyleCnt="1" custScaleY="118970" custLinFactNeighborX="-289" custLinFactNeighborY="25159"/>
      <dgm:spPr/>
    </dgm:pt>
    <dgm:pt modelId="{1BF71079-34AE-408D-8D31-5E1A3864C23F}" type="pres">
      <dgm:prSet presAssocID="{2204C8FF-92A0-4F33-8344-565C800DF2AF}" presName="linComp" presStyleCnt="0"/>
      <dgm:spPr/>
    </dgm:pt>
    <dgm:pt modelId="{CF7ED945-118C-41BF-8366-6209E230ECE7}" type="pres">
      <dgm:prSet presAssocID="{67C00B35-666E-4AF7-BA8A-EB4AE62E02E9}" presName="compNode" presStyleCnt="0"/>
      <dgm:spPr/>
    </dgm:pt>
    <dgm:pt modelId="{AAB7A051-7810-4BD9-9592-B3BB39DF39C7}" type="pres">
      <dgm:prSet presAssocID="{67C00B35-666E-4AF7-BA8A-EB4AE62E02E9}" presName="bkgdShape" presStyleLbl="node1" presStyleIdx="0" presStyleCnt="3"/>
      <dgm:spPr/>
    </dgm:pt>
    <dgm:pt modelId="{09FE4927-A344-4AD2-9B54-2FE2F8612653}" type="pres">
      <dgm:prSet presAssocID="{67C00B35-666E-4AF7-BA8A-EB4AE62E02E9}" presName="nodeTx" presStyleLbl="node1" presStyleIdx="0" presStyleCnt="3">
        <dgm:presLayoutVars>
          <dgm:bulletEnabled val="1"/>
        </dgm:presLayoutVars>
      </dgm:prSet>
      <dgm:spPr/>
    </dgm:pt>
    <dgm:pt modelId="{93F64E46-DA28-4997-B547-9F12149EF8E9}" type="pres">
      <dgm:prSet presAssocID="{67C00B35-666E-4AF7-BA8A-EB4AE62E02E9}" presName="invisiNode" presStyleLbl="node1" presStyleIdx="0" presStyleCnt="3"/>
      <dgm:spPr/>
    </dgm:pt>
    <dgm:pt modelId="{36A1B3A8-6195-469C-B29B-8850E449A80B}" type="pres">
      <dgm:prSet presAssocID="{67C00B35-666E-4AF7-BA8A-EB4AE62E02E9}"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outline"/>
        </a:ext>
      </dgm:extLst>
    </dgm:pt>
    <dgm:pt modelId="{912AECD1-2170-40AD-8906-C44B741398C9}" type="pres">
      <dgm:prSet presAssocID="{18109EC2-5372-4D39-8BBC-B9F63A28F135}" presName="sibTrans" presStyleLbl="sibTrans2D1" presStyleIdx="0" presStyleCnt="0"/>
      <dgm:spPr/>
    </dgm:pt>
    <dgm:pt modelId="{C4E66E05-654F-4FB9-A37F-3F324DFDF53B}" type="pres">
      <dgm:prSet presAssocID="{AA730C14-7D41-4C94-B261-B759FF6F4410}" presName="compNode" presStyleCnt="0"/>
      <dgm:spPr/>
    </dgm:pt>
    <dgm:pt modelId="{FB60398C-079B-4132-A23A-9AEF49F337A3}" type="pres">
      <dgm:prSet presAssocID="{AA730C14-7D41-4C94-B261-B759FF6F4410}" presName="bkgdShape" presStyleLbl="node1" presStyleIdx="1" presStyleCnt="3"/>
      <dgm:spPr/>
    </dgm:pt>
    <dgm:pt modelId="{B0867CA3-F150-44EA-A0CD-92A1F7411C86}" type="pres">
      <dgm:prSet presAssocID="{AA730C14-7D41-4C94-B261-B759FF6F4410}" presName="nodeTx" presStyleLbl="node1" presStyleIdx="1" presStyleCnt="3">
        <dgm:presLayoutVars>
          <dgm:bulletEnabled val="1"/>
        </dgm:presLayoutVars>
      </dgm:prSet>
      <dgm:spPr/>
    </dgm:pt>
    <dgm:pt modelId="{CEFDE536-336D-4A77-B13D-CA07ECC4179D}" type="pres">
      <dgm:prSet presAssocID="{AA730C14-7D41-4C94-B261-B759FF6F4410}" presName="invisiNode" presStyleLbl="node1" presStyleIdx="1" presStyleCnt="3"/>
      <dgm:spPr/>
    </dgm:pt>
    <dgm:pt modelId="{D44892C1-96B6-45BB-98CF-44902FC55AA8}" type="pres">
      <dgm:prSet presAssocID="{AA730C14-7D41-4C94-B261-B759FF6F4410}"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pward trend with solid fill"/>
        </a:ext>
      </dgm:extLst>
    </dgm:pt>
    <dgm:pt modelId="{85B62642-4BB6-444D-8563-031DE5C8064F}" type="pres">
      <dgm:prSet presAssocID="{38A88A8B-A3A8-4AA9-81D3-65EEDAA13FAC}" presName="sibTrans" presStyleLbl="sibTrans2D1" presStyleIdx="0" presStyleCnt="0"/>
      <dgm:spPr/>
    </dgm:pt>
    <dgm:pt modelId="{40CD1FDC-9FF0-4548-8763-3E4F7392F0F8}" type="pres">
      <dgm:prSet presAssocID="{524B2A36-F464-4BCC-ABE3-64FC487949D6}" presName="compNode" presStyleCnt="0"/>
      <dgm:spPr/>
    </dgm:pt>
    <dgm:pt modelId="{73C230CC-1DC8-440F-8F94-2267BF883518}" type="pres">
      <dgm:prSet presAssocID="{524B2A36-F464-4BCC-ABE3-64FC487949D6}" presName="bkgdShape" presStyleLbl="node1" presStyleIdx="2" presStyleCnt="3"/>
      <dgm:spPr/>
    </dgm:pt>
    <dgm:pt modelId="{B6D7ADA0-9E52-49DD-BFFE-25546F2DB625}" type="pres">
      <dgm:prSet presAssocID="{524B2A36-F464-4BCC-ABE3-64FC487949D6}" presName="nodeTx" presStyleLbl="node1" presStyleIdx="2" presStyleCnt="3">
        <dgm:presLayoutVars>
          <dgm:bulletEnabled val="1"/>
        </dgm:presLayoutVars>
      </dgm:prSet>
      <dgm:spPr/>
    </dgm:pt>
    <dgm:pt modelId="{6CCCCB86-3D71-4EBC-90EF-8B5B51ED3FA4}" type="pres">
      <dgm:prSet presAssocID="{524B2A36-F464-4BCC-ABE3-64FC487949D6}" presName="invisiNode" presStyleLbl="node1" presStyleIdx="2" presStyleCnt="3"/>
      <dgm:spPr/>
    </dgm:pt>
    <dgm:pt modelId="{2AD4F726-84B9-456F-985A-E0DF07732955}" type="pres">
      <dgm:prSet presAssocID="{524B2A36-F464-4BCC-ABE3-64FC487949D6}"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outline"/>
        </a:ext>
      </dgm:extLst>
    </dgm:pt>
  </dgm:ptLst>
  <dgm:cxnLst>
    <dgm:cxn modelId="{7A5F2F04-E220-4EA0-BB93-1625EA3322AA}" srcId="{2204C8FF-92A0-4F33-8344-565C800DF2AF}" destId="{524B2A36-F464-4BCC-ABE3-64FC487949D6}" srcOrd="2" destOrd="0" parTransId="{D1C1A5C1-DF1D-4C9D-8E85-0F8895530919}" sibTransId="{8EA5DCC4-4C86-43BB-8A31-844B530FE153}"/>
    <dgm:cxn modelId="{B3AD4822-BCEC-404F-B18D-54499B333A0D}" type="presOf" srcId="{2204C8FF-92A0-4F33-8344-565C800DF2AF}" destId="{D35FCC62-F9B6-4979-817B-5B6A9618C0D2}" srcOrd="0" destOrd="0" presId="urn:microsoft.com/office/officeart/2005/8/layout/hList7"/>
    <dgm:cxn modelId="{38DC4536-45F3-47CE-AEC7-8BDA03ACE6EF}" type="presOf" srcId="{AA730C14-7D41-4C94-B261-B759FF6F4410}" destId="{FB60398C-079B-4132-A23A-9AEF49F337A3}" srcOrd="0" destOrd="0" presId="urn:microsoft.com/office/officeart/2005/8/layout/hList7"/>
    <dgm:cxn modelId="{01E8DC46-18C3-4309-B5D8-18DF278D9A45}" type="presOf" srcId="{67C00B35-666E-4AF7-BA8A-EB4AE62E02E9}" destId="{AAB7A051-7810-4BD9-9592-B3BB39DF39C7}" srcOrd="0" destOrd="0" presId="urn:microsoft.com/office/officeart/2005/8/layout/hList7"/>
    <dgm:cxn modelId="{38AA4B70-2D2E-4A1F-B4B2-35A0A5D1194C}" type="presOf" srcId="{67C00B35-666E-4AF7-BA8A-EB4AE62E02E9}" destId="{09FE4927-A344-4AD2-9B54-2FE2F8612653}" srcOrd="1" destOrd="0" presId="urn:microsoft.com/office/officeart/2005/8/layout/hList7"/>
    <dgm:cxn modelId="{F510E881-2D51-4541-8E32-57C81FB8A7DF}" type="presOf" srcId="{38A88A8B-A3A8-4AA9-81D3-65EEDAA13FAC}" destId="{85B62642-4BB6-444D-8563-031DE5C8064F}" srcOrd="0" destOrd="0" presId="urn:microsoft.com/office/officeart/2005/8/layout/hList7"/>
    <dgm:cxn modelId="{7E035D9A-7B54-47CC-B6D9-124E86EF0C36}" type="presOf" srcId="{524B2A36-F464-4BCC-ABE3-64FC487949D6}" destId="{73C230CC-1DC8-440F-8F94-2267BF883518}" srcOrd="0" destOrd="0" presId="urn:microsoft.com/office/officeart/2005/8/layout/hList7"/>
    <dgm:cxn modelId="{9D9425AE-8794-4E06-9084-6F068534E8EC}" srcId="{2204C8FF-92A0-4F33-8344-565C800DF2AF}" destId="{AA730C14-7D41-4C94-B261-B759FF6F4410}" srcOrd="1" destOrd="0" parTransId="{62D36D4E-DC35-43AC-A1AD-D19AF0510D75}" sibTransId="{38A88A8B-A3A8-4AA9-81D3-65EEDAA13FAC}"/>
    <dgm:cxn modelId="{8E448FB8-1664-4B84-AFCE-BD3284B51AC1}" srcId="{2204C8FF-92A0-4F33-8344-565C800DF2AF}" destId="{67C00B35-666E-4AF7-BA8A-EB4AE62E02E9}" srcOrd="0" destOrd="0" parTransId="{FFFA2F86-3061-4F17-A838-31F1514470BC}" sibTransId="{18109EC2-5372-4D39-8BBC-B9F63A28F135}"/>
    <dgm:cxn modelId="{93D393CF-6180-475C-9D05-48A1DB1D71A3}" type="presOf" srcId="{AA730C14-7D41-4C94-B261-B759FF6F4410}" destId="{B0867CA3-F150-44EA-A0CD-92A1F7411C86}" srcOrd="1" destOrd="0" presId="urn:microsoft.com/office/officeart/2005/8/layout/hList7"/>
    <dgm:cxn modelId="{9C924DDE-9912-4506-AE28-5EDFFD722F48}" type="presOf" srcId="{18109EC2-5372-4D39-8BBC-B9F63A28F135}" destId="{912AECD1-2170-40AD-8906-C44B741398C9}" srcOrd="0" destOrd="0" presId="urn:microsoft.com/office/officeart/2005/8/layout/hList7"/>
    <dgm:cxn modelId="{EE3E8CFD-2712-4105-BE6F-C1AC29308CA8}" type="presOf" srcId="{524B2A36-F464-4BCC-ABE3-64FC487949D6}" destId="{B6D7ADA0-9E52-49DD-BFFE-25546F2DB625}" srcOrd="1" destOrd="0" presId="urn:microsoft.com/office/officeart/2005/8/layout/hList7"/>
    <dgm:cxn modelId="{2B115118-D75E-46E8-A455-D0B3F396D66D}" type="presParOf" srcId="{D35FCC62-F9B6-4979-817B-5B6A9618C0D2}" destId="{B5EFE8B3-04CF-461E-B601-68D60A142E29}" srcOrd="0" destOrd="0" presId="urn:microsoft.com/office/officeart/2005/8/layout/hList7"/>
    <dgm:cxn modelId="{42CC8074-45BE-4F1E-85B6-3B9E7A345A83}" type="presParOf" srcId="{D35FCC62-F9B6-4979-817B-5B6A9618C0D2}" destId="{1BF71079-34AE-408D-8D31-5E1A3864C23F}" srcOrd="1" destOrd="0" presId="urn:microsoft.com/office/officeart/2005/8/layout/hList7"/>
    <dgm:cxn modelId="{97D33CD0-54C4-41CC-8187-B80E9C12EFD7}" type="presParOf" srcId="{1BF71079-34AE-408D-8D31-5E1A3864C23F}" destId="{CF7ED945-118C-41BF-8366-6209E230ECE7}" srcOrd="0" destOrd="0" presId="urn:microsoft.com/office/officeart/2005/8/layout/hList7"/>
    <dgm:cxn modelId="{951653AE-101B-435C-AD13-50EFFD537B17}" type="presParOf" srcId="{CF7ED945-118C-41BF-8366-6209E230ECE7}" destId="{AAB7A051-7810-4BD9-9592-B3BB39DF39C7}" srcOrd="0" destOrd="0" presId="urn:microsoft.com/office/officeart/2005/8/layout/hList7"/>
    <dgm:cxn modelId="{28A31454-493D-4082-8D3B-16CAD38E6862}" type="presParOf" srcId="{CF7ED945-118C-41BF-8366-6209E230ECE7}" destId="{09FE4927-A344-4AD2-9B54-2FE2F8612653}" srcOrd="1" destOrd="0" presId="urn:microsoft.com/office/officeart/2005/8/layout/hList7"/>
    <dgm:cxn modelId="{DF582A87-66AC-4BB4-B5B2-3BF47865197A}" type="presParOf" srcId="{CF7ED945-118C-41BF-8366-6209E230ECE7}" destId="{93F64E46-DA28-4997-B547-9F12149EF8E9}" srcOrd="2" destOrd="0" presId="urn:microsoft.com/office/officeart/2005/8/layout/hList7"/>
    <dgm:cxn modelId="{36732911-B5EC-4110-AE65-D498780BED72}" type="presParOf" srcId="{CF7ED945-118C-41BF-8366-6209E230ECE7}" destId="{36A1B3A8-6195-469C-B29B-8850E449A80B}" srcOrd="3" destOrd="0" presId="urn:microsoft.com/office/officeart/2005/8/layout/hList7"/>
    <dgm:cxn modelId="{D4737397-8407-48CA-A70D-71EF7A0AE351}" type="presParOf" srcId="{1BF71079-34AE-408D-8D31-5E1A3864C23F}" destId="{912AECD1-2170-40AD-8906-C44B741398C9}" srcOrd="1" destOrd="0" presId="urn:microsoft.com/office/officeart/2005/8/layout/hList7"/>
    <dgm:cxn modelId="{FE8ED4DF-BFB8-483B-8868-5F336B4E62DA}" type="presParOf" srcId="{1BF71079-34AE-408D-8D31-5E1A3864C23F}" destId="{C4E66E05-654F-4FB9-A37F-3F324DFDF53B}" srcOrd="2" destOrd="0" presId="urn:microsoft.com/office/officeart/2005/8/layout/hList7"/>
    <dgm:cxn modelId="{67E1D92D-DE61-4ED1-925D-E13DF01633EB}" type="presParOf" srcId="{C4E66E05-654F-4FB9-A37F-3F324DFDF53B}" destId="{FB60398C-079B-4132-A23A-9AEF49F337A3}" srcOrd="0" destOrd="0" presId="urn:microsoft.com/office/officeart/2005/8/layout/hList7"/>
    <dgm:cxn modelId="{B1D62E65-FFB9-4C4D-A81C-B76893CC0FC1}" type="presParOf" srcId="{C4E66E05-654F-4FB9-A37F-3F324DFDF53B}" destId="{B0867CA3-F150-44EA-A0CD-92A1F7411C86}" srcOrd="1" destOrd="0" presId="urn:microsoft.com/office/officeart/2005/8/layout/hList7"/>
    <dgm:cxn modelId="{BC455712-461B-4EE0-80FF-66D3A5F2433E}" type="presParOf" srcId="{C4E66E05-654F-4FB9-A37F-3F324DFDF53B}" destId="{CEFDE536-336D-4A77-B13D-CA07ECC4179D}" srcOrd="2" destOrd="0" presId="urn:microsoft.com/office/officeart/2005/8/layout/hList7"/>
    <dgm:cxn modelId="{E395A4AF-7D06-4A27-9B6F-53A71B7D62A6}" type="presParOf" srcId="{C4E66E05-654F-4FB9-A37F-3F324DFDF53B}" destId="{D44892C1-96B6-45BB-98CF-44902FC55AA8}" srcOrd="3" destOrd="0" presId="urn:microsoft.com/office/officeart/2005/8/layout/hList7"/>
    <dgm:cxn modelId="{014BE7F2-5F87-401D-AD9E-069127B9D12B}" type="presParOf" srcId="{1BF71079-34AE-408D-8D31-5E1A3864C23F}" destId="{85B62642-4BB6-444D-8563-031DE5C8064F}" srcOrd="3" destOrd="0" presId="urn:microsoft.com/office/officeart/2005/8/layout/hList7"/>
    <dgm:cxn modelId="{E38ED44B-49F4-49BB-A298-A1E08F7001A3}" type="presParOf" srcId="{1BF71079-34AE-408D-8D31-5E1A3864C23F}" destId="{40CD1FDC-9FF0-4548-8763-3E4F7392F0F8}" srcOrd="4" destOrd="0" presId="urn:microsoft.com/office/officeart/2005/8/layout/hList7"/>
    <dgm:cxn modelId="{9AAF792F-EA68-422D-995B-5BFD5AB83C36}" type="presParOf" srcId="{40CD1FDC-9FF0-4548-8763-3E4F7392F0F8}" destId="{73C230CC-1DC8-440F-8F94-2267BF883518}" srcOrd="0" destOrd="0" presId="urn:microsoft.com/office/officeart/2005/8/layout/hList7"/>
    <dgm:cxn modelId="{06ECB966-55F1-4E12-A435-EB24E083DA56}" type="presParOf" srcId="{40CD1FDC-9FF0-4548-8763-3E4F7392F0F8}" destId="{B6D7ADA0-9E52-49DD-BFFE-25546F2DB625}" srcOrd="1" destOrd="0" presId="urn:microsoft.com/office/officeart/2005/8/layout/hList7"/>
    <dgm:cxn modelId="{FEA6395E-0156-429D-9DF4-34D62B6A156D}" type="presParOf" srcId="{40CD1FDC-9FF0-4548-8763-3E4F7392F0F8}" destId="{6CCCCB86-3D71-4EBC-90EF-8B5B51ED3FA4}" srcOrd="2" destOrd="0" presId="urn:microsoft.com/office/officeart/2005/8/layout/hList7"/>
    <dgm:cxn modelId="{A8628590-674E-46AA-9399-828F9DFE309C}" type="presParOf" srcId="{40CD1FDC-9FF0-4548-8763-3E4F7392F0F8}" destId="{2AD4F726-84B9-456F-985A-E0DF0773295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rgbClr val="4C8C40"/>
        </a:solidFill>
        <a:ln w="6350">
          <a:solidFill>
            <a:schemeClr val="bg1"/>
          </a:solidFill>
        </a:ln>
      </dgm:spPr>
      <dgm:t>
        <a:bodyPr/>
        <a:lstStyle/>
        <a:p>
          <a:r>
            <a:rPr lang="en-US" sz="3200"/>
            <a:t>PLAAFP</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0076BD"/>
        </a:solidFill>
        <a:ln w="6350" cap="flat" cmpd="sng" algn="ctr">
          <a:solidFill>
            <a:srgbClr val="FFFFFF"/>
          </a:solidFill>
          <a:prstDash val="solid"/>
          <a:miter lim="800000"/>
        </a:ln>
        <a:effectLst/>
      </dgm:spPr>
      <dgm:t>
        <a:bodyPr spcFirstLastPara="0" vert="horz" wrap="square" lIns="121920" tIns="121920" rIns="121920" bIns="121920" numCol="1" spcCol="1270" anchor="ctr" anchorCtr="0"/>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dgm:spPr/>
      <dgm:t>
        <a:bodyPr/>
        <a:lstStyle/>
        <a:p>
          <a:r>
            <a:rPr lang="en-US"/>
            <a:t>Statement of Special Education and Aids &amp;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a:xfrm>
          <a:off x="1896159" y="1303020"/>
          <a:ext cx="1802917" cy="1737360"/>
        </a:xfrm>
        <a:prstGeom prst="roundRect">
          <a:avLst/>
        </a:prstGeom>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79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8C18CA-31B4-4E66-8AFA-68C2DE08CF97}" type="doc">
      <dgm:prSet loTypeId="urn:microsoft.com/office/officeart/2005/8/layout/hList2" loCatId="list" qsTypeId="urn:microsoft.com/office/officeart/2005/8/quickstyle/simple1" qsCatId="simple" csTypeId="urn:microsoft.com/office/officeart/2005/8/colors/accent1_2" csCatId="accent1" phldr="1"/>
      <dgm:spPr/>
    </dgm:pt>
    <dgm:pt modelId="{9F6A3BA7-EBE0-4FD6-A8D5-41BAFBB7FEAC}">
      <dgm:prSet phldrT="[Text]"/>
      <dgm:spPr/>
      <dgm:t>
        <a:bodyPr/>
        <a:lstStyle/>
        <a:p>
          <a:pPr algn="l"/>
          <a:r>
            <a:rPr lang="en-US"/>
            <a:t>For Students</a:t>
          </a:r>
        </a:p>
      </dgm:t>
    </dgm:pt>
    <dgm:pt modelId="{D505D7A6-09DA-43EF-8CB2-163C0C02FA37}" type="parTrans" cxnId="{1C8AE61A-BA87-4CBA-B841-43DB3DBA4620}">
      <dgm:prSet/>
      <dgm:spPr/>
      <dgm:t>
        <a:bodyPr/>
        <a:lstStyle/>
        <a:p>
          <a:endParaRPr lang="en-US"/>
        </a:p>
      </dgm:t>
    </dgm:pt>
    <dgm:pt modelId="{C284D3AB-42EF-419B-B37A-327FE8439467}" type="sibTrans" cxnId="{1C8AE61A-BA87-4CBA-B841-43DB3DBA4620}">
      <dgm:prSet/>
      <dgm:spPr/>
      <dgm:t>
        <a:bodyPr/>
        <a:lstStyle/>
        <a:p>
          <a:endParaRPr lang="en-US"/>
        </a:p>
      </dgm:t>
    </dgm:pt>
    <dgm:pt modelId="{FAC8E429-786A-4777-8711-8585BB5DBC79}">
      <dgm:prSet phldrT="[Text]"/>
      <dgm:spPr/>
      <dgm:t>
        <a:bodyPr/>
        <a:lstStyle/>
        <a:p>
          <a:pPr algn="l"/>
          <a:r>
            <a:rPr lang="en-US"/>
            <a:t>For Instructors</a:t>
          </a:r>
        </a:p>
      </dgm:t>
    </dgm:pt>
    <dgm:pt modelId="{8B7E09F8-7D93-453F-86CB-92848481F37F}" type="parTrans" cxnId="{AC856F5C-484A-4651-B166-55B4185D55C6}">
      <dgm:prSet/>
      <dgm:spPr/>
      <dgm:t>
        <a:bodyPr/>
        <a:lstStyle/>
        <a:p>
          <a:endParaRPr lang="en-US"/>
        </a:p>
      </dgm:t>
    </dgm:pt>
    <dgm:pt modelId="{7DBEC231-6E8F-488E-8541-60EB60703765}" type="sibTrans" cxnId="{AC856F5C-484A-4651-B166-55B4185D55C6}">
      <dgm:prSet/>
      <dgm:spPr/>
      <dgm:t>
        <a:bodyPr/>
        <a:lstStyle/>
        <a:p>
          <a:endParaRPr lang="en-US"/>
        </a:p>
      </dgm:t>
    </dgm:pt>
    <dgm:pt modelId="{0220A4CB-359D-4A77-9025-1A1828780C36}">
      <dgm:prSet/>
      <dgm:spPr/>
      <dgm:t>
        <a:bodyPr/>
        <a:lstStyle/>
        <a:p>
          <a:pPr marL="0">
            <a:buFont typeface="Arial" panose="020B0604020202020204" pitchFamily="34" charset="0"/>
            <a:buNone/>
          </a:pPr>
          <a:r>
            <a:rPr lang="en-US"/>
            <a:t>In a </a:t>
          </a:r>
          <a:r>
            <a:rPr lang="en-US" b="1"/>
            <a:t>nonflipped</a:t>
          </a:r>
          <a:r>
            <a:rPr lang="en-US"/>
            <a:t> classroom: lecture occurs in class and homework occurs out of class.</a:t>
          </a:r>
        </a:p>
      </dgm:t>
    </dgm:pt>
    <dgm:pt modelId="{BBD4C817-18A3-4AED-A136-9FC144C2B17E}" type="parTrans" cxnId="{FC33535F-556D-4419-B9E8-FCD89137FD8B}">
      <dgm:prSet/>
      <dgm:spPr/>
      <dgm:t>
        <a:bodyPr/>
        <a:lstStyle/>
        <a:p>
          <a:endParaRPr lang="en-US"/>
        </a:p>
      </dgm:t>
    </dgm:pt>
    <dgm:pt modelId="{D88226DB-5840-479B-B69F-DBDEEE1B6025}" type="sibTrans" cxnId="{FC33535F-556D-4419-B9E8-FCD89137FD8B}">
      <dgm:prSet/>
      <dgm:spPr/>
      <dgm:t>
        <a:bodyPr/>
        <a:lstStyle/>
        <a:p>
          <a:endParaRPr lang="en-US"/>
        </a:p>
      </dgm:t>
    </dgm:pt>
    <dgm:pt modelId="{CCE6F808-6161-40F0-BFA1-0510891AACFB}">
      <dgm:prSet/>
      <dgm:spPr/>
      <dgm:t>
        <a:bodyPr/>
        <a:lstStyle/>
        <a:p>
          <a:pPr marL="0">
            <a:buFont typeface="Arial" panose="020B0604020202020204" pitchFamily="34" charset="0"/>
            <a:buNone/>
          </a:pPr>
          <a:r>
            <a:rPr lang="en-US"/>
            <a:t>In a </a:t>
          </a:r>
          <a:r>
            <a:rPr lang="en-US" b="1"/>
            <a:t>nonflipped</a:t>
          </a:r>
          <a:r>
            <a:rPr lang="en-US"/>
            <a:t> classroom: instructors plan a lecture and may plan in-class activities in which students apply content they learned in the lecture.</a:t>
          </a:r>
        </a:p>
      </dgm:t>
    </dgm:pt>
    <dgm:pt modelId="{4A1B1EB9-FBF1-44A3-AEB9-8FF6F0361BBC}" type="parTrans" cxnId="{559B9922-A6EB-4C18-AFDF-0A79AAA7BD59}">
      <dgm:prSet/>
      <dgm:spPr/>
      <dgm:t>
        <a:bodyPr/>
        <a:lstStyle/>
        <a:p>
          <a:endParaRPr lang="en-US"/>
        </a:p>
      </dgm:t>
    </dgm:pt>
    <dgm:pt modelId="{0A61A772-FBEA-4C1B-A6D2-0363272B862A}" type="sibTrans" cxnId="{559B9922-A6EB-4C18-AFDF-0A79AAA7BD59}">
      <dgm:prSet/>
      <dgm:spPr/>
      <dgm:t>
        <a:bodyPr/>
        <a:lstStyle/>
        <a:p>
          <a:endParaRPr lang="en-US"/>
        </a:p>
      </dgm:t>
    </dgm:pt>
    <dgm:pt modelId="{E53AF0EA-44A4-4FCF-9F67-4F1EB269A0A4}" type="pres">
      <dgm:prSet presAssocID="{018C18CA-31B4-4E66-8AFA-68C2DE08CF97}" presName="linearFlow" presStyleCnt="0">
        <dgm:presLayoutVars>
          <dgm:dir/>
          <dgm:animLvl val="lvl"/>
          <dgm:resizeHandles/>
        </dgm:presLayoutVars>
      </dgm:prSet>
      <dgm:spPr/>
    </dgm:pt>
    <dgm:pt modelId="{9E735C60-7A99-4AFF-8541-F9FF23D3172E}" type="pres">
      <dgm:prSet presAssocID="{9F6A3BA7-EBE0-4FD6-A8D5-41BAFBB7FEAC}" presName="compositeNode" presStyleCnt="0">
        <dgm:presLayoutVars>
          <dgm:bulletEnabled val="1"/>
        </dgm:presLayoutVars>
      </dgm:prSet>
      <dgm:spPr/>
    </dgm:pt>
    <dgm:pt modelId="{AE9395D2-A98E-40F7-88B3-0EBA46364BE1}" type="pres">
      <dgm:prSet presAssocID="{9F6A3BA7-EBE0-4FD6-A8D5-41BAFBB7FEAC}" presName="imag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hool boy outline"/>
        </a:ext>
      </dgm:extLst>
    </dgm:pt>
    <dgm:pt modelId="{85DCCD3F-3AD9-4B73-B9F6-1A68CEC7649E}" type="pres">
      <dgm:prSet presAssocID="{9F6A3BA7-EBE0-4FD6-A8D5-41BAFBB7FEAC}" presName="childNode" presStyleLbl="node1" presStyleIdx="0" presStyleCnt="2">
        <dgm:presLayoutVars>
          <dgm:bulletEnabled val="1"/>
        </dgm:presLayoutVars>
      </dgm:prSet>
      <dgm:spPr/>
    </dgm:pt>
    <dgm:pt modelId="{E5428809-5852-4185-A4A8-ADE7A9CB00C8}" type="pres">
      <dgm:prSet presAssocID="{9F6A3BA7-EBE0-4FD6-A8D5-41BAFBB7FEAC}" presName="parentNode" presStyleLbl="revTx" presStyleIdx="0" presStyleCnt="2">
        <dgm:presLayoutVars>
          <dgm:chMax val="0"/>
          <dgm:bulletEnabled val="1"/>
        </dgm:presLayoutVars>
      </dgm:prSet>
      <dgm:spPr/>
    </dgm:pt>
    <dgm:pt modelId="{C9E998A1-E62B-4F80-9C6D-9CD9F8F8F5E4}" type="pres">
      <dgm:prSet presAssocID="{C284D3AB-42EF-419B-B37A-327FE8439467}" presName="sibTrans" presStyleCnt="0"/>
      <dgm:spPr/>
    </dgm:pt>
    <dgm:pt modelId="{F942428D-A28A-4B66-B1D6-E5FDD9B0F3A9}" type="pres">
      <dgm:prSet presAssocID="{FAC8E429-786A-4777-8711-8585BB5DBC79}" presName="compositeNode" presStyleCnt="0">
        <dgm:presLayoutVars>
          <dgm:bulletEnabled val="1"/>
        </dgm:presLayoutVars>
      </dgm:prSet>
      <dgm:spPr/>
    </dgm:pt>
    <dgm:pt modelId="{D4ECCEEE-FF67-4810-8365-1A2181B6D58F}" type="pres">
      <dgm:prSet presAssocID="{FAC8E429-786A-4777-8711-8585BB5DBC79}" presName="image"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assroom with solid fill"/>
        </a:ext>
      </dgm:extLst>
    </dgm:pt>
    <dgm:pt modelId="{CB540BA9-CFD1-4384-B113-80744C7DB51A}" type="pres">
      <dgm:prSet presAssocID="{FAC8E429-786A-4777-8711-8585BB5DBC79}" presName="childNode" presStyleLbl="node1" presStyleIdx="1" presStyleCnt="2">
        <dgm:presLayoutVars>
          <dgm:bulletEnabled val="1"/>
        </dgm:presLayoutVars>
      </dgm:prSet>
      <dgm:spPr/>
    </dgm:pt>
    <dgm:pt modelId="{8E9CA5DC-4939-48EE-9F10-B5890412276B}" type="pres">
      <dgm:prSet presAssocID="{FAC8E429-786A-4777-8711-8585BB5DBC79}" presName="parentNode" presStyleLbl="revTx" presStyleIdx="1" presStyleCnt="2">
        <dgm:presLayoutVars>
          <dgm:chMax val="0"/>
          <dgm:bulletEnabled val="1"/>
        </dgm:presLayoutVars>
      </dgm:prSet>
      <dgm:spPr/>
    </dgm:pt>
  </dgm:ptLst>
  <dgm:cxnLst>
    <dgm:cxn modelId="{1C8AE61A-BA87-4CBA-B841-43DB3DBA4620}" srcId="{018C18CA-31B4-4E66-8AFA-68C2DE08CF97}" destId="{9F6A3BA7-EBE0-4FD6-A8D5-41BAFBB7FEAC}" srcOrd="0" destOrd="0" parTransId="{D505D7A6-09DA-43EF-8CB2-163C0C02FA37}" sibTransId="{C284D3AB-42EF-419B-B37A-327FE8439467}"/>
    <dgm:cxn modelId="{559B9922-A6EB-4C18-AFDF-0A79AAA7BD59}" srcId="{FAC8E429-786A-4777-8711-8585BB5DBC79}" destId="{CCE6F808-6161-40F0-BFA1-0510891AACFB}" srcOrd="0" destOrd="0" parTransId="{4A1B1EB9-FBF1-44A3-AEB9-8FF6F0361BBC}" sibTransId="{0A61A772-FBEA-4C1B-A6D2-0363272B862A}"/>
    <dgm:cxn modelId="{AC856F5C-484A-4651-B166-55B4185D55C6}" srcId="{018C18CA-31B4-4E66-8AFA-68C2DE08CF97}" destId="{FAC8E429-786A-4777-8711-8585BB5DBC79}" srcOrd="1" destOrd="0" parTransId="{8B7E09F8-7D93-453F-86CB-92848481F37F}" sibTransId="{7DBEC231-6E8F-488E-8541-60EB60703765}"/>
    <dgm:cxn modelId="{FC33535F-556D-4419-B9E8-FCD89137FD8B}" srcId="{9F6A3BA7-EBE0-4FD6-A8D5-41BAFBB7FEAC}" destId="{0220A4CB-359D-4A77-9025-1A1828780C36}" srcOrd="0" destOrd="0" parTransId="{BBD4C817-18A3-4AED-A136-9FC144C2B17E}" sibTransId="{D88226DB-5840-479B-B69F-DBDEEE1B6025}"/>
    <dgm:cxn modelId="{D7ADD76A-3720-45D7-9F27-EEB8042AE93C}" type="presOf" srcId="{FAC8E429-786A-4777-8711-8585BB5DBC79}" destId="{8E9CA5DC-4939-48EE-9F10-B5890412276B}" srcOrd="0" destOrd="0" presId="urn:microsoft.com/office/officeart/2005/8/layout/hList2"/>
    <dgm:cxn modelId="{3D8F014F-7DEE-4B1E-931B-D9D53A296499}" type="presOf" srcId="{0220A4CB-359D-4A77-9025-1A1828780C36}" destId="{85DCCD3F-3AD9-4B73-B9F6-1A68CEC7649E}" srcOrd="0" destOrd="0" presId="urn:microsoft.com/office/officeart/2005/8/layout/hList2"/>
    <dgm:cxn modelId="{AE674A80-8818-4B17-A99F-D389BCC8F541}" type="presOf" srcId="{9F6A3BA7-EBE0-4FD6-A8D5-41BAFBB7FEAC}" destId="{E5428809-5852-4185-A4A8-ADE7A9CB00C8}" srcOrd="0" destOrd="0" presId="urn:microsoft.com/office/officeart/2005/8/layout/hList2"/>
    <dgm:cxn modelId="{352B9BE2-B818-4D2D-AEA3-9965D3F14EB2}" type="presOf" srcId="{018C18CA-31B4-4E66-8AFA-68C2DE08CF97}" destId="{E53AF0EA-44A4-4FCF-9F67-4F1EB269A0A4}" srcOrd="0" destOrd="0" presId="urn:microsoft.com/office/officeart/2005/8/layout/hList2"/>
    <dgm:cxn modelId="{9E4307FD-C723-4DDE-9681-846C17EAC851}" type="presOf" srcId="{CCE6F808-6161-40F0-BFA1-0510891AACFB}" destId="{CB540BA9-CFD1-4384-B113-80744C7DB51A}" srcOrd="0" destOrd="0" presId="urn:microsoft.com/office/officeart/2005/8/layout/hList2"/>
    <dgm:cxn modelId="{29892C20-CC25-4688-AB20-1F1C56E96152}" type="presParOf" srcId="{E53AF0EA-44A4-4FCF-9F67-4F1EB269A0A4}" destId="{9E735C60-7A99-4AFF-8541-F9FF23D3172E}" srcOrd="0" destOrd="0" presId="urn:microsoft.com/office/officeart/2005/8/layout/hList2"/>
    <dgm:cxn modelId="{9A787A8E-1965-4F0C-8D04-4FE9B675AC96}" type="presParOf" srcId="{9E735C60-7A99-4AFF-8541-F9FF23D3172E}" destId="{AE9395D2-A98E-40F7-88B3-0EBA46364BE1}" srcOrd="0" destOrd="0" presId="urn:microsoft.com/office/officeart/2005/8/layout/hList2"/>
    <dgm:cxn modelId="{89535D00-52E3-4497-A029-3AB813C2EECE}" type="presParOf" srcId="{9E735C60-7A99-4AFF-8541-F9FF23D3172E}" destId="{85DCCD3F-3AD9-4B73-B9F6-1A68CEC7649E}" srcOrd="1" destOrd="0" presId="urn:microsoft.com/office/officeart/2005/8/layout/hList2"/>
    <dgm:cxn modelId="{545501C5-DF96-48FD-BAB8-B01AC24F1FC9}" type="presParOf" srcId="{9E735C60-7A99-4AFF-8541-F9FF23D3172E}" destId="{E5428809-5852-4185-A4A8-ADE7A9CB00C8}" srcOrd="2" destOrd="0" presId="urn:microsoft.com/office/officeart/2005/8/layout/hList2"/>
    <dgm:cxn modelId="{0B1ADD4B-8375-4415-93D8-236371CAD572}" type="presParOf" srcId="{E53AF0EA-44A4-4FCF-9F67-4F1EB269A0A4}" destId="{C9E998A1-E62B-4F80-9C6D-9CD9F8F8F5E4}" srcOrd="1" destOrd="0" presId="urn:microsoft.com/office/officeart/2005/8/layout/hList2"/>
    <dgm:cxn modelId="{7D96154C-5455-4855-B68B-F470E73E8BF0}" type="presParOf" srcId="{E53AF0EA-44A4-4FCF-9F67-4F1EB269A0A4}" destId="{F942428D-A28A-4B66-B1D6-E5FDD9B0F3A9}" srcOrd="2" destOrd="0" presId="urn:microsoft.com/office/officeart/2005/8/layout/hList2"/>
    <dgm:cxn modelId="{51C01678-FC80-48E0-8D91-AAFCE14823AA}" type="presParOf" srcId="{F942428D-A28A-4B66-B1D6-E5FDD9B0F3A9}" destId="{D4ECCEEE-FF67-4810-8365-1A2181B6D58F}" srcOrd="0" destOrd="0" presId="urn:microsoft.com/office/officeart/2005/8/layout/hList2"/>
    <dgm:cxn modelId="{91756294-0E6B-4DB5-8D4F-479CB1AB0F44}" type="presParOf" srcId="{F942428D-A28A-4B66-B1D6-E5FDD9B0F3A9}" destId="{CB540BA9-CFD1-4384-B113-80744C7DB51A}" srcOrd="1" destOrd="0" presId="urn:microsoft.com/office/officeart/2005/8/layout/hList2"/>
    <dgm:cxn modelId="{0B5E0E2B-1E9B-426D-A44F-D357879310CE}" type="presParOf" srcId="{F942428D-A28A-4B66-B1D6-E5FDD9B0F3A9}" destId="{8E9CA5DC-4939-48EE-9F10-B5890412276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8C18CA-31B4-4E66-8AFA-68C2DE08CF97}" type="doc">
      <dgm:prSet loTypeId="urn:microsoft.com/office/officeart/2005/8/layout/hList2" loCatId="list" qsTypeId="urn:microsoft.com/office/officeart/2005/8/quickstyle/simple1" qsCatId="simple" csTypeId="urn:microsoft.com/office/officeart/2005/8/colors/accent1_2" csCatId="accent1" phldr="1"/>
      <dgm:spPr/>
    </dgm:pt>
    <dgm:pt modelId="{9F6A3BA7-EBE0-4FD6-A8D5-41BAFBB7FEAC}">
      <dgm:prSet phldrT="[Text]"/>
      <dgm:spPr/>
      <dgm:t>
        <a:bodyPr/>
        <a:lstStyle/>
        <a:p>
          <a:pPr algn="l"/>
          <a:r>
            <a:rPr lang="en-US"/>
            <a:t>For Students</a:t>
          </a:r>
        </a:p>
      </dgm:t>
    </dgm:pt>
    <dgm:pt modelId="{D505D7A6-09DA-43EF-8CB2-163C0C02FA37}" type="parTrans" cxnId="{1C8AE61A-BA87-4CBA-B841-43DB3DBA4620}">
      <dgm:prSet/>
      <dgm:spPr/>
      <dgm:t>
        <a:bodyPr/>
        <a:lstStyle/>
        <a:p>
          <a:endParaRPr lang="en-US"/>
        </a:p>
      </dgm:t>
    </dgm:pt>
    <dgm:pt modelId="{C284D3AB-42EF-419B-B37A-327FE8439467}" type="sibTrans" cxnId="{1C8AE61A-BA87-4CBA-B841-43DB3DBA4620}">
      <dgm:prSet/>
      <dgm:spPr/>
      <dgm:t>
        <a:bodyPr/>
        <a:lstStyle/>
        <a:p>
          <a:endParaRPr lang="en-US"/>
        </a:p>
      </dgm:t>
    </dgm:pt>
    <dgm:pt modelId="{FAC8E429-786A-4777-8711-8585BB5DBC79}">
      <dgm:prSet phldrT="[Text]"/>
      <dgm:spPr/>
      <dgm:t>
        <a:bodyPr/>
        <a:lstStyle/>
        <a:p>
          <a:r>
            <a:rPr lang="en-US"/>
            <a:t>For Instructors</a:t>
          </a:r>
        </a:p>
      </dgm:t>
    </dgm:pt>
    <dgm:pt modelId="{8B7E09F8-7D93-453F-86CB-92848481F37F}" type="parTrans" cxnId="{AC856F5C-484A-4651-B166-55B4185D55C6}">
      <dgm:prSet/>
      <dgm:spPr/>
      <dgm:t>
        <a:bodyPr/>
        <a:lstStyle/>
        <a:p>
          <a:endParaRPr lang="en-US"/>
        </a:p>
      </dgm:t>
    </dgm:pt>
    <dgm:pt modelId="{7DBEC231-6E8F-488E-8541-60EB60703765}" type="sibTrans" cxnId="{AC856F5C-484A-4651-B166-55B4185D55C6}">
      <dgm:prSet/>
      <dgm:spPr/>
      <dgm:t>
        <a:bodyPr/>
        <a:lstStyle/>
        <a:p>
          <a:endParaRPr lang="en-US"/>
        </a:p>
      </dgm:t>
    </dgm:pt>
    <dgm:pt modelId="{0220A4CB-359D-4A77-9025-1A1828780C36}">
      <dgm:prSet/>
      <dgm:spPr/>
      <dgm:t>
        <a:bodyPr/>
        <a:lstStyle/>
        <a:p>
          <a:pPr marL="0">
            <a:buFont typeface="Arial" panose="020B0604020202020204" pitchFamily="34" charset="0"/>
            <a:buNone/>
          </a:pPr>
          <a:r>
            <a:rPr lang="en-US"/>
            <a:t>In a </a:t>
          </a:r>
          <a:r>
            <a:rPr lang="en-US" b="1"/>
            <a:t>flipped</a:t>
          </a:r>
          <a:r>
            <a:rPr lang="en-US"/>
            <a:t> classroom: lecture is delivered out of class (via video lecture) and homework (or application of content) occurs in class.</a:t>
          </a:r>
        </a:p>
      </dgm:t>
    </dgm:pt>
    <dgm:pt modelId="{BBD4C817-18A3-4AED-A136-9FC144C2B17E}" type="parTrans" cxnId="{FC33535F-556D-4419-B9E8-FCD89137FD8B}">
      <dgm:prSet/>
      <dgm:spPr/>
      <dgm:t>
        <a:bodyPr/>
        <a:lstStyle/>
        <a:p>
          <a:endParaRPr lang="en-US"/>
        </a:p>
      </dgm:t>
    </dgm:pt>
    <dgm:pt modelId="{D88226DB-5840-479B-B69F-DBDEEE1B6025}" type="sibTrans" cxnId="{FC33535F-556D-4419-B9E8-FCD89137FD8B}">
      <dgm:prSet/>
      <dgm:spPr/>
      <dgm:t>
        <a:bodyPr/>
        <a:lstStyle/>
        <a:p>
          <a:endParaRPr lang="en-US"/>
        </a:p>
      </dgm:t>
    </dgm:pt>
    <dgm:pt modelId="{CCE6F808-6161-40F0-BFA1-0510891AACFB}">
      <dgm:prSet/>
      <dgm:spPr/>
      <dgm:t>
        <a:bodyPr/>
        <a:lstStyle/>
        <a:p>
          <a:pPr marL="0">
            <a:buFont typeface="Arial" panose="020B0604020202020204" pitchFamily="34" charset="0"/>
            <a:buNone/>
          </a:pPr>
          <a:r>
            <a:rPr lang="en-US"/>
            <a:t>In a </a:t>
          </a:r>
          <a:r>
            <a:rPr lang="en-US" b="1"/>
            <a:t>flipped</a:t>
          </a:r>
          <a:r>
            <a:rPr lang="en-US"/>
            <a:t> classroom: instructors create concise video lectures summarizing and synthesizing course content and plan meaningful, collaborative, in-class activities in which students apply content they learned in video lectures.</a:t>
          </a:r>
        </a:p>
      </dgm:t>
    </dgm:pt>
    <dgm:pt modelId="{4A1B1EB9-FBF1-44A3-AEB9-8FF6F0361BBC}" type="parTrans" cxnId="{559B9922-A6EB-4C18-AFDF-0A79AAA7BD59}">
      <dgm:prSet/>
      <dgm:spPr/>
      <dgm:t>
        <a:bodyPr/>
        <a:lstStyle/>
        <a:p>
          <a:endParaRPr lang="en-US"/>
        </a:p>
      </dgm:t>
    </dgm:pt>
    <dgm:pt modelId="{0A61A772-FBEA-4C1B-A6D2-0363272B862A}" type="sibTrans" cxnId="{559B9922-A6EB-4C18-AFDF-0A79AAA7BD59}">
      <dgm:prSet/>
      <dgm:spPr/>
      <dgm:t>
        <a:bodyPr/>
        <a:lstStyle/>
        <a:p>
          <a:endParaRPr lang="en-US"/>
        </a:p>
      </dgm:t>
    </dgm:pt>
    <dgm:pt modelId="{E53AF0EA-44A4-4FCF-9F67-4F1EB269A0A4}" type="pres">
      <dgm:prSet presAssocID="{018C18CA-31B4-4E66-8AFA-68C2DE08CF97}" presName="linearFlow" presStyleCnt="0">
        <dgm:presLayoutVars>
          <dgm:dir/>
          <dgm:animLvl val="lvl"/>
          <dgm:resizeHandles/>
        </dgm:presLayoutVars>
      </dgm:prSet>
      <dgm:spPr/>
    </dgm:pt>
    <dgm:pt modelId="{9E735C60-7A99-4AFF-8541-F9FF23D3172E}" type="pres">
      <dgm:prSet presAssocID="{9F6A3BA7-EBE0-4FD6-A8D5-41BAFBB7FEAC}" presName="compositeNode" presStyleCnt="0">
        <dgm:presLayoutVars>
          <dgm:bulletEnabled val="1"/>
        </dgm:presLayoutVars>
      </dgm:prSet>
      <dgm:spPr/>
    </dgm:pt>
    <dgm:pt modelId="{AE9395D2-A98E-40F7-88B3-0EBA46364BE1}" type="pres">
      <dgm:prSet presAssocID="{9F6A3BA7-EBE0-4FD6-A8D5-41BAFBB7FEAC}" presName="imag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hool boy outline"/>
        </a:ext>
      </dgm:extLst>
    </dgm:pt>
    <dgm:pt modelId="{85DCCD3F-3AD9-4B73-B9F6-1A68CEC7649E}" type="pres">
      <dgm:prSet presAssocID="{9F6A3BA7-EBE0-4FD6-A8D5-41BAFBB7FEAC}" presName="childNode" presStyleLbl="node1" presStyleIdx="0" presStyleCnt="2">
        <dgm:presLayoutVars>
          <dgm:bulletEnabled val="1"/>
        </dgm:presLayoutVars>
      </dgm:prSet>
      <dgm:spPr/>
    </dgm:pt>
    <dgm:pt modelId="{E5428809-5852-4185-A4A8-ADE7A9CB00C8}" type="pres">
      <dgm:prSet presAssocID="{9F6A3BA7-EBE0-4FD6-A8D5-41BAFBB7FEAC}" presName="parentNode" presStyleLbl="revTx" presStyleIdx="0" presStyleCnt="2">
        <dgm:presLayoutVars>
          <dgm:chMax val="0"/>
          <dgm:bulletEnabled val="1"/>
        </dgm:presLayoutVars>
      </dgm:prSet>
      <dgm:spPr/>
    </dgm:pt>
    <dgm:pt modelId="{C9E998A1-E62B-4F80-9C6D-9CD9F8F8F5E4}" type="pres">
      <dgm:prSet presAssocID="{C284D3AB-42EF-419B-B37A-327FE8439467}" presName="sibTrans" presStyleCnt="0"/>
      <dgm:spPr/>
    </dgm:pt>
    <dgm:pt modelId="{F942428D-A28A-4B66-B1D6-E5FDD9B0F3A9}" type="pres">
      <dgm:prSet presAssocID="{FAC8E429-786A-4777-8711-8585BB5DBC79}" presName="compositeNode" presStyleCnt="0">
        <dgm:presLayoutVars>
          <dgm:bulletEnabled val="1"/>
        </dgm:presLayoutVars>
      </dgm:prSet>
      <dgm:spPr/>
    </dgm:pt>
    <dgm:pt modelId="{D4ECCEEE-FF67-4810-8365-1A2181B6D58F}" type="pres">
      <dgm:prSet presAssocID="{FAC8E429-786A-4777-8711-8585BB5DBC79}" presName="image"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assroom with solid fill"/>
        </a:ext>
      </dgm:extLst>
    </dgm:pt>
    <dgm:pt modelId="{CB540BA9-CFD1-4384-B113-80744C7DB51A}" type="pres">
      <dgm:prSet presAssocID="{FAC8E429-786A-4777-8711-8585BB5DBC79}" presName="childNode" presStyleLbl="node1" presStyleIdx="1" presStyleCnt="2">
        <dgm:presLayoutVars>
          <dgm:bulletEnabled val="1"/>
        </dgm:presLayoutVars>
      </dgm:prSet>
      <dgm:spPr/>
    </dgm:pt>
    <dgm:pt modelId="{8E9CA5DC-4939-48EE-9F10-B5890412276B}" type="pres">
      <dgm:prSet presAssocID="{FAC8E429-786A-4777-8711-8585BB5DBC79}" presName="parentNode" presStyleLbl="revTx" presStyleIdx="1" presStyleCnt="2">
        <dgm:presLayoutVars>
          <dgm:chMax val="0"/>
          <dgm:bulletEnabled val="1"/>
        </dgm:presLayoutVars>
      </dgm:prSet>
      <dgm:spPr/>
    </dgm:pt>
  </dgm:ptLst>
  <dgm:cxnLst>
    <dgm:cxn modelId="{1C8AE61A-BA87-4CBA-B841-43DB3DBA4620}" srcId="{018C18CA-31B4-4E66-8AFA-68C2DE08CF97}" destId="{9F6A3BA7-EBE0-4FD6-A8D5-41BAFBB7FEAC}" srcOrd="0" destOrd="0" parTransId="{D505D7A6-09DA-43EF-8CB2-163C0C02FA37}" sibTransId="{C284D3AB-42EF-419B-B37A-327FE8439467}"/>
    <dgm:cxn modelId="{559B9922-A6EB-4C18-AFDF-0A79AAA7BD59}" srcId="{FAC8E429-786A-4777-8711-8585BB5DBC79}" destId="{CCE6F808-6161-40F0-BFA1-0510891AACFB}" srcOrd="0" destOrd="0" parTransId="{4A1B1EB9-FBF1-44A3-AEB9-8FF6F0361BBC}" sibTransId="{0A61A772-FBEA-4C1B-A6D2-0363272B862A}"/>
    <dgm:cxn modelId="{AC856F5C-484A-4651-B166-55B4185D55C6}" srcId="{018C18CA-31B4-4E66-8AFA-68C2DE08CF97}" destId="{FAC8E429-786A-4777-8711-8585BB5DBC79}" srcOrd="1" destOrd="0" parTransId="{8B7E09F8-7D93-453F-86CB-92848481F37F}" sibTransId="{7DBEC231-6E8F-488E-8541-60EB60703765}"/>
    <dgm:cxn modelId="{FC33535F-556D-4419-B9E8-FCD89137FD8B}" srcId="{9F6A3BA7-EBE0-4FD6-A8D5-41BAFBB7FEAC}" destId="{0220A4CB-359D-4A77-9025-1A1828780C36}" srcOrd="0" destOrd="0" parTransId="{BBD4C817-18A3-4AED-A136-9FC144C2B17E}" sibTransId="{D88226DB-5840-479B-B69F-DBDEEE1B6025}"/>
    <dgm:cxn modelId="{D7ADD76A-3720-45D7-9F27-EEB8042AE93C}" type="presOf" srcId="{FAC8E429-786A-4777-8711-8585BB5DBC79}" destId="{8E9CA5DC-4939-48EE-9F10-B5890412276B}" srcOrd="0" destOrd="0" presId="urn:microsoft.com/office/officeart/2005/8/layout/hList2"/>
    <dgm:cxn modelId="{3D8F014F-7DEE-4B1E-931B-D9D53A296499}" type="presOf" srcId="{0220A4CB-359D-4A77-9025-1A1828780C36}" destId="{85DCCD3F-3AD9-4B73-B9F6-1A68CEC7649E}" srcOrd="0" destOrd="0" presId="urn:microsoft.com/office/officeart/2005/8/layout/hList2"/>
    <dgm:cxn modelId="{AE674A80-8818-4B17-A99F-D389BCC8F541}" type="presOf" srcId="{9F6A3BA7-EBE0-4FD6-A8D5-41BAFBB7FEAC}" destId="{E5428809-5852-4185-A4A8-ADE7A9CB00C8}" srcOrd="0" destOrd="0" presId="urn:microsoft.com/office/officeart/2005/8/layout/hList2"/>
    <dgm:cxn modelId="{352B9BE2-B818-4D2D-AEA3-9965D3F14EB2}" type="presOf" srcId="{018C18CA-31B4-4E66-8AFA-68C2DE08CF97}" destId="{E53AF0EA-44A4-4FCF-9F67-4F1EB269A0A4}" srcOrd="0" destOrd="0" presId="urn:microsoft.com/office/officeart/2005/8/layout/hList2"/>
    <dgm:cxn modelId="{9E4307FD-C723-4DDE-9681-846C17EAC851}" type="presOf" srcId="{CCE6F808-6161-40F0-BFA1-0510891AACFB}" destId="{CB540BA9-CFD1-4384-B113-80744C7DB51A}" srcOrd="0" destOrd="0" presId="urn:microsoft.com/office/officeart/2005/8/layout/hList2"/>
    <dgm:cxn modelId="{29892C20-CC25-4688-AB20-1F1C56E96152}" type="presParOf" srcId="{E53AF0EA-44A4-4FCF-9F67-4F1EB269A0A4}" destId="{9E735C60-7A99-4AFF-8541-F9FF23D3172E}" srcOrd="0" destOrd="0" presId="urn:microsoft.com/office/officeart/2005/8/layout/hList2"/>
    <dgm:cxn modelId="{9A787A8E-1965-4F0C-8D04-4FE9B675AC96}" type="presParOf" srcId="{9E735C60-7A99-4AFF-8541-F9FF23D3172E}" destId="{AE9395D2-A98E-40F7-88B3-0EBA46364BE1}" srcOrd="0" destOrd="0" presId="urn:microsoft.com/office/officeart/2005/8/layout/hList2"/>
    <dgm:cxn modelId="{89535D00-52E3-4497-A029-3AB813C2EECE}" type="presParOf" srcId="{9E735C60-7A99-4AFF-8541-F9FF23D3172E}" destId="{85DCCD3F-3AD9-4B73-B9F6-1A68CEC7649E}" srcOrd="1" destOrd="0" presId="urn:microsoft.com/office/officeart/2005/8/layout/hList2"/>
    <dgm:cxn modelId="{545501C5-DF96-48FD-BAB8-B01AC24F1FC9}" type="presParOf" srcId="{9E735C60-7A99-4AFF-8541-F9FF23D3172E}" destId="{E5428809-5852-4185-A4A8-ADE7A9CB00C8}" srcOrd="2" destOrd="0" presId="urn:microsoft.com/office/officeart/2005/8/layout/hList2"/>
    <dgm:cxn modelId="{0B1ADD4B-8375-4415-93D8-236371CAD572}" type="presParOf" srcId="{E53AF0EA-44A4-4FCF-9F67-4F1EB269A0A4}" destId="{C9E998A1-E62B-4F80-9C6D-9CD9F8F8F5E4}" srcOrd="1" destOrd="0" presId="urn:microsoft.com/office/officeart/2005/8/layout/hList2"/>
    <dgm:cxn modelId="{7D96154C-5455-4855-B68B-F470E73E8BF0}" type="presParOf" srcId="{E53AF0EA-44A4-4FCF-9F67-4F1EB269A0A4}" destId="{F942428D-A28A-4B66-B1D6-E5FDD9B0F3A9}" srcOrd="2" destOrd="0" presId="urn:microsoft.com/office/officeart/2005/8/layout/hList2"/>
    <dgm:cxn modelId="{51C01678-FC80-48E0-8D91-AAFCE14823AA}" type="presParOf" srcId="{F942428D-A28A-4B66-B1D6-E5FDD9B0F3A9}" destId="{D4ECCEEE-FF67-4810-8365-1A2181B6D58F}" srcOrd="0" destOrd="0" presId="urn:microsoft.com/office/officeart/2005/8/layout/hList2"/>
    <dgm:cxn modelId="{91756294-0E6B-4DB5-8D4F-479CB1AB0F44}" type="presParOf" srcId="{F942428D-A28A-4B66-B1D6-E5FDD9B0F3A9}" destId="{CB540BA9-CFD1-4384-B113-80744C7DB51A}" srcOrd="1" destOrd="0" presId="urn:microsoft.com/office/officeart/2005/8/layout/hList2"/>
    <dgm:cxn modelId="{0B5E0E2B-1E9B-426D-A44F-D357879310CE}" type="presParOf" srcId="{F942428D-A28A-4B66-B1D6-E5FDD9B0F3A9}" destId="{8E9CA5DC-4939-48EE-9F10-B5890412276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1B81A5-A3BA-45BF-9B6F-D2A381D2F68F}"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11F94373-4A44-412B-959B-8EBD41F40F6A}">
      <dgm:prSet custT="1"/>
      <dgm:spPr/>
      <dgm:t>
        <a:bodyPr/>
        <a:lstStyle/>
        <a:p>
          <a:pPr>
            <a:lnSpc>
              <a:spcPct val="100000"/>
            </a:lnSpc>
            <a:defRPr cap="all"/>
          </a:pPr>
          <a:r>
            <a:rPr lang="en-US" sz="1600" cap="none" baseline="0"/>
            <a:t>Solves the lecture/practice dilemma (Gladding &amp; Ivers, 2012)</a:t>
          </a:r>
        </a:p>
      </dgm:t>
    </dgm:pt>
    <dgm:pt modelId="{260F4ED2-5101-4C63-B74E-A63589FB0B50}" type="parTrans" cxnId="{73008349-1339-4600-9F16-F08D62514C3A}">
      <dgm:prSet/>
      <dgm:spPr/>
      <dgm:t>
        <a:bodyPr/>
        <a:lstStyle/>
        <a:p>
          <a:endParaRPr lang="en-US"/>
        </a:p>
      </dgm:t>
    </dgm:pt>
    <dgm:pt modelId="{7F06E679-DFD6-4ADD-AC32-CA38EDDA969C}" type="sibTrans" cxnId="{73008349-1339-4600-9F16-F08D62514C3A}">
      <dgm:prSet/>
      <dgm:spPr/>
      <dgm:t>
        <a:bodyPr/>
        <a:lstStyle/>
        <a:p>
          <a:endParaRPr lang="en-US"/>
        </a:p>
      </dgm:t>
    </dgm:pt>
    <dgm:pt modelId="{6588D7E7-0F32-4AD2-993C-752845E8A4F6}">
      <dgm:prSet custT="1"/>
      <dgm:spPr/>
      <dgm:t>
        <a:bodyPr/>
        <a:lstStyle/>
        <a:p>
          <a:pPr>
            <a:lnSpc>
              <a:spcPct val="100000"/>
            </a:lnSpc>
            <a:defRPr cap="all"/>
          </a:pPr>
          <a:r>
            <a:rPr lang="en-US" sz="1600" cap="none" baseline="0"/>
            <a:t>Encourages synthesis of material, critical thinking in students, and higher order thinking (Sams &amp; Bergmann, 2013)</a:t>
          </a:r>
        </a:p>
      </dgm:t>
    </dgm:pt>
    <dgm:pt modelId="{F3ADD134-B735-46F5-B134-F6E3258D3342}" type="parTrans" cxnId="{E705DD81-5DE1-4DAF-9B62-AB6E8513A7D4}">
      <dgm:prSet/>
      <dgm:spPr/>
      <dgm:t>
        <a:bodyPr/>
        <a:lstStyle/>
        <a:p>
          <a:endParaRPr lang="en-US"/>
        </a:p>
      </dgm:t>
    </dgm:pt>
    <dgm:pt modelId="{7D73B9A6-21DB-4213-A075-3AF6D9C0BFAA}" type="sibTrans" cxnId="{E705DD81-5DE1-4DAF-9B62-AB6E8513A7D4}">
      <dgm:prSet/>
      <dgm:spPr/>
      <dgm:t>
        <a:bodyPr/>
        <a:lstStyle/>
        <a:p>
          <a:endParaRPr lang="en-US"/>
        </a:p>
      </dgm:t>
    </dgm:pt>
    <dgm:pt modelId="{421E0EBA-9A5C-4442-83E3-9F311ED2303D}">
      <dgm:prSet custT="1"/>
      <dgm:spPr/>
      <dgm:t>
        <a:bodyPr/>
        <a:lstStyle/>
        <a:p>
          <a:pPr>
            <a:lnSpc>
              <a:spcPct val="100000"/>
            </a:lnSpc>
            <a:defRPr cap="all"/>
          </a:pPr>
          <a:r>
            <a:rPr lang="en-US" sz="1600" cap="none" baseline="0"/>
            <a:t>Helps emphasize the application of key ideas to practitioner context (Berge, 2015)</a:t>
          </a:r>
        </a:p>
      </dgm:t>
    </dgm:pt>
    <dgm:pt modelId="{5F32FA78-F7B2-4809-9E11-A433B96DDDA6}" type="parTrans" cxnId="{8AAFE72C-28DD-43F5-88FC-2E97FEE75A3A}">
      <dgm:prSet/>
      <dgm:spPr/>
      <dgm:t>
        <a:bodyPr/>
        <a:lstStyle/>
        <a:p>
          <a:endParaRPr lang="en-US"/>
        </a:p>
      </dgm:t>
    </dgm:pt>
    <dgm:pt modelId="{71B5B4E3-EEC8-4D9A-9717-09C5FB5F7B26}" type="sibTrans" cxnId="{8AAFE72C-28DD-43F5-88FC-2E97FEE75A3A}">
      <dgm:prSet/>
      <dgm:spPr/>
      <dgm:t>
        <a:bodyPr/>
        <a:lstStyle/>
        <a:p>
          <a:endParaRPr lang="en-US"/>
        </a:p>
      </dgm:t>
    </dgm:pt>
    <dgm:pt modelId="{771B8E66-2DE5-4EA0-969B-7041D12DE7F3}" type="pres">
      <dgm:prSet presAssocID="{6B1B81A5-A3BA-45BF-9B6F-D2A381D2F68F}" presName="root" presStyleCnt="0">
        <dgm:presLayoutVars>
          <dgm:dir/>
          <dgm:resizeHandles val="exact"/>
        </dgm:presLayoutVars>
      </dgm:prSet>
      <dgm:spPr/>
    </dgm:pt>
    <dgm:pt modelId="{0E30C0E4-D609-448F-ADFF-E4EDBBA222CC}" type="pres">
      <dgm:prSet presAssocID="{11F94373-4A44-412B-959B-8EBD41F40F6A}" presName="compNode" presStyleCnt="0"/>
      <dgm:spPr/>
    </dgm:pt>
    <dgm:pt modelId="{AA232E57-8C44-4352-ABA1-FD19C48A336F}" type="pres">
      <dgm:prSet presAssocID="{11F94373-4A44-412B-959B-8EBD41F40F6A}" presName="iconBgRect" presStyleLbl="bgShp" presStyleIdx="0" presStyleCnt="3"/>
      <dgm:spPr/>
    </dgm:pt>
    <dgm:pt modelId="{3BD9FEBE-F576-4A5D-87AC-EF0FCDF7C0C3}" type="pres">
      <dgm:prSet presAssocID="{11F94373-4A44-412B-959B-8EBD41F40F6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assroom with solid fill"/>
        </a:ext>
      </dgm:extLst>
    </dgm:pt>
    <dgm:pt modelId="{0E2FCDD6-6F69-4468-9F1C-231FB434D9A2}" type="pres">
      <dgm:prSet presAssocID="{11F94373-4A44-412B-959B-8EBD41F40F6A}" presName="spaceRect" presStyleCnt="0"/>
      <dgm:spPr/>
    </dgm:pt>
    <dgm:pt modelId="{5AE5368B-AFEB-4139-B777-0830488A22C5}" type="pres">
      <dgm:prSet presAssocID="{11F94373-4A44-412B-959B-8EBD41F40F6A}" presName="textRect" presStyleLbl="revTx" presStyleIdx="0" presStyleCnt="3">
        <dgm:presLayoutVars>
          <dgm:chMax val="1"/>
          <dgm:chPref val="1"/>
        </dgm:presLayoutVars>
      </dgm:prSet>
      <dgm:spPr/>
    </dgm:pt>
    <dgm:pt modelId="{CEE565CE-C6C7-4B33-B14B-AC5A36AFCB85}" type="pres">
      <dgm:prSet presAssocID="{7F06E679-DFD6-4ADD-AC32-CA38EDDA969C}" presName="sibTrans" presStyleCnt="0"/>
      <dgm:spPr/>
    </dgm:pt>
    <dgm:pt modelId="{7DB74506-7645-42E6-A1B6-A9E99F690D6D}" type="pres">
      <dgm:prSet presAssocID="{6588D7E7-0F32-4AD2-993C-752845E8A4F6}" presName="compNode" presStyleCnt="0"/>
      <dgm:spPr/>
    </dgm:pt>
    <dgm:pt modelId="{1B41CB62-2429-445D-8009-5460CAA74977}" type="pres">
      <dgm:prSet presAssocID="{6588D7E7-0F32-4AD2-993C-752845E8A4F6}" presName="iconBgRect" presStyleLbl="bgShp" presStyleIdx="1" presStyleCnt="3"/>
      <dgm:spPr/>
    </dgm:pt>
    <dgm:pt modelId="{BD67C163-D480-4579-854B-B5974C4F34AD}" type="pres">
      <dgm:prSet presAssocID="{6588D7E7-0F32-4AD2-993C-752845E8A4F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ad with gears outline"/>
        </a:ext>
      </dgm:extLst>
    </dgm:pt>
    <dgm:pt modelId="{7F8F3D75-E7E0-47A1-B6D1-35DEF67B9C9C}" type="pres">
      <dgm:prSet presAssocID="{6588D7E7-0F32-4AD2-993C-752845E8A4F6}" presName="spaceRect" presStyleCnt="0"/>
      <dgm:spPr/>
    </dgm:pt>
    <dgm:pt modelId="{64CDA7E0-4A4D-4892-B014-FE900B1B341C}" type="pres">
      <dgm:prSet presAssocID="{6588D7E7-0F32-4AD2-993C-752845E8A4F6}" presName="textRect" presStyleLbl="revTx" presStyleIdx="1" presStyleCnt="3">
        <dgm:presLayoutVars>
          <dgm:chMax val="1"/>
          <dgm:chPref val="1"/>
        </dgm:presLayoutVars>
      </dgm:prSet>
      <dgm:spPr/>
    </dgm:pt>
    <dgm:pt modelId="{A8AC0EE5-8390-4C4E-A18C-65CE928C1ED8}" type="pres">
      <dgm:prSet presAssocID="{7D73B9A6-21DB-4213-A075-3AF6D9C0BFAA}" presName="sibTrans" presStyleCnt="0"/>
      <dgm:spPr/>
    </dgm:pt>
    <dgm:pt modelId="{E9584700-1179-4C7E-A4CA-3FFE75814F35}" type="pres">
      <dgm:prSet presAssocID="{421E0EBA-9A5C-4442-83E3-9F311ED2303D}" presName="compNode" presStyleCnt="0"/>
      <dgm:spPr/>
    </dgm:pt>
    <dgm:pt modelId="{87B16670-163F-4123-9647-AC50FC0CD60B}" type="pres">
      <dgm:prSet presAssocID="{421E0EBA-9A5C-4442-83E3-9F311ED2303D}" presName="iconBgRect" presStyleLbl="bgShp" presStyleIdx="2" presStyleCnt="3"/>
      <dgm:spPr/>
    </dgm:pt>
    <dgm:pt modelId="{9F26C2E5-B8C5-4C97-9E39-4E209F99F7B4}" type="pres">
      <dgm:prSet presAssocID="{421E0EBA-9A5C-4442-83E3-9F311ED230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Hand with Plant"/>
        </a:ext>
      </dgm:extLst>
    </dgm:pt>
    <dgm:pt modelId="{17DA1393-8E7B-4CAE-891F-5257F4B48CEE}" type="pres">
      <dgm:prSet presAssocID="{421E0EBA-9A5C-4442-83E3-9F311ED2303D}" presName="spaceRect" presStyleCnt="0"/>
      <dgm:spPr/>
    </dgm:pt>
    <dgm:pt modelId="{B6F3DA0A-F75C-477C-AA02-1102FBA9FD32}" type="pres">
      <dgm:prSet presAssocID="{421E0EBA-9A5C-4442-83E3-9F311ED2303D}" presName="textRect" presStyleLbl="revTx" presStyleIdx="2" presStyleCnt="3">
        <dgm:presLayoutVars>
          <dgm:chMax val="1"/>
          <dgm:chPref val="1"/>
        </dgm:presLayoutVars>
      </dgm:prSet>
      <dgm:spPr/>
    </dgm:pt>
  </dgm:ptLst>
  <dgm:cxnLst>
    <dgm:cxn modelId="{8AAFE72C-28DD-43F5-88FC-2E97FEE75A3A}" srcId="{6B1B81A5-A3BA-45BF-9B6F-D2A381D2F68F}" destId="{421E0EBA-9A5C-4442-83E3-9F311ED2303D}" srcOrd="2" destOrd="0" parTransId="{5F32FA78-F7B2-4809-9E11-A433B96DDDA6}" sibTransId="{71B5B4E3-EEC8-4D9A-9717-09C5FB5F7B26}"/>
    <dgm:cxn modelId="{73008349-1339-4600-9F16-F08D62514C3A}" srcId="{6B1B81A5-A3BA-45BF-9B6F-D2A381D2F68F}" destId="{11F94373-4A44-412B-959B-8EBD41F40F6A}" srcOrd="0" destOrd="0" parTransId="{260F4ED2-5101-4C63-B74E-A63589FB0B50}" sibTransId="{7F06E679-DFD6-4ADD-AC32-CA38EDDA969C}"/>
    <dgm:cxn modelId="{E7734B4F-AEC1-422D-9365-131746750072}" type="presOf" srcId="{11F94373-4A44-412B-959B-8EBD41F40F6A}" destId="{5AE5368B-AFEB-4139-B777-0830488A22C5}" srcOrd="0" destOrd="0" presId="urn:microsoft.com/office/officeart/2018/5/layout/IconCircleLabelList"/>
    <dgm:cxn modelId="{013DA97E-B543-4B02-9E93-86817BE7A560}" type="presOf" srcId="{6588D7E7-0F32-4AD2-993C-752845E8A4F6}" destId="{64CDA7E0-4A4D-4892-B014-FE900B1B341C}" srcOrd="0" destOrd="0" presId="urn:microsoft.com/office/officeart/2018/5/layout/IconCircleLabelList"/>
    <dgm:cxn modelId="{E705DD81-5DE1-4DAF-9B62-AB6E8513A7D4}" srcId="{6B1B81A5-A3BA-45BF-9B6F-D2A381D2F68F}" destId="{6588D7E7-0F32-4AD2-993C-752845E8A4F6}" srcOrd="1" destOrd="0" parTransId="{F3ADD134-B735-46F5-B134-F6E3258D3342}" sibTransId="{7D73B9A6-21DB-4213-A075-3AF6D9C0BFAA}"/>
    <dgm:cxn modelId="{E61AE3C9-BE4C-414E-88FC-126BD1296024}" type="presOf" srcId="{421E0EBA-9A5C-4442-83E3-9F311ED2303D}" destId="{B6F3DA0A-F75C-477C-AA02-1102FBA9FD32}" srcOrd="0" destOrd="0" presId="urn:microsoft.com/office/officeart/2018/5/layout/IconCircleLabelList"/>
    <dgm:cxn modelId="{366995E3-2A9C-4663-8B03-5EFB2A228916}" type="presOf" srcId="{6B1B81A5-A3BA-45BF-9B6F-D2A381D2F68F}" destId="{771B8E66-2DE5-4EA0-969B-7041D12DE7F3}" srcOrd="0" destOrd="0" presId="urn:microsoft.com/office/officeart/2018/5/layout/IconCircleLabelList"/>
    <dgm:cxn modelId="{227DB9F8-18D1-4E8D-B752-CC812F74CA2F}" type="presParOf" srcId="{771B8E66-2DE5-4EA0-969B-7041D12DE7F3}" destId="{0E30C0E4-D609-448F-ADFF-E4EDBBA222CC}" srcOrd="0" destOrd="0" presId="urn:microsoft.com/office/officeart/2018/5/layout/IconCircleLabelList"/>
    <dgm:cxn modelId="{9A033F39-1666-4AA2-AC1E-69B2846BB81C}" type="presParOf" srcId="{0E30C0E4-D609-448F-ADFF-E4EDBBA222CC}" destId="{AA232E57-8C44-4352-ABA1-FD19C48A336F}" srcOrd="0" destOrd="0" presId="urn:microsoft.com/office/officeart/2018/5/layout/IconCircleLabelList"/>
    <dgm:cxn modelId="{8FA61D97-7F65-4CF5-AAE9-6056D5BA4894}" type="presParOf" srcId="{0E30C0E4-D609-448F-ADFF-E4EDBBA222CC}" destId="{3BD9FEBE-F576-4A5D-87AC-EF0FCDF7C0C3}" srcOrd="1" destOrd="0" presId="urn:microsoft.com/office/officeart/2018/5/layout/IconCircleLabelList"/>
    <dgm:cxn modelId="{502FB0FD-55F7-4F2C-B2EA-6C85A452D5D3}" type="presParOf" srcId="{0E30C0E4-D609-448F-ADFF-E4EDBBA222CC}" destId="{0E2FCDD6-6F69-4468-9F1C-231FB434D9A2}" srcOrd="2" destOrd="0" presId="urn:microsoft.com/office/officeart/2018/5/layout/IconCircleLabelList"/>
    <dgm:cxn modelId="{8984AA45-7E8B-405F-AA1B-AD18C4E42A11}" type="presParOf" srcId="{0E30C0E4-D609-448F-ADFF-E4EDBBA222CC}" destId="{5AE5368B-AFEB-4139-B777-0830488A22C5}" srcOrd="3" destOrd="0" presId="urn:microsoft.com/office/officeart/2018/5/layout/IconCircleLabelList"/>
    <dgm:cxn modelId="{05DE1BB8-74BA-40FA-A968-7A5B7F91F351}" type="presParOf" srcId="{771B8E66-2DE5-4EA0-969B-7041D12DE7F3}" destId="{CEE565CE-C6C7-4B33-B14B-AC5A36AFCB85}" srcOrd="1" destOrd="0" presId="urn:microsoft.com/office/officeart/2018/5/layout/IconCircleLabelList"/>
    <dgm:cxn modelId="{06357632-095F-428B-A11A-72D185D44DBF}" type="presParOf" srcId="{771B8E66-2DE5-4EA0-969B-7041D12DE7F3}" destId="{7DB74506-7645-42E6-A1B6-A9E99F690D6D}" srcOrd="2" destOrd="0" presId="urn:microsoft.com/office/officeart/2018/5/layout/IconCircleLabelList"/>
    <dgm:cxn modelId="{5FAE9DC9-C32E-46F5-BD4B-C706708E0C71}" type="presParOf" srcId="{7DB74506-7645-42E6-A1B6-A9E99F690D6D}" destId="{1B41CB62-2429-445D-8009-5460CAA74977}" srcOrd="0" destOrd="0" presId="urn:microsoft.com/office/officeart/2018/5/layout/IconCircleLabelList"/>
    <dgm:cxn modelId="{85E7495F-765A-4F1B-98F3-B2653EE77252}" type="presParOf" srcId="{7DB74506-7645-42E6-A1B6-A9E99F690D6D}" destId="{BD67C163-D480-4579-854B-B5974C4F34AD}" srcOrd="1" destOrd="0" presId="urn:microsoft.com/office/officeart/2018/5/layout/IconCircleLabelList"/>
    <dgm:cxn modelId="{E0DBC0D2-A18F-42C0-9F0D-1A8546112C19}" type="presParOf" srcId="{7DB74506-7645-42E6-A1B6-A9E99F690D6D}" destId="{7F8F3D75-E7E0-47A1-B6D1-35DEF67B9C9C}" srcOrd="2" destOrd="0" presId="urn:microsoft.com/office/officeart/2018/5/layout/IconCircleLabelList"/>
    <dgm:cxn modelId="{AD1C6140-3A79-47CB-A5E0-0B8AE8A21BFB}" type="presParOf" srcId="{7DB74506-7645-42E6-A1B6-A9E99F690D6D}" destId="{64CDA7E0-4A4D-4892-B014-FE900B1B341C}" srcOrd="3" destOrd="0" presId="urn:microsoft.com/office/officeart/2018/5/layout/IconCircleLabelList"/>
    <dgm:cxn modelId="{C3A347AB-F887-49D0-8248-E8929857C44F}" type="presParOf" srcId="{771B8E66-2DE5-4EA0-969B-7041D12DE7F3}" destId="{A8AC0EE5-8390-4C4E-A18C-65CE928C1ED8}" srcOrd="3" destOrd="0" presId="urn:microsoft.com/office/officeart/2018/5/layout/IconCircleLabelList"/>
    <dgm:cxn modelId="{4A3961D3-D1D9-460B-837C-89FC71EF00CB}" type="presParOf" srcId="{771B8E66-2DE5-4EA0-969B-7041D12DE7F3}" destId="{E9584700-1179-4C7E-A4CA-3FFE75814F35}" srcOrd="4" destOrd="0" presId="urn:microsoft.com/office/officeart/2018/5/layout/IconCircleLabelList"/>
    <dgm:cxn modelId="{E02D0CA0-ABBA-4241-AC11-7CAAA3BD0CE7}" type="presParOf" srcId="{E9584700-1179-4C7E-A4CA-3FFE75814F35}" destId="{87B16670-163F-4123-9647-AC50FC0CD60B}" srcOrd="0" destOrd="0" presId="urn:microsoft.com/office/officeart/2018/5/layout/IconCircleLabelList"/>
    <dgm:cxn modelId="{1D4693B8-28E0-4EF7-992B-72A4CDA6FA60}" type="presParOf" srcId="{E9584700-1179-4C7E-A4CA-3FFE75814F35}" destId="{9F26C2E5-B8C5-4C97-9E39-4E209F99F7B4}" srcOrd="1" destOrd="0" presId="urn:microsoft.com/office/officeart/2018/5/layout/IconCircleLabelList"/>
    <dgm:cxn modelId="{115803DA-92AA-4A29-964B-3D67460BC0FD}" type="presParOf" srcId="{E9584700-1179-4C7E-A4CA-3FFE75814F35}" destId="{17DA1393-8E7B-4CAE-891F-5257F4B48CEE}" srcOrd="2" destOrd="0" presId="urn:microsoft.com/office/officeart/2018/5/layout/IconCircleLabelList"/>
    <dgm:cxn modelId="{5B2B1045-0223-49BC-983D-F3A4463101EB}" type="presParOf" srcId="{E9584700-1179-4C7E-A4CA-3FFE75814F35}" destId="{B6F3DA0A-F75C-477C-AA02-1102FBA9FD3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1B81A5-A3BA-45BF-9B6F-D2A381D2F68F}"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11F94373-4A44-412B-959B-8EBD41F40F6A}">
      <dgm:prSet custT="1"/>
      <dgm:spPr/>
      <dgm:t>
        <a:bodyPr/>
        <a:lstStyle/>
        <a:p>
          <a:pPr>
            <a:lnSpc>
              <a:spcPct val="100000"/>
            </a:lnSpc>
            <a:defRPr cap="all"/>
          </a:pPr>
          <a:r>
            <a:rPr lang="en-US" sz="1600" cap="none" baseline="0"/>
            <a:t>Is student centered instead of teacher focused (Grant, </a:t>
          </a:r>
          <a:r>
            <a:rPr lang="en-US" sz="1600" cap="none" baseline="0">
              <a:latin typeface="Calibri"/>
            </a:rPr>
            <a:t>2013</a:t>
          </a:r>
          <a:r>
            <a:rPr lang="en-US" sz="1600" cap="none" baseline="0"/>
            <a:t>)</a:t>
          </a:r>
        </a:p>
      </dgm:t>
    </dgm:pt>
    <dgm:pt modelId="{260F4ED2-5101-4C63-B74E-A63589FB0B50}" type="parTrans" cxnId="{73008349-1339-4600-9F16-F08D62514C3A}">
      <dgm:prSet/>
      <dgm:spPr/>
      <dgm:t>
        <a:bodyPr/>
        <a:lstStyle/>
        <a:p>
          <a:endParaRPr lang="en-US"/>
        </a:p>
      </dgm:t>
    </dgm:pt>
    <dgm:pt modelId="{7F06E679-DFD6-4ADD-AC32-CA38EDDA969C}" type="sibTrans" cxnId="{73008349-1339-4600-9F16-F08D62514C3A}">
      <dgm:prSet/>
      <dgm:spPr/>
      <dgm:t>
        <a:bodyPr/>
        <a:lstStyle/>
        <a:p>
          <a:endParaRPr lang="en-US"/>
        </a:p>
      </dgm:t>
    </dgm:pt>
    <dgm:pt modelId="{6588D7E7-0F32-4AD2-993C-752845E8A4F6}">
      <dgm:prSet custT="1"/>
      <dgm:spPr/>
      <dgm:t>
        <a:bodyPr/>
        <a:lstStyle/>
        <a:p>
          <a:pPr>
            <a:lnSpc>
              <a:spcPct val="100000"/>
            </a:lnSpc>
            <a:defRPr cap="all"/>
          </a:pPr>
          <a:r>
            <a:rPr lang="en-US" sz="1600" cap="none" baseline="0"/>
            <a:t>Allows students to access content when needed (Bergmann &amp; Sams, 2012)</a:t>
          </a:r>
        </a:p>
      </dgm:t>
    </dgm:pt>
    <dgm:pt modelId="{F3ADD134-B735-46F5-B134-F6E3258D3342}" type="parTrans" cxnId="{E705DD81-5DE1-4DAF-9B62-AB6E8513A7D4}">
      <dgm:prSet/>
      <dgm:spPr/>
      <dgm:t>
        <a:bodyPr/>
        <a:lstStyle/>
        <a:p>
          <a:endParaRPr lang="en-US"/>
        </a:p>
      </dgm:t>
    </dgm:pt>
    <dgm:pt modelId="{7D73B9A6-21DB-4213-A075-3AF6D9C0BFAA}" type="sibTrans" cxnId="{E705DD81-5DE1-4DAF-9B62-AB6E8513A7D4}">
      <dgm:prSet/>
      <dgm:spPr/>
      <dgm:t>
        <a:bodyPr/>
        <a:lstStyle/>
        <a:p>
          <a:endParaRPr lang="en-US"/>
        </a:p>
      </dgm:t>
    </dgm:pt>
    <dgm:pt modelId="{421E0EBA-9A5C-4442-83E3-9F311ED2303D}">
      <dgm:prSet custT="1"/>
      <dgm:spPr/>
      <dgm:t>
        <a:bodyPr/>
        <a:lstStyle/>
        <a:p>
          <a:pPr>
            <a:lnSpc>
              <a:spcPct val="100000"/>
            </a:lnSpc>
            <a:defRPr cap="all"/>
          </a:pPr>
          <a:r>
            <a:rPr lang="en-US" sz="1600" cap="none" baseline="0"/>
            <a:t>Allows for differentiation and supporting diverse student needs (Berge, 2015; Sams &amp; Bergmann, 2013)</a:t>
          </a:r>
        </a:p>
      </dgm:t>
    </dgm:pt>
    <dgm:pt modelId="{5F32FA78-F7B2-4809-9E11-A433B96DDDA6}" type="parTrans" cxnId="{8AAFE72C-28DD-43F5-88FC-2E97FEE75A3A}">
      <dgm:prSet/>
      <dgm:spPr/>
      <dgm:t>
        <a:bodyPr/>
        <a:lstStyle/>
        <a:p>
          <a:endParaRPr lang="en-US"/>
        </a:p>
      </dgm:t>
    </dgm:pt>
    <dgm:pt modelId="{71B5B4E3-EEC8-4D9A-9717-09C5FB5F7B26}" type="sibTrans" cxnId="{8AAFE72C-28DD-43F5-88FC-2E97FEE75A3A}">
      <dgm:prSet/>
      <dgm:spPr/>
      <dgm:t>
        <a:bodyPr/>
        <a:lstStyle/>
        <a:p>
          <a:endParaRPr lang="en-US"/>
        </a:p>
      </dgm:t>
    </dgm:pt>
    <dgm:pt modelId="{771B8E66-2DE5-4EA0-969B-7041D12DE7F3}" type="pres">
      <dgm:prSet presAssocID="{6B1B81A5-A3BA-45BF-9B6F-D2A381D2F68F}" presName="root" presStyleCnt="0">
        <dgm:presLayoutVars>
          <dgm:dir/>
          <dgm:resizeHandles val="exact"/>
        </dgm:presLayoutVars>
      </dgm:prSet>
      <dgm:spPr/>
    </dgm:pt>
    <dgm:pt modelId="{0E30C0E4-D609-448F-ADFF-E4EDBBA222CC}" type="pres">
      <dgm:prSet presAssocID="{11F94373-4A44-412B-959B-8EBD41F40F6A}" presName="compNode" presStyleCnt="0"/>
      <dgm:spPr/>
    </dgm:pt>
    <dgm:pt modelId="{AA232E57-8C44-4352-ABA1-FD19C48A336F}" type="pres">
      <dgm:prSet presAssocID="{11F94373-4A44-412B-959B-8EBD41F40F6A}" presName="iconBgRect" presStyleLbl="bgShp" presStyleIdx="0" presStyleCnt="3"/>
      <dgm:spPr/>
    </dgm:pt>
    <dgm:pt modelId="{3BD9FEBE-F576-4A5D-87AC-EF0FCDF7C0C3}" type="pres">
      <dgm:prSet presAssocID="{11F94373-4A44-412B-959B-8EBD41F40F6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ustomer review outline"/>
        </a:ext>
      </dgm:extLst>
    </dgm:pt>
    <dgm:pt modelId="{0E2FCDD6-6F69-4468-9F1C-231FB434D9A2}" type="pres">
      <dgm:prSet presAssocID="{11F94373-4A44-412B-959B-8EBD41F40F6A}" presName="spaceRect" presStyleCnt="0"/>
      <dgm:spPr/>
    </dgm:pt>
    <dgm:pt modelId="{5AE5368B-AFEB-4139-B777-0830488A22C5}" type="pres">
      <dgm:prSet presAssocID="{11F94373-4A44-412B-959B-8EBD41F40F6A}" presName="textRect" presStyleLbl="revTx" presStyleIdx="0" presStyleCnt="3">
        <dgm:presLayoutVars>
          <dgm:chMax val="1"/>
          <dgm:chPref val="1"/>
        </dgm:presLayoutVars>
      </dgm:prSet>
      <dgm:spPr/>
    </dgm:pt>
    <dgm:pt modelId="{CEE565CE-C6C7-4B33-B14B-AC5A36AFCB85}" type="pres">
      <dgm:prSet presAssocID="{7F06E679-DFD6-4ADD-AC32-CA38EDDA969C}" presName="sibTrans" presStyleCnt="0"/>
      <dgm:spPr/>
    </dgm:pt>
    <dgm:pt modelId="{7DB74506-7645-42E6-A1B6-A9E99F690D6D}" type="pres">
      <dgm:prSet presAssocID="{6588D7E7-0F32-4AD2-993C-752845E8A4F6}" presName="compNode" presStyleCnt="0"/>
      <dgm:spPr/>
    </dgm:pt>
    <dgm:pt modelId="{1B41CB62-2429-445D-8009-5460CAA74977}" type="pres">
      <dgm:prSet presAssocID="{6588D7E7-0F32-4AD2-993C-752845E8A4F6}" presName="iconBgRect" presStyleLbl="bgShp" presStyleIdx="1" presStyleCnt="3"/>
      <dgm:spPr/>
    </dgm:pt>
    <dgm:pt modelId="{BD67C163-D480-4579-854B-B5974C4F34AD}" type="pres">
      <dgm:prSet presAssocID="{6588D7E7-0F32-4AD2-993C-752845E8A4F6}"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ddress Book outline"/>
        </a:ext>
      </dgm:extLst>
    </dgm:pt>
    <dgm:pt modelId="{7F8F3D75-E7E0-47A1-B6D1-35DEF67B9C9C}" type="pres">
      <dgm:prSet presAssocID="{6588D7E7-0F32-4AD2-993C-752845E8A4F6}" presName="spaceRect" presStyleCnt="0"/>
      <dgm:spPr/>
    </dgm:pt>
    <dgm:pt modelId="{64CDA7E0-4A4D-4892-B014-FE900B1B341C}" type="pres">
      <dgm:prSet presAssocID="{6588D7E7-0F32-4AD2-993C-752845E8A4F6}" presName="textRect" presStyleLbl="revTx" presStyleIdx="1" presStyleCnt="3">
        <dgm:presLayoutVars>
          <dgm:chMax val="1"/>
          <dgm:chPref val="1"/>
        </dgm:presLayoutVars>
      </dgm:prSet>
      <dgm:spPr/>
    </dgm:pt>
    <dgm:pt modelId="{A8AC0EE5-8390-4C4E-A18C-65CE928C1ED8}" type="pres">
      <dgm:prSet presAssocID="{7D73B9A6-21DB-4213-A075-3AF6D9C0BFAA}" presName="sibTrans" presStyleCnt="0"/>
      <dgm:spPr/>
    </dgm:pt>
    <dgm:pt modelId="{E9584700-1179-4C7E-A4CA-3FFE75814F35}" type="pres">
      <dgm:prSet presAssocID="{421E0EBA-9A5C-4442-83E3-9F311ED2303D}" presName="compNode" presStyleCnt="0"/>
      <dgm:spPr/>
    </dgm:pt>
    <dgm:pt modelId="{87B16670-163F-4123-9647-AC50FC0CD60B}" type="pres">
      <dgm:prSet presAssocID="{421E0EBA-9A5C-4442-83E3-9F311ED2303D}" presName="iconBgRect" presStyleLbl="bgShp" presStyleIdx="2" presStyleCnt="3"/>
      <dgm:spPr/>
    </dgm:pt>
    <dgm:pt modelId="{9F26C2E5-B8C5-4C97-9E39-4E209F99F7B4}" type="pres">
      <dgm:prSet presAssocID="{421E0EBA-9A5C-4442-83E3-9F311ED230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up of people outline"/>
        </a:ext>
      </dgm:extLst>
    </dgm:pt>
    <dgm:pt modelId="{17DA1393-8E7B-4CAE-891F-5257F4B48CEE}" type="pres">
      <dgm:prSet presAssocID="{421E0EBA-9A5C-4442-83E3-9F311ED2303D}" presName="spaceRect" presStyleCnt="0"/>
      <dgm:spPr/>
    </dgm:pt>
    <dgm:pt modelId="{B6F3DA0A-F75C-477C-AA02-1102FBA9FD32}" type="pres">
      <dgm:prSet presAssocID="{421E0EBA-9A5C-4442-83E3-9F311ED2303D}" presName="textRect" presStyleLbl="revTx" presStyleIdx="2" presStyleCnt="3">
        <dgm:presLayoutVars>
          <dgm:chMax val="1"/>
          <dgm:chPref val="1"/>
        </dgm:presLayoutVars>
      </dgm:prSet>
      <dgm:spPr/>
    </dgm:pt>
  </dgm:ptLst>
  <dgm:cxnLst>
    <dgm:cxn modelId="{8AAFE72C-28DD-43F5-88FC-2E97FEE75A3A}" srcId="{6B1B81A5-A3BA-45BF-9B6F-D2A381D2F68F}" destId="{421E0EBA-9A5C-4442-83E3-9F311ED2303D}" srcOrd="2" destOrd="0" parTransId="{5F32FA78-F7B2-4809-9E11-A433B96DDDA6}" sibTransId="{71B5B4E3-EEC8-4D9A-9717-09C5FB5F7B26}"/>
    <dgm:cxn modelId="{73008349-1339-4600-9F16-F08D62514C3A}" srcId="{6B1B81A5-A3BA-45BF-9B6F-D2A381D2F68F}" destId="{11F94373-4A44-412B-959B-8EBD41F40F6A}" srcOrd="0" destOrd="0" parTransId="{260F4ED2-5101-4C63-B74E-A63589FB0B50}" sibTransId="{7F06E679-DFD6-4ADD-AC32-CA38EDDA969C}"/>
    <dgm:cxn modelId="{E7734B4F-AEC1-422D-9365-131746750072}" type="presOf" srcId="{11F94373-4A44-412B-959B-8EBD41F40F6A}" destId="{5AE5368B-AFEB-4139-B777-0830488A22C5}" srcOrd="0" destOrd="0" presId="urn:microsoft.com/office/officeart/2018/5/layout/IconCircleLabelList"/>
    <dgm:cxn modelId="{013DA97E-B543-4B02-9E93-86817BE7A560}" type="presOf" srcId="{6588D7E7-0F32-4AD2-993C-752845E8A4F6}" destId="{64CDA7E0-4A4D-4892-B014-FE900B1B341C}" srcOrd="0" destOrd="0" presId="urn:microsoft.com/office/officeart/2018/5/layout/IconCircleLabelList"/>
    <dgm:cxn modelId="{E705DD81-5DE1-4DAF-9B62-AB6E8513A7D4}" srcId="{6B1B81A5-A3BA-45BF-9B6F-D2A381D2F68F}" destId="{6588D7E7-0F32-4AD2-993C-752845E8A4F6}" srcOrd="1" destOrd="0" parTransId="{F3ADD134-B735-46F5-B134-F6E3258D3342}" sibTransId="{7D73B9A6-21DB-4213-A075-3AF6D9C0BFAA}"/>
    <dgm:cxn modelId="{E61AE3C9-BE4C-414E-88FC-126BD1296024}" type="presOf" srcId="{421E0EBA-9A5C-4442-83E3-9F311ED2303D}" destId="{B6F3DA0A-F75C-477C-AA02-1102FBA9FD32}" srcOrd="0" destOrd="0" presId="urn:microsoft.com/office/officeart/2018/5/layout/IconCircleLabelList"/>
    <dgm:cxn modelId="{366995E3-2A9C-4663-8B03-5EFB2A228916}" type="presOf" srcId="{6B1B81A5-A3BA-45BF-9B6F-D2A381D2F68F}" destId="{771B8E66-2DE5-4EA0-969B-7041D12DE7F3}" srcOrd="0" destOrd="0" presId="urn:microsoft.com/office/officeart/2018/5/layout/IconCircleLabelList"/>
    <dgm:cxn modelId="{227DB9F8-18D1-4E8D-B752-CC812F74CA2F}" type="presParOf" srcId="{771B8E66-2DE5-4EA0-969B-7041D12DE7F3}" destId="{0E30C0E4-D609-448F-ADFF-E4EDBBA222CC}" srcOrd="0" destOrd="0" presId="urn:microsoft.com/office/officeart/2018/5/layout/IconCircleLabelList"/>
    <dgm:cxn modelId="{9A033F39-1666-4AA2-AC1E-69B2846BB81C}" type="presParOf" srcId="{0E30C0E4-D609-448F-ADFF-E4EDBBA222CC}" destId="{AA232E57-8C44-4352-ABA1-FD19C48A336F}" srcOrd="0" destOrd="0" presId="urn:microsoft.com/office/officeart/2018/5/layout/IconCircleLabelList"/>
    <dgm:cxn modelId="{8FA61D97-7F65-4CF5-AAE9-6056D5BA4894}" type="presParOf" srcId="{0E30C0E4-D609-448F-ADFF-E4EDBBA222CC}" destId="{3BD9FEBE-F576-4A5D-87AC-EF0FCDF7C0C3}" srcOrd="1" destOrd="0" presId="urn:microsoft.com/office/officeart/2018/5/layout/IconCircleLabelList"/>
    <dgm:cxn modelId="{502FB0FD-55F7-4F2C-B2EA-6C85A452D5D3}" type="presParOf" srcId="{0E30C0E4-D609-448F-ADFF-E4EDBBA222CC}" destId="{0E2FCDD6-6F69-4468-9F1C-231FB434D9A2}" srcOrd="2" destOrd="0" presId="urn:microsoft.com/office/officeart/2018/5/layout/IconCircleLabelList"/>
    <dgm:cxn modelId="{8984AA45-7E8B-405F-AA1B-AD18C4E42A11}" type="presParOf" srcId="{0E30C0E4-D609-448F-ADFF-E4EDBBA222CC}" destId="{5AE5368B-AFEB-4139-B777-0830488A22C5}" srcOrd="3" destOrd="0" presId="urn:microsoft.com/office/officeart/2018/5/layout/IconCircleLabelList"/>
    <dgm:cxn modelId="{05DE1BB8-74BA-40FA-A968-7A5B7F91F351}" type="presParOf" srcId="{771B8E66-2DE5-4EA0-969B-7041D12DE7F3}" destId="{CEE565CE-C6C7-4B33-B14B-AC5A36AFCB85}" srcOrd="1" destOrd="0" presId="urn:microsoft.com/office/officeart/2018/5/layout/IconCircleLabelList"/>
    <dgm:cxn modelId="{06357632-095F-428B-A11A-72D185D44DBF}" type="presParOf" srcId="{771B8E66-2DE5-4EA0-969B-7041D12DE7F3}" destId="{7DB74506-7645-42E6-A1B6-A9E99F690D6D}" srcOrd="2" destOrd="0" presId="urn:microsoft.com/office/officeart/2018/5/layout/IconCircleLabelList"/>
    <dgm:cxn modelId="{5FAE9DC9-C32E-46F5-BD4B-C706708E0C71}" type="presParOf" srcId="{7DB74506-7645-42E6-A1B6-A9E99F690D6D}" destId="{1B41CB62-2429-445D-8009-5460CAA74977}" srcOrd="0" destOrd="0" presId="urn:microsoft.com/office/officeart/2018/5/layout/IconCircleLabelList"/>
    <dgm:cxn modelId="{85E7495F-765A-4F1B-98F3-B2653EE77252}" type="presParOf" srcId="{7DB74506-7645-42E6-A1B6-A9E99F690D6D}" destId="{BD67C163-D480-4579-854B-B5974C4F34AD}" srcOrd="1" destOrd="0" presId="urn:microsoft.com/office/officeart/2018/5/layout/IconCircleLabelList"/>
    <dgm:cxn modelId="{E0DBC0D2-A18F-42C0-9F0D-1A8546112C19}" type="presParOf" srcId="{7DB74506-7645-42E6-A1B6-A9E99F690D6D}" destId="{7F8F3D75-E7E0-47A1-B6D1-35DEF67B9C9C}" srcOrd="2" destOrd="0" presId="urn:microsoft.com/office/officeart/2018/5/layout/IconCircleLabelList"/>
    <dgm:cxn modelId="{AD1C6140-3A79-47CB-A5E0-0B8AE8A21BFB}" type="presParOf" srcId="{7DB74506-7645-42E6-A1B6-A9E99F690D6D}" destId="{64CDA7E0-4A4D-4892-B014-FE900B1B341C}" srcOrd="3" destOrd="0" presId="urn:microsoft.com/office/officeart/2018/5/layout/IconCircleLabelList"/>
    <dgm:cxn modelId="{C3A347AB-F887-49D0-8248-E8929857C44F}" type="presParOf" srcId="{771B8E66-2DE5-4EA0-969B-7041D12DE7F3}" destId="{A8AC0EE5-8390-4C4E-A18C-65CE928C1ED8}" srcOrd="3" destOrd="0" presId="urn:microsoft.com/office/officeart/2018/5/layout/IconCircleLabelList"/>
    <dgm:cxn modelId="{4A3961D3-D1D9-460B-837C-89FC71EF00CB}" type="presParOf" srcId="{771B8E66-2DE5-4EA0-969B-7041D12DE7F3}" destId="{E9584700-1179-4C7E-A4CA-3FFE75814F35}" srcOrd="4" destOrd="0" presId="urn:microsoft.com/office/officeart/2018/5/layout/IconCircleLabelList"/>
    <dgm:cxn modelId="{E02D0CA0-ABBA-4241-AC11-7CAAA3BD0CE7}" type="presParOf" srcId="{E9584700-1179-4C7E-A4CA-3FFE75814F35}" destId="{87B16670-163F-4123-9647-AC50FC0CD60B}" srcOrd="0" destOrd="0" presId="urn:microsoft.com/office/officeart/2018/5/layout/IconCircleLabelList"/>
    <dgm:cxn modelId="{1D4693B8-28E0-4EF7-992B-72A4CDA6FA60}" type="presParOf" srcId="{E9584700-1179-4C7E-A4CA-3FFE75814F35}" destId="{9F26C2E5-B8C5-4C97-9E39-4E209F99F7B4}" srcOrd="1" destOrd="0" presId="urn:microsoft.com/office/officeart/2018/5/layout/IconCircleLabelList"/>
    <dgm:cxn modelId="{115803DA-92AA-4A29-964B-3D67460BC0FD}" type="presParOf" srcId="{E9584700-1179-4C7E-A4CA-3FFE75814F35}" destId="{17DA1393-8E7B-4CAE-891F-5257F4B48CEE}" srcOrd="2" destOrd="0" presId="urn:microsoft.com/office/officeart/2018/5/layout/IconCircleLabelList"/>
    <dgm:cxn modelId="{5B2B1045-0223-49BC-983D-F3A4463101EB}" type="presParOf" srcId="{E9584700-1179-4C7E-A4CA-3FFE75814F35}" destId="{B6F3DA0A-F75C-477C-AA02-1102FBA9FD3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5154A-9CA2-0D45-A75D-6AAD545DC3AC}">
      <dsp:nvSpPr>
        <dsp:cNvPr id="0" name=""/>
        <dsp:cNvSpPr/>
      </dsp:nvSpPr>
      <dsp:spPr>
        <a:xfrm>
          <a:off x="0" y="743359"/>
          <a:ext cx="4604774"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DE0744-F054-B84E-AC16-30F57EC1C13F}">
      <dsp:nvSpPr>
        <dsp:cNvPr id="0" name=""/>
        <dsp:cNvSpPr/>
      </dsp:nvSpPr>
      <dsp:spPr>
        <a:xfrm>
          <a:off x="230238" y="344839"/>
          <a:ext cx="3223341"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35" tIns="0" rIns="121835" bIns="0" numCol="1" spcCol="1270" anchor="ctr" anchorCtr="0">
          <a:noAutofit/>
        </a:bodyPr>
        <a:lstStyle/>
        <a:p>
          <a:pPr marL="0" lvl="0" indent="0" algn="l" defTabSz="1200150">
            <a:lnSpc>
              <a:spcPct val="90000"/>
            </a:lnSpc>
            <a:spcBef>
              <a:spcPct val="0"/>
            </a:spcBef>
            <a:spcAft>
              <a:spcPct val="35000"/>
            </a:spcAft>
            <a:buNone/>
          </a:pPr>
          <a:r>
            <a:rPr lang="en-US" sz="2700" kern="1200"/>
            <a:t>Name</a:t>
          </a:r>
        </a:p>
      </dsp:txBody>
      <dsp:txXfrm>
        <a:off x="269146" y="383747"/>
        <a:ext cx="3145525" cy="719224"/>
      </dsp:txXfrm>
    </dsp:sp>
    <dsp:sp modelId="{6446D678-E231-4847-84B7-248F1FCA47E0}">
      <dsp:nvSpPr>
        <dsp:cNvPr id="0" name=""/>
        <dsp:cNvSpPr/>
      </dsp:nvSpPr>
      <dsp:spPr>
        <a:xfrm>
          <a:off x="0" y="1968079"/>
          <a:ext cx="4604774"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FED21D-E30E-7D42-A5E2-2D157CC4ED46}">
      <dsp:nvSpPr>
        <dsp:cNvPr id="0" name=""/>
        <dsp:cNvSpPr/>
      </dsp:nvSpPr>
      <dsp:spPr>
        <a:xfrm>
          <a:off x="230238" y="1569559"/>
          <a:ext cx="3223341"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35" tIns="0" rIns="121835" bIns="0" numCol="1" spcCol="1270" anchor="ctr" anchorCtr="0">
          <a:noAutofit/>
        </a:bodyPr>
        <a:lstStyle/>
        <a:p>
          <a:pPr marL="0" lvl="0" indent="0" algn="l" defTabSz="1200150">
            <a:lnSpc>
              <a:spcPct val="90000"/>
            </a:lnSpc>
            <a:spcBef>
              <a:spcPct val="0"/>
            </a:spcBef>
            <a:spcAft>
              <a:spcPct val="35000"/>
            </a:spcAft>
            <a:buNone/>
          </a:pPr>
          <a:r>
            <a:rPr lang="en-US" sz="2700" kern="1200"/>
            <a:t>Role</a:t>
          </a:r>
        </a:p>
      </dsp:txBody>
      <dsp:txXfrm>
        <a:off x="269146" y="1608467"/>
        <a:ext cx="3145525" cy="719224"/>
      </dsp:txXfrm>
    </dsp:sp>
    <dsp:sp modelId="{CB84205D-D82A-C54E-9099-A9D721F708D8}">
      <dsp:nvSpPr>
        <dsp:cNvPr id="0" name=""/>
        <dsp:cNvSpPr/>
      </dsp:nvSpPr>
      <dsp:spPr>
        <a:xfrm>
          <a:off x="0" y="3192799"/>
          <a:ext cx="4604774"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4A2BEC-7879-6449-B3FC-75D22F41BAE5}">
      <dsp:nvSpPr>
        <dsp:cNvPr id="0" name=""/>
        <dsp:cNvSpPr/>
      </dsp:nvSpPr>
      <dsp:spPr>
        <a:xfrm>
          <a:off x="230238" y="2794279"/>
          <a:ext cx="3223341"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35" tIns="0" rIns="121835" bIns="0" numCol="1" spcCol="1270" anchor="ctr" anchorCtr="0">
          <a:noAutofit/>
        </a:bodyPr>
        <a:lstStyle/>
        <a:p>
          <a:pPr marL="0" lvl="0" indent="0" algn="l" defTabSz="1200150">
            <a:lnSpc>
              <a:spcPct val="90000"/>
            </a:lnSpc>
            <a:spcBef>
              <a:spcPct val="0"/>
            </a:spcBef>
            <a:spcAft>
              <a:spcPct val="35000"/>
            </a:spcAft>
            <a:buNone/>
          </a:pPr>
          <a:r>
            <a:rPr lang="en-US" sz="2700" kern="1200"/>
            <a:t>Where you are from</a:t>
          </a:r>
        </a:p>
      </dsp:txBody>
      <dsp:txXfrm>
        <a:off x="269146" y="2833187"/>
        <a:ext cx="3145525"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7A051-7810-4BD9-9592-B3BB39DF39C7}">
      <dsp:nvSpPr>
        <dsp:cNvPr id="0" name=""/>
        <dsp:cNvSpPr/>
      </dsp:nvSpPr>
      <dsp:spPr>
        <a:xfrm>
          <a:off x="2380" y="0"/>
          <a:ext cx="3703648" cy="4846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ts val="600"/>
            </a:spcAft>
            <a:buNone/>
          </a:pPr>
          <a:r>
            <a:rPr lang="en-US" sz="2800" b="1" kern="1200"/>
            <a:t>Procedural</a:t>
          </a:r>
        </a:p>
        <a:p>
          <a:pPr marL="0" lvl="0" indent="0" algn="ctr" defTabSz="1244600">
            <a:lnSpc>
              <a:spcPct val="90000"/>
            </a:lnSpc>
            <a:spcBef>
              <a:spcPct val="0"/>
            </a:spcBef>
            <a:spcAft>
              <a:spcPct val="35000"/>
            </a:spcAft>
            <a:buNone/>
          </a:pPr>
          <a:r>
            <a:rPr lang="en-US" sz="2000" kern="1200"/>
            <a:t>In the development of an individualized education program (IEP), has the IEP team complied with the procedures set forth in the Individuals with Disabilities Education Act (IDEA)? (</a:t>
          </a:r>
          <a:r>
            <a:rPr lang="en-US" sz="2000" i="1" kern="1200"/>
            <a:t>Rowley</a:t>
          </a:r>
          <a:r>
            <a:rPr lang="en-US" sz="2000" kern="1200"/>
            <a:t>)</a:t>
          </a:r>
        </a:p>
      </dsp:txBody>
      <dsp:txXfrm>
        <a:off x="2380" y="1938655"/>
        <a:ext cx="3703648" cy="1938655"/>
      </dsp:txXfrm>
    </dsp:sp>
    <dsp:sp modelId="{36A1B3A8-6195-469C-B29B-8850E449A80B}">
      <dsp:nvSpPr>
        <dsp:cNvPr id="0" name=""/>
        <dsp:cNvSpPr/>
      </dsp:nvSpPr>
      <dsp:spPr>
        <a:xfrm>
          <a:off x="1047239" y="290798"/>
          <a:ext cx="1613930" cy="161393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60398C-079B-4132-A23A-9AEF49F337A3}">
      <dsp:nvSpPr>
        <dsp:cNvPr id="0" name=""/>
        <dsp:cNvSpPr/>
      </dsp:nvSpPr>
      <dsp:spPr>
        <a:xfrm>
          <a:off x="3817138" y="0"/>
          <a:ext cx="3703648" cy="4846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b="1" kern="1200"/>
        </a:p>
        <a:p>
          <a:pPr marL="0" lvl="0" indent="0" algn="ctr" defTabSz="1244600">
            <a:lnSpc>
              <a:spcPct val="90000"/>
            </a:lnSpc>
            <a:spcBef>
              <a:spcPct val="0"/>
            </a:spcBef>
            <a:spcAft>
              <a:spcPts val="600"/>
            </a:spcAft>
            <a:buNone/>
          </a:pPr>
          <a:r>
            <a:rPr lang="en-US" sz="2800" b="1" kern="1200"/>
            <a:t>Substantive</a:t>
          </a:r>
        </a:p>
        <a:p>
          <a:pPr marL="0" lvl="0" indent="0" algn="ctr" defTabSz="1244600">
            <a:lnSpc>
              <a:spcPct val="90000"/>
            </a:lnSpc>
            <a:spcBef>
              <a:spcPct val="0"/>
            </a:spcBef>
            <a:spcAft>
              <a:spcPct val="35000"/>
            </a:spcAft>
            <a:buNone/>
          </a:pPr>
          <a:r>
            <a:rPr lang="en-US" sz="2000" kern="1200"/>
            <a:t>Is the IEP reasonably calculated to enable the child to make progress that is appropriate in light of the child’s circumstances? (</a:t>
          </a:r>
          <a:r>
            <a:rPr lang="en-US" sz="2000" i="1" kern="1200"/>
            <a:t>Endrew F.</a:t>
          </a:r>
          <a:r>
            <a:rPr lang="en-US" sz="2000" kern="1200"/>
            <a:t>)</a:t>
          </a:r>
        </a:p>
        <a:p>
          <a:pPr marL="0" lvl="0" indent="0" algn="ctr" defTabSz="1244600">
            <a:lnSpc>
              <a:spcPct val="90000"/>
            </a:lnSpc>
            <a:spcBef>
              <a:spcPct val="0"/>
            </a:spcBef>
            <a:spcAft>
              <a:spcPct val="35000"/>
            </a:spcAft>
            <a:buNone/>
          </a:pPr>
          <a:endParaRPr lang="en-US" sz="1700" kern="1200"/>
        </a:p>
      </dsp:txBody>
      <dsp:txXfrm>
        <a:off x="3817138" y="1938655"/>
        <a:ext cx="3703648" cy="1938655"/>
      </dsp:txXfrm>
    </dsp:sp>
    <dsp:sp modelId="{D44892C1-96B6-45BB-98CF-44902FC55AA8}">
      <dsp:nvSpPr>
        <dsp:cNvPr id="0" name=""/>
        <dsp:cNvSpPr/>
      </dsp:nvSpPr>
      <dsp:spPr>
        <a:xfrm>
          <a:off x="4861997" y="290798"/>
          <a:ext cx="1613930" cy="161393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C230CC-1DC8-440F-8F94-2267BF883518}">
      <dsp:nvSpPr>
        <dsp:cNvPr id="0" name=""/>
        <dsp:cNvSpPr/>
      </dsp:nvSpPr>
      <dsp:spPr>
        <a:xfrm>
          <a:off x="7631896" y="0"/>
          <a:ext cx="3703648" cy="4846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411480" rIns="199136" bIns="199136" numCol="1" spcCol="1270" anchor="ctr" anchorCtr="0">
          <a:noAutofit/>
        </a:bodyPr>
        <a:lstStyle/>
        <a:p>
          <a:pPr marL="0" lvl="0" indent="0" algn="ctr" defTabSz="1244600">
            <a:lnSpc>
              <a:spcPct val="90000"/>
            </a:lnSpc>
            <a:spcBef>
              <a:spcPct val="0"/>
            </a:spcBef>
            <a:spcAft>
              <a:spcPts val="600"/>
            </a:spcAft>
            <a:buNone/>
          </a:pPr>
          <a:r>
            <a:rPr lang="en-US" sz="2800" b="1" kern="1200"/>
            <a:t>Implementation</a:t>
          </a:r>
        </a:p>
        <a:p>
          <a:pPr marL="0" lvl="0" indent="0" algn="ctr" defTabSz="1244600">
            <a:lnSpc>
              <a:spcPct val="90000"/>
            </a:lnSpc>
            <a:spcBef>
              <a:spcPct val="0"/>
            </a:spcBef>
            <a:spcAft>
              <a:spcPct val="35000"/>
            </a:spcAft>
            <a:buNone/>
          </a:pPr>
          <a:r>
            <a:rPr lang="en-US" sz="2000" kern="1200"/>
            <a:t>In implementing the IEP, were the instructional services and supports outlined in the IEP provided as agreed on during the IEP process? </a:t>
          </a:r>
          <a:endParaRPr lang="en-US" sz="2000" b="0" kern="1200"/>
        </a:p>
      </dsp:txBody>
      <dsp:txXfrm>
        <a:off x="7631896" y="1938655"/>
        <a:ext cx="3703648" cy="1938655"/>
      </dsp:txXfrm>
    </dsp:sp>
    <dsp:sp modelId="{2AD4F726-84B9-456F-985A-E0DF07732955}">
      <dsp:nvSpPr>
        <dsp:cNvPr id="0" name=""/>
        <dsp:cNvSpPr/>
      </dsp:nvSpPr>
      <dsp:spPr>
        <a:xfrm>
          <a:off x="8676755" y="290798"/>
          <a:ext cx="1613930" cy="161393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EFE8B3-04CF-461E-B601-68D60A142E29}">
      <dsp:nvSpPr>
        <dsp:cNvPr id="0" name=""/>
        <dsp:cNvSpPr/>
      </dsp:nvSpPr>
      <dsp:spPr>
        <a:xfrm>
          <a:off x="423371" y="3981731"/>
          <a:ext cx="10430891" cy="864906"/>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343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303020"/>
          <a:ext cx="1802917" cy="1737360"/>
        </a:xfrm>
        <a:prstGeom prst="roundRect">
          <a:avLst/>
        </a:prstGeom>
        <a:solidFill>
          <a:srgbClr val="4C8C40"/>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PLAAFP</a:t>
          </a:r>
        </a:p>
      </dsp:txBody>
      <dsp:txXfrm>
        <a:off x="87907" y="1387831"/>
        <a:ext cx="1633295" cy="1567738"/>
      </dsp:txXfrm>
    </dsp:sp>
    <dsp:sp modelId="{3AFF4DF7-C08F-4EE4-B827-CF5CB277AA47}">
      <dsp:nvSpPr>
        <dsp:cNvPr id="0" name=""/>
        <dsp:cNvSpPr/>
      </dsp:nvSpPr>
      <dsp:spPr>
        <a:xfrm>
          <a:off x="1896159" y="1303020"/>
          <a:ext cx="1802917" cy="1737360"/>
        </a:xfrm>
        <a:prstGeom prst="roundRect">
          <a:avLst/>
        </a:prstGeom>
        <a:solidFill>
          <a:srgbClr val="0076BD"/>
        </a:solidFill>
        <a:ln w="63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sp:txBody>
      <dsp:txXfrm>
        <a:off x="1980970" y="1387831"/>
        <a:ext cx="1633295" cy="1567738"/>
      </dsp:txXfrm>
    </dsp:sp>
    <dsp:sp modelId="{EFDBD666-AF89-4680-B21D-999CED069A54}">
      <dsp:nvSpPr>
        <dsp:cNvPr id="0" name=""/>
        <dsp:cNvSpPr/>
      </dsp:nvSpPr>
      <dsp:spPr>
        <a:xfrm>
          <a:off x="3789222" y="130302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Measuring Progress Toward Annual Goals</a:t>
          </a:r>
        </a:p>
      </dsp:txBody>
      <dsp:txXfrm>
        <a:off x="3874033" y="1387831"/>
        <a:ext cx="1633295" cy="1567738"/>
      </dsp:txXfrm>
    </dsp:sp>
    <dsp:sp modelId="{BBA90D99-3DC3-406D-93CA-F8C8FE36BD37}">
      <dsp:nvSpPr>
        <dsp:cNvPr id="0" name=""/>
        <dsp:cNvSpPr/>
      </dsp:nvSpPr>
      <dsp:spPr>
        <a:xfrm>
          <a:off x="9404209" y="1289173"/>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Date, Frequency, Duration, and Location of Services</a:t>
          </a:r>
        </a:p>
      </dsp:txBody>
      <dsp:txXfrm>
        <a:off x="9489020" y="1373984"/>
        <a:ext cx="1633295" cy="1567738"/>
      </dsp:txXfrm>
    </dsp:sp>
    <dsp:sp modelId="{F4A332CD-657B-4127-B012-A335C67A8EF4}">
      <dsp:nvSpPr>
        <dsp:cNvPr id="0" name=""/>
        <dsp:cNvSpPr/>
      </dsp:nvSpPr>
      <dsp:spPr>
        <a:xfrm>
          <a:off x="5669280" y="133073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Statement of Special Education and Aids &amp; Services</a:t>
          </a:r>
        </a:p>
      </dsp:txBody>
      <dsp:txXfrm>
        <a:off x="5754091" y="1415541"/>
        <a:ext cx="1633295" cy="1567738"/>
      </dsp:txXfrm>
    </dsp:sp>
    <dsp:sp modelId="{C9431E81-7AD1-4F94-B979-F7A3D8AE8740}">
      <dsp:nvSpPr>
        <dsp:cNvPr id="0" name=""/>
        <dsp:cNvSpPr/>
      </dsp:nvSpPr>
      <dsp:spPr>
        <a:xfrm>
          <a:off x="7538285" y="1344577"/>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Participation Outside Regular Education and in State and Districtwide Assessments</a:t>
          </a:r>
        </a:p>
      </dsp:txBody>
      <dsp:txXfrm>
        <a:off x="7623096" y="1429388"/>
        <a:ext cx="1633295" cy="15677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28809-5852-4185-A4A8-ADE7A9CB00C8}">
      <dsp:nvSpPr>
        <dsp:cNvPr id="0" name=""/>
        <dsp:cNvSpPr/>
      </dsp:nvSpPr>
      <dsp:spPr>
        <a:xfrm rot="16200000">
          <a:off x="-1401627" y="2436854"/>
          <a:ext cx="3610840" cy="763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73657" bIns="0" numCol="1" spcCol="1270" anchor="t" anchorCtr="0">
          <a:noAutofit/>
        </a:bodyPr>
        <a:lstStyle/>
        <a:p>
          <a:pPr marL="0" lvl="0" indent="0" algn="l" defTabSz="1733550">
            <a:lnSpc>
              <a:spcPct val="90000"/>
            </a:lnSpc>
            <a:spcBef>
              <a:spcPct val="0"/>
            </a:spcBef>
            <a:spcAft>
              <a:spcPct val="35000"/>
            </a:spcAft>
            <a:buNone/>
          </a:pPr>
          <a:r>
            <a:rPr lang="en-US" sz="3900" kern="1200"/>
            <a:t>For Students</a:t>
          </a:r>
        </a:p>
      </dsp:txBody>
      <dsp:txXfrm>
        <a:off x="-1401627" y="2436854"/>
        <a:ext cx="3610840" cy="763831"/>
      </dsp:txXfrm>
    </dsp:sp>
    <dsp:sp modelId="{85DCCD3F-3AD9-4B73-B9F6-1A68CEC7649E}">
      <dsp:nvSpPr>
        <dsp:cNvPr id="0" name=""/>
        <dsp:cNvSpPr/>
      </dsp:nvSpPr>
      <dsp:spPr>
        <a:xfrm>
          <a:off x="785708" y="1013350"/>
          <a:ext cx="4449159" cy="36108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673657" rIns="256032" bIns="256032" numCol="1" spcCol="1270" anchor="t" anchorCtr="0">
          <a:noAutofit/>
        </a:bodyPr>
        <a:lstStyle/>
        <a:p>
          <a:pPr marL="0" lvl="1" indent="-285750" algn="l" defTabSz="1244600">
            <a:lnSpc>
              <a:spcPct val="90000"/>
            </a:lnSpc>
            <a:spcBef>
              <a:spcPct val="0"/>
            </a:spcBef>
            <a:spcAft>
              <a:spcPct val="15000"/>
            </a:spcAft>
            <a:buFont typeface="Arial" panose="020B0604020202020204" pitchFamily="34" charset="0"/>
            <a:buNone/>
          </a:pPr>
          <a:r>
            <a:rPr lang="en-US" sz="2800" kern="1200"/>
            <a:t>In a </a:t>
          </a:r>
          <a:r>
            <a:rPr lang="en-US" sz="2800" b="1" kern="1200"/>
            <a:t>nonflipped</a:t>
          </a:r>
          <a:r>
            <a:rPr lang="en-US" sz="2800" kern="1200"/>
            <a:t> classroom: lecture occurs in class and homework occurs out of class.</a:t>
          </a:r>
        </a:p>
      </dsp:txBody>
      <dsp:txXfrm>
        <a:off x="785708" y="1013350"/>
        <a:ext cx="4449159" cy="3610840"/>
      </dsp:txXfrm>
    </dsp:sp>
    <dsp:sp modelId="{AE9395D2-A98E-40F7-88B3-0EBA46364BE1}">
      <dsp:nvSpPr>
        <dsp:cNvPr id="0" name=""/>
        <dsp:cNvSpPr/>
      </dsp:nvSpPr>
      <dsp:spPr>
        <a:xfrm>
          <a:off x="21877" y="5092"/>
          <a:ext cx="1527663" cy="15276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CA5DC-4939-48EE-9F10-B5890412276B}">
      <dsp:nvSpPr>
        <dsp:cNvPr id="0" name=""/>
        <dsp:cNvSpPr/>
      </dsp:nvSpPr>
      <dsp:spPr>
        <a:xfrm rot="16200000">
          <a:off x="4954506" y="2436854"/>
          <a:ext cx="3610840" cy="763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73657" bIns="0" numCol="1" spcCol="1270" anchor="t" anchorCtr="0">
          <a:noAutofit/>
        </a:bodyPr>
        <a:lstStyle/>
        <a:p>
          <a:pPr marL="0" lvl="0" indent="0" algn="l" defTabSz="1733550">
            <a:lnSpc>
              <a:spcPct val="90000"/>
            </a:lnSpc>
            <a:spcBef>
              <a:spcPct val="0"/>
            </a:spcBef>
            <a:spcAft>
              <a:spcPct val="35000"/>
            </a:spcAft>
            <a:buNone/>
          </a:pPr>
          <a:r>
            <a:rPr lang="en-US" sz="3900" kern="1200"/>
            <a:t>For Instructors</a:t>
          </a:r>
        </a:p>
      </dsp:txBody>
      <dsp:txXfrm>
        <a:off x="4954506" y="2436854"/>
        <a:ext cx="3610840" cy="763831"/>
      </dsp:txXfrm>
    </dsp:sp>
    <dsp:sp modelId="{CB540BA9-CFD1-4384-B113-80744C7DB51A}">
      <dsp:nvSpPr>
        <dsp:cNvPr id="0" name=""/>
        <dsp:cNvSpPr/>
      </dsp:nvSpPr>
      <dsp:spPr>
        <a:xfrm>
          <a:off x="7141843" y="1013350"/>
          <a:ext cx="4449159" cy="36108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673657" rIns="256032" bIns="256032" numCol="1" spcCol="1270" anchor="t" anchorCtr="0">
          <a:noAutofit/>
        </a:bodyPr>
        <a:lstStyle/>
        <a:p>
          <a:pPr marL="0" lvl="1" indent="-285750" algn="l" defTabSz="1244600">
            <a:lnSpc>
              <a:spcPct val="90000"/>
            </a:lnSpc>
            <a:spcBef>
              <a:spcPct val="0"/>
            </a:spcBef>
            <a:spcAft>
              <a:spcPct val="15000"/>
            </a:spcAft>
            <a:buFont typeface="Arial" panose="020B0604020202020204" pitchFamily="34" charset="0"/>
            <a:buNone/>
          </a:pPr>
          <a:r>
            <a:rPr lang="en-US" sz="2800" kern="1200"/>
            <a:t>In a </a:t>
          </a:r>
          <a:r>
            <a:rPr lang="en-US" sz="2800" b="1" kern="1200"/>
            <a:t>nonflipped</a:t>
          </a:r>
          <a:r>
            <a:rPr lang="en-US" sz="2800" kern="1200"/>
            <a:t> classroom: instructors plan a lecture and may plan in-class activities in which students apply content they learned in the lecture.</a:t>
          </a:r>
        </a:p>
      </dsp:txBody>
      <dsp:txXfrm>
        <a:off x="7141843" y="1013350"/>
        <a:ext cx="4449159" cy="3610840"/>
      </dsp:txXfrm>
    </dsp:sp>
    <dsp:sp modelId="{D4ECCEEE-FF67-4810-8365-1A2181B6D58F}">
      <dsp:nvSpPr>
        <dsp:cNvPr id="0" name=""/>
        <dsp:cNvSpPr/>
      </dsp:nvSpPr>
      <dsp:spPr>
        <a:xfrm>
          <a:off x="6378011" y="5092"/>
          <a:ext cx="1527663" cy="15276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28809-5852-4185-A4A8-ADE7A9CB00C8}">
      <dsp:nvSpPr>
        <dsp:cNvPr id="0" name=""/>
        <dsp:cNvSpPr/>
      </dsp:nvSpPr>
      <dsp:spPr>
        <a:xfrm rot="16200000">
          <a:off x="-1401627" y="2436854"/>
          <a:ext cx="3610840" cy="763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73657" bIns="0" numCol="1" spcCol="1270" anchor="t" anchorCtr="0">
          <a:noAutofit/>
        </a:bodyPr>
        <a:lstStyle/>
        <a:p>
          <a:pPr marL="0" lvl="0" indent="0" algn="l" defTabSz="1733550">
            <a:lnSpc>
              <a:spcPct val="90000"/>
            </a:lnSpc>
            <a:spcBef>
              <a:spcPct val="0"/>
            </a:spcBef>
            <a:spcAft>
              <a:spcPct val="35000"/>
            </a:spcAft>
            <a:buNone/>
          </a:pPr>
          <a:r>
            <a:rPr lang="en-US" sz="3900" kern="1200"/>
            <a:t>For Students</a:t>
          </a:r>
        </a:p>
      </dsp:txBody>
      <dsp:txXfrm>
        <a:off x="-1401627" y="2436854"/>
        <a:ext cx="3610840" cy="763831"/>
      </dsp:txXfrm>
    </dsp:sp>
    <dsp:sp modelId="{85DCCD3F-3AD9-4B73-B9F6-1A68CEC7649E}">
      <dsp:nvSpPr>
        <dsp:cNvPr id="0" name=""/>
        <dsp:cNvSpPr/>
      </dsp:nvSpPr>
      <dsp:spPr>
        <a:xfrm>
          <a:off x="785708" y="1013350"/>
          <a:ext cx="4449159" cy="36108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673657" rIns="220472" bIns="220472" numCol="1" spcCol="1270" anchor="t" anchorCtr="0">
          <a:noAutofit/>
        </a:bodyPr>
        <a:lstStyle/>
        <a:p>
          <a:pPr marL="0" lvl="1" indent="-228600" algn="l" defTabSz="1066800">
            <a:lnSpc>
              <a:spcPct val="90000"/>
            </a:lnSpc>
            <a:spcBef>
              <a:spcPct val="0"/>
            </a:spcBef>
            <a:spcAft>
              <a:spcPct val="15000"/>
            </a:spcAft>
            <a:buFont typeface="Arial" panose="020B0604020202020204" pitchFamily="34" charset="0"/>
            <a:buNone/>
          </a:pPr>
          <a:r>
            <a:rPr lang="en-US" sz="2400" kern="1200"/>
            <a:t>In a </a:t>
          </a:r>
          <a:r>
            <a:rPr lang="en-US" sz="2400" b="1" kern="1200"/>
            <a:t>flipped</a:t>
          </a:r>
          <a:r>
            <a:rPr lang="en-US" sz="2400" kern="1200"/>
            <a:t> classroom: lecture is delivered out of class (via video lecture) and homework (or application of content) occurs in class.</a:t>
          </a:r>
        </a:p>
      </dsp:txBody>
      <dsp:txXfrm>
        <a:off x="785708" y="1013350"/>
        <a:ext cx="4449159" cy="3610840"/>
      </dsp:txXfrm>
    </dsp:sp>
    <dsp:sp modelId="{AE9395D2-A98E-40F7-88B3-0EBA46364BE1}">
      <dsp:nvSpPr>
        <dsp:cNvPr id="0" name=""/>
        <dsp:cNvSpPr/>
      </dsp:nvSpPr>
      <dsp:spPr>
        <a:xfrm>
          <a:off x="21877" y="5092"/>
          <a:ext cx="1527663" cy="15276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CA5DC-4939-48EE-9F10-B5890412276B}">
      <dsp:nvSpPr>
        <dsp:cNvPr id="0" name=""/>
        <dsp:cNvSpPr/>
      </dsp:nvSpPr>
      <dsp:spPr>
        <a:xfrm rot="16200000">
          <a:off x="4954506" y="2436854"/>
          <a:ext cx="3610840" cy="763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73657" bIns="0" numCol="1" spcCol="1270" anchor="t" anchorCtr="0">
          <a:noAutofit/>
        </a:bodyPr>
        <a:lstStyle/>
        <a:p>
          <a:pPr marL="0" lvl="0" indent="0" algn="r" defTabSz="1733550">
            <a:lnSpc>
              <a:spcPct val="90000"/>
            </a:lnSpc>
            <a:spcBef>
              <a:spcPct val="0"/>
            </a:spcBef>
            <a:spcAft>
              <a:spcPct val="35000"/>
            </a:spcAft>
            <a:buNone/>
          </a:pPr>
          <a:r>
            <a:rPr lang="en-US" sz="3900" kern="1200"/>
            <a:t>For Instructors</a:t>
          </a:r>
        </a:p>
      </dsp:txBody>
      <dsp:txXfrm>
        <a:off x="4954506" y="2436854"/>
        <a:ext cx="3610840" cy="763831"/>
      </dsp:txXfrm>
    </dsp:sp>
    <dsp:sp modelId="{CB540BA9-CFD1-4384-B113-80744C7DB51A}">
      <dsp:nvSpPr>
        <dsp:cNvPr id="0" name=""/>
        <dsp:cNvSpPr/>
      </dsp:nvSpPr>
      <dsp:spPr>
        <a:xfrm>
          <a:off x="7141843" y="1013350"/>
          <a:ext cx="4449159" cy="36108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673657" rIns="220472" bIns="220472" numCol="1" spcCol="1270" anchor="t" anchorCtr="0">
          <a:noAutofit/>
        </a:bodyPr>
        <a:lstStyle/>
        <a:p>
          <a:pPr marL="0" lvl="1" indent="-228600" algn="l" defTabSz="1066800">
            <a:lnSpc>
              <a:spcPct val="90000"/>
            </a:lnSpc>
            <a:spcBef>
              <a:spcPct val="0"/>
            </a:spcBef>
            <a:spcAft>
              <a:spcPct val="15000"/>
            </a:spcAft>
            <a:buFont typeface="Arial" panose="020B0604020202020204" pitchFamily="34" charset="0"/>
            <a:buNone/>
          </a:pPr>
          <a:r>
            <a:rPr lang="en-US" sz="2400" kern="1200"/>
            <a:t>In a </a:t>
          </a:r>
          <a:r>
            <a:rPr lang="en-US" sz="2400" b="1" kern="1200"/>
            <a:t>flipped</a:t>
          </a:r>
          <a:r>
            <a:rPr lang="en-US" sz="2400" kern="1200"/>
            <a:t> classroom: instructors create concise video lectures summarizing and synthesizing course content and plan meaningful, collaborative, in-class activities in which students apply content they learned in video lectures.</a:t>
          </a:r>
        </a:p>
      </dsp:txBody>
      <dsp:txXfrm>
        <a:off x="7141843" y="1013350"/>
        <a:ext cx="4449159" cy="3610840"/>
      </dsp:txXfrm>
    </dsp:sp>
    <dsp:sp modelId="{D4ECCEEE-FF67-4810-8365-1A2181B6D58F}">
      <dsp:nvSpPr>
        <dsp:cNvPr id="0" name=""/>
        <dsp:cNvSpPr/>
      </dsp:nvSpPr>
      <dsp:spPr>
        <a:xfrm>
          <a:off x="6378011" y="5092"/>
          <a:ext cx="1527663" cy="15276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32E57-8C44-4352-ABA1-FD19C48A336F}">
      <dsp:nvSpPr>
        <dsp:cNvPr id="0" name=""/>
        <dsp:cNvSpPr/>
      </dsp:nvSpPr>
      <dsp:spPr>
        <a:xfrm>
          <a:off x="674279" y="690659"/>
          <a:ext cx="2058750" cy="205875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D9FEBE-F576-4A5D-87AC-EF0FCDF7C0C3}">
      <dsp:nvSpPr>
        <dsp:cNvPr id="0" name=""/>
        <dsp:cNvSpPr/>
      </dsp:nvSpPr>
      <dsp:spPr>
        <a:xfrm>
          <a:off x="1113029" y="1129410"/>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E5368B-AFEB-4139-B777-0830488A22C5}">
      <dsp:nvSpPr>
        <dsp:cNvPr id="0" name=""/>
        <dsp:cNvSpPr/>
      </dsp:nvSpPr>
      <dsp:spPr>
        <a:xfrm>
          <a:off x="16154" y="3390660"/>
          <a:ext cx="3375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baseline="0"/>
            <a:t>Solves the lecture/practice dilemma (Gladding &amp; Ivers, 2012)</a:t>
          </a:r>
        </a:p>
      </dsp:txBody>
      <dsp:txXfrm>
        <a:off x="16154" y="3390660"/>
        <a:ext cx="3375000" cy="765000"/>
      </dsp:txXfrm>
    </dsp:sp>
    <dsp:sp modelId="{1B41CB62-2429-445D-8009-5460CAA74977}">
      <dsp:nvSpPr>
        <dsp:cNvPr id="0" name=""/>
        <dsp:cNvSpPr/>
      </dsp:nvSpPr>
      <dsp:spPr>
        <a:xfrm>
          <a:off x="4639905" y="690659"/>
          <a:ext cx="2058750" cy="205875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67C163-D480-4579-854B-B5974C4F34AD}">
      <dsp:nvSpPr>
        <dsp:cNvPr id="0" name=""/>
        <dsp:cNvSpPr/>
      </dsp:nvSpPr>
      <dsp:spPr>
        <a:xfrm>
          <a:off x="5078655" y="1129410"/>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CDA7E0-4A4D-4892-B014-FE900B1B341C}">
      <dsp:nvSpPr>
        <dsp:cNvPr id="0" name=""/>
        <dsp:cNvSpPr/>
      </dsp:nvSpPr>
      <dsp:spPr>
        <a:xfrm>
          <a:off x="3981780" y="3390660"/>
          <a:ext cx="3375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baseline="0"/>
            <a:t>Encourages synthesis of material, critical thinking in students, and higher order thinking (Sams &amp; Bergmann, 2013)</a:t>
          </a:r>
        </a:p>
      </dsp:txBody>
      <dsp:txXfrm>
        <a:off x="3981780" y="3390660"/>
        <a:ext cx="3375000" cy="765000"/>
      </dsp:txXfrm>
    </dsp:sp>
    <dsp:sp modelId="{87B16670-163F-4123-9647-AC50FC0CD60B}">
      <dsp:nvSpPr>
        <dsp:cNvPr id="0" name=""/>
        <dsp:cNvSpPr/>
      </dsp:nvSpPr>
      <dsp:spPr>
        <a:xfrm>
          <a:off x="8605530" y="690659"/>
          <a:ext cx="2058750" cy="205875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26C2E5-B8C5-4C97-9E39-4E209F99F7B4}">
      <dsp:nvSpPr>
        <dsp:cNvPr id="0" name=""/>
        <dsp:cNvSpPr/>
      </dsp:nvSpPr>
      <dsp:spPr>
        <a:xfrm>
          <a:off x="9044280" y="1129410"/>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F3DA0A-F75C-477C-AA02-1102FBA9FD32}">
      <dsp:nvSpPr>
        <dsp:cNvPr id="0" name=""/>
        <dsp:cNvSpPr/>
      </dsp:nvSpPr>
      <dsp:spPr>
        <a:xfrm>
          <a:off x="7947405" y="3390660"/>
          <a:ext cx="3375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baseline="0"/>
            <a:t>Helps emphasize the application of key ideas to practitioner context (Berge, 2015)</a:t>
          </a:r>
        </a:p>
      </dsp:txBody>
      <dsp:txXfrm>
        <a:off x="7947405" y="3390660"/>
        <a:ext cx="3375000" cy="765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32E57-8C44-4352-ABA1-FD19C48A336F}">
      <dsp:nvSpPr>
        <dsp:cNvPr id="0" name=""/>
        <dsp:cNvSpPr/>
      </dsp:nvSpPr>
      <dsp:spPr>
        <a:xfrm>
          <a:off x="674279" y="690659"/>
          <a:ext cx="2058750" cy="205875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D9FEBE-F576-4A5D-87AC-EF0FCDF7C0C3}">
      <dsp:nvSpPr>
        <dsp:cNvPr id="0" name=""/>
        <dsp:cNvSpPr/>
      </dsp:nvSpPr>
      <dsp:spPr>
        <a:xfrm>
          <a:off x="1113029" y="1129410"/>
          <a:ext cx="1181250" cy="11812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E5368B-AFEB-4139-B777-0830488A22C5}">
      <dsp:nvSpPr>
        <dsp:cNvPr id="0" name=""/>
        <dsp:cNvSpPr/>
      </dsp:nvSpPr>
      <dsp:spPr>
        <a:xfrm>
          <a:off x="16154" y="3390660"/>
          <a:ext cx="3375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baseline="0"/>
            <a:t>Is student centered instead of teacher focused (Grant, </a:t>
          </a:r>
          <a:r>
            <a:rPr lang="en-US" sz="1600" kern="1200" cap="none" baseline="0">
              <a:latin typeface="Calibri"/>
            </a:rPr>
            <a:t>2013</a:t>
          </a:r>
          <a:r>
            <a:rPr lang="en-US" sz="1600" kern="1200" cap="none" baseline="0"/>
            <a:t>)</a:t>
          </a:r>
        </a:p>
      </dsp:txBody>
      <dsp:txXfrm>
        <a:off x="16154" y="3390660"/>
        <a:ext cx="3375000" cy="765000"/>
      </dsp:txXfrm>
    </dsp:sp>
    <dsp:sp modelId="{1B41CB62-2429-445D-8009-5460CAA74977}">
      <dsp:nvSpPr>
        <dsp:cNvPr id="0" name=""/>
        <dsp:cNvSpPr/>
      </dsp:nvSpPr>
      <dsp:spPr>
        <a:xfrm>
          <a:off x="4639905" y="690659"/>
          <a:ext cx="2058750" cy="205875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67C163-D480-4579-854B-B5974C4F34AD}">
      <dsp:nvSpPr>
        <dsp:cNvPr id="0" name=""/>
        <dsp:cNvSpPr/>
      </dsp:nvSpPr>
      <dsp:spPr>
        <a:xfrm>
          <a:off x="5078655" y="1129410"/>
          <a:ext cx="1181250" cy="118125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CDA7E0-4A4D-4892-B014-FE900B1B341C}">
      <dsp:nvSpPr>
        <dsp:cNvPr id="0" name=""/>
        <dsp:cNvSpPr/>
      </dsp:nvSpPr>
      <dsp:spPr>
        <a:xfrm>
          <a:off x="3981780" y="3390660"/>
          <a:ext cx="3375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baseline="0"/>
            <a:t>Allows students to access content when needed (Bergmann &amp; Sams, 2012)</a:t>
          </a:r>
        </a:p>
      </dsp:txBody>
      <dsp:txXfrm>
        <a:off x="3981780" y="3390660"/>
        <a:ext cx="3375000" cy="765000"/>
      </dsp:txXfrm>
    </dsp:sp>
    <dsp:sp modelId="{87B16670-163F-4123-9647-AC50FC0CD60B}">
      <dsp:nvSpPr>
        <dsp:cNvPr id="0" name=""/>
        <dsp:cNvSpPr/>
      </dsp:nvSpPr>
      <dsp:spPr>
        <a:xfrm>
          <a:off x="8605530" y="690659"/>
          <a:ext cx="2058750" cy="205875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26C2E5-B8C5-4C97-9E39-4E209F99F7B4}">
      <dsp:nvSpPr>
        <dsp:cNvPr id="0" name=""/>
        <dsp:cNvSpPr/>
      </dsp:nvSpPr>
      <dsp:spPr>
        <a:xfrm>
          <a:off x="9044280" y="1129410"/>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F3DA0A-F75C-477C-AA02-1102FBA9FD32}">
      <dsp:nvSpPr>
        <dsp:cNvPr id="0" name=""/>
        <dsp:cNvSpPr/>
      </dsp:nvSpPr>
      <dsp:spPr>
        <a:xfrm>
          <a:off x="7947405" y="3390660"/>
          <a:ext cx="3375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cap="none" baseline="0"/>
            <a:t>Allows for differentiation and supporting diverse student needs (Berge, 2015; Sams &amp; Bergmann, 2013)</a:t>
          </a:r>
        </a:p>
      </dsp:txBody>
      <dsp:txXfrm>
        <a:off x="7947405" y="3390660"/>
        <a:ext cx="3375000" cy="7650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 Id="rId5" Type="http://schemas.openxmlformats.org/officeDocument/2006/relationships/image" Target="../media/image8.svg"/><Relationship Id="rId4" Type="http://schemas.openxmlformats.org/officeDocument/2006/relationships/image" Target="../media/image7.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grpSp>
        <p:nvGrpSpPr>
          <p:cNvPr id="7" name="Group 6">
            <a:extLst>
              <a:ext uri="{FF2B5EF4-FFF2-40B4-BE49-F238E27FC236}">
                <a16:creationId xmlns:a16="http://schemas.microsoft.com/office/drawing/2014/main" id="{F5FC3BEE-1179-4208-B9FB-278B1563384B}"/>
              </a:ext>
            </a:extLst>
          </p:cNvPr>
          <p:cNvGrpSpPr/>
          <p:nvPr/>
        </p:nvGrpSpPr>
        <p:grpSpPr>
          <a:xfrm>
            <a:off x="190023" y="135767"/>
            <a:ext cx="6635532" cy="445672"/>
            <a:chOff x="457200" y="5496468"/>
            <a:chExt cx="11319328" cy="760258"/>
          </a:xfrm>
        </p:grpSpPr>
        <p:pic>
          <p:nvPicPr>
            <p:cNvPr id="8" name="Picture 7" descr="Logo of the PROGRESS Center at the American Institutes for Research(r)">
              <a:extLst>
                <a:ext uri="{FF2B5EF4-FFF2-40B4-BE49-F238E27FC236}">
                  <a16:creationId xmlns:a16="http://schemas.microsoft.com/office/drawing/2014/main" id="{55B50EE3-AE14-4EB0-99AD-335D868CF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9" name="Picture 8" descr="Logo of American Institutes for Research">
              <a:extLst>
                <a:ext uri="{FF2B5EF4-FFF2-40B4-BE49-F238E27FC236}">
                  <a16:creationId xmlns:a16="http://schemas.microsoft.com/office/drawing/2014/main" id="{24A1ACE6-8327-401A-9923-BDAB507C2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0" name="Graphic 9" descr="Logo of IDEAs that Work U.S. Office of Special Education Programs">
              <a:extLst>
                <a:ext uri="{FF2B5EF4-FFF2-40B4-BE49-F238E27FC236}">
                  <a16:creationId xmlns:a16="http://schemas.microsoft.com/office/drawing/2014/main" id="{4E3E860B-D6FD-4DD7-8253-28BC3A1F8D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theme" Target="../theme/theme2.xml"/><Relationship Id="rId5" Type="http://schemas.openxmlformats.org/officeDocument/2006/relationships/image" Target="../media/image8.svg"/><Relationship Id="rId4" Type="http://schemas.openxmlformats.org/officeDocument/2006/relationships/image" Target="../media/image7.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grpSp>
        <p:nvGrpSpPr>
          <p:cNvPr id="2" name="Group 1">
            <a:extLst>
              <a:ext uri="{FF2B5EF4-FFF2-40B4-BE49-F238E27FC236}">
                <a16:creationId xmlns:a16="http://schemas.microsoft.com/office/drawing/2014/main" id="{593288A5-ABB0-48FA-AEC4-1A77F1AFB39A}"/>
              </a:ext>
            </a:extLst>
          </p:cNvPr>
          <p:cNvGrpSpPr/>
          <p:nvPr/>
        </p:nvGrpSpPr>
        <p:grpSpPr>
          <a:xfrm>
            <a:off x="190023" y="135767"/>
            <a:ext cx="6635532" cy="445672"/>
            <a:chOff x="457200" y="5496468"/>
            <a:chExt cx="11319328" cy="760258"/>
          </a:xfrm>
        </p:grpSpPr>
        <p:pic>
          <p:nvPicPr>
            <p:cNvPr id="10" name="Picture 9" descr="Logo of the PROGRESS Center at the American Institutes for Research(r)">
              <a:extLst>
                <a:ext uri="{FF2B5EF4-FFF2-40B4-BE49-F238E27FC236}">
                  <a16:creationId xmlns:a16="http://schemas.microsoft.com/office/drawing/2014/main" id="{9EF43A9A-B04A-46EC-8D48-BCD84B228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11" name="Picture 10" descr="Logo of American Institutes for Research">
              <a:extLst>
                <a:ext uri="{FF2B5EF4-FFF2-40B4-BE49-F238E27FC236}">
                  <a16:creationId xmlns:a16="http://schemas.microsoft.com/office/drawing/2014/main" id="{04813F90-9E13-4BB3-9F93-F6827FFD3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2" name="Graphic 11" descr="Logo of IDEAs that Work U.S. Office of Special Education Programs">
              <a:extLst>
                <a:ext uri="{FF2B5EF4-FFF2-40B4-BE49-F238E27FC236}">
                  <a16:creationId xmlns:a16="http://schemas.microsoft.com/office/drawing/2014/main" id="{6C3FBB79-DFBF-4A96-8C66-EF63196368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2688690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2199911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11</a:t>
            </a:fld>
            <a:endParaRPr lang="en-US"/>
          </a:p>
        </p:txBody>
      </p:sp>
    </p:spTree>
    <p:extLst>
      <p:ext uri="{BB962C8B-B14F-4D97-AF65-F5344CB8AC3E}">
        <p14:creationId xmlns:p14="http://schemas.microsoft.com/office/powerpoint/2010/main" val="233441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12</a:t>
            </a:fld>
            <a:endParaRPr lang="en-US"/>
          </a:p>
        </p:txBody>
      </p:sp>
    </p:spTree>
    <p:extLst>
      <p:ext uri="{BB962C8B-B14F-4D97-AF65-F5344CB8AC3E}">
        <p14:creationId xmlns:p14="http://schemas.microsoft.com/office/powerpoint/2010/main" val="1902586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1323961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14</a:t>
            </a:fld>
            <a:endParaRPr lang="en-US"/>
          </a:p>
        </p:txBody>
      </p:sp>
    </p:spTree>
    <p:extLst>
      <p:ext uri="{BB962C8B-B14F-4D97-AF65-F5344CB8AC3E}">
        <p14:creationId xmlns:p14="http://schemas.microsoft.com/office/powerpoint/2010/main" val="3612767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1499937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16</a:t>
            </a:fld>
            <a:endParaRPr lang="en-US"/>
          </a:p>
        </p:txBody>
      </p:sp>
    </p:spTree>
    <p:extLst>
      <p:ext uri="{BB962C8B-B14F-4D97-AF65-F5344CB8AC3E}">
        <p14:creationId xmlns:p14="http://schemas.microsoft.com/office/powerpoint/2010/main" val="1160008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17</a:t>
            </a:fld>
            <a:endParaRPr lang="en-US"/>
          </a:p>
        </p:txBody>
      </p:sp>
    </p:spTree>
    <p:extLst>
      <p:ext uri="{BB962C8B-B14F-4D97-AF65-F5344CB8AC3E}">
        <p14:creationId xmlns:p14="http://schemas.microsoft.com/office/powerpoint/2010/main" val="2494880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133428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1785348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297AA666-9A73-4A21-B8DD-BC426C85A7BC}"/>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80F497E6-DE3A-4005-8C5D-07942F1DE8A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32519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1198114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21</a:t>
            </a:fld>
            <a:endParaRPr lang="en-US"/>
          </a:p>
        </p:txBody>
      </p:sp>
    </p:spTree>
    <p:extLst>
      <p:ext uri="{BB962C8B-B14F-4D97-AF65-F5344CB8AC3E}">
        <p14:creationId xmlns:p14="http://schemas.microsoft.com/office/powerpoint/2010/main" val="227975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208937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4769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927238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2101524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3631081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98518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ea typeface="Calibri"/>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1100485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293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3</a:t>
            </a:fld>
            <a:endParaRPr lang="en-US"/>
          </a:p>
        </p:txBody>
      </p:sp>
    </p:spTree>
    <p:extLst>
      <p:ext uri="{BB962C8B-B14F-4D97-AF65-F5344CB8AC3E}">
        <p14:creationId xmlns:p14="http://schemas.microsoft.com/office/powerpoint/2010/main" val="45004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1456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1760584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20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53571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3396679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1826870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2871427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1986945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1840641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274803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4</a:t>
            </a:fld>
            <a:endParaRPr lang="en-US"/>
          </a:p>
        </p:txBody>
      </p:sp>
    </p:spTree>
    <p:extLst>
      <p:ext uri="{BB962C8B-B14F-4D97-AF65-F5344CB8AC3E}">
        <p14:creationId xmlns:p14="http://schemas.microsoft.com/office/powerpoint/2010/main" val="781261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3557237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979460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1391611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955683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580515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1946029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2855706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CD1BD44D-5FFE-C64E-8810-5D2802879E24}" type="slidenum">
              <a:rPr lang="en-US" smtClean="0"/>
              <a:t>47</a:t>
            </a:fld>
            <a:endParaRPr lang="en-US"/>
          </a:p>
        </p:txBody>
      </p:sp>
    </p:spTree>
    <p:extLst>
      <p:ext uri="{BB962C8B-B14F-4D97-AF65-F5344CB8AC3E}">
        <p14:creationId xmlns:p14="http://schemas.microsoft.com/office/powerpoint/2010/main" val="1135564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48</a:t>
            </a:fld>
            <a:endParaRPr lang="en-US"/>
          </a:p>
        </p:txBody>
      </p:sp>
    </p:spTree>
    <p:extLst>
      <p:ext uri="{BB962C8B-B14F-4D97-AF65-F5344CB8AC3E}">
        <p14:creationId xmlns:p14="http://schemas.microsoft.com/office/powerpoint/2010/main" val="578504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49</a:t>
            </a:fld>
            <a:endParaRPr lang="en-US"/>
          </a:p>
        </p:txBody>
      </p:sp>
    </p:spTree>
    <p:extLst>
      <p:ext uri="{BB962C8B-B14F-4D97-AF65-F5344CB8AC3E}">
        <p14:creationId xmlns:p14="http://schemas.microsoft.com/office/powerpoint/2010/main" val="384389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SSTAGE </a:t>
            </a:r>
          </a:p>
        </p:txBody>
      </p:sp>
      <p:sp>
        <p:nvSpPr>
          <p:cNvPr id="5" name="Footer Placeholder 4"/>
          <p:cNvSpPr>
            <a:spLocks noGrp="1"/>
          </p:cNvSpPr>
          <p:nvPr>
            <p:ph type="ftr" sz="quarter" idx="4"/>
          </p:nvPr>
        </p:nvSpPr>
        <p:spPr/>
        <p:txBody>
          <a:bodyPr/>
          <a:lstStyle/>
          <a:p>
            <a:r>
              <a:rPr lang="en-US"/>
              <a:t>Tessie Bailey, American Institutes for Research (tbailey@air.org) </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5613554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50</a:t>
            </a:fld>
            <a:endParaRPr lang="en-US"/>
          </a:p>
        </p:txBody>
      </p:sp>
    </p:spTree>
    <p:extLst>
      <p:ext uri="{BB962C8B-B14F-4D97-AF65-F5344CB8AC3E}">
        <p14:creationId xmlns:p14="http://schemas.microsoft.com/office/powerpoint/2010/main" val="24722756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51</a:t>
            </a:fld>
            <a:endParaRPr lang="en-US"/>
          </a:p>
        </p:txBody>
      </p:sp>
    </p:spTree>
    <p:extLst>
      <p:ext uri="{BB962C8B-B14F-4D97-AF65-F5344CB8AC3E}">
        <p14:creationId xmlns:p14="http://schemas.microsoft.com/office/powerpoint/2010/main" val="30732819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20268807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944709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3075919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55</a:t>
            </a:fld>
            <a:endParaRPr lang="en-US"/>
          </a:p>
        </p:txBody>
      </p:sp>
    </p:spTree>
    <p:extLst>
      <p:ext uri="{BB962C8B-B14F-4D97-AF65-F5344CB8AC3E}">
        <p14:creationId xmlns:p14="http://schemas.microsoft.com/office/powerpoint/2010/main" val="26668166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spcBef>
                <a:spcPts val="600"/>
              </a:spcBef>
              <a:buFont typeface="Arial"/>
              <a:buChar char="•"/>
            </a:pPr>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34013131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57</a:t>
            </a:fld>
            <a:endParaRPr lang="en-US"/>
          </a:p>
        </p:txBody>
      </p:sp>
    </p:spTree>
    <p:extLst>
      <p:ext uri="{BB962C8B-B14F-4D97-AF65-F5344CB8AC3E}">
        <p14:creationId xmlns:p14="http://schemas.microsoft.com/office/powerpoint/2010/main" val="18796993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Calibri"/>
              <a:ea typeface="+mn-ea"/>
              <a:cs typeface="+mn-cs"/>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58</a:t>
            </a:fld>
            <a:endParaRPr lang="en-US"/>
          </a:p>
        </p:txBody>
      </p:sp>
    </p:spTree>
    <p:extLst>
      <p:ext uri="{BB962C8B-B14F-4D97-AF65-F5344CB8AC3E}">
        <p14:creationId xmlns:p14="http://schemas.microsoft.com/office/powerpoint/2010/main" val="2240122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59</a:t>
            </a:fld>
            <a:endParaRPr lang="en-US"/>
          </a:p>
        </p:txBody>
      </p:sp>
    </p:spTree>
    <p:extLst>
      <p:ext uri="{BB962C8B-B14F-4D97-AF65-F5344CB8AC3E}">
        <p14:creationId xmlns:p14="http://schemas.microsoft.com/office/powerpoint/2010/main" val="16557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153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60</a:t>
            </a:fld>
            <a:endParaRPr lang="en-US"/>
          </a:p>
        </p:txBody>
      </p:sp>
    </p:spTree>
    <p:extLst>
      <p:ext uri="{BB962C8B-B14F-4D97-AF65-F5344CB8AC3E}">
        <p14:creationId xmlns:p14="http://schemas.microsoft.com/office/powerpoint/2010/main" val="16497570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61</a:t>
            </a:fld>
            <a:endParaRPr lang="en-US"/>
          </a:p>
        </p:txBody>
      </p:sp>
    </p:spTree>
    <p:extLst>
      <p:ext uri="{BB962C8B-B14F-4D97-AF65-F5344CB8AC3E}">
        <p14:creationId xmlns:p14="http://schemas.microsoft.com/office/powerpoint/2010/main" val="41651724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62</a:t>
            </a:fld>
            <a:endParaRPr lang="en-US"/>
          </a:p>
        </p:txBody>
      </p:sp>
    </p:spTree>
    <p:extLst>
      <p:ext uri="{BB962C8B-B14F-4D97-AF65-F5344CB8AC3E}">
        <p14:creationId xmlns:p14="http://schemas.microsoft.com/office/powerpoint/2010/main" val="12739190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63</a:t>
            </a:fld>
            <a:endParaRPr lang="en-US"/>
          </a:p>
        </p:txBody>
      </p:sp>
    </p:spTree>
    <p:extLst>
      <p:ext uri="{BB962C8B-B14F-4D97-AF65-F5344CB8AC3E}">
        <p14:creationId xmlns:p14="http://schemas.microsoft.com/office/powerpoint/2010/main" val="15676122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64</a:t>
            </a:fld>
            <a:endParaRPr lang="en-US"/>
          </a:p>
        </p:txBody>
      </p:sp>
    </p:spTree>
    <p:extLst>
      <p:ext uri="{BB962C8B-B14F-4D97-AF65-F5344CB8AC3E}">
        <p14:creationId xmlns:p14="http://schemas.microsoft.com/office/powerpoint/2010/main" val="2729029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3350988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66</a:t>
            </a:fld>
            <a:endParaRPr lang="en-US"/>
          </a:p>
        </p:txBody>
      </p:sp>
    </p:spTree>
    <p:extLst>
      <p:ext uri="{BB962C8B-B14F-4D97-AF65-F5344CB8AC3E}">
        <p14:creationId xmlns:p14="http://schemas.microsoft.com/office/powerpoint/2010/main" val="24906067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67</a:t>
            </a:fld>
            <a:endParaRPr lang="en-US"/>
          </a:p>
        </p:txBody>
      </p:sp>
    </p:spTree>
    <p:extLst>
      <p:ext uri="{BB962C8B-B14F-4D97-AF65-F5344CB8AC3E}">
        <p14:creationId xmlns:p14="http://schemas.microsoft.com/office/powerpoint/2010/main" val="29793341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68</a:t>
            </a:fld>
            <a:endParaRPr lang="en-US"/>
          </a:p>
        </p:txBody>
      </p:sp>
      <p:sp>
        <p:nvSpPr>
          <p:cNvPr id="5" name="Date Placeholder 4">
            <a:extLst>
              <a:ext uri="{FF2B5EF4-FFF2-40B4-BE49-F238E27FC236}">
                <a16:creationId xmlns:a16="http://schemas.microsoft.com/office/drawing/2014/main" id="{41E0B888-5E50-4238-98DF-A40E6ADC4016}"/>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4356D392-81BA-4CFF-943C-D627BC0E161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46098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69</a:t>
            </a:fld>
            <a:endParaRPr lang="en-US"/>
          </a:p>
        </p:txBody>
      </p:sp>
      <p:sp>
        <p:nvSpPr>
          <p:cNvPr id="5" name="Date Placeholder 4">
            <a:extLst>
              <a:ext uri="{FF2B5EF4-FFF2-40B4-BE49-F238E27FC236}">
                <a16:creationId xmlns:a16="http://schemas.microsoft.com/office/drawing/2014/main" id="{41E0B888-5E50-4238-98DF-A40E6ADC4016}"/>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4356D392-81BA-4CFF-943C-D627BC0E161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011999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dirty="0"/>
          </a:p>
        </p:txBody>
      </p:sp>
      <p:sp>
        <p:nvSpPr>
          <p:cNvPr id="4" name="Slide Number Placeholder 3"/>
          <p:cNvSpPr>
            <a:spLocks noGrp="1"/>
          </p:cNvSpPr>
          <p:nvPr>
            <p:ph type="sldNum" sz="quarter" idx="5"/>
          </p:nvPr>
        </p:nvSpPr>
        <p:spPr>
          <a:xfrm>
            <a:off x="3426654" y="9024094"/>
            <a:ext cx="157094" cy="231708"/>
          </a:xfrm>
        </p:spPr>
        <p:txBody>
          <a:bodyPr/>
          <a:lstStyle/>
          <a:p>
            <a:fld id="{0EED4A38-6B04-4A6D-8890-7D2DC2F5B1D6}" type="slidenum">
              <a:rPr lang="en-US" smtClean="0"/>
              <a:t>7</a:t>
            </a:fld>
            <a:endParaRPr lang="en-US"/>
          </a:p>
        </p:txBody>
      </p:sp>
    </p:spTree>
    <p:extLst>
      <p:ext uri="{BB962C8B-B14F-4D97-AF65-F5344CB8AC3E}">
        <p14:creationId xmlns:p14="http://schemas.microsoft.com/office/powerpoint/2010/main" val="40284374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70</a:t>
            </a:fld>
            <a:endParaRPr lang="en-US"/>
          </a:p>
        </p:txBody>
      </p:sp>
    </p:spTree>
    <p:extLst>
      <p:ext uri="{BB962C8B-B14F-4D97-AF65-F5344CB8AC3E}">
        <p14:creationId xmlns:p14="http://schemas.microsoft.com/office/powerpoint/2010/main" val="382307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1865527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1836238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C2795-BDFA-449B-917A-E632DFD32F4F}"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DAF7A-4833-42F4-84ED-D799D1A7D88C}" type="slidenum">
              <a:rPr lang="en-US" smtClean="0"/>
              <a:t>‹#›</a:t>
            </a:fld>
            <a:endParaRPr lang="en-US"/>
          </a:p>
        </p:txBody>
      </p:sp>
    </p:spTree>
    <p:extLst>
      <p:ext uri="{BB962C8B-B14F-4D97-AF65-F5344CB8AC3E}">
        <p14:creationId xmlns:p14="http://schemas.microsoft.com/office/powerpoint/2010/main" val="554526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Agenda Layout</a:t>
            </a:r>
          </a:p>
        </p:txBody>
      </p:sp>
      <p:sp>
        <p:nvSpPr>
          <p:cNvPr id="24" name="Text Placeholder"/>
          <p:cNvSpPr>
            <a:spLocks noGrp="1"/>
          </p:cNvSpPr>
          <p:nvPr userDrawn="1">
            <p:ph type="body" sz="quarter" idx="10" hasCustomPrompt="1"/>
          </p:nvPr>
        </p:nvSpPr>
        <p:spPr>
          <a:xfrm>
            <a:off x="457200" y="1280160"/>
            <a:ext cx="11338560" cy="4846320"/>
          </a:xfrm>
        </p:spPr>
        <p:txBody>
          <a:bodyPr tIns="0" anchor="t" anchorCtr="0">
            <a:normAutofit/>
          </a:bodyPr>
          <a:lstStyle>
            <a:lvl1pPr marL="457200" indent="-457200">
              <a:lnSpc>
                <a:spcPct val="100000"/>
              </a:lnSpc>
              <a:spcBef>
                <a:spcPts val="3000"/>
              </a:spcBef>
              <a:buClr>
                <a:schemeClr val="tx1"/>
              </a:buClr>
              <a:buFont typeface="+mj-lt"/>
              <a:buAutoNum type="arabicPeriod"/>
              <a:defRPr sz="2800" baseline="0"/>
            </a:lvl1pPr>
            <a:lvl2pPr marL="914400" indent="-457200">
              <a:lnSpc>
                <a:spcPct val="100000"/>
              </a:lnSpc>
              <a:spcBef>
                <a:spcPts val="1200"/>
              </a:spcBef>
              <a:buClr>
                <a:schemeClr val="tx1"/>
              </a:buClr>
              <a:buFont typeface="+mj-lt"/>
              <a:buAutoNum type="alphaLcPeriod"/>
              <a:defRPr sz="2800"/>
            </a:lvl2pPr>
            <a:lvl3pPr marL="1371600" indent="-457200">
              <a:lnSpc>
                <a:spcPct val="100000"/>
              </a:lnSpc>
              <a:spcBef>
                <a:spcPts val="1200"/>
              </a:spcBef>
              <a:buClr>
                <a:schemeClr val="tx1"/>
              </a:buClr>
              <a:buFont typeface="+mj-lt"/>
              <a:buAutoNum type="romanLcPeriod"/>
              <a:defRPr sz="2800"/>
            </a:lvl3pPr>
            <a:lvl4pPr marL="1828800" indent="-457200">
              <a:lnSpc>
                <a:spcPct val="100000"/>
              </a:lnSpc>
              <a:spcBef>
                <a:spcPts val="1200"/>
              </a:spcBef>
              <a:buClr>
                <a:schemeClr val="tx1"/>
              </a:buClr>
              <a:buSzPct val="100000"/>
              <a:buFont typeface="+mj-lt"/>
              <a:buAutoNum type="arabicParenR"/>
              <a:defRPr sz="2800" baseline="0"/>
            </a:lvl4pPr>
            <a:lvl5pPr marL="2286000" indent="-457200">
              <a:lnSpc>
                <a:spcPct val="100000"/>
              </a:lnSpc>
              <a:spcBef>
                <a:spcPts val="1200"/>
              </a:spcBef>
              <a:buClr>
                <a:schemeClr val="tx1"/>
              </a:buClr>
              <a:buFont typeface="+mj-lt"/>
              <a:buAutoNum type="alphaLcParenR"/>
              <a:defRPr sz="2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9" name="Slide Number"/>
          <p:cNvSpPr>
            <a:spLocks noGrp="1"/>
          </p:cNvSpPr>
          <p:nvPr>
            <p:ph type="sldNum" sz="quarter" idx="12"/>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01557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4" r:id="rId3"/>
    <p:sldLayoutId id="2147483676" r:id="rId4"/>
    <p:sldLayoutId id="2147483684" r:id="rId5"/>
    <p:sldLayoutId id="2147483662"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85" r:id="rId15"/>
    <p:sldLayoutId id="2147483687" r:id="rId16"/>
    <p:sldLayoutId id="2147483682" r:id="rId17"/>
    <p:sldLayoutId id="2147483686" r:id="rId18"/>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s://promotingprogress.org/training/IDEA-IEP"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hyperlink" Target="https://promotingprogress.org/training/what-why-measurable-annual-goals" TargetMode="External"/><Relationship Id="rId5" Type="http://schemas.openxmlformats.org/officeDocument/2006/relationships/hyperlink" Target="https://promotingprogress.org/resources/iep-tip-sheet-series" TargetMode="External"/><Relationship Id="rId4" Type="http://schemas.openxmlformats.org/officeDocument/2006/relationships/hyperlink" Target="https://promotingprogress.org/training/what-and-why-present-levels-academic-achievement-and-functional-performance-plaafp"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mailto:claremerlin@uncc.edu"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promotingprogress.org/resources/stories-classroom-words-matter"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promotingprogress.org/training/what-and-why-present-levels-academic-achievement-and-functional-performance-plaafp" TargetMode="External"/><Relationship Id="rId7"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hyperlink" Target="https://promotingprogress.org/resources/stories-classroom-focusing-strengths-within-assessment-and-instruction" TargetMode="External"/><Relationship Id="rId4" Type="http://schemas.openxmlformats.org/officeDocument/2006/relationships/hyperlink" Target="https://promotingprogress.org/sites/default/files/2020-10/PLAAFP_IEP_Tips_0.pdf"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promotingprogress.org/training/what-why-measurable-annual-goals" TargetMode="External"/><Relationship Id="rId7"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hyperlink" Target="https://promotingprogress.org/resources/stories-classroom-appreciating-high-expectations" TargetMode="External"/><Relationship Id="rId4" Type="http://schemas.openxmlformats.org/officeDocument/2006/relationships/hyperlink" Target="https://promotingprogress.org/sites/default/files/2020-09/Goal_IEP_Tips.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hyperlink" Target="https://promotingprogress.org/news/connect-progress-center" TargetMode="External"/><Relationship Id="rId3" Type="http://schemas.openxmlformats.org/officeDocument/2006/relationships/hyperlink" Target="https://www.facebook.com/k12PROGRESS/" TargetMode="External"/><Relationship Id="rId7"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s://twitter.com/K12PROGRESS"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www.supremecourt.gov/opinions/16pdf/15-827_0pm1.pdf" TargetMode="External"/><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70.xml"/><Relationship Id="rId1" Type="http://schemas.openxmlformats.org/officeDocument/2006/relationships/slideLayout" Target="../slideLayouts/slideLayout17.xml"/><Relationship Id="rId4" Type="http://schemas.openxmlformats.org/officeDocument/2006/relationships/hyperlink" Target="https://twitter.com/K12PROGRES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9427-621E-4490-A5FF-7BEF6855A811}"/>
              </a:ext>
            </a:extLst>
          </p:cNvPr>
          <p:cNvSpPr>
            <a:spLocks noGrp="1"/>
          </p:cNvSpPr>
          <p:nvPr>
            <p:ph type="ctrTitle"/>
          </p:nvPr>
        </p:nvSpPr>
        <p:spPr/>
        <p:txBody>
          <a:bodyPr>
            <a:normAutofit fontScale="90000"/>
          </a:bodyPr>
          <a:lstStyle/>
          <a:p>
            <a:r>
              <a:rPr lang="en-US" dirty="0"/>
              <a:t>Expanding Your Toolbox for Preparing Educators to Promote Progress!</a:t>
            </a:r>
          </a:p>
        </p:txBody>
      </p:sp>
      <p:sp>
        <p:nvSpPr>
          <p:cNvPr id="4" name="Text Placeholder 3">
            <a:extLst>
              <a:ext uri="{FF2B5EF4-FFF2-40B4-BE49-F238E27FC236}">
                <a16:creationId xmlns:a16="http://schemas.microsoft.com/office/drawing/2014/main" id="{E22B3B36-0950-4F8B-BFFA-E33824787A40}"/>
              </a:ext>
            </a:extLst>
          </p:cNvPr>
          <p:cNvSpPr>
            <a:spLocks noGrp="1"/>
          </p:cNvSpPr>
          <p:nvPr>
            <p:ph type="body" sz="quarter" idx="10"/>
          </p:nvPr>
        </p:nvSpPr>
        <p:spPr/>
        <p:txBody>
          <a:bodyPr vert="horz" lIns="0" tIns="0" rIns="0" bIns="0" rtlCol="0" anchor="t">
            <a:normAutofit lnSpcReduction="10000"/>
          </a:bodyPr>
          <a:lstStyle/>
          <a:p>
            <a:r>
              <a:rPr lang="en-US"/>
              <a:t>Donna Sacco, Riley O’Donnell, Steven Prater, </a:t>
            </a:r>
            <a:r>
              <a:rPr lang="en-US">
                <a:ea typeface="+mn-lt"/>
                <a:cs typeface="+mn-lt"/>
              </a:rPr>
              <a:t>Clare Merlin-Knoblich, and </a:t>
            </a:r>
            <a:r>
              <a:rPr lang="en-US"/>
              <a:t>Alex Marken </a:t>
            </a:r>
          </a:p>
        </p:txBody>
      </p:sp>
      <p:sp>
        <p:nvSpPr>
          <p:cNvPr id="5" name="Text Placeholder 4">
            <a:extLst>
              <a:ext uri="{FF2B5EF4-FFF2-40B4-BE49-F238E27FC236}">
                <a16:creationId xmlns:a16="http://schemas.microsoft.com/office/drawing/2014/main" id="{91246623-38CF-4234-8C6B-CD44E4496E86}"/>
              </a:ext>
            </a:extLst>
          </p:cNvPr>
          <p:cNvSpPr>
            <a:spLocks noGrp="1"/>
          </p:cNvSpPr>
          <p:nvPr>
            <p:ph type="body" sz="quarter" idx="11"/>
          </p:nvPr>
        </p:nvSpPr>
        <p:spPr/>
        <p:txBody>
          <a:bodyPr vert="horz" wrap="none" lIns="0" tIns="0" rIns="0" bIns="0" rtlCol="0" anchor="t">
            <a:spAutoFit/>
          </a:bodyPr>
          <a:lstStyle/>
          <a:p>
            <a:r>
              <a:rPr lang="en-US"/>
              <a:t>August 2022</a:t>
            </a:r>
          </a:p>
        </p:txBody>
      </p:sp>
      <p:pic>
        <p:nvPicPr>
          <p:cNvPr id="8" name="Picture Placeholder 7">
            <a:extLst>
              <a:ext uri="{FF2B5EF4-FFF2-40B4-BE49-F238E27FC236}">
                <a16:creationId xmlns:a16="http://schemas.microsoft.com/office/drawing/2014/main" id="{51F01F58-2959-4F57-BEFB-BD3AC561505A}"/>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6923" t="74" r="15819" b="-74"/>
          <a:stretch/>
        </p:blipFill>
        <p:spPr>
          <a:xfrm>
            <a:off x="7782767" y="0"/>
            <a:ext cx="4409233" cy="5389336"/>
          </a:xfrm>
        </p:spPr>
      </p:pic>
      <p:sp>
        <p:nvSpPr>
          <p:cNvPr id="13" name="Text Placeholder 12">
            <a:extLst>
              <a:ext uri="{FF2B5EF4-FFF2-40B4-BE49-F238E27FC236}">
                <a16:creationId xmlns:a16="http://schemas.microsoft.com/office/drawing/2014/main" id="{91B3D6BE-219E-40AE-8FD9-638990C57ED4}"/>
              </a:ext>
            </a:extLst>
          </p:cNvPr>
          <p:cNvSpPr>
            <a:spLocks noGrp="1"/>
          </p:cNvSpPr>
          <p:nvPr>
            <p:ph type="body" sz="quarter" idx="13"/>
          </p:nvPr>
        </p:nvSpPr>
        <p:spPr>
          <a:xfrm>
            <a:off x="11350103" y="6719889"/>
            <a:ext cx="415178" cy="92333"/>
          </a:xfrm>
        </p:spPr>
        <p:txBody>
          <a:bodyPr/>
          <a:lstStyle/>
          <a:p>
            <a:r>
              <a:rPr lang="en-US"/>
              <a:t>18779_07/22</a:t>
            </a:r>
          </a:p>
        </p:txBody>
      </p:sp>
    </p:spTree>
    <p:extLst>
      <p:ext uri="{BB962C8B-B14F-4D97-AF65-F5344CB8AC3E}">
        <p14:creationId xmlns:p14="http://schemas.microsoft.com/office/powerpoint/2010/main" val="553155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27A6-0C52-441D-BC9C-47EE1D8C3809}"/>
              </a:ext>
            </a:extLst>
          </p:cNvPr>
          <p:cNvSpPr>
            <a:spLocks noGrp="1"/>
          </p:cNvSpPr>
          <p:nvPr>
            <p:ph type="title"/>
          </p:nvPr>
        </p:nvSpPr>
        <p:spPr/>
        <p:txBody>
          <a:bodyPr/>
          <a:lstStyle/>
          <a:p>
            <a:r>
              <a:rPr lang="en-US" dirty="0"/>
              <a:t>Using an Analogy to Make the FAPE Components Come Alive</a:t>
            </a:r>
          </a:p>
        </p:txBody>
      </p:sp>
      <p:pic>
        <p:nvPicPr>
          <p:cNvPr id="6" name="Picture 5" descr="Bicycle parts">
            <a:extLst>
              <a:ext uri="{FF2B5EF4-FFF2-40B4-BE49-F238E27FC236}">
                <a16:creationId xmlns:a16="http://schemas.microsoft.com/office/drawing/2014/main" id="{BF7081CD-CC75-48F6-AE97-FDB98E480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30" y="1946653"/>
            <a:ext cx="3851115" cy="2322512"/>
          </a:xfrm>
          <a:prstGeom prst="rect">
            <a:avLst/>
          </a:prstGeom>
        </p:spPr>
      </p:pic>
      <p:pic>
        <p:nvPicPr>
          <p:cNvPr id="7" name="Picture 6" descr="A black bicycle with red seat&#10;">
            <a:extLst>
              <a:ext uri="{FF2B5EF4-FFF2-40B4-BE49-F238E27FC236}">
                <a16:creationId xmlns:a16="http://schemas.microsoft.com/office/drawing/2014/main" id="{50556A02-742D-414F-A18A-F0DF3870A5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4448" y="1813263"/>
            <a:ext cx="3363103" cy="2322512"/>
          </a:xfrm>
          <a:prstGeom prst="rect">
            <a:avLst/>
          </a:prstGeom>
        </p:spPr>
      </p:pic>
      <p:pic>
        <p:nvPicPr>
          <p:cNvPr id="9" name="Content Placeholder 8" descr="Cartoon of a road">
            <a:extLst>
              <a:ext uri="{FF2B5EF4-FFF2-40B4-BE49-F238E27FC236}">
                <a16:creationId xmlns:a16="http://schemas.microsoft.com/office/drawing/2014/main" id="{047C60D5-24EA-411D-AB65-AA979EA69899}"/>
              </a:ext>
            </a:extLst>
          </p:cNvPr>
          <p:cNvPicPr>
            <a:picLocks noGrp="1" noChangeAspect="1"/>
          </p:cNvPicPr>
          <p:nvPr>
            <p:ph sz="quarter" idx="15"/>
          </p:nvPr>
        </p:nvPicPr>
        <p:blipFill>
          <a:blip r:embed="rId5" cstate="print">
            <a:extLst>
              <a:ext uri="{28A0092B-C50C-407E-A947-70E740481C1C}">
                <a14:useLocalDpi xmlns:a14="http://schemas.microsoft.com/office/drawing/2010/main" val="0"/>
              </a:ext>
            </a:extLst>
          </a:blip>
          <a:stretch>
            <a:fillRect/>
          </a:stretch>
        </p:blipFill>
        <p:spPr>
          <a:xfrm>
            <a:off x="8006151" y="1929150"/>
            <a:ext cx="3447737" cy="2206625"/>
          </a:xfrm>
        </p:spPr>
      </p:pic>
      <p:sp>
        <p:nvSpPr>
          <p:cNvPr id="5" name="Slide Number Placeholder 4">
            <a:extLst>
              <a:ext uri="{FF2B5EF4-FFF2-40B4-BE49-F238E27FC236}">
                <a16:creationId xmlns:a16="http://schemas.microsoft.com/office/drawing/2014/main" id="{A7332FB5-90BA-4066-8776-A3722678A84E}"/>
              </a:ext>
            </a:extLst>
          </p:cNvPr>
          <p:cNvSpPr>
            <a:spLocks noGrp="1"/>
          </p:cNvSpPr>
          <p:nvPr>
            <p:ph type="sldNum" sz="quarter" idx="14"/>
          </p:nvPr>
        </p:nvSpPr>
        <p:spPr/>
        <p:txBody>
          <a:bodyPr/>
          <a:lstStyle/>
          <a:p>
            <a:fld id="{99A20822-4A49-4D36-86E3-300BA48D3F00}" type="slidenum">
              <a:rPr lang="en-US" smtClean="0"/>
              <a:pPr/>
              <a:t>10</a:t>
            </a:fld>
            <a:endParaRPr lang="en-US"/>
          </a:p>
        </p:txBody>
      </p:sp>
    </p:spTree>
    <p:extLst>
      <p:ext uri="{BB962C8B-B14F-4D97-AF65-F5344CB8AC3E}">
        <p14:creationId xmlns:p14="http://schemas.microsoft.com/office/powerpoint/2010/main" val="425710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PROGRESS Center Home Page</a:t>
            </a:r>
          </a:p>
        </p:txBody>
      </p:sp>
      <p:pic>
        <p:nvPicPr>
          <p:cNvPr id="5" name="Picture 4" descr="Screenshot of PROGRESS Center website homepage">
            <a:extLst>
              <a:ext uri="{FF2B5EF4-FFF2-40B4-BE49-F238E27FC236}">
                <a16:creationId xmlns:a16="http://schemas.microsoft.com/office/drawing/2014/main" id="{915D1F7D-0EDB-4B00-916A-A51E27B0310F}"/>
              </a:ext>
            </a:extLst>
          </p:cNvPr>
          <p:cNvPicPr>
            <a:picLocks noChangeAspect="1"/>
          </p:cNvPicPr>
          <p:nvPr/>
        </p:nvPicPr>
        <p:blipFill rotWithShape="1">
          <a:blip r:embed="rId3"/>
          <a:srcRect t="78" b="77012"/>
          <a:stretch/>
        </p:blipFill>
        <p:spPr>
          <a:xfrm>
            <a:off x="400441" y="1633493"/>
            <a:ext cx="11391118" cy="4101482"/>
          </a:xfrm>
          <a:prstGeom prst="rect">
            <a:avLst/>
          </a:prstGeom>
          <a:ln w="19050">
            <a:solidFill>
              <a:srgbClr val="0080A8"/>
            </a:solidFill>
          </a:ln>
        </p:spPr>
      </p:pic>
      <p:sp>
        <p:nvSpPr>
          <p:cNvPr id="6" name="Rectangle 5">
            <a:extLst>
              <a:ext uri="{FF2B5EF4-FFF2-40B4-BE49-F238E27FC236}">
                <a16:creationId xmlns:a16="http://schemas.microsoft.com/office/drawing/2014/main" id="{26D63067-FEFD-4D99-90F2-818A73728A14}"/>
              </a:ext>
              <a:ext uri="{C183D7F6-B498-43B3-948B-1728B52AA6E4}">
                <adec:decorative xmlns:adec="http://schemas.microsoft.com/office/drawing/2017/decorative" val="1"/>
              </a:ext>
            </a:extLst>
          </p:cNvPr>
          <p:cNvSpPr/>
          <p:nvPr/>
        </p:nvSpPr>
        <p:spPr>
          <a:xfrm>
            <a:off x="3068714" y="2716567"/>
            <a:ext cx="6054571" cy="3284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TextBox 6">
            <a:extLst>
              <a:ext uri="{FF2B5EF4-FFF2-40B4-BE49-F238E27FC236}">
                <a16:creationId xmlns:a16="http://schemas.microsoft.com/office/drawing/2014/main" id="{517C3FF6-CC78-4423-B316-F45BABC5032A}"/>
              </a:ext>
            </a:extLst>
          </p:cNvPr>
          <p:cNvSpPr txBox="1"/>
          <p:nvPr/>
        </p:nvSpPr>
        <p:spPr>
          <a:xfrm>
            <a:off x="4585316" y="5891140"/>
            <a:ext cx="3256552" cy="369332"/>
          </a:xfrm>
          <a:prstGeom prst="rect">
            <a:avLst/>
          </a:prstGeom>
          <a:noFill/>
        </p:spPr>
        <p:txBody>
          <a:bodyPr wrap="square" lIns="91440" tIns="45720" rIns="91440" bIns="45720" rtlCol="0" anchor="t">
            <a:spAutoFit/>
          </a:bodyPr>
          <a:lstStyle/>
          <a:p>
            <a:r>
              <a:rPr lang="en-US">
                <a:solidFill>
                  <a:srgbClr val="0070C0"/>
                </a:solidFill>
              </a:rPr>
              <a:t>www.promotingPROGRESS.org</a:t>
            </a:r>
          </a:p>
        </p:txBody>
      </p:sp>
      <p:sp>
        <p:nvSpPr>
          <p:cNvPr id="3" name="Slide Number Placeholder 2"/>
          <p:cNvSpPr>
            <a:spLocks noGrp="1"/>
          </p:cNvSpPr>
          <p:nvPr>
            <p:ph type="sldNum" sz="quarter" idx="12"/>
          </p:nvPr>
        </p:nvSpPr>
        <p:spPr/>
        <p:txBody>
          <a:bodyPr/>
          <a:lstStyle/>
          <a:p>
            <a:fld id="{99A20822-4A49-4D36-86E3-300BA48D3F00}" type="slidenum">
              <a:rPr lang="en-US" smtClean="0"/>
              <a:pPr/>
              <a:t>11</a:t>
            </a:fld>
            <a:endParaRPr lang="en-US"/>
          </a:p>
        </p:txBody>
      </p:sp>
    </p:spTree>
    <p:extLst>
      <p:ext uri="{BB962C8B-B14F-4D97-AF65-F5344CB8AC3E}">
        <p14:creationId xmlns:p14="http://schemas.microsoft.com/office/powerpoint/2010/main" val="4179781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Development Tab</a:t>
            </a:r>
          </a:p>
        </p:txBody>
      </p:sp>
      <p:pic>
        <p:nvPicPr>
          <p:cNvPr id="8" name="Picture 7" descr="Screenshot of PROGRES Center website Development page">
            <a:extLst>
              <a:ext uri="{FF2B5EF4-FFF2-40B4-BE49-F238E27FC236}">
                <a16:creationId xmlns:a16="http://schemas.microsoft.com/office/drawing/2014/main" id="{4884B7EF-7C37-429D-A681-8BC36F0D0B0E}"/>
              </a:ext>
            </a:extLst>
          </p:cNvPr>
          <p:cNvPicPr>
            <a:picLocks noChangeAspect="1"/>
          </p:cNvPicPr>
          <p:nvPr/>
        </p:nvPicPr>
        <p:blipFill rotWithShape="1">
          <a:blip r:embed="rId3"/>
          <a:srcRect t="403" b="60408"/>
          <a:stretch/>
        </p:blipFill>
        <p:spPr>
          <a:xfrm>
            <a:off x="1837289" y="1196772"/>
            <a:ext cx="8517422" cy="5113175"/>
          </a:xfrm>
          <a:prstGeom prst="rect">
            <a:avLst/>
          </a:prstGeom>
          <a:ln w="19050">
            <a:solidFill>
              <a:srgbClr val="0080A8"/>
            </a:solidFill>
          </a:ln>
        </p:spPr>
      </p:pic>
      <p:sp>
        <p:nvSpPr>
          <p:cNvPr id="10" name="Rectangle 9">
            <a:extLst>
              <a:ext uri="{FF2B5EF4-FFF2-40B4-BE49-F238E27FC236}">
                <a16:creationId xmlns:a16="http://schemas.microsoft.com/office/drawing/2014/main" id="{0271A43D-1E5D-4E51-8645-50CA8DBD4E55}"/>
              </a:ext>
              <a:ext uri="{C183D7F6-B498-43B3-948B-1728B52AA6E4}">
                <adec:decorative xmlns:adec="http://schemas.microsoft.com/office/drawing/2017/decorative" val="1"/>
              </a:ext>
            </a:extLst>
          </p:cNvPr>
          <p:cNvSpPr/>
          <p:nvPr/>
        </p:nvSpPr>
        <p:spPr>
          <a:xfrm>
            <a:off x="3725662" y="4279038"/>
            <a:ext cx="4740676" cy="18110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cxnSp>
        <p:nvCxnSpPr>
          <p:cNvPr id="4" name="Straight Arrow Connector 3">
            <a:extLst>
              <a:ext uri="{FF2B5EF4-FFF2-40B4-BE49-F238E27FC236}">
                <a16:creationId xmlns:a16="http://schemas.microsoft.com/office/drawing/2014/main" id="{7DE54952-56B9-4A38-9E4F-7F583FDBD35F}"/>
              </a:ext>
              <a:ext uri="{C183D7F6-B498-43B3-948B-1728B52AA6E4}">
                <adec:decorative xmlns:adec="http://schemas.microsoft.com/office/drawing/2017/decorative" val="1"/>
              </a:ext>
            </a:extLst>
          </p:cNvPr>
          <p:cNvCxnSpPr>
            <a:cxnSpLocks/>
          </p:cNvCxnSpPr>
          <p:nvPr/>
        </p:nvCxnSpPr>
        <p:spPr>
          <a:xfrm>
            <a:off x="3059837" y="2077375"/>
            <a:ext cx="76052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99A20822-4A49-4D36-86E3-300BA48D3F00}" type="slidenum">
              <a:rPr lang="en-US" smtClean="0"/>
              <a:pPr/>
              <a:t>12</a:t>
            </a:fld>
            <a:endParaRPr lang="en-US"/>
          </a:p>
        </p:txBody>
      </p:sp>
    </p:spTree>
    <p:extLst>
      <p:ext uri="{BB962C8B-B14F-4D97-AF65-F5344CB8AC3E}">
        <p14:creationId xmlns:p14="http://schemas.microsoft.com/office/powerpoint/2010/main" val="3512405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5F76C-5490-42CC-A76A-869EEC88CF54}"/>
              </a:ext>
            </a:extLst>
          </p:cNvPr>
          <p:cNvSpPr>
            <a:spLocks noGrp="1"/>
          </p:cNvSpPr>
          <p:nvPr>
            <p:ph type="title"/>
          </p:nvPr>
        </p:nvSpPr>
        <p:spPr/>
        <p:txBody>
          <a:bodyPr/>
          <a:lstStyle/>
          <a:p>
            <a:r>
              <a:rPr lang="en-US" dirty="0"/>
              <a:t>Example of Development Resources</a:t>
            </a:r>
          </a:p>
        </p:txBody>
      </p:sp>
      <p:pic>
        <p:nvPicPr>
          <p:cNvPr id="6" name="Picture 5" descr="IEP tip sheets&#10;">
            <a:extLst>
              <a:ext uri="{FF2B5EF4-FFF2-40B4-BE49-F238E27FC236}">
                <a16:creationId xmlns:a16="http://schemas.microsoft.com/office/drawing/2014/main" id="{03A3E06F-3978-45AD-A824-081FA7E79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74" y="1531620"/>
            <a:ext cx="3162899" cy="4491990"/>
          </a:xfrm>
          <a:prstGeom prst="rect">
            <a:avLst/>
          </a:prstGeom>
        </p:spPr>
      </p:pic>
      <p:sp>
        <p:nvSpPr>
          <p:cNvPr id="10" name="Rectangle: Rounded Corners 9">
            <a:extLst>
              <a:ext uri="{FF2B5EF4-FFF2-40B4-BE49-F238E27FC236}">
                <a16:creationId xmlns:a16="http://schemas.microsoft.com/office/drawing/2014/main" id="{EC91F38C-66F4-4F31-B089-C8F07D1E4C0C}"/>
              </a:ext>
            </a:extLst>
          </p:cNvPr>
          <p:cNvSpPr/>
          <p:nvPr/>
        </p:nvSpPr>
        <p:spPr>
          <a:xfrm>
            <a:off x="566574" y="5646420"/>
            <a:ext cx="3162899" cy="6065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2"/>
                </a:solidFill>
              </a:rPr>
              <a:t>IEP Tip Sheets</a:t>
            </a:r>
          </a:p>
        </p:txBody>
      </p:sp>
      <p:pic>
        <p:nvPicPr>
          <p:cNvPr id="7" name="Content Placeholder 6" descr="IDEA and the IEP module">
            <a:extLst>
              <a:ext uri="{FF2B5EF4-FFF2-40B4-BE49-F238E27FC236}">
                <a16:creationId xmlns:a16="http://schemas.microsoft.com/office/drawing/2014/main" id="{8DBADEB6-2814-4343-B8E9-CF67E63139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73" y="1611630"/>
            <a:ext cx="3898340" cy="3898340"/>
          </a:xfrm>
          <a:prstGeom prst="rect">
            <a:avLst/>
          </a:prstGeom>
        </p:spPr>
      </p:pic>
      <p:sp>
        <p:nvSpPr>
          <p:cNvPr id="11" name="Rectangle: Rounded Corners 10">
            <a:extLst>
              <a:ext uri="{FF2B5EF4-FFF2-40B4-BE49-F238E27FC236}">
                <a16:creationId xmlns:a16="http://schemas.microsoft.com/office/drawing/2014/main" id="{BC294FD5-FA88-4A90-A287-F3D8F1914477}"/>
              </a:ext>
            </a:extLst>
          </p:cNvPr>
          <p:cNvSpPr/>
          <p:nvPr/>
        </p:nvSpPr>
        <p:spPr>
          <a:xfrm>
            <a:off x="4345646" y="5649185"/>
            <a:ext cx="3162899" cy="6065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2"/>
                </a:solidFill>
              </a:rPr>
              <a:t>Self-Paced Training Modules</a:t>
            </a:r>
          </a:p>
        </p:txBody>
      </p:sp>
      <p:pic>
        <p:nvPicPr>
          <p:cNvPr id="9" name="Picture 8" descr="Screenshot of PROGRESS video &quot;The Role of the Goal&quot;">
            <a:extLst>
              <a:ext uri="{FF2B5EF4-FFF2-40B4-BE49-F238E27FC236}">
                <a16:creationId xmlns:a16="http://schemas.microsoft.com/office/drawing/2014/main" id="{D93D1F48-6CC6-461E-AA67-F8E9C60A2E04}"/>
              </a:ext>
            </a:extLst>
          </p:cNvPr>
          <p:cNvPicPr>
            <a:picLocks noChangeAspect="1"/>
          </p:cNvPicPr>
          <p:nvPr/>
        </p:nvPicPr>
        <p:blipFill>
          <a:blip r:embed="rId5"/>
          <a:stretch>
            <a:fillRect/>
          </a:stretch>
        </p:blipFill>
        <p:spPr>
          <a:xfrm>
            <a:off x="8033521" y="1742599"/>
            <a:ext cx="3762239" cy="3372802"/>
          </a:xfrm>
          <a:prstGeom prst="rect">
            <a:avLst/>
          </a:prstGeom>
        </p:spPr>
      </p:pic>
      <p:sp>
        <p:nvSpPr>
          <p:cNvPr id="12" name="Rectangle: Rounded Corners 11">
            <a:extLst>
              <a:ext uri="{FF2B5EF4-FFF2-40B4-BE49-F238E27FC236}">
                <a16:creationId xmlns:a16="http://schemas.microsoft.com/office/drawing/2014/main" id="{0759BAF8-EE6D-410A-B1DE-F2C9BDC2B573}"/>
              </a:ext>
            </a:extLst>
          </p:cNvPr>
          <p:cNvSpPr/>
          <p:nvPr/>
        </p:nvSpPr>
        <p:spPr>
          <a:xfrm>
            <a:off x="8333190" y="5641060"/>
            <a:ext cx="3162899" cy="6065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2"/>
                </a:solidFill>
              </a:rPr>
              <a:t>Archived Webinars</a:t>
            </a:r>
          </a:p>
        </p:txBody>
      </p:sp>
      <p:sp>
        <p:nvSpPr>
          <p:cNvPr id="4" name="Slide Number Placeholder 3">
            <a:extLst>
              <a:ext uri="{FF2B5EF4-FFF2-40B4-BE49-F238E27FC236}">
                <a16:creationId xmlns:a16="http://schemas.microsoft.com/office/drawing/2014/main" id="{2E622D76-D6AF-4A7B-954F-267DCD1866A0}"/>
              </a:ext>
            </a:extLst>
          </p:cNvPr>
          <p:cNvSpPr>
            <a:spLocks noGrp="1"/>
          </p:cNvSpPr>
          <p:nvPr>
            <p:ph type="sldNum" sz="quarter" idx="12"/>
          </p:nvPr>
        </p:nvSpPr>
        <p:spPr/>
        <p:txBody>
          <a:bodyPr/>
          <a:lstStyle/>
          <a:p>
            <a:fld id="{99A20822-4A49-4D36-86E3-300BA48D3F00}" type="slidenum">
              <a:rPr lang="en-US" smtClean="0"/>
              <a:pPr/>
              <a:t>13</a:t>
            </a:fld>
            <a:endParaRPr lang="en-US"/>
          </a:p>
        </p:txBody>
      </p:sp>
    </p:spTree>
    <p:extLst>
      <p:ext uri="{BB962C8B-B14F-4D97-AF65-F5344CB8AC3E}">
        <p14:creationId xmlns:p14="http://schemas.microsoft.com/office/powerpoint/2010/main" val="2044909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Implementation Tab</a:t>
            </a:r>
          </a:p>
        </p:txBody>
      </p:sp>
      <p:pic>
        <p:nvPicPr>
          <p:cNvPr id="4" name="Picture 3" descr="Screenshot of PROGRESS Center website Implementation page">
            <a:extLst>
              <a:ext uri="{FF2B5EF4-FFF2-40B4-BE49-F238E27FC236}">
                <a16:creationId xmlns:a16="http://schemas.microsoft.com/office/drawing/2014/main" id="{8EC2C05D-FB7E-41B0-BD05-E40B9E9AB64E}"/>
              </a:ext>
            </a:extLst>
          </p:cNvPr>
          <p:cNvPicPr>
            <a:picLocks noChangeAspect="1"/>
          </p:cNvPicPr>
          <p:nvPr/>
        </p:nvPicPr>
        <p:blipFill rotWithShape="1">
          <a:blip r:embed="rId3"/>
          <a:srcRect b="62177"/>
          <a:stretch/>
        </p:blipFill>
        <p:spPr>
          <a:xfrm>
            <a:off x="1713376" y="1107996"/>
            <a:ext cx="8251718" cy="4845670"/>
          </a:xfrm>
          <a:prstGeom prst="rect">
            <a:avLst/>
          </a:prstGeom>
          <a:ln w="19050">
            <a:solidFill>
              <a:srgbClr val="0080A8"/>
            </a:solidFill>
          </a:ln>
        </p:spPr>
      </p:pic>
      <p:pic>
        <p:nvPicPr>
          <p:cNvPr id="5" name="Picture 4" descr="Screenshot of accordion of different resource topics on PROGRESS website">
            <a:extLst>
              <a:ext uri="{FF2B5EF4-FFF2-40B4-BE49-F238E27FC236}">
                <a16:creationId xmlns:a16="http://schemas.microsoft.com/office/drawing/2014/main" id="{908FB9B6-F8DE-4995-B86D-3E5C70C1EB84}"/>
              </a:ext>
            </a:extLst>
          </p:cNvPr>
          <p:cNvPicPr>
            <a:picLocks noChangeAspect="1"/>
          </p:cNvPicPr>
          <p:nvPr/>
        </p:nvPicPr>
        <p:blipFill>
          <a:blip r:embed="rId4"/>
          <a:stretch>
            <a:fillRect/>
          </a:stretch>
        </p:blipFill>
        <p:spPr>
          <a:xfrm>
            <a:off x="3503488" y="4429957"/>
            <a:ext cx="4674741" cy="1523709"/>
          </a:xfrm>
          <a:prstGeom prst="rect">
            <a:avLst/>
          </a:prstGeom>
        </p:spPr>
      </p:pic>
      <p:pic>
        <p:nvPicPr>
          <p:cNvPr id="6" name="Picture 5">
            <a:extLst>
              <a:ext uri="{FF2B5EF4-FFF2-40B4-BE49-F238E27FC236}">
                <a16:creationId xmlns:a16="http://schemas.microsoft.com/office/drawing/2014/main" id="{D0640843-BB9A-4CF5-AC79-7BBABFCB8BD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027552">
            <a:off x="3635988" y="2100158"/>
            <a:ext cx="871804" cy="231668"/>
          </a:xfrm>
          <a:prstGeom prst="rect">
            <a:avLst/>
          </a:prstGeom>
        </p:spPr>
      </p:pic>
      <p:sp>
        <p:nvSpPr>
          <p:cNvPr id="3" name="Slide Number Placeholder 2"/>
          <p:cNvSpPr>
            <a:spLocks noGrp="1"/>
          </p:cNvSpPr>
          <p:nvPr>
            <p:ph type="sldNum" sz="quarter" idx="12"/>
          </p:nvPr>
        </p:nvSpPr>
        <p:spPr/>
        <p:txBody>
          <a:bodyPr/>
          <a:lstStyle/>
          <a:p>
            <a:fld id="{99A20822-4A49-4D36-86E3-300BA48D3F00}" type="slidenum">
              <a:rPr lang="en-US" smtClean="0"/>
              <a:pPr/>
              <a:t>14</a:t>
            </a:fld>
            <a:endParaRPr lang="en-US"/>
          </a:p>
        </p:txBody>
      </p:sp>
    </p:spTree>
    <p:extLst>
      <p:ext uri="{BB962C8B-B14F-4D97-AF65-F5344CB8AC3E}">
        <p14:creationId xmlns:p14="http://schemas.microsoft.com/office/powerpoint/2010/main" val="1713513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5F76C-5490-42CC-A76A-869EEC88CF54}"/>
              </a:ext>
            </a:extLst>
          </p:cNvPr>
          <p:cNvSpPr>
            <a:spLocks noGrp="1"/>
          </p:cNvSpPr>
          <p:nvPr>
            <p:ph type="title"/>
          </p:nvPr>
        </p:nvSpPr>
        <p:spPr/>
        <p:txBody>
          <a:bodyPr/>
          <a:lstStyle/>
          <a:p>
            <a:r>
              <a:rPr lang="en-US" dirty="0"/>
              <a:t>Example of Implementation Resources</a:t>
            </a:r>
          </a:p>
        </p:txBody>
      </p:sp>
      <p:pic>
        <p:nvPicPr>
          <p:cNvPr id="5" name="Picture 4" descr="Instructional practice briefs">
            <a:extLst>
              <a:ext uri="{FF2B5EF4-FFF2-40B4-BE49-F238E27FC236}">
                <a16:creationId xmlns:a16="http://schemas.microsoft.com/office/drawing/2014/main" id="{E5DAD271-7882-46D7-A100-F8E025146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9" y="1489524"/>
            <a:ext cx="4183727" cy="3878952"/>
          </a:xfrm>
          <a:prstGeom prst="rect">
            <a:avLst/>
          </a:prstGeom>
        </p:spPr>
      </p:pic>
      <p:sp>
        <p:nvSpPr>
          <p:cNvPr id="10" name="Rectangle: Rounded Corners 9">
            <a:extLst>
              <a:ext uri="{FF2B5EF4-FFF2-40B4-BE49-F238E27FC236}">
                <a16:creationId xmlns:a16="http://schemas.microsoft.com/office/drawing/2014/main" id="{EC91F38C-66F4-4F31-B089-C8F07D1E4C0C}"/>
              </a:ext>
            </a:extLst>
          </p:cNvPr>
          <p:cNvSpPr/>
          <p:nvPr/>
        </p:nvSpPr>
        <p:spPr>
          <a:xfrm>
            <a:off x="566574" y="5646420"/>
            <a:ext cx="3162899" cy="6065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2"/>
                </a:solidFill>
              </a:rPr>
              <a:t>Instructional Practice Briefs</a:t>
            </a:r>
          </a:p>
        </p:txBody>
      </p:sp>
      <p:pic>
        <p:nvPicPr>
          <p:cNvPr id="15" name="Picture 14" descr="Script resource">
            <a:extLst>
              <a:ext uri="{FF2B5EF4-FFF2-40B4-BE49-F238E27FC236}">
                <a16:creationId xmlns:a16="http://schemas.microsoft.com/office/drawing/2014/main" id="{0979AE5C-8C52-4BC4-A077-C86C625E6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029" y="1356880"/>
            <a:ext cx="3209752" cy="4144237"/>
          </a:xfrm>
          <a:prstGeom prst="rect">
            <a:avLst/>
          </a:prstGeom>
        </p:spPr>
      </p:pic>
      <p:sp>
        <p:nvSpPr>
          <p:cNvPr id="11" name="Rectangle: Rounded Corners 10">
            <a:extLst>
              <a:ext uri="{FF2B5EF4-FFF2-40B4-BE49-F238E27FC236}">
                <a16:creationId xmlns:a16="http://schemas.microsoft.com/office/drawing/2014/main" id="{BC294FD5-FA88-4A90-A287-F3D8F1914477}"/>
              </a:ext>
            </a:extLst>
          </p:cNvPr>
          <p:cNvSpPr/>
          <p:nvPr/>
        </p:nvSpPr>
        <p:spPr>
          <a:xfrm>
            <a:off x="4403029" y="5641060"/>
            <a:ext cx="3209752" cy="75974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2"/>
                </a:solidFill>
              </a:rPr>
              <a:t>Six-Step Protocol: Progress Monitoring Performance Feedback and Goal-Setting Instructional Routine </a:t>
            </a:r>
          </a:p>
        </p:txBody>
      </p:sp>
      <p:pic>
        <p:nvPicPr>
          <p:cNvPr id="13" name="Picture 12" descr="Screenshot of PROGRESS webinar &quot;Reflecting on our Practice: Ten Ways Schools Can Foster Belonging Among Student with and without Disabilities&quot;">
            <a:extLst>
              <a:ext uri="{FF2B5EF4-FFF2-40B4-BE49-F238E27FC236}">
                <a16:creationId xmlns:a16="http://schemas.microsoft.com/office/drawing/2014/main" id="{E25B074E-5560-4634-B68A-FB04580D5D46}"/>
              </a:ext>
            </a:extLst>
          </p:cNvPr>
          <p:cNvPicPr>
            <a:picLocks noChangeAspect="1"/>
          </p:cNvPicPr>
          <p:nvPr/>
        </p:nvPicPr>
        <p:blipFill>
          <a:blip r:embed="rId5"/>
          <a:stretch>
            <a:fillRect/>
          </a:stretch>
        </p:blipFill>
        <p:spPr>
          <a:xfrm>
            <a:off x="8089047" y="1638092"/>
            <a:ext cx="3827145" cy="3581815"/>
          </a:xfrm>
          <a:prstGeom prst="rect">
            <a:avLst/>
          </a:prstGeom>
        </p:spPr>
      </p:pic>
      <p:sp>
        <p:nvSpPr>
          <p:cNvPr id="12" name="Rectangle: Rounded Corners 11">
            <a:extLst>
              <a:ext uri="{FF2B5EF4-FFF2-40B4-BE49-F238E27FC236}">
                <a16:creationId xmlns:a16="http://schemas.microsoft.com/office/drawing/2014/main" id="{0759BAF8-EE6D-410A-B1DE-F2C9BDC2B573}"/>
              </a:ext>
            </a:extLst>
          </p:cNvPr>
          <p:cNvSpPr/>
          <p:nvPr/>
        </p:nvSpPr>
        <p:spPr>
          <a:xfrm>
            <a:off x="8333190" y="5641060"/>
            <a:ext cx="3162899" cy="6065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2"/>
                </a:solidFill>
              </a:rPr>
              <a:t>Archived Webinars Focused on Belonging</a:t>
            </a:r>
          </a:p>
        </p:txBody>
      </p:sp>
      <p:sp>
        <p:nvSpPr>
          <p:cNvPr id="4" name="Slide Number Placeholder 3">
            <a:extLst>
              <a:ext uri="{FF2B5EF4-FFF2-40B4-BE49-F238E27FC236}">
                <a16:creationId xmlns:a16="http://schemas.microsoft.com/office/drawing/2014/main" id="{2E622D76-D6AF-4A7B-954F-267DCD1866A0}"/>
              </a:ext>
            </a:extLst>
          </p:cNvPr>
          <p:cNvSpPr>
            <a:spLocks noGrp="1"/>
          </p:cNvSpPr>
          <p:nvPr>
            <p:ph type="sldNum" sz="quarter" idx="12"/>
          </p:nvPr>
        </p:nvSpPr>
        <p:spPr/>
        <p:txBody>
          <a:bodyPr/>
          <a:lstStyle/>
          <a:p>
            <a:fld id="{99A20822-4A49-4D36-86E3-300BA48D3F00}" type="slidenum">
              <a:rPr lang="en-US" smtClean="0"/>
              <a:pPr/>
              <a:t>15</a:t>
            </a:fld>
            <a:endParaRPr lang="en-US"/>
          </a:p>
        </p:txBody>
      </p:sp>
    </p:spTree>
    <p:extLst>
      <p:ext uri="{BB962C8B-B14F-4D97-AF65-F5344CB8AC3E}">
        <p14:creationId xmlns:p14="http://schemas.microsoft.com/office/powerpoint/2010/main" val="3419923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Where Can I Find the Stories From the Classroom Video Series?</a:t>
            </a:r>
          </a:p>
        </p:txBody>
      </p:sp>
      <p:pic>
        <p:nvPicPr>
          <p:cNvPr id="7" name="Content Placeholder 6" descr="PROGRESS website Tools and Resources page">
            <a:extLst>
              <a:ext uri="{FF2B5EF4-FFF2-40B4-BE49-F238E27FC236}">
                <a16:creationId xmlns:a16="http://schemas.microsoft.com/office/drawing/2014/main" id="{6A56A4A2-FFE8-92CE-DFB4-B970D07D8572}"/>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790008" y="1430208"/>
            <a:ext cx="8386379" cy="4705480"/>
          </a:xfrm>
        </p:spPr>
      </p:pic>
      <p:sp>
        <p:nvSpPr>
          <p:cNvPr id="3" name="Slide Number Placeholder 2"/>
          <p:cNvSpPr>
            <a:spLocks noGrp="1"/>
          </p:cNvSpPr>
          <p:nvPr>
            <p:ph type="sldNum" sz="quarter" idx="12"/>
          </p:nvPr>
        </p:nvSpPr>
        <p:spPr/>
        <p:txBody>
          <a:bodyPr/>
          <a:lstStyle/>
          <a:p>
            <a:fld id="{99A20822-4A49-4D36-86E3-300BA48D3F00}" type="slidenum">
              <a:rPr lang="en-US" smtClean="0"/>
              <a:pPr/>
              <a:t>16</a:t>
            </a:fld>
            <a:endParaRPr lang="en-US"/>
          </a:p>
        </p:txBody>
      </p:sp>
      <p:sp>
        <p:nvSpPr>
          <p:cNvPr id="8" name="Left Arrow 7">
            <a:extLst>
              <a:ext uri="{FF2B5EF4-FFF2-40B4-BE49-F238E27FC236}">
                <a16:creationId xmlns:a16="http://schemas.microsoft.com/office/drawing/2014/main" id="{5BF991D5-9F9F-82D3-3109-A967E66E1B2E}"/>
              </a:ext>
              <a:ext uri="{C183D7F6-B498-43B3-948B-1728B52AA6E4}">
                <adec:decorative xmlns:adec="http://schemas.microsoft.com/office/drawing/2017/decorative" val="1"/>
              </a:ext>
            </a:extLst>
          </p:cNvPr>
          <p:cNvSpPr/>
          <p:nvPr/>
        </p:nvSpPr>
        <p:spPr>
          <a:xfrm rot="20707472">
            <a:off x="7464844" y="3345104"/>
            <a:ext cx="978408" cy="4846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0" name="Left Arrow 9">
            <a:extLst>
              <a:ext uri="{FF2B5EF4-FFF2-40B4-BE49-F238E27FC236}">
                <a16:creationId xmlns:a16="http://schemas.microsoft.com/office/drawing/2014/main" id="{83BDD784-55CC-BD89-D448-3F87BC483A1B}"/>
              </a:ext>
              <a:ext uri="{C183D7F6-B498-43B3-948B-1728B52AA6E4}">
                <adec:decorative xmlns:adec="http://schemas.microsoft.com/office/drawing/2017/decorative" val="1"/>
              </a:ext>
            </a:extLst>
          </p:cNvPr>
          <p:cNvSpPr/>
          <p:nvPr/>
        </p:nvSpPr>
        <p:spPr>
          <a:xfrm rot="18957784">
            <a:off x="6409705" y="1971853"/>
            <a:ext cx="978408" cy="4846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925314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PROGRESS Training Resources </a:t>
            </a:r>
          </a:p>
        </p:txBody>
      </p:sp>
      <p:pic>
        <p:nvPicPr>
          <p:cNvPr id="6" name="Picture 5" descr="Screenshot of PROGRESS website Online Training Courses page">
            <a:extLst>
              <a:ext uri="{FF2B5EF4-FFF2-40B4-BE49-F238E27FC236}">
                <a16:creationId xmlns:a16="http://schemas.microsoft.com/office/drawing/2014/main" id="{74163121-6AF5-4E26-9026-2B48C314647F}"/>
              </a:ext>
            </a:extLst>
          </p:cNvPr>
          <p:cNvPicPr>
            <a:picLocks noChangeAspect="1"/>
          </p:cNvPicPr>
          <p:nvPr/>
        </p:nvPicPr>
        <p:blipFill>
          <a:blip r:embed="rId3"/>
          <a:stretch>
            <a:fillRect/>
          </a:stretch>
        </p:blipFill>
        <p:spPr>
          <a:xfrm>
            <a:off x="2444808" y="1269507"/>
            <a:ext cx="7363344" cy="4891596"/>
          </a:xfrm>
          <a:prstGeom prst="rect">
            <a:avLst/>
          </a:prstGeom>
          <a:ln w="19050">
            <a:solidFill>
              <a:srgbClr val="0080A8"/>
            </a:solidFill>
          </a:ln>
        </p:spPr>
      </p:pic>
      <p:pic>
        <p:nvPicPr>
          <p:cNvPr id="12" name="Picture 11">
            <a:extLst>
              <a:ext uri="{FF2B5EF4-FFF2-40B4-BE49-F238E27FC236}">
                <a16:creationId xmlns:a16="http://schemas.microsoft.com/office/drawing/2014/main" id="{381EED7D-1524-43ED-AEC0-0EF534F68A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3778971">
            <a:off x="6716274" y="1937614"/>
            <a:ext cx="890093" cy="603556"/>
          </a:xfrm>
          <a:prstGeom prst="rect">
            <a:avLst/>
          </a:prstGeom>
        </p:spPr>
      </p:pic>
      <p:sp>
        <p:nvSpPr>
          <p:cNvPr id="3" name="Slide Number Placeholder 2"/>
          <p:cNvSpPr>
            <a:spLocks noGrp="1"/>
          </p:cNvSpPr>
          <p:nvPr>
            <p:ph type="sldNum" sz="quarter" idx="12"/>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3260116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0AEC-ACEA-426D-8A40-468A61BC6F25}"/>
              </a:ext>
            </a:extLst>
          </p:cNvPr>
          <p:cNvSpPr>
            <a:spLocks noGrp="1"/>
          </p:cNvSpPr>
          <p:nvPr>
            <p:ph type="ctrTitle"/>
          </p:nvPr>
        </p:nvSpPr>
        <p:spPr>
          <a:xfrm>
            <a:off x="426720" y="796538"/>
            <a:ext cx="5373467" cy="2005977"/>
          </a:xfrm>
        </p:spPr>
        <p:txBody>
          <a:bodyPr anchor="b">
            <a:normAutofit/>
          </a:bodyPr>
          <a:lstStyle/>
          <a:p>
            <a:r>
              <a:rPr lang="en-US"/>
              <a:t>Challenge Two!</a:t>
            </a:r>
          </a:p>
        </p:txBody>
      </p:sp>
      <p:sp>
        <p:nvSpPr>
          <p:cNvPr id="3" name="Content Placeholder 2">
            <a:extLst>
              <a:ext uri="{FF2B5EF4-FFF2-40B4-BE49-F238E27FC236}">
                <a16:creationId xmlns:a16="http://schemas.microsoft.com/office/drawing/2014/main" id="{B4381216-47D3-4969-B32C-56233147D26E}"/>
              </a:ext>
            </a:extLst>
          </p:cNvPr>
          <p:cNvSpPr>
            <a:spLocks noGrp="1"/>
          </p:cNvSpPr>
          <p:nvPr>
            <p:ph type="subTitle" idx="1"/>
          </p:nvPr>
        </p:nvSpPr>
        <p:spPr>
          <a:xfrm>
            <a:off x="426720" y="2831372"/>
            <a:ext cx="5373467" cy="2167589"/>
          </a:xfrm>
        </p:spPr>
        <p:txBody>
          <a:bodyPr vert="horz" lIns="0" tIns="0" rIns="0" bIns="0" rtlCol="0" anchor="t">
            <a:noAutofit/>
          </a:bodyPr>
          <a:lstStyle/>
          <a:p>
            <a:r>
              <a:rPr lang="en-US" sz="2600">
                <a:ea typeface="+mn-lt"/>
                <a:cs typeface="+mn-lt"/>
              </a:rPr>
              <a:t>How do we design our preservice and in-service preparation to help educators see the connections across the components of the IEP rather than the parts as stand-alone pieces? </a:t>
            </a:r>
            <a:endParaRPr lang="en-US" sz="2600"/>
          </a:p>
        </p:txBody>
      </p:sp>
      <p:pic>
        <p:nvPicPr>
          <p:cNvPr id="4" name="Picture 5">
            <a:extLst>
              <a:ext uri="{FF2B5EF4-FFF2-40B4-BE49-F238E27FC236}">
                <a16:creationId xmlns:a16="http://schemas.microsoft.com/office/drawing/2014/main" id="{FA01C8C1-030E-6EE6-5D94-C4338D96DF06}"/>
              </a:ext>
              <a:ext uri="{C183D7F6-B498-43B3-948B-1728B52AA6E4}">
                <adec:decorative xmlns:adec="http://schemas.microsoft.com/office/drawing/2017/decorative" val="1"/>
              </a:ext>
            </a:extLst>
          </p:cNvPr>
          <p:cNvPicPr>
            <a:picLocks noChangeAspect="1"/>
          </p:cNvPicPr>
          <p:nvPr/>
        </p:nvPicPr>
        <p:blipFill rotWithShape="1">
          <a:blip r:embed="rId3"/>
          <a:srcRect l="15486" r="10001" b="-1"/>
          <a:stretch/>
        </p:blipFill>
        <p:spPr>
          <a:xfrm>
            <a:off x="6096000" y="10"/>
            <a:ext cx="6096000" cy="546098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noFill/>
          <a:ln>
            <a:noFill/>
          </a:ln>
        </p:spPr>
      </p:pic>
      <p:sp>
        <p:nvSpPr>
          <p:cNvPr id="5" name="Slide Number Placeholder 4">
            <a:extLst>
              <a:ext uri="{FF2B5EF4-FFF2-40B4-BE49-F238E27FC236}">
                <a16:creationId xmlns:a16="http://schemas.microsoft.com/office/drawing/2014/main" id="{9D50F952-7FC1-494A-AD1C-AD812769B29A}"/>
              </a:ext>
            </a:extLst>
          </p:cNvPr>
          <p:cNvSpPr>
            <a:spLocks noGrp="1"/>
          </p:cNvSpPr>
          <p:nvPr>
            <p:ph type="sldNum" sz="quarter" idx="11"/>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18</a:t>
            </a:fld>
            <a:endParaRPr lang="en-US"/>
          </a:p>
        </p:txBody>
      </p:sp>
    </p:spTree>
    <p:extLst>
      <p:ext uri="{BB962C8B-B14F-4D97-AF65-F5344CB8AC3E}">
        <p14:creationId xmlns:p14="http://schemas.microsoft.com/office/powerpoint/2010/main" val="1084934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827F67-4A4F-44B1-970C-223D4DC53DFE}"/>
              </a:ext>
            </a:extLst>
          </p:cNvPr>
          <p:cNvSpPr>
            <a:spLocks noGrp="1"/>
          </p:cNvSpPr>
          <p:nvPr>
            <p:ph type="title"/>
          </p:nvPr>
        </p:nvSpPr>
        <p:spPr/>
        <p:txBody>
          <a:bodyPr/>
          <a:lstStyle/>
          <a:p>
            <a:r>
              <a:rPr lang="en-US" dirty="0"/>
              <a:t>Challenge! </a:t>
            </a:r>
            <a:r>
              <a:rPr lang="en-US" dirty="0">
                <a:solidFill>
                  <a:schemeClr val="bg1"/>
                </a:solidFill>
              </a:rPr>
              <a:t>(Challenge 2 Cont.)</a:t>
            </a:r>
          </a:p>
        </p:txBody>
      </p:sp>
      <p:sp>
        <p:nvSpPr>
          <p:cNvPr id="6" name="Content Placeholder 5">
            <a:extLst>
              <a:ext uri="{FF2B5EF4-FFF2-40B4-BE49-F238E27FC236}">
                <a16:creationId xmlns:a16="http://schemas.microsoft.com/office/drawing/2014/main" id="{58BF6105-BE0B-4C43-8749-DFCE156E0BC3}"/>
              </a:ext>
            </a:extLst>
          </p:cNvPr>
          <p:cNvSpPr>
            <a:spLocks noGrp="1"/>
          </p:cNvSpPr>
          <p:nvPr>
            <p:ph sz="quarter" idx="15"/>
          </p:nvPr>
        </p:nvSpPr>
        <p:spPr/>
        <p:txBody>
          <a:bodyPr vert="horz" lIns="0" tIns="0" rIns="0" bIns="0" rtlCol="0" anchor="t">
            <a:normAutofit/>
          </a:bodyPr>
          <a:lstStyle/>
          <a:p>
            <a:pPr marL="0" indent="0">
              <a:buNone/>
            </a:pPr>
            <a:r>
              <a:rPr lang="en-US">
                <a:solidFill>
                  <a:schemeClr val="tx1"/>
                </a:solidFill>
              </a:rPr>
              <a:t>How do we design our preservice and in-service preparation to help educators see the connections across the components of the IEP rather than the parts as stand-alone pieces? </a:t>
            </a:r>
          </a:p>
        </p:txBody>
      </p:sp>
      <p:pic>
        <p:nvPicPr>
          <p:cNvPr id="9" name="Picture 8" descr="Bicycle parts ">
            <a:extLst>
              <a:ext uri="{FF2B5EF4-FFF2-40B4-BE49-F238E27FC236}">
                <a16:creationId xmlns:a16="http://schemas.microsoft.com/office/drawing/2014/main" id="{40D86CEE-2DC2-4D03-94CD-8D44BB102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 y="2609872"/>
            <a:ext cx="5455754" cy="3290230"/>
          </a:xfrm>
          <a:prstGeom prst="rect">
            <a:avLst/>
          </a:prstGeom>
        </p:spPr>
      </p:pic>
      <p:sp>
        <p:nvSpPr>
          <p:cNvPr id="12" name="Arrow: Right 11" descr="right arrow">
            <a:extLst>
              <a:ext uri="{FF2B5EF4-FFF2-40B4-BE49-F238E27FC236}">
                <a16:creationId xmlns:a16="http://schemas.microsoft.com/office/drawing/2014/main" id="{96181A21-BBBA-48C8-89F4-F5DF0FB14ABE}"/>
              </a:ext>
            </a:extLst>
          </p:cNvPr>
          <p:cNvSpPr/>
          <p:nvPr/>
        </p:nvSpPr>
        <p:spPr>
          <a:xfrm>
            <a:off x="5851994" y="4080510"/>
            <a:ext cx="1234606" cy="514350"/>
          </a:xfrm>
          <a:prstGeom prst="rightArrow">
            <a:avLst/>
          </a:prstGeom>
          <a:solidFill>
            <a:srgbClr val="0076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1" name="Picture 10" descr="A black bicycle with red seat">
            <a:extLst>
              <a:ext uri="{FF2B5EF4-FFF2-40B4-BE49-F238E27FC236}">
                <a16:creationId xmlns:a16="http://schemas.microsoft.com/office/drawing/2014/main" id="{5AF5FD1D-CD51-4381-8F13-CC75540D80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0723" y="2493350"/>
            <a:ext cx="4764402" cy="3290230"/>
          </a:xfrm>
          <a:prstGeom prst="rect">
            <a:avLst/>
          </a:prstGeom>
        </p:spPr>
      </p:pic>
      <p:sp>
        <p:nvSpPr>
          <p:cNvPr id="4" name="Slide Number Placeholder 3">
            <a:extLst>
              <a:ext uri="{FF2B5EF4-FFF2-40B4-BE49-F238E27FC236}">
                <a16:creationId xmlns:a16="http://schemas.microsoft.com/office/drawing/2014/main" id="{0E0D2328-B5A2-4728-A9E6-0E45B20E409F}"/>
              </a:ext>
            </a:extLst>
          </p:cNvPr>
          <p:cNvSpPr>
            <a:spLocks noGrp="1"/>
          </p:cNvSpPr>
          <p:nvPr>
            <p:ph type="sldNum" sz="quarter" idx="14"/>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4216098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996696"/>
          </a:xfrm>
        </p:spPr>
        <p:txBody>
          <a:bodyPr/>
          <a:lstStyle/>
          <a:p>
            <a:r>
              <a:rPr lang="en-US" dirty="0"/>
              <a:t>Meet the Team </a:t>
            </a:r>
          </a:p>
        </p:txBody>
      </p:sp>
      <p:pic>
        <p:nvPicPr>
          <p:cNvPr id="25" name="Picture Placeholder 20" descr="Donna Sacco headshot">
            <a:extLst>
              <a:ext uri="{FF2B5EF4-FFF2-40B4-BE49-F238E27FC236}">
                <a16:creationId xmlns:a16="http://schemas.microsoft.com/office/drawing/2014/main" id="{FC0D07F2-A680-359E-FCF0-660A2B445663}"/>
              </a:ext>
            </a:extLst>
          </p:cNvPr>
          <p:cNvPicPr>
            <a:picLocks noChangeAspect="1"/>
          </p:cNvPicPr>
          <p:nvPr/>
        </p:nvPicPr>
        <p:blipFill>
          <a:blip r:embed="rId3" cstate="print">
            <a:extLst>
              <a:ext uri="{28A0092B-C50C-407E-A947-70E740481C1C}">
                <a14:useLocalDpi xmlns:a14="http://schemas.microsoft.com/office/drawing/2010/main" val="0"/>
              </a:ext>
            </a:extLst>
          </a:blip>
          <a:srcRect t="15173" b="15173"/>
          <a:stretch>
            <a:fillRect/>
          </a:stretch>
        </p:blipFill>
        <p:spPr>
          <a:xfrm>
            <a:off x="563483" y="1204084"/>
            <a:ext cx="1905397" cy="1905397"/>
          </a:xfrm>
          <a:prstGeom prst="ellipse">
            <a:avLst/>
          </a:prstGeom>
          <a:solidFill>
            <a:schemeClr val="bg2"/>
          </a:solidFill>
        </p:spPr>
      </p:pic>
      <p:sp>
        <p:nvSpPr>
          <p:cNvPr id="4" name="Text Placeholder 3"/>
          <p:cNvSpPr>
            <a:spLocks noGrp="1"/>
          </p:cNvSpPr>
          <p:nvPr>
            <p:ph type="body" sz="quarter" idx="19"/>
          </p:nvPr>
        </p:nvSpPr>
        <p:spPr>
          <a:xfrm>
            <a:off x="457200" y="3269043"/>
            <a:ext cx="2011680" cy="369887"/>
          </a:xfrm>
        </p:spPr>
        <p:txBody>
          <a:bodyPr/>
          <a:lstStyle/>
          <a:p>
            <a:r>
              <a:rPr lang="en-US"/>
              <a:t>Donna Sacco</a:t>
            </a:r>
          </a:p>
        </p:txBody>
      </p:sp>
      <p:sp>
        <p:nvSpPr>
          <p:cNvPr id="5" name="Text Placeholder 4"/>
          <p:cNvSpPr>
            <a:spLocks noGrp="1"/>
          </p:cNvSpPr>
          <p:nvPr>
            <p:ph type="body" sz="quarter" idx="23"/>
          </p:nvPr>
        </p:nvSpPr>
        <p:spPr>
          <a:xfrm>
            <a:off x="400661" y="3813047"/>
            <a:ext cx="2011680" cy="2148840"/>
          </a:xfrm>
        </p:spPr>
        <p:txBody>
          <a:bodyPr vert="horz" lIns="0" tIns="0" rIns="0" bIns="0" rtlCol="0" anchor="t">
            <a:normAutofit/>
          </a:bodyPr>
          <a:lstStyle/>
          <a:p>
            <a:r>
              <a:rPr lang="en-US"/>
              <a:t>Presenter PROGRESS Center</a:t>
            </a:r>
          </a:p>
          <a:p>
            <a:r>
              <a:rPr lang="en-US"/>
              <a:t>Senior Technical Assistance Consultant</a:t>
            </a:r>
          </a:p>
        </p:txBody>
      </p:sp>
      <p:pic>
        <p:nvPicPr>
          <p:cNvPr id="24" name="Picture Placeholder 19" descr="Riley O'Donnell">
            <a:extLst>
              <a:ext uri="{FF2B5EF4-FFF2-40B4-BE49-F238E27FC236}">
                <a16:creationId xmlns:a16="http://schemas.microsoft.com/office/drawing/2014/main" id="{45D56F30-188B-4B8F-B350-93F76B66CA45}"/>
              </a:ext>
              <a:ext uri="{C183D7F6-B498-43B3-948B-1728B52AA6E4}">
                <adec:decorative xmlns:adec="http://schemas.microsoft.com/office/drawing/2017/decorative" val="0"/>
              </a:ext>
            </a:extLst>
          </p:cNvPr>
          <p:cNvPicPr>
            <a:picLocks noGrp="1" noChangeAspect="1"/>
          </p:cNvPicPr>
          <p:nvPr>
            <p:ph type="pic" sz="quarter" idx="30"/>
          </p:nvPr>
        </p:nvPicPr>
        <p:blipFill>
          <a:blip r:embed="rId4" cstate="print">
            <a:extLst>
              <a:ext uri="{28A0092B-C50C-407E-A947-70E740481C1C}">
                <a14:useLocalDpi xmlns:a14="http://schemas.microsoft.com/office/drawing/2010/main" val="0"/>
              </a:ext>
            </a:extLst>
          </a:blip>
          <a:srcRect/>
          <a:stretch/>
        </p:blipFill>
        <p:spPr>
          <a:xfrm>
            <a:off x="3474720" y="1273300"/>
            <a:ext cx="1828800" cy="1828015"/>
          </a:xfrm>
        </p:spPr>
      </p:pic>
      <p:sp>
        <p:nvSpPr>
          <p:cNvPr id="13" name="Text Placeholder 12"/>
          <p:cNvSpPr>
            <a:spLocks noGrp="1"/>
          </p:cNvSpPr>
          <p:nvPr>
            <p:ph type="body" sz="quarter" idx="31"/>
          </p:nvPr>
        </p:nvSpPr>
        <p:spPr>
          <a:xfrm>
            <a:off x="3474720" y="3269043"/>
            <a:ext cx="2011680" cy="369887"/>
          </a:xfrm>
        </p:spPr>
        <p:txBody>
          <a:bodyPr/>
          <a:lstStyle/>
          <a:p>
            <a:r>
              <a:rPr lang="en-US"/>
              <a:t>Riley O’Donnell</a:t>
            </a:r>
          </a:p>
          <a:p>
            <a:endParaRPr lang="en-US"/>
          </a:p>
        </p:txBody>
      </p:sp>
      <p:sp>
        <p:nvSpPr>
          <p:cNvPr id="14" name="Text Placeholder 13"/>
          <p:cNvSpPr>
            <a:spLocks noGrp="1"/>
          </p:cNvSpPr>
          <p:nvPr>
            <p:ph type="body" sz="quarter" idx="32"/>
          </p:nvPr>
        </p:nvSpPr>
        <p:spPr>
          <a:xfrm>
            <a:off x="3437027" y="3875333"/>
            <a:ext cx="2011680" cy="2148840"/>
          </a:xfrm>
        </p:spPr>
        <p:txBody>
          <a:bodyPr vert="horz" lIns="0" tIns="0" rIns="0" bIns="0" rtlCol="0" anchor="t">
            <a:normAutofit/>
          </a:bodyPr>
          <a:lstStyle/>
          <a:p>
            <a:r>
              <a:rPr lang="en-US"/>
              <a:t>Presenter</a:t>
            </a:r>
          </a:p>
          <a:p>
            <a:r>
              <a:rPr lang="en-US"/>
              <a:t>PROGRESS Center</a:t>
            </a:r>
          </a:p>
          <a:p>
            <a:r>
              <a:rPr lang="en-US"/>
              <a:t>Research Assistant</a:t>
            </a:r>
          </a:p>
        </p:txBody>
      </p:sp>
      <p:pic>
        <p:nvPicPr>
          <p:cNvPr id="20" name="Picture Placeholder 19" descr="Steven Prater">
            <a:extLst>
              <a:ext uri="{C183D7F6-B498-43B3-948B-1728B52AA6E4}">
                <adec:decorative xmlns:adec="http://schemas.microsoft.com/office/drawing/2017/decorative" val="0"/>
              </a:ext>
            </a:extLst>
          </p:cNvPr>
          <p:cNvPicPr>
            <a:picLocks noGrp="1" noChangeAspect="1"/>
          </p:cNvPicPr>
          <p:nvPr>
            <p:ph type="pic" sz="quarter" idx="24"/>
          </p:nvPr>
        </p:nvPicPr>
        <p:blipFill>
          <a:blip r:embed="rId5">
            <a:extLst>
              <a:ext uri="{28A0092B-C50C-407E-A947-70E740481C1C}">
                <a14:useLocalDpi xmlns:a14="http://schemas.microsoft.com/office/drawing/2010/main" val="0"/>
              </a:ext>
            </a:extLst>
          </a:blip>
          <a:srcRect/>
          <a:stretch/>
        </p:blipFill>
        <p:spPr>
          <a:xfrm>
            <a:off x="6583680" y="1273300"/>
            <a:ext cx="1828800" cy="1828800"/>
          </a:xfrm>
        </p:spPr>
      </p:pic>
      <p:sp>
        <p:nvSpPr>
          <p:cNvPr id="7" name="Text Placeholder 6"/>
          <p:cNvSpPr>
            <a:spLocks noGrp="1"/>
          </p:cNvSpPr>
          <p:nvPr>
            <p:ph type="body" sz="quarter" idx="25"/>
          </p:nvPr>
        </p:nvSpPr>
        <p:spPr>
          <a:xfrm>
            <a:off x="6492240" y="3269043"/>
            <a:ext cx="2011680" cy="369887"/>
          </a:xfrm>
        </p:spPr>
        <p:txBody>
          <a:bodyPr>
            <a:normAutofit/>
          </a:bodyPr>
          <a:lstStyle/>
          <a:p>
            <a:r>
              <a:rPr lang="en-US"/>
              <a:t>Steven Prater</a:t>
            </a:r>
          </a:p>
        </p:txBody>
      </p:sp>
      <p:sp>
        <p:nvSpPr>
          <p:cNvPr id="8" name="Text Placeholder 7"/>
          <p:cNvSpPr>
            <a:spLocks noGrp="1"/>
          </p:cNvSpPr>
          <p:nvPr>
            <p:ph type="body" sz="quarter" idx="26"/>
          </p:nvPr>
        </p:nvSpPr>
        <p:spPr>
          <a:xfrm>
            <a:off x="6473393" y="3875333"/>
            <a:ext cx="2011680" cy="2148840"/>
          </a:xfrm>
        </p:spPr>
        <p:txBody>
          <a:bodyPr vert="horz" lIns="0" tIns="0" rIns="0" bIns="0" rtlCol="0" anchor="t">
            <a:normAutofit/>
          </a:bodyPr>
          <a:lstStyle/>
          <a:p>
            <a:r>
              <a:rPr lang="en-US"/>
              <a:t>Presenter</a:t>
            </a:r>
          </a:p>
          <a:p>
            <a:r>
              <a:rPr lang="en-US"/>
              <a:t>PROGRESS Center</a:t>
            </a:r>
          </a:p>
          <a:p>
            <a:r>
              <a:rPr lang="en-US"/>
              <a:t>Senior Technical Assistance Consultant</a:t>
            </a:r>
          </a:p>
        </p:txBody>
      </p:sp>
      <p:pic>
        <p:nvPicPr>
          <p:cNvPr id="22" name="Picture Placeholder 18" descr="Alex Marken">
            <a:extLst>
              <a:ext uri="{FF2B5EF4-FFF2-40B4-BE49-F238E27FC236}">
                <a16:creationId xmlns:a16="http://schemas.microsoft.com/office/drawing/2014/main" id="{6BB5BDD2-9E31-4C81-9424-B27780D59A94}"/>
              </a:ext>
              <a:ext uri="{C183D7F6-B498-43B3-948B-1728B52AA6E4}">
                <adec:decorative xmlns:adec="http://schemas.microsoft.com/office/drawing/2017/decorative" val="0"/>
              </a:ext>
            </a:extLst>
          </p:cNvPr>
          <p:cNvPicPr>
            <a:picLocks noGrp="1" noChangeAspect="1"/>
          </p:cNvPicPr>
          <p:nvPr>
            <p:ph type="pic" sz="quarter" idx="27"/>
          </p:nvPr>
        </p:nvPicPr>
        <p:blipFill>
          <a:blip r:embed="rId6">
            <a:extLst>
              <a:ext uri="{28A0092B-C50C-407E-A947-70E740481C1C}">
                <a14:useLocalDpi xmlns:a14="http://schemas.microsoft.com/office/drawing/2010/main" val="0"/>
              </a:ext>
            </a:extLst>
          </a:blip>
          <a:srcRect/>
          <a:stretch/>
        </p:blipFill>
        <p:spPr>
          <a:xfrm>
            <a:off x="9509760" y="1242383"/>
            <a:ext cx="1828800" cy="1828800"/>
          </a:xfrm>
        </p:spPr>
      </p:pic>
      <p:sp>
        <p:nvSpPr>
          <p:cNvPr id="10" name="Text Placeholder 9"/>
          <p:cNvSpPr>
            <a:spLocks noGrp="1"/>
          </p:cNvSpPr>
          <p:nvPr>
            <p:ph type="body" sz="quarter" idx="28"/>
          </p:nvPr>
        </p:nvSpPr>
        <p:spPr>
          <a:xfrm>
            <a:off x="9509760" y="3258438"/>
            <a:ext cx="2011680" cy="369887"/>
          </a:xfrm>
        </p:spPr>
        <p:txBody>
          <a:bodyPr/>
          <a:lstStyle/>
          <a:p>
            <a:r>
              <a:rPr lang="en-US"/>
              <a:t>Alex Marken </a:t>
            </a:r>
          </a:p>
        </p:txBody>
      </p:sp>
      <p:sp>
        <p:nvSpPr>
          <p:cNvPr id="11" name="Text Placeholder 10"/>
          <p:cNvSpPr>
            <a:spLocks noGrp="1"/>
          </p:cNvSpPr>
          <p:nvPr>
            <p:ph type="body" sz="quarter" idx="29"/>
          </p:nvPr>
        </p:nvSpPr>
        <p:spPr>
          <a:xfrm>
            <a:off x="9509760" y="3885802"/>
            <a:ext cx="2011680" cy="2148840"/>
          </a:xfrm>
        </p:spPr>
        <p:txBody>
          <a:bodyPr vert="horz" lIns="0" tIns="0" rIns="0" bIns="0" rtlCol="0" anchor="t">
            <a:normAutofit/>
          </a:bodyPr>
          <a:lstStyle/>
          <a:p>
            <a:r>
              <a:rPr lang="en-US"/>
              <a:t>Technical Support for Session</a:t>
            </a:r>
          </a:p>
          <a:p>
            <a:r>
              <a:rPr lang="en-US"/>
              <a:t>PROGRESS Center</a:t>
            </a:r>
          </a:p>
          <a:p>
            <a:r>
              <a:rPr lang="en-US"/>
              <a:t>Researcher</a:t>
            </a:r>
          </a:p>
        </p:txBody>
      </p:sp>
      <p:sp>
        <p:nvSpPr>
          <p:cNvPr id="18" name="Slide Number Placeholder 17"/>
          <p:cNvSpPr>
            <a:spLocks noGrp="1"/>
          </p:cNvSpPr>
          <p:nvPr>
            <p:ph type="sldNum" sz="quarter" idx="10"/>
          </p:nvPr>
        </p:nvSpPr>
        <p:spPr/>
        <p:txBody>
          <a:bodyPr/>
          <a:lstStyle/>
          <a:p>
            <a:fld id="{99A20822-4A49-4D36-86E3-300BA48D3F00}" type="slidenum">
              <a:rPr lang="en-US" dirty="0" smtClean="0"/>
              <a:pPr/>
              <a:t>2</a:t>
            </a:fld>
            <a:endParaRPr lang="en-US"/>
          </a:p>
        </p:txBody>
      </p:sp>
    </p:spTree>
    <p:extLst>
      <p:ext uri="{BB962C8B-B14F-4D97-AF65-F5344CB8AC3E}">
        <p14:creationId xmlns:p14="http://schemas.microsoft.com/office/powerpoint/2010/main" val="278878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575DE63-4EE2-1567-5EC6-DF27F7639019}"/>
              </a:ext>
            </a:extLst>
          </p:cNvPr>
          <p:cNvSpPr>
            <a:spLocks noGrp="1"/>
          </p:cNvSpPr>
          <p:nvPr>
            <p:ph type="title"/>
          </p:nvPr>
        </p:nvSpPr>
        <p:spPr>
          <a:xfrm>
            <a:off x="457200" y="0"/>
            <a:ext cx="5740400" cy="2146300"/>
          </a:xfrm>
        </p:spPr>
        <p:txBody>
          <a:bodyPr/>
          <a:lstStyle/>
          <a:p>
            <a:r>
              <a:rPr lang="en-US" dirty="0"/>
              <a:t>IEP Tip Sheets: How Can We Use Them in Professional Learning? </a:t>
            </a:r>
          </a:p>
        </p:txBody>
      </p:sp>
      <p:pic>
        <p:nvPicPr>
          <p:cNvPr id="6" name="Content Placeholder 5" descr="IEP tip sheets">
            <a:extLst>
              <a:ext uri="{FF2B5EF4-FFF2-40B4-BE49-F238E27FC236}">
                <a16:creationId xmlns:a16="http://schemas.microsoft.com/office/drawing/2014/main" id="{3BB93194-3400-4126-80C5-8505D087E5A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03084" y="190500"/>
            <a:ext cx="4184865" cy="5935980"/>
          </a:xfrm>
          <a:prstGeom prst="rect">
            <a:avLst/>
          </a:prstGeom>
          <a:noFill/>
        </p:spPr>
      </p:pic>
      <p:sp>
        <p:nvSpPr>
          <p:cNvPr id="5" name="Slide Number Placeholder 4">
            <a:extLst>
              <a:ext uri="{FF2B5EF4-FFF2-40B4-BE49-F238E27FC236}">
                <a16:creationId xmlns:a16="http://schemas.microsoft.com/office/drawing/2014/main" id="{F1DA20A9-4A76-4218-86EA-A9215E730D6D}"/>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20</a:t>
            </a:fld>
            <a:endParaRPr lang="en-US"/>
          </a:p>
        </p:txBody>
      </p:sp>
    </p:spTree>
    <p:extLst>
      <p:ext uri="{BB962C8B-B14F-4D97-AF65-F5344CB8AC3E}">
        <p14:creationId xmlns:p14="http://schemas.microsoft.com/office/powerpoint/2010/main" val="327652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426720" y="796538"/>
            <a:ext cx="5373467" cy="2005977"/>
          </a:xfrm>
        </p:spPr>
        <p:txBody>
          <a:bodyPr anchor="b">
            <a:normAutofit/>
          </a:bodyPr>
          <a:lstStyle/>
          <a:p>
            <a:r>
              <a:rPr lang="en-US" dirty="0"/>
              <a:t>Breakout Discussion</a:t>
            </a:r>
          </a:p>
        </p:txBody>
      </p:sp>
      <p:pic>
        <p:nvPicPr>
          <p:cNvPr id="7" name="Content Placeholder 6">
            <a:extLst>
              <a:ext uri="{FF2B5EF4-FFF2-40B4-BE49-F238E27FC236}">
                <a16:creationId xmlns:a16="http://schemas.microsoft.com/office/drawing/2014/main" id="{0289504E-1A64-5050-B4F3-34829D5213CE}"/>
              </a:ext>
              <a:ext uri="{C183D7F6-B498-43B3-948B-1728B52AA6E4}">
                <adec:decorative xmlns:adec="http://schemas.microsoft.com/office/drawing/2017/decorative" val="1"/>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val="0"/>
              </a:ext>
            </a:extLst>
          </a:blip>
          <a:srcRect l="9588" r="15900" b="-1"/>
          <a:stretch/>
        </p:blipFill>
        <p:spPr>
          <a:xfrm>
            <a:off x="6096000" y="10"/>
            <a:ext cx="6096000" cy="5460989"/>
          </a:xfrm>
          <a:noFill/>
        </p:spPr>
      </p:pic>
      <p:sp>
        <p:nvSpPr>
          <p:cNvPr id="3" name="Slide Number Placeholder 2"/>
          <p:cNvSpPr>
            <a:spLocks noGrp="1"/>
          </p:cNvSpPr>
          <p:nvPr>
            <p:ph type="sldNum" sz="quarter" idx="11"/>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21</a:t>
            </a:fld>
            <a:endParaRPr lang="en-US"/>
          </a:p>
        </p:txBody>
      </p:sp>
    </p:spTree>
    <p:extLst>
      <p:ext uri="{BB962C8B-B14F-4D97-AF65-F5344CB8AC3E}">
        <p14:creationId xmlns:p14="http://schemas.microsoft.com/office/powerpoint/2010/main" val="3408177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335" y="225258"/>
            <a:ext cx="11338560" cy="974181"/>
          </a:xfrm>
        </p:spPr>
        <p:txBody>
          <a:bodyPr/>
          <a:lstStyle/>
          <a:p>
            <a:r>
              <a:rPr lang="en-US"/>
              <a:t>Connecting the PLAAFP Statement to Goals and the Statement of Special Education and Aids &amp; Services</a:t>
            </a: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
            <a:extLst>
              <a:ext uri="{FF2B5EF4-FFF2-40B4-BE49-F238E27FC236}">
                <a16:creationId xmlns:a16="http://schemas.microsoft.com/office/drawing/2014/main" id="{A9F1A3DA-7F22-4916-8ABA-6745824D8C10}"/>
              </a:ext>
            </a:extLst>
          </p:cNvPr>
          <p:cNvGraphicFramePr>
            <a:graphicFrameLocks/>
          </p:cNvGraphicFramePr>
          <p:nvPr>
            <p:extLst>
              <p:ext uri="{D42A27DB-BD31-4B8C-83A1-F6EECF244321}">
                <p14:modId xmlns:p14="http://schemas.microsoft.com/office/powerpoint/2010/main" val="1407602386"/>
              </p:ext>
            </p:extLst>
          </p:nvPr>
        </p:nvGraphicFramePr>
        <p:xfrm>
          <a:off x="335068" y="13081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a:extLst>
              <a:ext uri="{FF2B5EF4-FFF2-40B4-BE49-F238E27FC236}">
                <a16:creationId xmlns:a16="http://schemas.microsoft.com/office/drawing/2014/main" id="{73A4475A-9D7A-4D84-BC02-860F5EBD04F3}"/>
              </a:ext>
              <a:ext uri="{C183D7F6-B498-43B3-948B-1728B52AA6E4}">
                <adec:decorative xmlns:adec="http://schemas.microsoft.com/office/drawing/2017/decorative" val="1"/>
              </a:ext>
            </a:extLst>
          </p:cNvPr>
          <p:cNvSpPr/>
          <p:nvPr/>
        </p:nvSpPr>
        <p:spPr>
          <a:xfrm>
            <a:off x="1087655" y="1626669"/>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Arrow: Curved Up 6">
            <a:extLst>
              <a:ext uri="{FF2B5EF4-FFF2-40B4-BE49-F238E27FC236}">
                <a16:creationId xmlns:a16="http://schemas.microsoft.com/office/drawing/2014/main" id="{8918E79E-3CA7-41EF-B909-EB940B4B08B8}"/>
              </a:ext>
              <a:ext uri="{C183D7F6-B498-43B3-948B-1728B52AA6E4}">
                <adec:decorative xmlns:adec="http://schemas.microsoft.com/office/drawing/2017/decorative" val="1"/>
              </a:ext>
            </a:extLst>
          </p:cNvPr>
          <p:cNvSpPr/>
          <p:nvPr/>
        </p:nvSpPr>
        <p:spPr>
          <a:xfrm>
            <a:off x="818148" y="4591249"/>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61809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3994484" y="3319780"/>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960134"/>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573368"/>
            <a:ext cx="5823480" cy="19360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1" name="Text Placeholder 15">
            <a:extLst>
              <a:ext uri="{FF2B5EF4-FFF2-40B4-BE49-F238E27FC236}">
                <a16:creationId xmlns:a16="http://schemas.microsoft.com/office/drawing/2014/main" id="{4BE14926-25E7-4E95-806D-047CE2015032}"/>
              </a:ext>
            </a:extLst>
          </p:cNvPr>
          <p:cNvSpPr>
            <a:spLocks noGrp="1"/>
          </p:cNvSpPr>
          <p:nvPr>
            <p:ph type="body" sz="quarter" idx="16"/>
          </p:nvPr>
        </p:nvSpPr>
        <p:spPr>
          <a:xfrm>
            <a:off x="457200" y="6121227"/>
            <a:ext cx="11337925" cy="192087"/>
          </a:xfrm>
        </p:spPr>
        <p:txBody>
          <a:bodyPr/>
          <a:lstStyle/>
          <a:p>
            <a:r>
              <a:rPr lang="en-US" i="1"/>
              <a:t>Note.</a:t>
            </a:r>
            <a:r>
              <a:rPr lang="en-US"/>
              <a:t> PLAAFP = </a:t>
            </a:r>
            <a:r>
              <a:rPr lang="en-US" sz="1000">
                <a:solidFill>
                  <a:schemeClr val="tx2"/>
                </a:solidFill>
              </a:rPr>
              <a:t>present levels of academic achievement and functional performance.</a:t>
            </a:r>
            <a:endParaRPr lang="en-US" sz="1000"/>
          </a:p>
        </p:txBody>
      </p:sp>
      <p:sp>
        <p:nvSpPr>
          <p:cNvPr id="2" name="Slide Number Placeholder 1"/>
          <p:cNvSpPr>
            <a:spLocks noGrp="1"/>
          </p:cNvSpPr>
          <p:nvPr>
            <p:ph type="sldNum" sz="quarter" idx="12"/>
          </p:nvPr>
        </p:nvSpPr>
        <p:spPr/>
        <p:txBody>
          <a:bodyPr/>
          <a:lstStyle/>
          <a:p>
            <a:fld id="{99A20822-4A49-4D36-86E3-300BA48D3F00}" type="slidenum">
              <a:rPr lang="en-US" smtClean="0"/>
              <a:pPr/>
              <a:t>22</a:t>
            </a:fld>
            <a:endParaRPr lang="en-US"/>
          </a:p>
        </p:txBody>
      </p:sp>
    </p:spTree>
    <p:extLst>
      <p:ext uri="{BB962C8B-B14F-4D97-AF65-F5344CB8AC3E}">
        <p14:creationId xmlns:p14="http://schemas.microsoft.com/office/powerpoint/2010/main" val="3232870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65C5-A7CC-4E2C-9920-96C6C2ED6AE8}"/>
              </a:ext>
            </a:extLst>
          </p:cNvPr>
          <p:cNvSpPr>
            <a:spLocks noGrp="1"/>
          </p:cNvSpPr>
          <p:nvPr>
            <p:ph type="title"/>
          </p:nvPr>
        </p:nvSpPr>
        <p:spPr/>
        <p:txBody>
          <a:bodyPr/>
          <a:lstStyle/>
          <a:p>
            <a:r>
              <a:rPr lang="en-US"/>
              <a:t>What Is the Big Deal About the PLAAFP Statement? </a:t>
            </a:r>
          </a:p>
        </p:txBody>
      </p:sp>
      <p:sp>
        <p:nvSpPr>
          <p:cNvPr id="3" name="Content Placeholder 2">
            <a:extLst>
              <a:ext uri="{FF2B5EF4-FFF2-40B4-BE49-F238E27FC236}">
                <a16:creationId xmlns:a16="http://schemas.microsoft.com/office/drawing/2014/main" id="{416504BC-FEB2-4A70-A1F3-9CE66D1A3F19}"/>
              </a:ext>
            </a:extLst>
          </p:cNvPr>
          <p:cNvSpPr>
            <a:spLocks noGrp="1"/>
          </p:cNvSpPr>
          <p:nvPr>
            <p:ph sz="quarter" idx="14"/>
          </p:nvPr>
        </p:nvSpPr>
        <p:spPr/>
        <p:txBody>
          <a:bodyPr/>
          <a:lstStyle/>
          <a:p>
            <a:r>
              <a:rPr lang="en-US"/>
              <a:t>If designed well, it prevents us from experiencing the dreaded and harmful</a:t>
            </a:r>
          </a:p>
          <a:p>
            <a:endParaRPr lang="en-US"/>
          </a:p>
          <a:p>
            <a:endParaRPr lang="en-US"/>
          </a:p>
          <a:p>
            <a:endParaRPr lang="en-US"/>
          </a:p>
          <a:p>
            <a:endParaRPr lang="en-US"/>
          </a:p>
          <a:p>
            <a:r>
              <a:rPr lang="en-US"/>
              <a:t>Assumacide is when we make decisions about programming or identify practices or supports based on our assumptions, rather than evidence.</a:t>
            </a:r>
          </a:p>
          <a:p>
            <a:endParaRPr lang="en-US"/>
          </a:p>
        </p:txBody>
      </p:sp>
      <p:sp>
        <p:nvSpPr>
          <p:cNvPr id="6" name="Rectangle: Rounded Corners 5">
            <a:extLst>
              <a:ext uri="{FF2B5EF4-FFF2-40B4-BE49-F238E27FC236}">
                <a16:creationId xmlns:a16="http://schemas.microsoft.com/office/drawing/2014/main" id="{6AB52062-9F4E-49CC-ABF0-F230047EB85D}"/>
              </a:ext>
            </a:extLst>
          </p:cNvPr>
          <p:cNvSpPr/>
          <p:nvPr/>
        </p:nvSpPr>
        <p:spPr>
          <a:xfrm>
            <a:off x="2881745" y="2230582"/>
            <a:ext cx="5957455" cy="1870363"/>
          </a:xfrm>
          <a:prstGeom prst="roundRect">
            <a:avLst/>
          </a:prstGeom>
          <a:solidFill>
            <a:srgbClr val="93B9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200">
                <a:solidFill>
                  <a:schemeClr val="tx2"/>
                </a:solidFill>
              </a:rPr>
              <a:t>“Assumacide”</a:t>
            </a:r>
          </a:p>
        </p:txBody>
      </p:sp>
      <p:sp>
        <p:nvSpPr>
          <p:cNvPr id="5" name="Slide Number Placeholder 4">
            <a:extLst>
              <a:ext uri="{FF2B5EF4-FFF2-40B4-BE49-F238E27FC236}">
                <a16:creationId xmlns:a16="http://schemas.microsoft.com/office/drawing/2014/main" id="{F302FFB5-1FFA-41A7-9A3E-7FFC272AC3B4}"/>
              </a:ext>
            </a:extLst>
          </p:cNvPr>
          <p:cNvSpPr>
            <a:spLocks noGrp="1"/>
          </p:cNvSpPr>
          <p:nvPr>
            <p:ph type="sldNum" sz="quarter" idx="12"/>
          </p:nvPr>
        </p:nvSpPr>
        <p:spPr/>
        <p:txBody>
          <a:bodyPr/>
          <a:lstStyle/>
          <a:p>
            <a:fld id="{99A20822-4A49-4D36-86E3-300BA48D3F00}" type="slidenum">
              <a:rPr lang="en-US" smtClean="0"/>
              <a:t>23</a:t>
            </a:fld>
            <a:endParaRPr lang="en-US"/>
          </a:p>
        </p:txBody>
      </p:sp>
    </p:spTree>
    <p:extLst>
      <p:ext uri="{BB962C8B-B14F-4D97-AF65-F5344CB8AC3E}">
        <p14:creationId xmlns:p14="http://schemas.microsoft.com/office/powerpoint/2010/main" val="4092357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A703-27F8-459C-9DA5-F7F8935093F3}"/>
              </a:ext>
            </a:extLst>
          </p:cNvPr>
          <p:cNvSpPr>
            <a:spLocks noGrp="1"/>
          </p:cNvSpPr>
          <p:nvPr>
            <p:ph type="title"/>
          </p:nvPr>
        </p:nvSpPr>
        <p:spPr>
          <a:xfrm>
            <a:off x="861999" y="2250301"/>
            <a:ext cx="10468001" cy="1453019"/>
          </a:xfrm>
        </p:spPr>
        <p:txBody>
          <a:bodyPr/>
          <a:lstStyle/>
          <a:p>
            <a:pPr algn="ctr">
              <a:lnSpc>
                <a:spcPct val="100000"/>
              </a:lnSpc>
            </a:pPr>
            <a:r>
              <a:rPr lang="en-US"/>
              <a:t>Successful development and implementation of special education depends on the quality of the PLAAFP statement!</a:t>
            </a:r>
          </a:p>
        </p:txBody>
      </p:sp>
      <p:sp>
        <p:nvSpPr>
          <p:cNvPr id="4" name="Slide Number Placeholder 3">
            <a:extLst>
              <a:ext uri="{FF2B5EF4-FFF2-40B4-BE49-F238E27FC236}">
                <a16:creationId xmlns:a16="http://schemas.microsoft.com/office/drawing/2014/main" id="{3A0908BA-A945-400A-9D60-FE6F0AC0804D}"/>
              </a:ext>
            </a:extLst>
          </p:cNvPr>
          <p:cNvSpPr>
            <a:spLocks noGrp="1"/>
          </p:cNvSpPr>
          <p:nvPr>
            <p:ph type="sldNum" sz="quarter" idx="12"/>
          </p:nvPr>
        </p:nvSpPr>
        <p:spPr/>
        <p:txBody>
          <a:bodyPr/>
          <a:lstStyle/>
          <a:p>
            <a:fld id="{379B2AD7-381F-0941-A3E8-EDC562BE80A6}" type="slidenum">
              <a:rPr lang="en-US" smtClean="0"/>
              <a:t>24</a:t>
            </a:fld>
            <a:endParaRPr lang="en-US"/>
          </a:p>
        </p:txBody>
      </p:sp>
    </p:spTree>
    <p:extLst>
      <p:ext uri="{BB962C8B-B14F-4D97-AF65-F5344CB8AC3E}">
        <p14:creationId xmlns:p14="http://schemas.microsoft.com/office/powerpoint/2010/main" val="201952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72F4-F608-2294-EB9D-AD04764DC5CE}"/>
              </a:ext>
            </a:extLst>
          </p:cNvPr>
          <p:cNvSpPr>
            <a:spLocks noGrp="1"/>
          </p:cNvSpPr>
          <p:nvPr>
            <p:ph type="title"/>
          </p:nvPr>
        </p:nvSpPr>
        <p:spPr>
          <a:xfrm>
            <a:off x="802753" y="196991"/>
            <a:ext cx="11338560" cy="1107996"/>
          </a:xfrm>
        </p:spPr>
        <p:txBody>
          <a:bodyPr/>
          <a:lstStyle/>
          <a:p>
            <a:r>
              <a:rPr lang="en-US" dirty="0"/>
              <a:t>Developing a Scope and Sequence to Illustrate the Connections</a:t>
            </a:r>
          </a:p>
        </p:txBody>
      </p:sp>
      <p:pic>
        <p:nvPicPr>
          <p:cNvPr id="7" name="Content Placeholder 6" descr="IDEA and the IEP module">
            <a:extLst>
              <a:ext uri="{FF2B5EF4-FFF2-40B4-BE49-F238E27FC236}">
                <a16:creationId xmlns:a16="http://schemas.microsoft.com/office/drawing/2014/main" id="{CCA754BE-A517-10A1-5796-460C878BC51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16756" y="1389369"/>
            <a:ext cx="2171700" cy="3906145"/>
          </a:xfrm>
        </p:spPr>
      </p:pic>
      <p:pic>
        <p:nvPicPr>
          <p:cNvPr id="9" name="Picture 8" descr="PLAAFP module">
            <a:extLst>
              <a:ext uri="{FF2B5EF4-FFF2-40B4-BE49-F238E27FC236}">
                <a16:creationId xmlns:a16="http://schemas.microsoft.com/office/drawing/2014/main" id="{76B8CEA2-3512-79F2-2CA3-06B07244D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399" y="1333114"/>
            <a:ext cx="2066925" cy="3962400"/>
          </a:xfrm>
          <a:prstGeom prst="rect">
            <a:avLst/>
          </a:prstGeom>
        </p:spPr>
      </p:pic>
      <p:pic>
        <p:nvPicPr>
          <p:cNvPr id="11" name="Picture 10" descr="Measurable annual goals module">
            <a:extLst>
              <a:ext uri="{FF2B5EF4-FFF2-40B4-BE49-F238E27FC236}">
                <a16:creationId xmlns:a16="http://schemas.microsoft.com/office/drawing/2014/main" id="{3BDEC374-5BF5-2402-B483-841CFD4C3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9005" y="1366759"/>
            <a:ext cx="2239962" cy="4451021"/>
          </a:xfrm>
          <a:prstGeom prst="rect">
            <a:avLst/>
          </a:prstGeom>
        </p:spPr>
      </p:pic>
      <p:pic>
        <p:nvPicPr>
          <p:cNvPr id="8" name="Content Placeholder 5" descr="IEP tip sheets">
            <a:extLst>
              <a:ext uri="{FF2B5EF4-FFF2-40B4-BE49-F238E27FC236}">
                <a16:creationId xmlns:a16="http://schemas.microsoft.com/office/drawing/2014/main" id="{1D2CEDDE-9D50-499A-A619-A3C9E59681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36238">
            <a:off x="7303084" y="1280160"/>
            <a:ext cx="3416655" cy="4846320"/>
          </a:xfrm>
          <a:prstGeom prst="rect">
            <a:avLst/>
          </a:prstGeom>
          <a:noFill/>
        </p:spPr>
      </p:pic>
      <p:sp>
        <p:nvSpPr>
          <p:cNvPr id="5" name="Slide Number Placeholder 4">
            <a:extLst>
              <a:ext uri="{FF2B5EF4-FFF2-40B4-BE49-F238E27FC236}">
                <a16:creationId xmlns:a16="http://schemas.microsoft.com/office/drawing/2014/main" id="{FBDF4797-1BC0-2B90-21CA-71ED7D51A8A0}"/>
              </a:ext>
            </a:extLst>
          </p:cNvPr>
          <p:cNvSpPr>
            <a:spLocks noGrp="1"/>
          </p:cNvSpPr>
          <p:nvPr>
            <p:ph type="sldNum" sz="quarter" idx="12"/>
          </p:nvPr>
        </p:nvSpPr>
        <p:spPr/>
        <p:txBody>
          <a:bodyPr/>
          <a:lstStyle/>
          <a:p>
            <a:fld id="{99A20822-4A49-4D36-86E3-300BA48D3F00}" type="slidenum">
              <a:rPr lang="en-US" smtClean="0"/>
              <a:t>25</a:t>
            </a:fld>
            <a:endParaRPr lang="en-US"/>
          </a:p>
        </p:txBody>
      </p:sp>
    </p:spTree>
    <p:extLst>
      <p:ext uri="{BB962C8B-B14F-4D97-AF65-F5344CB8AC3E}">
        <p14:creationId xmlns:p14="http://schemas.microsoft.com/office/powerpoint/2010/main" val="142538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DD8E-743B-4439-8D3C-6DA86E39EEAA}"/>
              </a:ext>
            </a:extLst>
          </p:cNvPr>
          <p:cNvSpPr>
            <a:spLocks noGrp="1"/>
          </p:cNvSpPr>
          <p:nvPr>
            <p:ph type="title"/>
          </p:nvPr>
        </p:nvSpPr>
        <p:spPr>
          <a:xfrm>
            <a:off x="457200" y="0"/>
            <a:ext cx="11338560" cy="1107996"/>
          </a:xfrm>
        </p:spPr>
        <p:txBody>
          <a:bodyPr anchor="b">
            <a:normAutofit/>
          </a:bodyPr>
          <a:lstStyle/>
          <a:p>
            <a:r>
              <a:rPr lang="en-US"/>
              <a:t>Example From Our Work</a:t>
            </a:r>
          </a:p>
        </p:txBody>
      </p:sp>
      <p:sp>
        <p:nvSpPr>
          <p:cNvPr id="6" name="Content Placeholder 5">
            <a:extLst>
              <a:ext uri="{FF2B5EF4-FFF2-40B4-BE49-F238E27FC236}">
                <a16:creationId xmlns:a16="http://schemas.microsoft.com/office/drawing/2014/main" id="{69778535-F257-4947-BCF6-5278A4919FE1}"/>
              </a:ext>
            </a:extLst>
          </p:cNvPr>
          <p:cNvSpPr>
            <a:spLocks noGrp="1"/>
          </p:cNvSpPr>
          <p:nvPr>
            <p:ph idx="1"/>
          </p:nvPr>
        </p:nvSpPr>
        <p:spPr>
          <a:xfrm>
            <a:off x="457200" y="1280160"/>
            <a:ext cx="6574971" cy="4846320"/>
          </a:xfrm>
        </p:spPr>
        <p:txBody>
          <a:bodyPr vert="horz" lIns="0" tIns="0" rIns="0" bIns="0" rtlCol="0" anchor="t">
            <a:normAutofit/>
          </a:bodyPr>
          <a:lstStyle/>
          <a:p>
            <a:r>
              <a:rPr lang="en-US" sz="3200"/>
              <a:t>Request from the Commonwealth of the Northern Mariana Islands to train their school staff on PLAAFP statements and IEP goal setting</a:t>
            </a:r>
          </a:p>
          <a:p>
            <a:pPr marL="342900" indent="-342900">
              <a:buFont typeface="Arial" panose="020B0604020202020204" pitchFamily="34" charset="0"/>
              <a:buChar char="•"/>
            </a:pPr>
            <a:r>
              <a:rPr lang="en-US" sz="3200"/>
              <a:t>Participants: Special Educators</a:t>
            </a:r>
          </a:p>
          <a:p>
            <a:pPr marL="342900" indent="-342900">
              <a:buFont typeface="Arial" panose="020B0604020202020204" pitchFamily="34" charset="0"/>
              <a:buChar char="•"/>
            </a:pPr>
            <a:r>
              <a:rPr lang="en-US" sz="3200"/>
              <a:t>Timeline: Three 2-hour trainings in a 6-week period.</a:t>
            </a:r>
          </a:p>
          <a:p>
            <a:pPr marL="342900" indent="-342900">
              <a:buFont typeface="Arial" panose="020B0604020202020204" pitchFamily="34" charset="0"/>
              <a:buChar char="•"/>
            </a:pPr>
            <a:endParaRPr lang="en-US"/>
          </a:p>
        </p:txBody>
      </p:sp>
      <p:pic>
        <p:nvPicPr>
          <p:cNvPr id="9" name="Picture 8" descr="Seal of Commonwealth of the Northern Mariana Islands">
            <a:extLst>
              <a:ext uri="{FF2B5EF4-FFF2-40B4-BE49-F238E27FC236}">
                <a16:creationId xmlns:a16="http://schemas.microsoft.com/office/drawing/2014/main" id="{B58E7254-A4B9-4376-9363-47B26FFBB3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32" r="21505" b="-1"/>
          <a:stretch/>
        </p:blipFill>
        <p:spPr>
          <a:xfrm>
            <a:off x="7112000" y="1280160"/>
            <a:ext cx="4683125" cy="4846320"/>
          </a:xfrm>
          <a:prstGeom prst="rect">
            <a:avLst/>
          </a:prstGeom>
          <a:noFill/>
          <a:ln>
            <a:noFill/>
          </a:ln>
        </p:spPr>
      </p:pic>
      <p:sp>
        <p:nvSpPr>
          <p:cNvPr id="5" name="Slide Number Placeholder 4">
            <a:extLst>
              <a:ext uri="{FF2B5EF4-FFF2-40B4-BE49-F238E27FC236}">
                <a16:creationId xmlns:a16="http://schemas.microsoft.com/office/drawing/2014/main" id="{BB749784-7D0B-49A1-9D5E-1A6F56A4D015}"/>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26</a:t>
            </a:fld>
            <a:endParaRPr lang="en-US"/>
          </a:p>
        </p:txBody>
      </p:sp>
    </p:spTree>
    <p:extLst>
      <p:ext uri="{BB962C8B-B14F-4D97-AF65-F5344CB8AC3E}">
        <p14:creationId xmlns:p14="http://schemas.microsoft.com/office/powerpoint/2010/main" val="852649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5733-89CD-7E17-7DF2-0E7CC766A1DB}"/>
              </a:ext>
            </a:extLst>
          </p:cNvPr>
          <p:cNvSpPr>
            <a:spLocks noGrp="1"/>
          </p:cNvSpPr>
          <p:nvPr>
            <p:ph type="title"/>
          </p:nvPr>
        </p:nvSpPr>
        <p:spPr>
          <a:xfrm>
            <a:off x="456565" y="-189221"/>
            <a:ext cx="11338560" cy="1107996"/>
          </a:xfrm>
        </p:spPr>
        <p:txBody>
          <a:bodyPr/>
          <a:lstStyle/>
          <a:p>
            <a:r>
              <a:rPr lang="en-US">
                <a:ea typeface="Calibri"/>
              </a:rPr>
              <a:t>Structure of the Three-Part Learning Series</a:t>
            </a:r>
          </a:p>
        </p:txBody>
      </p:sp>
      <p:sp>
        <p:nvSpPr>
          <p:cNvPr id="3" name="Content Placeholder 2">
            <a:extLst>
              <a:ext uri="{FF2B5EF4-FFF2-40B4-BE49-F238E27FC236}">
                <a16:creationId xmlns:a16="http://schemas.microsoft.com/office/drawing/2014/main" id="{34159B52-2F96-DE11-6967-DB0C27D27C0D}"/>
              </a:ext>
            </a:extLst>
          </p:cNvPr>
          <p:cNvSpPr>
            <a:spLocks noGrp="1"/>
          </p:cNvSpPr>
          <p:nvPr>
            <p:ph sz="quarter" idx="14"/>
          </p:nvPr>
        </p:nvSpPr>
        <p:spPr>
          <a:xfrm>
            <a:off x="426720" y="1005840"/>
            <a:ext cx="11489472" cy="5129848"/>
          </a:xfrm>
        </p:spPr>
        <p:txBody>
          <a:bodyPr vert="horz" lIns="0" tIns="0" rIns="0" bIns="0" rtlCol="0" anchor="t">
            <a:noAutofit/>
          </a:bodyPr>
          <a:lstStyle/>
          <a:p>
            <a:r>
              <a:rPr lang="en-US" sz="2400" b="1"/>
              <a:t>O</a:t>
            </a:r>
            <a:r>
              <a:rPr lang="en-US" sz="2000" b="1"/>
              <a:t>verview of Promoting PROGRESS</a:t>
            </a:r>
          </a:p>
          <a:p>
            <a:pPr marL="777240" lvl="1" indent="-457200"/>
            <a:r>
              <a:rPr lang="en-US" sz="2000">
                <a:ea typeface="+mn-lt"/>
                <a:cs typeface="+mn-lt"/>
              </a:rPr>
              <a:t>MODULE: </a:t>
            </a:r>
            <a:r>
              <a:rPr lang="en-US" sz="2000" u="sng">
                <a:ea typeface="+mn-lt"/>
                <a:cs typeface="+mn-lt"/>
                <a:hlinkClick r:id="rId3"/>
              </a:rPr>
              <a:t>IDEA and the IEP: From Compliance to PROGRESS</a:t>
            </a:r>
            <a:r>
              <a:rPr lang="en-US" sz="2000">
                <a:ea typeface="+mn-lt"/>
                <a:cs typeface="+mn-lt"/>
              </a:rPr>
              <a:t> (30 minutes)</a:t>
            </a:r>
          </a:p>
          <a:p>
            <a:pPr marL="777240" lvl="1" indent="-457200"/>
            <a:r>
              <a:rPr lang="en-US" sz="2000">
                <a:ea typeface="+mn-lt"/>
                <a:cs typeface="+mn-lt"/>
              </a:rPr>
              <a:t>PRACTICE SESSION 1: Path to PROGRESS and Role of the PLAAFPs</a:t>
            </a:r>
          </a:p>
          <a:p>
            <a:r>
              <a:rPr lang="en-US" sz="2000" b="1"/>
              <a:t>PLAAFP Statements</a:t>
            </a:r>
            <a:endParaRPr lang="en-US" sz="2000" b="1">
              <a:ea typeface="+mn-lt"/>
              <a:cs typeface="+mn-lt"/>
            </a:endParaRPr>
          </a:p>
          <a:p>
            <a:pPr marL="777240" lvl="1" indent="-457200"/>
            <a:r>
              <a:rPr lang="en-US" sz="2000">
                <a:ea typeface="+mn-lt"/>
                <a:cs typeface="+mn-lt"/>
              </a:rPr>
              <a:t>MODULE: </a:t>
            </a:r>
            <a:r>
              <a:rPr lang="en-US" sz="2000" u="sng">
                <a:ea typeface="+mn-lt"/>
                <a:cs typeface="+mn-lt"/>
                <a:hlinkClick r:id="rId4"/>
              </a:rPr>
              <a:t>The What and Why of Present Levels of Academic Achievement and Functional Performance (PLAAFP)</a:t>
            </a:r>
            <a:r>
              <a:rPr lang="en-US" sz="2000">
                <a:ea typeface="+mn-lt"/>
                <a:cs typeface="+mn-lt"/>
              </a:rPr>
              <a:t> (30 Minutes)</a:t>
            </a:r>
          </a:p>
          <a:p>
            <a:pPr marL="777240" lvl="1" indent="-457200"/>
            <a:r>
              <a:rPr lang="en-US" sz="2000">
                <a:ea typeface="+mn-lt"/>
                <a:cs typeface="+mn-lt"/>
              </a:rPr>
              <a:t>HANDOUT: </a:t>
            </a:r>
            <a:r>
              <a:rPr lang="en-US" sz="2000">
                <a:ea typeface="+mn-lt"/>
                <a:cs typeface="+mn-lt"/>
                <a:hlinkClick r:id="rId5"/>
              </a:rPr>
              <a:t>IEP TIP SHEET: PLAAFPs</a:t>
            </a:r>
          </a:p>
          <a:p>
            <a:pPr marL="777240" lvl="1" indent="-457200"/>
            <a:r>
              <a:rPr lang="en-US" sz="2000">
                <a:ea typeface="+mn-lt"/>
                <a:cs typeface="+mn-lt"/>
              </a:rPr>
              <a:t>PRACTICE SESSION 2: The What and Why of Present Levels of Academic Achievement and Functional Performance (PLAAFP)</a:t>
            </a:r>
          </a:p>
          <a:p>
            <a:r>
              <a:rPr lang="en-US" sz="2000" b="1"/>
              <a:t>Measurable Annual Goals</a:t>
            </a:r>
            <a:endParaRPr lang="en-US" sz="2000" b="1">
              <a:ea typeface="+mn-lt"/>
              <a:cs typeface="+mn-lt"/>
            </a:endParaRPr>
          </a:p>
          <a:p>
            <a:pPr marL="777240" lvl="1" indent="-457200"/>
            <a:r>
              <a:rPr lang="en-US" sz="2000">
                <a:ea typeface="+mn-lt"/>
                <a:cs typeface="+mn-lt"/>
              </a:rPr>
              <a:t>MODULE: </a:t>
            </a:r>
            <a:r>
              <a:rPr lang="en-US" sz="2000" u="sng">
                <a:ea typeface="+mn-lt"/>
                <a:cs typeface="+mn-lt"/>
                <a:hlinkClick r:id="rId6"/>
              </a:rPr>
              <a:t>The What and Why of Measurable Annual Goals</a:t>
            </a:r>
            <a:r>
              <a:rPr lang="en-US" sz="2000">
                <a:ea typeface="+mn-lt"/>
                <a:cs typeface="+mn-lt"/>
              </a:rPr>
              <a:t> (30 minutes)</a:t>
            </a:r>
          </a:p>
          <a:p>
            <a:pPr marL="777240" lvl="1" indent="-457200"/>
            <a:r>
              <a:rPr lang="en-US" sz="2000">
                <a:ea typeface="+mn-lt"/>
                <a:cs typeface="+mn-lt"/>
              </a:rPr>
              <a:t>HANDOUT: </a:t>
            </a:r>
            <a:r>
              <a:rPr lang="en-US" sz="2000">
                <a:ea typeface="+mn-lt"/>
                <a:cs typeface="+mn-lt"/>
                <a:hlinkClick r:id="rId5"/>
              </a:rPr>
              <a:t>IEP TIP SHEET: Measurable Annual Goals</a:t>
            </a:r>
          </a:p>
          <a:p>
            <a:pPr marL="777240" lvl="1" indent="-457200"/>
            <a:r>
              <a:rPr lang="en-US" sz="2000">
                <a:ea typeface="+mn-lt"/>
                <a:cs typeface="+mn-lt"/>
              </a:rPr>
              <a:t>PRACTICE SESSION 3: Using the PLAAFPs to Develop Annual IEP Goals</a:t>
            </a:r>
          </a:p>
          <a:p>
            <a:endParaRPr lang="en-US"/>
          </a:p>
        </p:txBody>
      </p:sp>
      <p:sp>
        <p:nvSpPr>
          <p:cNvPr id="5" name="Slide Number Placeholder 4">
            <a:extLst>
              <a:ext uri="{FF2B5EF4-FFF2-40B4-BE49-F238E27FC236}">
                <a16:creationId xmlns:a16="http://schemas.microsoft.com/office/drawing/2014/main" id="{15A3F88F-09F6-9B19-DD34-2632942B15FC}"/>
              </a:ext>
            </a:extLst>
          </p:cNvPr>
          <p:cNvSpPr>
            <a:spLocks noGrp="1"/>
          </p:cNvSpPr>
          <p:nvPr>
            <p:ph type="sldNum" sz="quarter" idx="12"/>
          </p:nvPr>
        </p:nvSpPr>
        <p:spPr/>
        <p:txBody>
          <a:bodyPr/>
          <a:lstStyle/>
          <a:p>
            <a:fld id="{99A20822-4A49-4D36-86E3-300BA48D3F00}" type="slidenum">
              <a:rPr lang="en-US" smtClean="0"/>
              <a:t>27</a:t>
            </a:fld>
            <a:endParaRPr lang="en-US"/>
          </a:p>
        </p:txBody>
      </p:sp>
    </p:spTree>
    <p:extLst>
      <p:ext uri="{BB962C8B-B14F-4D97-AF65-F5344CB8AC3E}">
        <p14:creationId xmlns:p14="http://schemas.microsoft.com/office/powerpoint/2010/main" val="3864341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EF1D-86A1-0080-2FB4-A8E80EA3CB13}"/>
              </a:ext>
            </a:extLst>
          </p:cNvPr>
          <p:cNvSpPr>
            <a:spLocks noGrp="1"/>
          </p:cNvSpPr>
          <p:nvPr>
            <p:ph type="title"/>
          </p:nvPr>
        </p:nvSpPr>
        <p:spPr/>
        <p:txBody>
          <a:bodyPr/>
          <a:lstStyle/>
          <a:p>
            <a:r>
              <a:rPr lang="en-US">
                <a:ea typeface="Calibri"/>
              </a:rPr>
              <a:t>Practical Application Sessions</a:t>
            </a:r>
            <a:endParaRPr lang="en-US"/>
          </a:p>
        </p:txBody>
      </p:sp>
      <p:sp>
        <p:nvSpPr>
          <p:cNvPr id="3" name="Content Placeholder 2">
            <a:extLst>
              <a:ext uri="{FF2B5EF4-FFF2-40B4-BE49-F238E27FC236}">
                <a16:creationId xmlns:a16="http://schemas.microsoft.com/office/drawing/2014/main" id="{D2D6AC61-69ED-DBFF-05F0-A9C5DCD4325C}"/>
              </a:ext>
            </a:extLst>
          </p:cNvPr>
          <p:cNvSpPr>
            <a:spLocks noGrp="1"/>
          </p:cNvSpPr>
          <p:nvPr>
            <p:ph sz="quarter" idx="14"/>
          </p:nvPr>
        </p:nvSpPr>
        <p:spPr/>
        <p:txBody>
          <a:bodyPr vert="horz" lIns="0" tIns="0" rIns="0" bIns="0" rtlCol="0" anchor="t">
            <a:noAutofit/>
          </a:bodyPr>
          <a:lstStyle/>
          <a:p>
            <a:r>
              <a:rPr lang="en-US"/>
              <a:t>During practice sessions,</a:t>
            </a:r>
          </a:p>
          <a:p>
            <a:pPr marL="457200" indent="-457200">
              <a:buFont typeface="Arial" panose="02020603050405020304" pitchFamily="18" charset="0"/>
              <a:buChar char="•"/>
            </a:pPr>
            <a:r>
              <a:rPr lang="en-US"/>
              <a:t>reviewed important information,</a:t>
            </a:r>
          </a:p>
          <a:p>
            <a:pPr marL="457200" indent="-457200">
              <a:buFont typeface="Arial" panose="02020603050405020304" pitchFamily="18" charset="0"/>
              <a:buChar char="•"/>
            </a:pPr>
            <a:r>
              <a:rPr lang="en-US"/>
              <a:t>incorporated knowledge checks,</a:t>
            </a:r>
          </a:p>
          <a:p>
            <a:pPr marL="457200" indent="-457200">
              <a:buFont typeface="Arial" panose="02020603050405020304" pitchFamily="18" charset="0"/>
              <a:buChar char="•"/>
            </a:pPr>
            <a:r>
              <a:rPr lang="en-US"/>
              <a:t>provided examples and nonexamples, and</a:t>
            </a:r>
          </a:p>
          <a:p>
            <a:pPr marL="457200" indent="-457200">
              <a:buFont typeface="Arial" panose="02020603050405020304" pitchFamily="18" charset="0"/>
              <a:buChar char="•"/>
            </a:pPr>
            <a:r>
              <a:rPr lang="en-US"/>
              <a:t>practiced and had discussion with the participants’ own IEP examples.</a:t>
            </a:r>
          </a:p>
        </p:txBody>
      </p:sp>
      <p:sp>
        <p:nvSpPr>
          <p:cNvPr id="5" name="Slide Number Placeholder 4">
            <a:extLst>
              <a:ext uri="{FF2B5EF4-FFF2-40B4-BE49-F238E27FC236}">
                <a16:creationId xmlns:a16="http://schemas.microsoft.com/office/drawing/2014/main" id="{FBB429A1-2C10-1FA6-3984-03067702C8A7}"/>
              </a:ext>
            </a:extLst>
          </p:cNvPr>
          <p:cNvSpPr>
            <a:spLocks noGrp="1"/>
          </p:cNvSpPr>
          <p:nvPr>
            <p:ph type="sldNum" sz="quarter" idx="12"/>
          </p:nvPr>
        </p:nvSpPr>
        <p:spPr/>
        <p:txBody>
          <a:bodyPr/>
          <a:lstStyle/>
          <a:p>
            <a:fld id="{99A20822-4A49-4D36-86E3-300BA48D3F00}" type="slidenum">
              <a:rPr lang="en-US" smtClean="0"/>
              <a:t>28</a:t>
            </a:fld>
            <a:endParaRPr lang="en-US"/>
          </a:p>
        </p:txBody>
      </p:sp>
    </p:spTree>
    <p:extLst>
      <p:ext uri="{BB962C8B-B14F-4D97-AF65-F5344CB8AC3E}">
        <p14:creationId xmlns:p14="http://schemas.microsoft.com/office/powerpoint/2010/main" val="2497431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B5AC-0AE9-4C1E-8B76-B24A5A30A65A}"/>
              </a:ext>
            </a:extLst>
          </p:cNvPr>
          <p:cNvSpPr>
            <a:spLocks noGrp="1"/>
          </p:cNvSpPr>
          <p:nvPr>
            <p:ph type="title"/>
          </p:nvPr>
        </p:nvSpPr>
        <p:spPr/>
        <p:txBody>
          <a:bodyPr/>
          <a:lstStyle/>
          <a:p>
            <a:r>
              <a:rPr lang="en-US"/>
              <a:t>Sample PLAAFP Structure With Key Ingredients</a:t>
            </a:r>
          </a:p>
        </p:txBody>
      </p:sp>
      <p:sp>
        <p:nvSpPr>
          <p:cNvPr id="3" name="Content Placeholder 2">
            <a:extLst>
              <a:ext uri="{FF2B5EF4-FFF2-40B4-BE49-F238E27FC236}">
                <a16:creationId xmlns:a16="http://schemas.microsoft.com/office/drawing/2014/main" id="{4BCC38F9-ED69-4B4C-98F2-2FB30B9FCA9A}"/>
              </a:ext>
            </a:extLst>
          </p:cNvPr>
          <p:cNvSpPr>
            <a:spLocks noGrp="1"/>
          </p:cNvSpPr>
          <p:nvPr>
            <p:ph sz="quarter" idx="15"/>
          </p:nvPr>
        </p:nvSpPr>
        <p:spPr/>
        <p:txBody>
          <a:bodyPr vert="horz" lIns="0" tIns="0" rIns="0" bIns="0" rtlCol="0" anchor="t">
            <a:normAutofit/>
          </a:bodyPr>
          <a:lstStyle/>
          <a:p>
            <a:pPr marL="0" indent="0">
              <a:buNone/>
            </a:pPr>
            <a:r>
              <a:rPr lang="en-US" sz="4000">
                <a:solidFill>
                  <a:schemeClr val="tx1"/>
                </a:solidFill>
              </a:rPr>
              <a:t>Data </a:t>
            </a:r>
            <a:r>
              <a:rPr lang="en-US" sz="4000">
                <a:solidFill>
                  <a:schemeClr val="tx1"/>
                </a:solidFill>
                <a:highlight>
                  <a:srgbClr val="FFFF00"/>
                </a:highlight>
              </a:rPr>
              <a:t>[includes source] </a:t>
            </a:r>
            <a:r>
              <a:rPr lang="en-US" sz="4000">
                <a:solidFill>
                  <a:schemeClr val="tx1"/>
                </a:solidFill>
              </a:rPr>
              <a:t>indicate Student [</a:t>
            </a:r>
            <a:r>
              <a:rPr lang="en-US" sz="4000">
                <a:solidFill>
                  <a:schemeClr val="tx1"/>
                </a:solidFill>
                <a:highlight>
                  <a:srgbClr val="FFFF00"/>
                </a:highlight>
              </a:rPr>
              <a:t> performs in this way</a:t>
            </a:r>
            <a:r>
              <a:rPr lang="en-US" sz="4000">
                <a:solidFill>
                  <a:schemeClr val="tx1"/>
                </a:solidFill>
                <a:highlight>
                  <a:srgbClr val="FFFF00"/>
                </a:highlight>
                <a:latin typeface="Arial" panose="020B0604020202020204" pitchFamily="34" charset="0"/>
                <a:cs typeface="Arial" panose="020B0604020202020204" pitchFamily="34" charset="0"/>
              </a:rPr>
              <a:t>—</a:t>
            </a:r>
            <a:r>
              <a:rPr lang="en-US" sz="4000">
                <a:solidFill>
                  <a:schemeClr val="tx1"/>
                </a:solidFill>
                <a:highlight>
                  <a:srgbClr val="FFFF00"/>
                </a:highlight>
              </a:rPr>
              <a:t>objective data] </a:t>
            </a:r>
            <a:r>
              <a:rPr lang="en-US" sz="4000">
                <a:solidFill>
                  <a:schemeClr val="tx1"/>
                </a:solidFill>
              </a:rPr>
              <a:t>_______________ which affects _________________ </a:t>
            </a:r>
            <a:r>
              <a:rPr lang="en-US" sz="4000">
                <a:solidFill>
                  <a:schemeClr val="tx1"/>
                </a:solidFill>
                <a:highlight>
                  <a:srgbClr val="FFFF00"/>
                </a:highlight>
              </a:rPr>
              <a:t>[must include impact on involvement and progress in the general education curriculum]. </a:t>
            </a:r>
            <a:r>
              <a:rPr lang="en-US" sz="4000">
                <a:solidFill>
                  <a:schemeClr val="tx1"/>
                </a:solidFill>
              </a:rPr>
              <a:t>As a result, he needs _____________________ </a:t>
            </a:r>
            <a:r>
              <a:rPr lang="en-US" sz="4000">
                <a:solidFill>
                  <a:schemeClr val="tx1"/>
                </a:solidFill>
                <a:highlight>
                  <a:srgbClr val="FFFF00"/>
                </a:highlight>
              </a:rPr>
              <a:t>[justifies proposed services and supports].</a:t>
            </a:r>
            <a:endParaRPr lang="en-US" sz="4000">
              <a:solidFill>
                <a:schemeClr val="tx1"/>
              </a:solidFill>
            </a:endParaRPr>
          </a:p>
        </p:txBody>
      </p:sp>
      <p:sp>
        <p:nvSpPr>
          <p:cNvPr id="5" name="Slide Number Placeholder 4">
            <a:extLst>
              <a:ext uri="{FF2B5EF4-FFF2-40B4-BE49-F238E27FC236}">
                <a16:creationId xmlns:a16="http://schemas.microsoft.com/office/drawing/2014/main" id="{F202B32A-2155-4312-A205-DC4D0AF5FD9F}"/>
              </a:ext>
            </a:extLst>
          </p:cNvPr>
          <p:cNvSpPr>
            <a:spLocks noGrp="1"/>
          </p:cNvSpPr>
          <p:nvPr>
            <p:ph type="sldNum" sz="quarter" idx="14"/>
          </p:nvPr>
        </p:nvSpPr>
        <p:spPr/>
        <p:txBody>
          <a:bodyPr/>
          <a:lstStyle/>
          <a:p>
            <a:fld id="{99A20822-4A49-4D36-86E3-300BA48D3F00}" type="slidenum">
              <a:rPr lang="en-US" smtClean="0"/>
              <a:pPr/>
              <a:t>29</a:t>
            </a:fld>
            <a:endParaRPr lang="en-US"/>
          </a:p>
        </p:txBody>
      </p:sp>
    </p:spTree>
    <p:extLst>
      <p:ext uri="{BB962C8B-B14F-4D97-AF65-F5344CB8AC3E}">
        <p14:creationId xmlns:p14="http://schemas.microsoft.com/office/powerpoint/2010/main" val="55488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Introduce Yourself!</a:t>
            </a:r>
          </a:p>
        </p:txBody>
      </p:sp>
      <p:sp>
        <p:nvSpPr>
          <p:cNvPr id="2" name="Text Placeholder 1"/>
          <p:cNvSpPr>
            <a:spLocks noGrp="1"/>
          </p:cNvSpPr>
          <p:nvPr>
            <p:ph type="body" sz="quarter" idx="10"/>
          </p:nvPr>
        </p:nvSpPr>
        <p:spPr/>
        <p:txBody>
          <a:bodyPr>
            <a:normAutofit/>
          </a:bodyPr>
          <a:lstStyle/>
          <a:p>
            <a:pPr marL="0" lvl="0" indent="0">
              <a:spcBef>
                <a:spcPts val="0"/>
              </a:spcBef>
              <a:buNone/>
            </a:pPr>
            <a:r>
              <a:rPr lang="en-US" sz="3200">
                <a:solidFill>
                  <a:schemeClr val="tx1"/>
                </a:solidFill>
              </a:rPr>
              <a:t>In the chat, please give your name,</a:t>
            </a:r>
            <a:br>
              <a:rPr lang="en-US" sz="3200">
                <a:solidFill>
                  <a:schemeClr val="tx1"/>
                </a:solidFill>
              </a:rPr>
            </a:br>
            <a:r>
              <a:rPr lang="en-US" sz="3200">
                <a:solidFill>
                  <a:schemeClr val="tx1"/>
                </a:solidFill>
              </a:rPr>
              <a:t>role, and where you are from. </a:t>
            </a:r>
            <a:endParaRPr lang="en-US" sz="3200">
              <a:solidFill>
                <a:schemeClr val="tx1"/>
              </a:solidFill>
              <a:effectLst/>
              <a:ea typeface="Yu Mincho" panose="02020400000000000000" pitchFamily="18" charset="-128"/>
            </a:endParaRPr>
          </a:p>
        </p:txBody>
      </p:sp>
      <p:graphicFrame>
        <p:nvGraphicFramePr>
          <p:cNvPr id="7" name="Diagram 6" descr="Name: &#10;Role: &#10;Where you are from:">
            <a:extLst>
              <a:ext uri="{FF2B5EF4-FFF2-40B4-BE49-F238E27FC236}">
                <a16:creationId xmlns:a16="http://schemas.microsoft.com/office/drawing/2014/main" id="{453471BC-4A0C-F373-84AE-5B87EC8C78A5}"/>
              </a:ext>
            </a:extLst>
          </p:cNvPr>
          <p:cNvGraphicFramePr/>
          <p:nvPr>
            <p:extLst>
              <p:ext uri="{D42A27DB-BD31-4B8C-83A1-F6EECF244321}">
                <p14:modId xmlns:p14="http://schemas.microsoft.com/office/powerpoint/2010/main" val="3056262233"/>
              </p:ext>
            </p:extLst>
          </p:nvPr>
        </p:nvGraphicFramePr>
        <p:xfrm>
          <a:off x="784993" y="2367164"/>
          <a:ext cx="4604774"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05DBBC7A-C1B9-150A-74C7-851C99BFED56}"/>
              </a:ext>
              <a:ext uri="{C183D7F6-B498-43B3-948B-1728B52AA6E4}">
                <adec:decorative xmlns:adec="http://schemas.microsoft.com/office/drawing/2017/decorative" val="1"/>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pic>
        <p:nvPicPr>
          <p:cNvPr id="1026" name="Picture 2">
            <a:extLst>
              <a:ext uri="{FF2B5EF4-FFF2-40B4-BE49-F238E27FC236}">
                <a16:creationId xmlns:a16="http://schemas.microsoft.com/office/drawing/2014/main" id="{D39D16EA-7195-8745-3B71-2DAAF8D71D80}"/>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2067" y="1359801"/>
            <a:ext cx="5959933" cy="42180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1C5AE0F-BA33-E343-815F-F944A7D38C96}"/>
              </a:ext>
              <a:ext uri="{C183D7F6-B498-43B3-948B-1728B52AA6E4}">
                <adec:decorative xmlns:adec="http://schemas.microsoft.com/office/drawing/2017/decorative" val="1"/>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3" name="Slide Number Placeholder 2"/>
          <p:cNvSpPr>
            <a:spLocks noGrp="1"/>
          </p:cNvSpPr>
          <p:nvPr>
            <p:ph type="sldNum" sz="quarter" idx="12"/>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1068520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p:txBody>
          <a:bodyPr/>
          <a:lstStyle/>
          <a:p>
            <a:r>
              <a:rPr lang="en-US"/>
              <a:t>Nature of Mathematics Need: Example</a:t>
            </a:r>
            <a:br>
              <a:rPr lang="en-US" sz="2800"/>
            </a:br>
            <a:endParaRPr lang="en-US" sz="2800">
              <a:solidFill>
                <a:schemeClr val="tx1"/>
              </a:solidFill>
            </a:endParaRPr>
          </a:p>
        </p:txBody>
      </p:sp>
      <p:sp>
        <p:nvSpPr>
          <p:cNvPr id="3" name="Content Placeholder 2">
            <a:extLst>
              <a:ext uri="{FF2B5EF4-FFF2-40B4-BE49-F238E27FC236}">
                <a16:creationId xmlns:a16="http://schemas.microsoft.com/office/drawing/2014/main" id="{A9730357-BB0A-4FC1-B809-9D731BF69E6B}"/>
              </a:ext>
            </a:extLst>
          </p:cNvPr>
          <p:cNvSpPr>
            <a:spLocks noGrp="1"/>
          </p:cNvSpPr>
          <p:nvPr>
            <p:ph sz="quarter" idx="15"/>
          </p:nvPr>
        </p:nvSpPr>
        <p:spPr>
          <a:xfrm>
            <a:off x="457200" y="866899"/>
            <a:ext cx="11338560" cy="5259581"/>
          </a:xfrm>
        </p:spPr>
        <p:txBody>
          <a:bodyPr vert="horz" lIns="0" tIns="0" rIns="0" bIns="0" rtlCol="0" anchor="t">
            <a:normAutofit fontScale="85000" lnSpcReduction="20000"/>
          </a:bodyPr>
          <a:lstStyle/>
          <a:p>
            <a:pPr marL="0" indent="0">
              <a:lnSpc>
                <a:spcPct val="120000"/>
              </a:lnSpc>
              <a:buNone/>
            </a:pPr>
            <a:r>
              <a:rPr lang="en-US" sz="2800">
                <a:solidFill>
                  <a:schemeClr val="tx1"/>
                </a:solidFill>
              </a:rPr>
              <a:t>On recent standardized math benchmark tests conducted in January 2022, G.H. scored at the 9th</a:t>
            </a:r>
            <a:r>
              <a:rPr lang="en-US" sz="2800" baseline="30000">
                <a:solidFill>
                  <a:schemeClr val="tx1"/>
                </a:solidFill>
              </a:rPr>
              <a:t> </a:t>
            </a:r>
            <a:r>
              <a:rPr lang="en-US" sz="2800">
                <a:solidFill>
                  <a:schemeClr val="tx1"/>
                </a:solidFill>
              </a:rPr>
              <a:t>percentile, which is well below average. </a:t>
            </a:r>
            <a:r>
              <a:rPr lang="en-US">
                <a:solidFill>
                  <a:schemeClr val="tx1"/>
                </a:solidFill>
              </a:rPr>
              <a:t>On three standardized measures of mixed-math fact</a:t>
            </a:r>
            <a:r>
              <a:rPr lang="en-US" sz="2800">
                <a:solidFill>
                  <a:schemeClr val="tx1"/>
                </a:solidFill>
              </a:rPr>
              <a:t> fluency administered on 2/7 and 2/8</a:t>
            </a:r>
            <a:r>
              <a:rPr lang="en-US">
                <a:solidFill>
                  <a:schemeClr val="tx1"/>
                </a:solidFill>
              </a:rPr>
              <a:t>, </a:t>
            </a:r>
            <a:r>
              <a:rPr lang="en-US" sz="2800">
                <a:solidFill>
                  <a:schemeClr val="tx1"/>
                </a:solidFill>
              </a:rPr>
              <a:t>G.H. </a:t>
            </a:r>
            <a:r>
              <a:rPr lang="en-US">
                <a:solidFill>
                  <a:schemeClr val="tx1"/>
                </a:solidFill>
              </a:rPr>
              <a:t>accurately recalled, on average, 18 facts compared with grade-level expectations of 75 facts in 2 minutes </a:t>
            </a:r>
            <a:r>
              <a:rPr lang="en-US" i="1">
                <a:solidFill>
                  <a:schemeClr val="tx1"/>
                </a:solidFill>
                <a:highlight>
                  <a:srgbClr val="FFFF00"/>
                </a:highlight>
              </a:rPr>
              <a:t>[objective data describing the nature of the math need]. </a:t>
            </a:r>
            <a:r>
              <a:rPr lang="en-US">
                <a:solidFill>
                  <a:schemeClr val="tx1"/>
                </a:solidFill>
              </a:rPr>
              <a:t>Specifically, G.H. recalled about three multiplication mixed facts (0–9), 15 addition facts (0–9), and 0 division and subtraction facts (0–9) in the 2 minutes. </a:t>
            </a:r>
            <a:r>
              <a:rPr lang="en-US" sz="2800">
                <a:solidFill>
                  <a:schemeClr val="tx1"/>
                </a:solidFill>
              </a:rPr>
              <a:t>This affects his ability to complete sixth-grade math assignments at the same rate as his peers and efficiently use mental math calculation skills to complete word problems </a:t>
            </a:r>
            <a:r>
              <a:rPr lang="en-US" sz="2800" i="1">
                <a:solidFill>
                  <a:schemeClr val="tx1"/>
                </a:solidFill>
                <a:highlight>
                  <a:srgbClr val="FFFF00"/>
                </a:highlight>
              </a:rPr>
              <a:t>[impact]. </a:t>
            </a:r>
            <a:r>
              <a:rPr lang="en-US" sz="2800">
                <a:solidFill>
                  <a:schemeClr val="tx1"/>
                </a:solidFill>
              </a:rPr>
              <a:t>To complete grade-level math assignments, G.H. currently benefits from shortened assignments, peer support, and the use of a calculator. Increasing his math fact proficiency would increase his ability to independently access and benefit from grade-level math instruction. Review of current intervention implementation data suggests that G.H. benefits from daily direct one-on-one instruction distributed across the school day </a:t>
            </a:r>
            <a:r>
              <a:rPr lang="en-US" sz="2800">
                <a:solidFill>
                  <a:schemeClr val="tx1"/>
                </a:solidFill>
                <a:highlight>
                  <a:srgbClr val="FFFF00"/>
                </a:highlight>
              </a:rPr>
              <a:t>[</a:t>
            </a:r>
            <a:r>
              <a:rPr lang="en-US" sz="2800" i="1">
                <a:solidFill>
                  <a:schemeClr val="tx1"/>
                </a:solidFill>
                <a:highlight>
                  <a:srgbClr val="FFFF00"/>
                </a:highlight>
              </a:rPr>
              <a:t>rationale for proposed service</a:t>
            </a:r>
            <a:r>
              <a:rPr lang="en-US" sz="2800">
                <a:solidFill>
                  <a:schemeClr val="tx1"/>
                </a:solidFill>
                <a:highlight>
                  <a:srgbClr val="FFFF00"/>
                </a:highlight>
              </a:rPr>
              <a:t>].</a:t>
            </a:r>
            <a:endParaRPr lang="en-US">
              <a:solidFill>
                <a:schemeClr val="tx1"/>
              </a:solidFill>
              <a:highlight>
                <a:srgbClr val="FFFF00"/>
              </a:highlight>
            </a:endParaRPr>
          </a:p>
        </p:txBody>
      </p:sp>
      <p:sp>
        <p:nvSpPr>
          <p:cNvPr id="5" name="Slide Number Placeholder 4">
            <a:extLst>
              <a:ext uri="{FF2B5EF4-FFF2-40B4-BE49-F238E27FC236}">
                <a16:creationId xmlns:a16="http://schemas.microsoft.com/office/drawing/2014/main" id="{CA8874B5-3FDB-4A9E-B1FF-F667A2C1D6C6}"/>
              </a:ext>
            </a:extLst>
          </p:cNvPr>
          <p:cNvSpPr>
            <a:spLocks noGrp="1"/>
          </p:cNvSpPr>
          <p:nvPr>
            <p:ph type="sldNum" sz="quarter" idx="14"/>
          </p:nvPr>
        </p:nvSpPr>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4198713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848D-3C2B-44FB-AEEF-99F0A1EC6C1D}"/>
              </a:ext>
            </a:extLst>
          </p:cNvPr>
          <p:cNvSpPr>
            <a:spLocks noGrp="1"/>
          </p:cNvSpPr>
          <p:nvPr>
            <p:ph type="title"/>
          </p:nvPr>
        </p:nvSpPr>
        <p:spPr/>
        <p:txBody>
          <a:bodyPr/>
          <a:lstStyle/>
          <a:p>
            <a:r>
              <a:rPr lang="en-US"/>
              <a:t>Sample Breakout Session: Application </a:t>
            </a:r>
          </a:p>
        </p:txBody>
      </p:sp>
      <p:sp>
        <p:nvSpPr>
          <p:cNvPr id="3" name="Text Placeholder 2">
            <a:extLst>
              <a:ext uri="{FF2B5EF4-FFF2-40B4-BE49-F238E27FC236}">
                <a16:creationId xmlns:a16="http://schemas.microsoft.com/office/drawing/2014/main" id="{8482891B-1CDD-434F-8EC8-C005F5AA26AD}"/>
              </a:ext>
            </a:extLst>
          </p:cNvPr>
          <p:cNvSpPr>
            <a:spLocks noGrp="1"/>
          </p:cNvSpPr>
          <p:nvPr>
            <p:ph type="body" sz="quarter" idx="10"/>
          </p:nvPr>
        </p:nvSpPr>
        <p:spPr>
          <a:xfrm>
            <a:off x="457200" y="1280160"/>
            <a:ext cx="6895578" cy="4846320"/>
          </a:xfrm>
        </p:spPr>
        <p:txBody>
          <a:bodyPr>
            <a:normAutofit/>
          </a:bodyPr>
          <a:lstStyle/>
          <a:p>
            <a:pPr marL="0" lvl="0" indent="0">
              <a:lnSpc>
                <a:spcPct val="107000"/>
              </a:lnSpc>
              <a:spcBef>
                <a:spcPts val="0"/>
              </a:spcBef>
              <a:spcAft>
                <a:spcPts val="800"/>
              </a:spcAft>
              <a:buNone/>
            </a:pPr>
            <a:r>
              <a:rPr lang="en-US">
                <a:solidFill>
                  <a:schemeClr val="tx1"/>
                </a:solidFill>
              </a:rPr>
              <a:t>ACTIVITY: With your team or in partners, identify and highlight the service, supplementary aid or service, related service, or program modification related to each need</a:t>
            </a:r>
            <a:r>
              <a:rPr lang="en-US" i="1">
                <a:solidFill>
                  <a:schemeClr val="tx1"/>
                </a:solidFill>
              </a:rPr>
              <a:t> </a:t>
            </a:r>
            <a:r>
              <a:rPr lang="en-US">
                <a:solidFill>
                  <a:schemeClr val="tx1"/>
                </a:solidFill>
              </a:rPr>
              <a:t>(use the same color highlighter associated with the highlighted need). </a:t>
            </a:r>
          </a:p>
          <a:p>
            <a:pPr marL="0" lvl="0" indent="0">
              <a:lnSpc>
                <a:spcPct val="107000"/>
              </a:lnSpc>
              <a:spcBef>
                <a:spcPts val="0"/>
              </a:spcBef>
              <a:spcAft>
                <a:spcPts val="800"/>
              </a:spcAft>
              <a:buNone/>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r>
              <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REFLECT: To what extent did every need have a clearly aligned service, aid, or program modification?</a:t>
            </a:r>
            <a:endParaRPr lang="en-US" sz="4000">
              <a:solidFill>
                <a:schemeClr val="tx1"/>
              </a:solidFill>
            </a:endParaRPr>
          </a:p>
        </p:txBody>
      </p:sp>
      <p:sp>
        <p:nvSpPr>
          <p:cNvPr id="6" name="TextBox 5">
            <a:extLst>
              <a:ext uri="{FF2B5EF4-FFF2-40B4-BE49-F238E27FC236}">
                <a16:creationId xmlns:a16="http://schemas.microsoft.com/office/drawing/2014/main" id="{984334D5-0048-43B7-8B95-1F7FA0E02B14}"/>
              </a:ext>
            </a:extLst>
          </p:cNvPr>
          <p:cNvSpPr txBox="1"/>
          <p:nvPr/>
        </p:nvSpPr>
        <p:spPr>
          <a:xfrm>
            <a:off x="7543799" y="1859340"/>
            <a:ext cx="4005197" cy="2677656"/>
          </a:xfrm>
          <a:prstGeom prst="rect">
            <a:avLst/>
          </a:prstGeom>
          <a:solidFill>
            <a:schemeClr val="bg2"/>
          </a:solidFill>
        </p:spPr>
        <p:txBody>
          <a:bodyPr wrap="square">
            <a:spAutoFit/>
          </a:bodyPr>
          <a:lstStyle/>
          <a:p>
            <a:r>
              <a:rPr lang="en-US" sz="2400" b="1">
                <a:effectLst/>
                <a:latin typeface="Calibri" panose="020F0502020204030204" pitchFamily="34" charset="0"/>
                <a:ea typeface="Calibri" panose="020F0502020204030204" pitchFamily="34" charset="0"/>
                <a:cs typeface="Times New Roman" panose="02020603050405020304" pitchFamily="18" charset="0"/>
              </a:rPr>
              <a:t>What do you need? </a:t>
            </a:r>
          </a:p>
          <a:p>
            <a:pPr marL="285750" indent="-285750">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Copy of </a:t>
            </a:r>
            <a:r>
              <a:rPr lang="en-US" sz="2400">
                <a:latin typeface="Calibri" panose="020F0502020204030204" pitchFamily="34" charset="0"/>
                <a:ea typeface="Calibri" panose="020F0502020204030204" pitchFamily="34" charset="0"/>
                <a:cs typeface="Times New Roman" panose="02020603050405020304" pitchFamily="18" charset="0"/>
              </a:rPr>
              <a:t>the </a:t>
            </a:r>
            <a:r>
              <a:rPr lang="en-US" sz="2400">
                <a:effectLst/>
                <a:latin typeface="Calibri" panose="020F0502020204030204" pitchFamily="34" charset="0"/>
                <a:ea typeface="Calibri" panose="020F0502020204030204" pitchFamily="34" charset="0"/>
                <a:cs typeface="Times New Roman" panose="02020603050405020304" pitchFamily="18" charset="0"/>
              </a:rPr>
              <a:t>IEP with highlighted needs (deidentified and not an original)</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Four or five different colored highlighters </a:t>
            </a:r>
            <a:endParaRPr lang="en-US" sz="2400"/>
          </a:p>
        </p:txBody>
      </p:sp>
      <p:sp>
        <p:nvSpPr>
          <p:cNvPr id="4" name="Slide Number Placeholder 3">
            <a:extLst>
              <a:ext uri="{FF2B5EF4-FFF2-40B4-BE49-F238E27FC236}">
                <a16:creationId xmlns:a16="http://schemas.microsoft.com/office/drawing/2014/main" id="{F9498C81-D82C-430D-95E6-3FDE9482CF02}"/>
              </a:ext>
            </a:extLst>
          </p:cNvPr>
          <p:cNvSpPr>
            <a:spLocks noGrp="1"/>
          </p:cNvSpPr>
          <p:nvPr>
            <p:ph type="sldNum" sz="quarter" idx="12"/>
          </p:nvPr>
        </p:nvSpPr>
        <p:spPr/>
        <p:txBody>
          <a:bodyPr/>
          <a:lstStyle/>
          <a:p>
            <a:fld id="{99A20822-4A49-4D36-86E3-300BA48D3F00}" type="slidenum">
              <a:rPr lang="en-US" smtClean="0"/>
              <a:pPr/>
              <a:t>31</a:t>
            </a:fld>
            <a:endParaRPr lang="en-US"/>
          </a:p>
        </p:txBody>
      </p:sp>
    </p:spTree>
    <p:extLst>
      <p:ext uri="{BB962C8B-B14F-4D97-AF65-F5344CB8AC3E}">
        <p14:creationId xmlns:p14="http://schemas.microsoft.com/office/powerpoint/2010/main" val="325958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848D-3C2B-44FB-AEEF-99F0A1EC6C1D}"/>
              </a:ext>
            </a:extLst>
          </p:cNvPr>
          <p:cNvSpPr>
            <a:spLocks noGrp="1"/>
          </p:cNvSpPr>
          <p:nvPr>
            <p:ph type="title"/>
          </p:nvPr>
        </p:nvSpPr>
        <p:spPr/>
        <p:txBody>
          <a:bodyPr/>
          <a:lstStyle/>
          <a:p>
            <a:r>
              <a:rPr lang="en-US"/>
              <a:t>Sample Breakout Session 2: Application</a:t>
            </a:r>
          </a:p>
        </p:txBody>
      </p:sp>
      <p:sp>
        <p:nvSpPr>
          <p:cNvPr id="5" name="Content Placeholder 4">
            <a:extLst>
              <a:ext uri="{FF2B5EF4-FFF2-40B4-BE49-F238E27FC236}">
                <a16:creationId xmlns:a16="http://schemas.microsoft.com/office/drawing/2014/main" id="{07F71051-8DEE-427E-93C2-61B3C4415C2B}"/>
              </a:ext>
            </a:extLst>
          </p:cNvPr>
          <p:cNvSpPr>
            <a:spLocks noGrp="1"/>
          </p:cNvSpPr>
          <p:nvPr>
            <p:ph sz="quarter" idx="15"/>
          </p:nvPr>
        </p:nvSpPr>
        <p:spPr>
          <a:xfrm>
            <a:off x="457200" y="1280160"/>
            <a:ext cx="7086599" cy="4846320"/>
          </a:xfrm>
        </p:spPr>
        <p:txBody>
          <a:bodyPr/>
          <a:lstStyle/>
          <a:p>
            <a:pPr marL="0" lvl="0" indent="0">
              <a:lnSpc>
                <a:spcPct val="107000"/>
              </a:lnSpc>
              <a:spcBef>
                <a:spcPts val="0"/>
              </a:spcBef>
              <a:spcAft>
                <a:spcPts val="800"/>
              </a:spcAft>
              <a:buNone/>
            </a:pPr>
            <a:r>
              <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rPr>
              <a:t>ACTIVITY: With your team or in partners, use the tip sheet to evaluate the extent to which the goal statements include the essential elements (condition, behavior, proficiency criteria). </a:t>
            </a:r>
          </a:p>
          <a:p>
            <a:pPr marL="0" lvl="0" indent="0">
              <a:lnSpc>
                <a:spcPct val="107000"/>
              </a:lnSpc>
              <a:spcBef>
                <a:spcPts val="0"/>
              </a:spcBef>
              <a:spcAft>
                <a:spcPts val="800"/>
              </a:spcAft>
              <a:buNone/>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r>
              <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REFLECT: </a:t>
            </a:r>
          </a:p>
          <a:p>
            <a:pPr marR="0" lvl="0">
              <a:lnSpc>
                <a:spcPct val="107000"/>
              </a:lnSpc>
              <a:spcBef>
                <a:spcPts val="0"/>
              </a:spcBef>
              <a:spcAft>
                <a:spcPts val="800"/>
              </a:spcAft>
              <a:buFont typeface="Arial" panose="020B0604020202020204" pitchFamily="34" charset="0"/>
              <a:buChar char="•"/>
            </a:pPr>
            <a:r>
              <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rPr>
              <a:t>What were areas of strength?</a:t>
            </a:r>
          </a:p>
          <a:p>
            <a:pPr marR="0" lvl="0">
              <a:lnSpc>
                <a:spcPct val="107000"/>
              </a:lnSpc>
              <a:spcBef>
                <a:spcPts val="0"/>
              </a:spcBef>
              <a:spcAft>
                <a:spcPts val="800"/>
              </a:spcAft>
              <a:buFont typeface="Arial" panose="020B0604020202020204" pitchFamily="34" charset="0"/>
              <a:buChar char="•"/>
            </a:pPr>
            <a:r>
              <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areas can we refine?</a:t>
            </a:r>
            <a:endParaRPr lang="en-US">
              <a:solidFill>
                <a:schemeClr val="tx1"/>
              </a:solidFill>
            </a:endParaRPr>
          </a:p>
        </p:txBody>
      </p:sp>
      <p:sp>
        <p:nvSpPr>
          <p:cNvPr id="6" name="TextBox 5">
            <a:extLst>
              <a:ext uri="{FF2B5EF4-FFF2-40B4-BE49-F238E27FC236}">
                <a16:creationId xmlns:a16="http://schemas.microsoft.com/office/drawing/2014/main" id="{984334D5-0048-43B7-8B95-1F7FA0E02B14}"/>
              </a:ext>
            </a:extLst>
          </p:cNvPr>
          <p:cNvSpPr txBox="1"/>
          <p:nvPr/>
        </p:nvSpPr>
        <p:spPr>
          <a:xfrm>
            <a:off x="7543799" y="1859340"/>
            <a:ext cx="4005197" cy="1938992"/>
          </a:xfrm>
          <a:prstGeom prst="rect">
            <a:avLst/>
          </a:prstGeom>
          <a:solidFill>
            <a:schemeClr val="bg2"/>
          </a:solidFill>
        </p:spPr>
        <p:txBody>
          <a:bodyPr wrap="square">
            <a:spAutoFit/>
          </a:bodyPr>
          <a:lstStyle/>
          <a:p>
            <a:r>
              <a:rPr lang="en-US" sz="2400" b="1">
                <a:effectLst/>
                <a:latin typeface="Calibri" panose="020F0502020204030204" pitchFamily="34" charset="0"/>
                <a:ea typeface="Calibri" panose="020F0502020204030204" pitchFamily="34" charset="0"/>
                <a:cs typeface="Times New Roman" panose="02020603050405020304" pitchFamily="18" charset="0"/>
              </a:rPr>
              <a:t>What do you need? </a:t>
            </a:r>
          </a:p>
          <a:p>
            <a:pPr marL="285750" indent="-285750">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Copy of an IEP (deidentified and not an original)</a:t>
            </a:r>
          </a:p>
          <a:p>
            <a:pPr marL="285750" indent="-285750">
              <a:buFont typeface="Arial" panose="020B0604020202020204" pitchFamily="34" charset="0"/>
              <a:buChar char="•"/>
            </a:pPr>
            <a:r>
              <a:rPr lang="en-US" sz="2400">
                <a:latin typeface="Calibri" panose="020F0502020204030204" pitchFamily="34" charset="0"/>
                <a:ea typeface="Calibri" panose="020F0502020204030204" pitchFamily="34" charset="0"/>
                <a:cs typeface="Times New Roman" panose="02020603050405020304" pitchFamily="18" charset="0"/>
              </a:rPr>
              <a:t>IEP Tip Sheet: Annual Goal Statement</a:t>
            </a:r>
          </a:p>
        </p:txBody>
      </p:sp>
      <p:sp>
        <p:nvSpPr>
          <p:cNvPr id="4" name="Slide Number Placeholder 3">
            <a:extLst>
              <a:ext uri="{FF2B5EF4-FFF2-40B4-BE49-F238E27FC236}">
                <a16:creationId xmlns:a16="http://schemas.microsoft.com/office/drawing/2014/main" id="{F9498C81-D82C-430D-95E6-3FDE9482CF02}"/>
              </a:ext>
            </a:extLst>
          </p:cNvPr>
          <p:cNvSpPr>
            <a:spLocks noGrp="1"/>
          </p:cNvSpPr>
          <p:nvPr>
            <p:ph type="sldNum" sz="quarter" idx="14"/>
          </p:nvPr>
        </p:nvSpPr>
        <p:spPr/>
        <p:txBody>
          <a:bodyPr/>
          <a:lstStyle/>
          <a:p>
            <a:fld id="{99A20822-4A49-4D36-86E3-300BA48D3F00}" type="slidenum">
              <a:rPr lang="en-US" smtClean="0"/>
              <a:pPr/>
              <a:t>32</a:t>
            </a:fld>
            <a:endParaRPr lang="en-US"/>
          </a:p>
        </p:txBody>
      </p:sp>
    </p:spTree>
    <p:extLst>
      <p:ext uri="{BB962C8B-B14F-4D97-AF65-F5344CB8AC3E}">
        <p14:creationId xmlns:p14="http://schemas.microsoft.com/office/powerpoint/2010/main" val="2285326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848D-3C2B-44FB-AEEF-99F0A1EC6C1D}"/>
              </a:ext>
            </a:extLst>
          </p:cNvPr>
          <p:cNvSpPr>
            <a:spLocks noGrp="1"/>
          </p:cNvSpPr>
          <p:nvPr>
            <p:ph type="title"/>
          </p:nvPr>
        </p:nvSpPr>
        <p:spPr/>
        <p:txBody>
          <a:bodyPr/>
          <a:lstStyle/>
          <a:p>
            <a:r>
              <a:rPr lang="en-US"/>
              <a:t>Lessons Learned</a:t>
            </a:r>
          </a:p>
        </p:txBody>
      </p:sp>
      <p:sp>
        <p:nvSpPr>
          <p:cNvPr id="5" name="Content Placeholder 4">
            <a:extLst>
              <a:ext uri="{FF2B5EF4-FFF2-40B4-BE49-F238E27FC236}">
                <a16:creationId xmlns:a16="http://schemas.microsoft.com/office/drawing/2014/main" id="{C7333AF1-D583-1EAA-33BA-148575BE33F3}"/>
              </a:ext>
            </a:extLst>
          </p:cNvPr>
          <p:cNvSpPr>
            <a:spLocks noGrp="1"/>
          </p:cNvSpPr>
          <p:nvPr>
            <p:ph sz="quarter" idx="15"/>
          </p:nvPr>
        </p:nvSpPr>
        <p:spPr/>
        <p:txBody>
          <a:bodyPr vert="horz" lIns="0" tIns="0" rIns="0" bIns="0" rtlCol="0" anchor="t">
            <a:normAutofit/>
          </a:bodyPr>
          <a:lstStyle/>
          <a:p>
            <a:pPr>
              <a:spcBef>
                <a:spcPts val="1500"/>
              </a:spcBef>
            </a:pPr>
            <a:r>
              <a:rPr lang="en-US">
                <a:solidFill>
                  <a:schemeClr val="tx1"/>
                </a:solidFill>
              </a:rPr>
              <a:t>Know your audience and customize the pace and content covered to their level of readiness. </a:t>
            </a:r>
          </a:p>
          <a:p>
            <a:pPr>
              <a:spcBef>
                <a:spcPts val="1500"/>
              </a:spcBef>
            </a:pPr>
            <a:r>
              <a:rPr lang="en-US">
                <a:solidFill>
                  <a:schemeClr val="tx1"/>
                </a:solidFill>
              </a:rPr>
              <a:t>Have participants complete module before the practice session. </a:t>
            </a:r>
          </a:p>
          <a:p>
            <a:pPr>
              <a:spcBef>
                <a:spcPts val="1500"/>
              </a:spcBef>
            </a:pPr>
            <a:r>
              <a:rPr lang="en-US">
                <a:solidFill>
                  <a:schemeClr val="tx1"/>
                </a:solidFill>
              </a:rPr>
              <a:t>Ask participants to provide a certificate of completion to encourage accountability for completing the prework.</a:t>
            </a:r>
          </a:p>
          <a:p>
            <a:pPr>
              <a:spcBef>
                <a:spcPts val="1500"/>
              </a:spcBef>
            </a:pPr>
            <a:r>
              <a:rPr lang="en-US">
                <a:solidFill>
                  <a:schemeClr val="tx1"/>
                </a:solidFill>
              </a:rPr>
              <a:t>Provide opportunities for groups to work as a team and invite general educators to learn as well!</a:t>
            </a:r>
          </a:p>
          <a:p>
            <a:pPr>
              <a:spcBef>
                <a:spcPts val="1500"/>
              </a:spcBef>
            </a:pPr>
            <a:r>
              <a:rPr lang="en-US">
                <a:solidFill>
                  <a:schemeClr val="tx1"/>
                </a:solidFill>
              </a:rPr>
              <a:t>Encourage participants to replicate the activities with additional IEPs as homework after the session. </a:t>
            </a:r>
          </a:p>
          <a:p>
            <a:endParaRPr lang="en-US"/>
          </a:p>
        </p:txBody>
      </p:sp>
      <p:sp>
        <p:nvSpPr>
          <p:cNvPr id="4" name="Slide Number Placeholder 3">
            <a:extLst>
              <a:ext uri="{FF2B5EF4-FFF2-40B4-BE49-F238E27FC236}">
                <a16:creationId xmlns:a16="http://schemas.microsoft.com/office/drawing/2014/main" id="{F9498C81-D82C-430D-95E6-3FDE9482CF02}"/>
              </a:ext>
            </a:extLst>
          </p:cNvPr>
          <p:cNvSpPr>
            <a:spLocks noGrp="1"/>
          </p:cNvSpPr>
          <p:nvPr>
            <p:ph type="sldNum" sz="quarter" idx="14"/>
          </p:nvPr>
        </p:nvSpPr>
        <p:spPr/>
        <p:txBody>
          <a:bodyPr/>
          <a:lstStyle/>
          <a:p>
            <a:fld id="{99A20822-4A49-4D36-86E3-300BA48D3F00}" type="slidenum">
              <a:rPr lang="en-US" smtClean="0"/>
              <a:pPr/>
              <a:t>33</a:t>
            </a:fld>
            <a:endParaRPr lang="en-US"/>
          </a:p>
        </p:txBody>
      </p:sp>
    </p:spTree>
    <p:extLst>
      <p:ext uri="{BB962C8B-B14F-4D97-AF65-F5344CB8AC3E}">
        <p14:creationId xmlns:p14="http://schemas.microsoft.com/office/powerpoint/2010/main" val="503092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D1E3F3-DC73-48A1-B931-6B03E32856DC}"/>
              </a:ext>
            </a:extLst>
          </p:cNvPr>
          <p:cNvSpPr>
            <a:spLocks noGrp="1"/>
          </p:cNvSpPr>
          <p:nvPr>
            <p:ph type="title"/>
          </p:nvPr>
        </p:nvSpPr>
        <p:spPr>
          <a:xfrm>
            <a:off x="457200" y="0"/>
            <a:ext cx="11338560" cy="1107996"/>
          </a:xfrm>
        </p:spPr>
        <p:txBody>
          <a:bodyPr anchor="b">
            <a:normAutofit/>
          </a:bodyPr>
          <a:lstStyle/>
          <a:p>
            <a:r>
              <a:rPr lang="en-US"/>
              <a:t>Reflection Activity</a:t>
            </a:r>
          </a:p>
        </p:txBody>
      </p:sp>
      <p:pic>
        <p:nvPicPr>
          <p:cNvPr id="2" name="Picture 2">
            <a:extLst>
              <a:ext uri="{FF2B5EF4-FFF2-40B4-BE49-F238E27FC236}">
                <a16:creationId xmlns:a16="http://schemas.microsoft.com/office/drawing/2014/main" id="{8FF6C941-0DB7-EA94-8CA1-9A1AB7EC0C87}"/>
              </a:ext>
              <a:ext uri="{C183D7F6-B498-43B3-948B-1728B52AA6E4}">
                <adec:decorative xmlns:adec="http://schemas.microsoft.com/office/drawing/2017/decorative" val="1"/>
              </a:ext>
            </a:extLst>
          </p:cNvPr>
          <p:cNvPicPr>
            <a:picLocks noGrp="1" noChangeAspect="1"/>
          </p:cNvPicPr>
          <p:nvPr>
            <p:ph sz="quarter" idx="18"/>
          </p:nvPr>
        </p:nvPicPr>
        <p:blipFill rotWithShape="1">
          <a:blip r:embed="rId3"/>
          <a:srcRect r="23300"/>
          <a:stretch/>
        </p:blipFill>
        <p:spPr>
          <a:xfrm>
            <a:off x="457200" y="1280160"/>
            <a:ext cx="5568696" cy="4846320"/>
          </a:xfrm>
          <a:noFill/>
        </p:spPr>
      </p:pic>
      <p:sp>
        <p:nvSpPr>
          <p:cNvPr id="21" name="Content Placeholder 3">
            <a:extLst>
              <a:ext uri="{FF2B5EF4-FFF2-40B4-BE49-F238E27FC236}">
                <a16:creationId xmlns:a16="http://schemas.microsoft.com/office/drawing/2014/main" id="{78D22554-ACC7-27AA-2650-3EB233F2A469}"/>
              </a:ext>
            </a:extLst>
          </p:cNvPr>
          <p:cNvSpPr>
            <a:spLocks noGrp="1"/>
          </p:cNvSpPr>
          <p:nvPr>
            <p:ph sz="quarter" idx="19"/>
          </p:nvPr>
        </p:nvSpPr>
        <p:spPr>
          <a:xfrm>
            <a:off x="6227064" y="1280160"/>
            <a:ext cx="5568696" cy="4846320"/>
          </a:xfrm>
        </p:spPr>
        <p:txBody>
          <a:bodyPr vert="horz" lIns="0" tIns="0" rIns="0" bIns="0" rtlCol="0" anchor="t">
            <a:normAutofit/>
          </a:bodyPr>
          <a:lstStyle/>
          <a:p>
            <a:pPr marL="0" indent="0">
              <a:buNone/>
            </a:pPr>
            <a:r>
              <a:rPr lang="en-US" sz="2800" b="1"/>
              <a:t>Using the reaction button:</a:t>
            </a:r>
          </a:p>
          <a:p>
            <a:pPr marL="0" indent="0">
              <a:buNone/>
            </a:pPr>
            <a:r>
              <a:rPr lang="en-US" sz="2800"/>
              <a:t>Thumbs up if you think you can use any of these ideas in your work.</a:t>
            </a:r>
          </a:p>
          <a:p>
            <a:pPr marL="0" indent="0">
              <a:buNone/>
            </a:pPr>
            <a:endParaRPr lang="en-US" sz="2800" b="1"/>
          </a:p>
          <a:p>
            <a:pPr marL="0" indent="0">
              <a:buNone/>
            </a:pPr>
            <a:r>
              <a:rPr lang="en-US" sz="2800" b="1"/>
              <a:t>In the chat:</a:t>
            </a:r>
          </a:p>
          <a:p>
            <a:pPr marL="0" indent="0">
              <a:buNone/>
            </a:pPr>
            <a:r>
              <a:rPr lang="en-US" sz="2800">
                <a:ea typeface="+mn-lt"/>
                <a:cs typeface="+mn-lt"/>
              </a:rPr>
              <a:t>How might you include these ideas in your scope and sequence? </a:t>
            </a:r>
            <a:endParaRPr lang="en-US" sz="2800"/>
          </a:p>
        </p:txBody>
      </p:sp>
      <p:sp>
        <p:nvSpPr>
          <p:cNvPr id="6" name="Slide Number Placeholder 5">
            <a:extLst>
              <a:ext uri="{FF2B5EF4-FFF2-40B4-BE49-F238E27FC236}">
                <a16:creationId xmlns:a16="http://schemas.microsoft.com/office/drawing/2014/main" id="{83A12B8E-57AC-48BA-B36B-A21ACD054F84}"/>
              </a:ext>
            </a:extLst>
          </p:cNvPr>
          <p:cNvSpPr>
            <a:spLocks noGrp="1"/>
          </p:cNvSpPr>
          <p:nvPr>
            <p:ph type="sldNum" sz="quarter" idx="20"/>
          </p:nvPr>
        </p:nvSpPr>
        <p:spPr>
          <a:xfrm>
            <a:off x="11916192" y="6585203"/>
            <a:ext cx="153888" cy="153888"/>
          </a:xfrm>
        </p:spPr>
        <p:txBody>
          <a:bodyPr wrap="none" anchor="b">
            <a:normAutofit/>
          </a:bodyPr>
          <a:lstStyle/>
          <a:p>
            <a:pPr>
              <a:spcAft>
                <a:spcPts val="600"/>
              </a:spcAft>
            </a:pPr>
            <a:fld id="{BABF4E83-61DB-418F-A99F-17BC9BB58EF6}" type="slidenum">
              <a:rPr lang="en-US" smtClean="0"/>
              <a:pPr>
                <a:spcAft>
                  <a:spcPts val="600"/>
                </a:spcAft>
              </a:pPr>
              <a:t>34</a:t>
            </a:fld>
            <a:endParaRPr lang="en-US"/>
          </a:p>
        </p:txBody>
      </p:sp>
    </p:spTree>
    <p:extLst>
      <p:ext uri="{BB962C8B-B14F-4D97-AF65-F5344CB8AC3E}">
        <p14:creationId xmlns:p14="http://schemas.microsoft.com/office/powerpoint/2010/main" val="885056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0AEC-ACEA-426D-8A40-468A61BC6F25}"/>
              </a:ext>
            </a:extLst>
          </p:cNvPr>
          <p:cNvSpPr>
            <a:spLocks noGrp="1"/>
          </p:cNvSpPr>
          <p:nvPr>
            <p:ph type="ctrTitle"/>
          </p:nvPr>
        </p:nvSpPr>
        <p:spPr>
          <a:xfrm>
            <a:off x="426720" y="796538"/>
            <a:ext cx="5373467" cy="2005977"/>
          </a:xfrm>
        </p:spPr>
        <p:txBody>
          <a:bodyPr anchor="b">
            <a:normAutofit/>
          </a:bodyPr>
          <a:lstStyle/>
          <a:p>
            <a:r>
              <a:rPr lang="en-US"/>
              <a:t>Challenge Three!</a:t>
            </a:r>
          </a:p>
        </p:txBody>
      </p:sp>
      <p:sp>
        <p:nvSpPr>
          <p:cNvPr id="3" name="Content Placeholder 2">
            <a:extLst>
              <a:ext uri="{FF2B5EF4-FFF2-40B4-BE49-F238E27FC236}">
                <a16:creationId xmlns:a16="http://schemas.microsoft.com/office/drawing/2014/main" id="{B4381216-47D3-4969-B32C-56233147D26E}"/>
              </a:ext>
            </a:extLst>
          </p:cNvPr>
          <p:cNvSpPr>
            <a:spLocks noGrp="1"/>
          </p:cNvSpPr>
          <p:nvPr>
            <p:ph type="subTitle" idx="1"/>
          </p:nvPr>
        </p:nvSpPr>
        <p:spPr>
          <a:xfrm>
            <a:off x="426720" y="2831372"/>
            <a:ext cx="5373467" cy="2167589"/>
          </a:xfrm>
        </p:spPr>
        <p:txBody>
          <a:bodyPr>
            <a:normAutofit/>
          </a:bodyPr>
          <a:lstStyle/>
          <a:p>
            <a:r>
              <a:rPr lang="en-US"/>
              <a:t>How do we maximize time by leveraging asynchronous and synchronous learning opportunities? </a:t>
            </a:r>
          </a:p>
        </p:txBody>
      </p:sp>
      <p:pic>
        <p:nvPicPr>
          <p:cNvPr id="4" name="Picture 5">
            <a:extLst>
              <a:ext uri="{FF2B5EF4-FFF2-40B4-BE49-F238E27FC236}">
                <a16:creationId xmlns:a16="http://schemas.microsoft.com/office/drawing/2014/main" id="{FA01C8C1-030E-6EE6-5D94-C4338D96DF06}"/>
              </a:ext>
              <a:ext uri="{C183D7F6-B498-43B3-948B-1728B52AA6E4}">
                <adec:decorative xmlns:adec="http://schemas.microsoft.com/office/drawing/2017/decorative" val="1"/>
              </a:ext>
            </a:extLst>
          </p:cNvPr>
          <p:cNvPicPr>
            <a:picLocks noChangeAspect="1"/>
          </p:cNvPicPr>
          <p:nvPr/>
        </p:nvPicPr>
        <p:blipFill rotWithShape="1">
          <a:blip r:embed="rId3"/>
          <a:srcRect l="15486" r="10001" b="-1"/>
          <a:stretch/>
        </p:blipFill>
        <p:spPr>
          <a:xfrm>
            <a:off x="6096000" y="10"/>
            <a:ext cx="6096000" cy="546098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noFill/>
          <a:ln>
            <a:noFill/>
          </a:ln>
        </p:spPr>
      </p:pic>
      <p:sp>
        <p:nvSpPr>
          <p:cNvPr id="5" name="Slide Number Placeholder 4">
            <a:extLst>
              <a:ext uri="{FF2B5EF4-FFF2-40B4-BE49-F238E27FC236}">
                <a16:creationId xmlns:a16="http://schemas.microsoft.com/office/drawing/2014/main" id="{9D50F952-7FC1-494A-AD1C-AD812769B29A}"/>
              </a:ext>
            </a:extLst>
          </p:cNvPr>
          <p:cNvSpPr>
            <a:spLocks noGrp="1"/>
          </p:cNvSpPr>
          <p:nvPr>
            <p:ph type="sldNum" sz="quarter" idx="11"/>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35</a:t>
            </a:fld>
            <a:endParaRPr lang="en-US"/>
          </a:p>
        </p:txBody>
      </p:sp>
    </p:spTree>
    <p:extLst>
      <p:ext uri="{BB962C8B-B14F-4D97-AF65-F5344CB8AC3E}">
        <p14:creationId xmlns:p14="http://schemas.microsoft.com/office/powerpoint/2010/main" val="535556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662D-8AF0-455F-8D6E-B11AA8E0246A}"/>
              </a:ext>
            </a:extLst>
          </p:cNvPr>
          <p:cNvSpPr>
            <a:spLocks noGrp="1"/>
          </p:cNvSpPr>
          <p:nvPr>
            <p:ph type="ctrTitle"/>
          </p:nvPr>
        </p:nvSpPr>
        <p:spPr>
          <a:xfrm>
            <a:off x="426720" y="796538"/>
            <a:ext cx="5373467" cy="2005977"/>
          </a:xfrm>
        </p:spPr>
        <p:txBody>
          <a:bodyPr anchor="b">
            <a:normAutofit/>
          </a:bodyPr>
          <a:lstStyle/>
          <a:p>
            <a:r>
              <a:rPr lang="en-US" dirty="0"/>
              <a:t>Claire Merlin-</a:t>
            </a:r>
            <a:r>
              <a:rPr lang="en-US" dirty="0" err="1"/>
              <a:t>Knoblich</a:t>
            </a:r>
            <a:endParaRPr lang="en-US" dirty="0"/>
          </a:p>
        </p:txBody>
      </p:sp>
      <p:sp>
        <p:nvSpPr>
          <p:cNvPr id="3" name="Content Placeholder 2">
            <a:extLst>
              <a:ext uri="{FF2B5EF4-FFF2-40B4-BE49-F238E27FC236}">
                <a16:creationId xmlns:a16="http://schemas.microsoft.com/office/drawing/2014/main" id="{073658BE-B7D9-4C65-8860-CED43AE2168B}"/>
              </a:ext>
            </a:extLst>
          </p:cNvPr>
          <p:cNvSpPr>
            <a:spLocks noGrp="1"/>
          </p:cNvSpPr>
          <p:nvPr>
            <p:ph type="subTitle" idx="1"/>
          </p:nvPr>
        </p:nvSpPr>
        <p:spPr>
          <a:xfrm>
            <a:off x="426720" y="2831372"/>
            <a:ext cx="5373467" cy="2167589"/>
          </a:xfrm>
        </p:spPr>
        <p:txBody>
          <a:bodyPr>
            <a:normAutofit/>
          </a:bodyPr>
          <a:lstStyle/>
          <a:p>
            <a:pPr>
              <a:lnSpc>
                <a:spcPct val="90000"/>
              </a:lnSpc>
            </a:pPr>
            <a:r>
              <a:rPr lang="en-US" sz="3000"/>
              <a:t>University of North Carolina, Charlotte</a:t>
            </a:r>
          </a:p>
          <a:p>
            <a:pPr>
              <a:lnSpc>
                <a:spcPct val="90000"/>
              </a:lnSpc>
            </a:pPr>
            <a:r>
              <a:rPr lang="en-US" sz="3000"/>
              <a:t>Associate Professor</a:t>
            </a:r>
          </a:p>
          <a:p>
            <a:pPr>
              <a:lnSpc>
                <a:spcPct val="90000"/>
              </a:lnSpc>
            </a:pPr>
            <a:r>
              <a:rPr lang="en-US" sz="3000">
                <a:hlinkClick r:id="rId3"/>
              </a:rPr>
              <a:t>claremerlin@uncc.edu</a:t>
            </a:r>
            <a:endParaRPr lang="en-US" sz="3000"/>
          </a:p>
          <a:p>
            <a:pPr>
              <a:lnSpc>
                <a:spcPct val="90000"/>
              </a:lnSpc>
            </a:pPr>
            <a:endParaRPr lang="en-US" sz="3000"/>
          </a:p>
        </p:txBody>
      </p:sp>
      <p:pic>
        <p:nvPicPr>
          <p:cNvPr id="8" name="Content Placeholder 7" descr="Claire Merlin-Knoblich headshot">
            <a:extLst>
              <a:ext uri="{FF2B5EF4-FFF2-40B4-BE49-F238E27FC236}">
                <a16:creationId xmlns:a16="http://schemas.microsoft.com/office/drawing/2014/main" id="{D269AF53-56FA-4FDC-BE72-426B5A1B4F30}"/>
              </a:ext>
            </a:extLst>
          </p:cNvPr>
          <p:cNvPicPr>
            <a:picLocks noGrp="1" noChangeAspect="1"/>
          </p:cNvPicPr>
          <p:nvPr>
            <p:ph type="pic" sz="quarter" idx="20"/>
          </p:nvPr>
        </p:nvPicPr>
        <p:blipFill rotWithShape="1">
          <a:blip r:embed="rId4" cstate="print">
            <a:extLst>
              <a:ext uri="{28A0092B-C50C-407E-A947-70E740481C1C}">
                <a14:useLocalDpi xmlns:a14="http://schemas.microsoft.com/office/drawing/2010/main" val="0"/>
              </a:ext>
            </a:extLst>
          </a:blip>
          <a:srcRect b="32813"/>
          <a:stretch/>
        </p:blipFill>
        <p:spPr>
          <a:xfrm>
            <a:off x="6096000" y="10"/>
            <a:ext cx="6096000" cy="5460989"/>
          </a:xfrm>
          <a:noFill/>
        </p:spPr>
      </p:pic>
      <p:sp>
        <p:nvSpPr>
          <p:cNvPr id="6" name="Slide Number Placeholder 5">
            <a:extLst>
              <a:ext uri="{FF2B5EF4-FFF2-40B4-BE49-F238E27FC236}">
                <a16:creationId xmlns:a16="http://schemas.microsoft.com/office/drawing/2014/main" id="{528C6557-9076-4175-BBDC-82274DF585CB}"/>
              </a:ext>
            </a:extLst>
          </p:cNvPr>
          <p:cNvSpPr>
            <a:spLocks noGrp="1"/>
          </p:cNvSpPr>
          <p:nvPr>
            <p:ph type="sldNum" sz="quarter" idx="11"/>
          </p:nvPr>
        </p:nvSpPr>
        <p:spPr>
          <a:xfrm>
            <a:off x="11916192" y="6585203"/>
            <a:ext cx="153888" cy="153888"/>
          </a:xfrm>
        </p:spPr>
        <p:txBody>
          <a:bodyPr wrap="none" anchor="b">
            <a:normAutofit/>
          </a:bodyPr>
          <a:lstStyle/>
          <a:p>
            <a:pPr>
              <a:spcAft>
                <a:spcPts val="600"/>
              </a:spcAft>
            </a:pPr>
            <a:fld id="{BABF4E83-61DB-418F-A99F-17BC9BB58EF6}" type="slidenum">
              <a:rPr lang="en-US" smtClean="0"/>
              <a:pPr>
                <a:spcAft>
                  <a:spcPts val="600"/>
                </a:spcAft>
              </a:pPr>
              <a:t>36</a:t>
            </a:fld>
            <a:endParaRPr lang="en-US"/>
          </a:p>
        </p:txBody>
      </p:sp>
    </p:spTree>
    <p:extLst>
      <p:ext uri="{BB962C8B-B14F-4D97-AF65-F5344CB8AC3E}">
        <p14:creationId xmlns:p14="http://schemas.microsoft.com/office/powerpoint/2010/main" val="656448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t>This presentation is ironic. It is </a:t>
            </a:r>
            <a:r>
              <a:rPr lang="en-US" i="1" dirty="0"/>
              <a:t>not</a:t>
            </a:r>
            <a:r>
              <a:rPr lang="en-US" dirty="0"/>
              <a:t> flipped!</a:t>
            </a:r>
          </a:p>
        </p:txBody>
      </p:sp>
      <p:pic>
        <p:nvPicPr>
          <p:cNvPr id="7" name="Content Placeholder 6">
            <a:extLst>
              <a:ext uri="{FF2B5EF4-FFF2-40B4-BE49-F238E27FC236}">
                <a16:creationId xmlns:a16="http://schemas.microsoft.com/office/drawing/2014/main" id="{78B8A842-6674-58BB-0424-6BC03FCECB8A}"/>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2493500" y="1281762"/>
            <a:ext cx="7265324" cy="4842164"/>
          </a:xfrm>
          <a:noFill/>
        </p:spPr>
      </p:pic>
      <p:sp>
        <p:nvSpPr>
          <p:cNvPr id="14" name="Slide Number Placeholder 4">
            <a:extLst>
              <a:ext uri="{FF2B5EF4-FFF2-40B4-BE49-F238E27FC236}">
                <a16:creationId xmlns:a16="http://schemas.microsoft.com/office/drawing/2014/main" id="{629C8F3F-BA96-0100-20D6-03E793EBB31A}"/>
              </a:ext>
            </a:extLst>
          </p:cNvPr>
          <p:cNvSpPr>
            <a:spLocks noGrp="1"/>
          </p:cNvSpPr>
          <p:nvPr>
            <p:ph type="sldNum" sz="quarter" idx="14"/>
          </p:nvPr>
        </p:nvSpPr>
        <p:spPr/>
        <p:txBody>
          <a:bodyPr/>
          <a:lstStyle/>
          <a:p>
            <a:pPr>
              <a:spcAft>
                <a:spcPts val="600"/>
              </a:spcAft>
            </a:pPr>
            <a:fld id="{99A20822-4A49-4D36-86E3-300BA48D3F00}" type="slidenum">
              <a:rPr lang="en-US" smtClean="0"/>
              <a:pPr>
                <a:spcAft>
                  <a:spcPts val="600"/>
                </a:spcAft>
              </a:pPr>
              <a:t>37</a:t>
            </a:fld>
            <a:endParaRPr lang="en-US"/>
          </a:p>
        </p:txBody>
      </p:sp>
    </p:spTree>
    <p:extLst>
      <p:ext uri="{BB962C8B-B14F-4D97-AF65-F5344CB8AC3E}">
        <p14:creationId xmlns:p14="http://schemas.microsoft.com/office/powerpoint/2010/main" val="585799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2D27-3741-395D-0781-C7A437268B0F}"/>
              </a:ext>
            </a:extLst>
          </p:cNvPr>
          <p:cNvSpPr>
            <a:spLocks noGrp="1"/>
          </p:cNvSpPr>
          <p:nvPr>
            <p:ph type="title"/>
          </p:nvPr>
        </p:nvSpPr>
        <p:spPr>
          <a:xfrm>
            <a:off x="457200" y="0"/>
            <a:ext cx="11338560" cy="1107996"/>
          </a:xfrm>
        </p:spPr>
        <p:txBody>
          <a:bodyPr anchor="b">
            <a:normAutofit/>
          </a:bodyPr>
          <a:lstStyle/>
          <a:p>
            <a:r>
              <a:rPr lang="en-US" dirty="0"/>
              <a:t>Flipped Learning</a:t>
            </a:r>
          </a:p>
        </p:txBody>
      </p:sp>
      <p:sp>
        <p:nvSpPr>
          <p:cNvPr id="4" name="Content Placeholder 3">
            <a:extLst>
              <a:ext uri="{FF2B5EF4-FFF2-40B4-BE49-F238E27FC236}">
                <a16:creationId xmlns:a16="http://schemas.microsoft.com/office/drawing/2014/main" id="{43750DA2-D329-4366-7C1D-E47E4FB0FBC4}"/>
              </a:ext>
            </a:extLst>
          </p:cNvPr>
          <p:cNvSpPr>
            <a:spLocks noGrp="1"/>
          </p:cNvSpPr>
          <p:nvPr>
            <p:ph sz="half" idx="1"/>
          </p:nvPr>
        </p:nvSpPr>
        <p:spPr>
          <a:xfrm>
            <a:off x="457200" y="1280160"/>
            <a:ext cx="5568696" cy="4846320"/>
          </a:xfrm>
        </p:spPr>
        <p:txBody>
          <a:bodyPr>
            <a:normAutofit/>
          </a:bodyPr>
          <a:lstStyle/>
          <a:p>
            <a:pPr marL="0" indent="0">
              <a:buNone/>
            </a:pPr>
            <a:r>
              <a:rPr lang="en-US">
                <a:solidFill>
                  <a:schemeClr val="tx1"/>
                </a:solidFill>
              </a:rPr>
              <a:t>A teaching approach in which students view prerecorded video lectures outside of class and then engage in activities applying course content during class.</a:t>
            </a:r>
          </a:p>
          <a:p>
            <a:endParaRPr lang="en-US"/>
          </a:p>
        </p:txBody>
      </p:sp>
      <p:pic>
        <p:nvPicPr>
          <p:cNvPr id="8" name="Content Placeholder 7">
            <a:extLst>
              <a:ext uri="{FF2B5EF4-FFF2-40B4-BE49-F238E27FC236}">
                <a16:creationId xmlns:a16="http://schemas.microsoft.com/office/drawing/2014/main" id="{59DE392A-7CB0-36C2-E4BA-DBCA9B414DBA}"/>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27064" y="1712511"/>
            <a:ext cx="5568696" cy="3981618"/>
          </a:xfrm>
          <a:noFill/>
        </p:spPr>
      </p:pic>
      <p:sp>
        <p:nvSpPr>
          <p:cNvPr id="6" name="Slide Number Placeholder 5">
            <a:extLst>
              <a:ext uri="{FF2B5EF4-FFF2-40B4-BE49-F238E27FC236}">
                <a16:creationId xmlns:a16="http://schemas.microsoft.com/office/drawing/2014/main" id="{3F938EBD-C07A-AE0C-B36C-D623D180F30E}"/>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BABF4E83-61DB-418F-A99F-17BC9BB58EF6}" type="slidenum">
              <a:rPr lang="en-US" smtClean="0"/>
              <a:pPr>
                <a:spcAft>
                  <a:spcPts val="600"/>
                </a:spcAft>
              </a:pPr>
              <a:t>38</a:t>
            </a:fld>
            <a:endParaRPr lang="en-US"/>
          </a:p>
        </p:txBody>
      </p:sp>
    </p:spTree>
    <p:extLst>
      <p:ext uri="{BB962C8B-B14F-4D97-AF65-F5344CB8AC3E}">
        <p14:creationId xmlns:p14="http://schemas.microsoft.com/office/powerpoint/2010/main" val="440731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a:t>Traditional Class or Professional Development</a:t>
            </a:r>
          </a:p>
        </p:txBody>
      </p:sp>
      <p:graphicFrame>
        <p:nvGraphicFramePr>
          <p:cNvPr id="8" name="Diagram 7" descr="For Students: In a non-flipped classroom: lecture occurs in class and homework occurs out of class. &#10;&#10;For Instructors: In a non-flipped classroom: instructors plan a lecture and may plan in-class activities in which students apply content they learned in the lecture">
            <a:extLst>
              <a:ext uri="{FF2B5EF4-FFF2-40B4-BE49-F238E27FC236}">
                <a16:creationId xmlns:a16="http://schemas.microsoft.com/office/drawing/2014/main" id="{361F3D60-E36C-420C-9700-877FEA1FD798}"/>
              </a:ext>
            </a:extLst>
          </p:cNvPr>
          <p:cNvGraphicFramePr/>
          <p:nvPr>
            <p:extLst>
              <p:ext uri="{D42A27DB-BD31-4B8C-83A1-F6EECF244321}">
                <p14:modId xmlns:p14="http://schemas.microsoft.com/office/powerpoint/2010/main" val="2832897663"/>
              </p:ext>
            </p:extLst>
          </p:nvPr>
        </p:nvGraphicFramePr>
        <p:xfrm>
          <a:off x="319722" y="1307200"/>
          <a:ext cx="11612880" cy="4629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lide Number Placeholder 5">
            <a:extLst>
              <a:ext uri="{FF2B5EF4-FFF2-40B4-BE49-F238E27FC236}">
                <a16:creationId xmlns:a16="http://schemas.microsoft.com/office/drawing/2014/main" id="{3B68A9D2-5397-4876-C4CA-00A4C780C64C}"/>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39</a:t>
            </a:fld>
            <a:endParaRPr lang="en-US"/>
          </a:p>
        </p:txBody>
      </p:sp>
    </p:spTree>
    <p:extLst>
      <p:ext uri="{BB962C8B-B14F-4D97-AF65-F5344CB8AC3E}">
        <p14:creationId xmlns:p14="http://schemas.microsoft.com/office/powerpoint/2010/main" val="421662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28445" y="-186906"/>
            <a:ext cx="11338560" cy="1107996"/>
          </a:xfrm>
        </p:spPr>
        <p:txBody>
          <a:bodyPr/>
          <a:lstStyle/>
          <a:p>
            <a:r>
              <a:rPr lang="en-US"/>
              <a:t>Agenda </a:t>
            </a:r>
          </a:p>
        </p:txBody>
      </p:sp>
      <p:sp>
        <p:nvSpPr>
          <p:cNvPr id="2" name="Text Placeholder 1"/>
          <p:cNvSpPr>
            <a:spLocks noGrp="1"/>
          </p:cNvSpPr>
          <p:nvPr>
            <p:ph type="body" sz="quarter" idx="10"/>
          </p:nvPr>
        </p:nvSpPr>
        <p:spPr>
          <a:xfrm>
            <a:off x="500332" y="1222651"/>
            <a:ext cx="11582975" cy="5090734"/>
          </a:xfrm>
        </p:spPr>
        <p:txBody>
          <a:bodyPr>
            <a:normAutofit fontScale="92500" lnSpcReduction="20000"/>
          </a:bodyPr>
          <a:lstStyle/>
          <a:p>
            <a:pPr>
              <a:buFont typeface="Arial" panose="020B0604020202020204" pitchFamily="34" charset="0"/>
              <a:buChar char="•"/>
            </a:pPr>
            <a:r>
              <a:rPr lang="en-US" dirty="0">
                <a:solidFill>
                  <a:schemeClr val="tx1"/>
                </a:solidFill>
              </a:rPr>
              <a:t>Welcome </a:t>
            </a:r>
          </a:p>
          <a:p>
            <a:pPr>
              <a:buFont typeface="Arial" panose="020B0604020202020204" pitchFamily="34" charset="0"/>
              <a:buChar char="•"/>
            </a:pPr>
            <a:r>
              <a:rPr lang="en-US" dirty="0">
                <a:solidFill>
                  <a:schemeClr val="tx1"/>
                </a:solidFill>
              </a:rPr>
              <a:t>Challenge One: Connection Between Development and Implementation</a:t>
            </a:r>
          </a:p>
          <a:p>
            <a:pPr>
              <a:buFont typeface="Arial" panose="020B0604020202020204" pitchFamily="34" charset="0"/>
              <a:buChar char="•"/>
            </a:pPr>
            <a:r>
              <a:rPr lang="en-US" dirty="0">
                <a:solidFill>
                  <a:schemeClr val="tx1"/>
                </a:solidFill>
              </a:rPr>
              <a:t>Challenge Two: Connections Across Seven Components of the IEP</a:t>
            </a:r>
          </a:p>
          <a:p>
            <a:pPr>
              <a:buFont typeface="Arial" panose="020B0604020202020204" pitchFamily="34" charset="0"/>
              <a:buChar char="•"/>
            </a:pPr>
            <a:r>
              <a:rPr lang="en-US" dirty="0">
                <a:solidFill>
                  <a:schemeClr val="tx1"/>
                </a:solidFill>
              </a:rPr>
              <a:t>Break [20 minutes]</a:t>
            </a:r>
          </a:p>
          <a:p>
            <a:pPr>
              <a:buFont typeface="Arial" panose="020B0604020202020204" pitchFamily="34" charset="0"/>
              <a:buChar char="•"/>
            </a:pPr>
            <a:r>
              <a:rPr lang="en-US" dirty="0">
                <a:solidFill>
                  <a:schemeClr val="tx1"/>
                </a:solidFill>
              </a:rPr>
              <a:t>Challenge Three: Asynchronous v. Synchronous Learning</a:t>
            </a:r>
          </a:p>
          <a:p>
            <a:pPr>
              <a:buFont typeface="Arial" panose="020B0604020202020204" pitchFamily="34" charset="0"/>
              <a:buChar char="•"/>
            </a:pPr>
            <a:r>
              <a:rPr lang="en-US" dirty="0">
                <a:solidFill>
                  <a:schemeClr val="tx1"/>
                </a:solidFill>
              </a:rPr>
              <a:t>Challenge Four: Facilitating Conversations About Development and Implementation of High-Quality IEPs</a:t>
            </a:r>
          </a:p>
          <a:p>
            <a:pPr>
              <a:buFont typeface="Arial" panose="020B0604020202020204" pitchFamily="34" charset="0"/>
              <a:buChar char="•"/>
            </a:pPr>
            <a:r>
              <a:rPr lang="en-US" dirty="0">
                <a:solidFill>
                  <a:schemeClr val="tx1"/>
                </a:solidFill>
              </a:rPr>
              <a:t>Closing</a:t>
            </a:r>
          </a:p>
        </p:txBody>
      </p:sp>
      <p:sp>
        <p:nvSpPr>
          <p:cNvPr id="3" name="Slide Number Placeholder 2"/>
          <p:cNvSpPr>
            <a:spLocks noGrp="1"/>
          </p:cNvSpPr>
          <p:nvPr>
            <p:ph type="sldNum" sz="quarter" idx="12"/>
          </p:nvPr>
        </p:nvSpPr>
        <p:spPr/>
        <p:txBody>
          <a:bodyPr/>
          <a:lstStyle/>
          <a:p>
            <a:fld id="{99A20822-4A49-4D36-86E3-300BA48D3F00}" type="slidenum">
              <a:rPr lang="en-US" smtClean="0"/>
              <a:pPr/>
              <a:t>4</a:t>
            </a:fld>
            <a:endParaRPr lang="en-US"/>
          </a:p>
        </p:txBody>
      </p:sp>
    </p:spTree>
    <p:extLst>
      <p:ext uri="{BB962C8B-B14F-4D97-AF65-F5344CB8AC3E}">
        <p14:creationId xmlns:p14="http://schemas.microsoft.com/office/powerpoint/2010/main" val="1112912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a:t>Class or Professional Development </a:t>
            </a:r>
            <a:br>
              <a:rPr lang="en-US"/>
            </a:br>
            <a:r>
              <a:rPr lang="en-US"/>
              <a:t>Using Flipped Learning</a:t>
            </a:r>
          </a:p>
        </p:txBody>
      </p:sp>
      <p:graphicFrame>
        <p:nvGraphicFramePr>
          <p:cNvPr id="8" name="Diagram 7" descr="For Students: In a flipped classroom: lecture is delivered out of class (via video lecture) and home (or application of content) occurs in class. &#10;&#10;For Instructors: In a flipped classroom: instructors create concise video lectures summarizing and synthesizing course content and plan meaningful, collaborative, in-class activities in which students apply content they learned in video lectures.">
            <a:extLst>
              <a:ext uri="{FF2B5EF4-FFF2-40B4-BE49-F238E27FC236}">
                <a16:creationId xmlns:a16="http://schemas.microsoft.com/office/drawing/2014/main" id="{361F3D60-E36C-420C-9700-877FEA1FD798}"/>
              </a:ext>
            </a:extLst>
          </p:cNvPr>
          <p:cNvGraphicFramePr/>
          <p:nvPr>
            <p:extLst>
              <p:ext uri="{D42A27DB-BD31-4B8C-83A1-F6EECF244321}">
                <p14:modId xmlns:p14="http://schemas.microsoft.com/office/powerpoint/2010/main" val="1885619301"/>
              </p:ext>
            </p:extLst>
          </p:nvPr>
        </p:nvGraphicFramePr>
        <p:xfrm>
          <a:off x="319722" y="1307200"/>
          <a:ext cx="11612880" cy="4629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lide Number Placeholder 5">
            <a:extLst>
              <a:ext uri="{FF2B5EF4-FFF2-40B4-BE49-F238E27FC236}">
                <a16:creationId xmlns:a16="http://schemas.microsoft.com/office/drawing/2014/main" id="{3B68A9D2-5397-4876-C4CA-00A4C780C64C}"/>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40</a:t>
            </a:fld>
            <a:endParaRPr lang="en-US"/>
          </a:p>
        </p:txBody>
      </p:sp>
    </p:spTree>
    <p:extLst>
      <p:ext uri="{BB962C8B-B14F-4D97-AF65-F5344CB8AC3E}">
        <p14:creationId xmlns:p14="http://schemas.microsoft.com/office/powerpoint/2010/main" val="1578638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1107996"/>
          </a:xfrm>
        </p:spPr>
        <p:txBody>
          <a:bodyPr anchor="b">
            <a:normAutofit/>
          </a:bodyPr>
          <a:lstStyle/>
          <a:p>
            <a:r>
              <a:rPr lang="en-US"/>
              <a:t>Benefits of Flipped Learning</a:t>
            </a:r>
          </a:p>
        </p:txBody>
      </p:sp>
      <p:graphicFrame>
        <p:nvGraphicFramePr>
          <p:cNvPr id="5" name="Content Placeholder 2" descr="Solves the lecture/practice dilemma&#10;(Gladding and Ivers, 2012)&#10;&#10;Encourages Synthesis of material, critical thinking in students, and higher order thinking (Sams and Bergmann, 2013)&#10;&#10;Helps emphasize the application of key ideas to practitioner context (Berge, 2015)">
            <a:extLst>
              <a:ext uri="{FF2B5EF4-FFF2-40B4-BE49-F238E27FC236}">
                <a16:creationId xmlns:a16="http://schemas.microsoft.com/office/drawing/2014/main" id="{83DA2022-520A-AF8A-C352-19CD102C5599}"/>
              </a:ext>
            </a:extLst>
          </p:cNvPr>
          <p:cNvGraphicFramePr>
            <a:graphicFrameLocks noGrp="1"/>
          </p:cNvGraphicFramePr>
          <p:nvPr>
            <p:ph sz="quarter" idx="17"/>
            <p:extLst>
              <p:ext uri="{D42A27DB-BD31-4B8C-83A1-F6EECF244321}">
                <p14:modId xmlns:p14="http://schemas.microsoft.com/office/powerpoint/2010/main" val="2749595665"/>
              </p:ext>
            </p:extLst>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lide Number Placeholder 4">
            <a:extLst>
              <a:ext uri="{FF2B5EF4-FFF2-40B4-BE49-F238E27FC236}">
                <a16:creationId xmlns:a16="http://schemas.microsoft.com/office/drawing/2014/main" id="{A4A611A5-C6A5-3C84-3DB4-A72A82E96E41}"/>
              </a:ext>
            </a:extLst>
          </p:cNvPr>
          <p:cNvSpPr>
            <a:spLocks noGrp="1"/>
          </p:cNvSpPr>
          <p:nvPr>
            <p:ph type="sldNum" sz="quarter" idx="18"/>
          </p:nvPr>
        </p:nvSpPr>
        <p:spPr>
          <a:xfrm>
            <a:off x="11916192" y="6585203"/>
            <a:ext cx="153888" cy="153888"/>
          </a:xfrm>
        </p:spPr>
        <p:txBody>
          <a:bodyPr/>
          <a:lstStyle/>
          <a:p>
            <a:pPr>
              <a:spcAft>
                <a:spcPts val="600"/>
              </a:spcAft>
            </a:pPr>
            <a:fld id="{99A20822-4A49-4D36-86E3-300BA48D3F00}" type="slidenum">
              <a:rPr lang="en-US" smtClean="0"/>
              <a:pPr>
                <a:spcAft>
                  <a:spcPts val="600"/>
                </a:spcAft>
              </a:pPr>
              <a:t>41</a:t>
            </a:fld>
            <a:endParaRPr lang="en-US"/>
          </a:p>
        </p:txBody>
      </p:sp>
    </p:spTree>
    <p:extLst>
      <p:ext uri="{BB962C8B-B14F-4D97-AF65-F5344CB8AC3E}">
        <p14:creationId xmlns:p14="http://schemas.microsoft.com/office/powerpoint/2010/main" val="134548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1107996"/>
          </a:xfrm>
        </p:spPr>
        <p:txBody>
          <a:bodyPr anchor="b">
            <a:normAutofit/>
          </a:bodyPr>
          <a:lstStyle/>
          <a:p>
            <a:r>
              <a:rPr lang="en-US" dirty="0"/>
              <a:t>Benefits of Flipped Learning </a:t>
            </a:r>
            <a:r>
              <a:rPr lang="en-US" dirty="0">
                <a:solidFill>
                  <a:schemeClr val="bg1"/>
                </a:solidFill>
              </a:rPr>
              <a:t>2</a:t>
            </a:r>
          </a:p>
        </p:txBody>
      </p:sp>
      <p:graphicFrame>
        <p:nvGraphicFramePr>
          <p:cNvPr id="5" name="Content Placeholder 2" descr="Is student centered instead of teacher focused (Grant, 2013)&#10;&#10;Allows students to access content when needed (Bergmann and Sams, 2012)&#10;&#10;Allows for differentiation and supporting diverse student needs (Berge 2015; Sams and Bergmann, 2013)">
            <a:extLst>
              <a:ext uri="{FF2B5EF4-FFF2-40B4-BE49-F238E27FC236}">
                <a16:creationId xmlns:a16="http://schemas.microsoft.com/office/drawing/2014/main" id="{83DA2022-520A-AF8A-C352-19CD102C5599}"/>
              </a:ext>
            </a:extLst>
          </p:cNvPr>
          <p:cNvGraphicFramePr>
            <a:graphicFrameLocks noGrp="1"/>
          </p:cNvGraphicFramePr>
          <p:nvPr>
            <p:ph sz="quarter" idx="17"/>
            <p:extLst>
              <p:ext uri="{D42A27DB-BD31-4B8C-83A1-F6EECF244321}">
                <p14:modId xmlns:p14="http://schemas.microsoft.com/office/powerpoint/2010/main" val="2638122681"/>
              </p:ext>
            </p:extLst>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lide Number Placeholder 4">
            <a:extLst>
              <a:ext uri="{FF2B5EF4-FFF2-40B4-BE49-F238E27FC236}">
                <a16:creationId xmlns:a16="http://schemas.microsoft.com/office/drawing/2014/main" id="{A4A611A5-C6A5-3C84-3DB4-A72A82E96E41}"/>
              </a:ext>
            </a:extLst>
          </p:cNvPr>
          <p:cNvSpPr>
            <a:spLocks noGrp="1"/>
          </p:cNvSpPr>
          <p:nvPr>
            <p:ph type="sldNum" sz="quarter" idx="18"/>
          </p:nvPr>
        </p:nvSpPr>
        <p:spPr>
          <a:xfrm>
            <a:off x="11916192" y="6585203"/>
            <a:ext cx="153888" cy="153888"/>
          </a:xfrm>
        </p:spPr>
        <p:txBody>
          <a:bodyPr/>
          <a:lstStyle/>
          <a:p>
            <a:pPr>
              <a:spcAft>
                <a:spcPts val="600"/>
              </a:spcAft>
            </a:pPr>
            <a:fld id="{99A20822-4A49-4D36-86E3-300BA48D3F00}" type="slidenum">
              <a:rPr lang="en-US" smtClean="0"/>
              <a:pPr>
                <a:spcAft>
                  <a:spcPts val="600"/>
                </a:spcAft>
              </a:pPr>
              <a:t>42</a:t>
            </a:fld>
            <a:endParaRPr lang="en-US"/>
          </a:p>
        </p:txBody>
      </p:sp>
    </p:spTree>
    <p:extLst>
      <p:ext uri="{BB962C8B-B14F-4D97-AF65-F5344CB8AC3E}">
        <p14:creationId xmlns:p14="http://schemas.microsoft.com/office/powerpoint/2010/main" val="3119212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1107996"/>
          </a:xfrm>
        </p:spPr>
        <p:txBody>
          <a:bodyPr anchor="b">
            <a:normAutofit/>
          </a:bodyPr>
          <a:lstStyle/>
          <a:p>
            <a:r>
              <a:rPr lang="en-US" dirty="0"/>
              <a:t>How to Flip a Class</a:t>
            </a:r>
          </a:p>
        </p:txBody>
      </p:sp>
      <p:pic>
        <p:nvPicPr>
          <p:cNvPr id="9" name="Content Placeholder 8">
            <a:extLst>
              <a:ext uri="{FF2B5EF4-FFF2-40B4-BE49-F238E27FC236}">
                <a16:creationId xmlns:a16="http://schemas.microsoft.com/office/drawing/2014/main" id="{34D12B4D-C44A-F01C-43F4-42BC50D6C647}"/>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5183" r="10182" b="-1"/>
          <a:stretch/>
        </p:blipFill>
        <p:spPr>
          <a:xfrm>
            <a:off x="457200" y="1280160"/>
            <a:ext cx="5568696" cy="4846320"/>
          </a:xfrm>
          <a:noFill/>
        </p:spPr>
      </p:pic>
      <p:sp>
        <p:nvSpPr>
          <p:cNvPr id="7" name="Content Placeholder 6">
            <a:extLst>
              <a:ext uri="{FF2B5EF4-FFF2-40B4-BE49-F238E27FC236}">
                <a16:creationId xmlns:a16="http://schemas.microsoft.com/office/drawing/2014/main" id="{D1695463-722C-7F2C-18BB-56FC2248299F}"/>
              </a:ext>
            </a:extLst>
          </p:cNvPr>
          <p:cNvSpPr>
            <a:spLocks noGrp="1"/>
          </p:cNvSpPr>
          <p:nvPr>
            <p:ph sz="half" idx="2"/>
          </p:nvPr>
        </p:nvSpPr>
        <p:spPr>
          <a:xfrm>
            <a:off x="6227064" y="1280160"/>
            <a:ext cx="5568696" cy="4846320"/>
          </a:xfrm>
        </p:spPr>
        <p:txBody>
          <a:bodyPr>
            <a:normAutofit/>
          </a:bodyPr>
          <a:lstStyle/>
          <a:p>
            <a:pPr marL="514350" indent="-514350">
              <a:buAutoNum type="arabicPeriod"/>
            </a:pPr>
            <a:r>
              <a:rPr lang="en-US">
                <a:solidFill>
                  <a:schemeClr val="tx1"/>
                </a:solidFill>
              </a:rPr>
              <a:t>Video Lecture: Prework</a:t>
            </a:r>
          </a:p>
          <a:p>
            <a:pPr marL="514350" indent="-514350">
              <a:buAutoNum type="arabicPeriod"/>
            </a:pPr>
            <a:r>
              <a:rPr lang="en-US">
                <a:solidFill>
                  <a:schemeClr val="tx1"/>
                </a:solidFill>
              </a:rPr>
              <a:t>Preclass Question</a:t>
            </a:r>
          </a:p>
          <a:p>
            <a:pPr marL="514350" indent="-514350">
              <a:buAutoNum type="arabicPeriod"/>
            </a:pPr>
            <a:r>
              <a:rPr lang="en-US">
                <a:solidFill>
                  <a:schemeClr val="tx1"/>
                </a:solidFill>
              </a:rPr>
              <a:t>In-class Activities</a:t>
            </a:r>
          </a:p>
          <a:p>
            <a:pPr marL="0" indent="0">
              <a:buNone/>
            </a:pPr>
            <a:endParaRPr lang="en-US"/>
          </a:p>
        </p:txBody>
      </p:sp>
      <p:sp>
        <p:nvSpPr>
          <p:cNvPr id="16" name="Slide Number Placeholder 5">
            <a:extLst>
              <a:ext uri="{FF2B5EF4-FFF2-40B4-BE49-F238E27FC236}">
                <a16:creationId xmlns:a16="http://schemas.microsoft.com/office/drawing/2014/main" id="{D1C3FEEC-A908-0221-271C-6332C4253EF8}"/>
              </a:ext>
            </a:extLst>
          </p:cNvPr>
          <p:cNvSpPr>
            <a:spLocks noGrp="1"/>
          </p:cNvSpPr>
          <p:nvPr>
            <p:ph type="sldNum" sz="quarter" idx="12"/>
          </p:nvPr>
        </p:nvSpPr>
        <p:spPr>
          <a:xfrm>
            <a:off x="11916192" y="6585203"/>
            <a:ext cx="153888" cy="153888"/>
          </a:xfrm>
        </p:spPr>
        <p:txBody>
          <a:bodyPr/>
          <a:lstStyle/>
          <a:p>
            <a:pPr>
              <a:spcAft>
                <a:spcPts val="600"/>
              </a:spcAft>
            </a:pPr>
            <a:fld id="{BABF4E83-61DB-418F-A99F-17BC9BB58EF6}" type="slidenum">
              <a:rPr lang="en-US" smtClean="0"/>
              <a:pPr>
                <a:spcAft>
                  <a:spcPts val="600"/>
                </a:spcAft>
              </a:pPr>
              <a:t>43</a:t>
            </a:fld>
            <a:endParaRPr lang="en-US"/>
          </a:p>
        </p:txBody>
      </p:sp>
    </p:spTree>
    <p:extLst>
      <p:ext uri="{BB962C8B-B14F-4D97-AF65-F5344CB8AC3E}">
        <p14:creationId xmlns:p14="http://schemas.microsoft.com/office/powerpoint/2010/main" val="1054656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1107996"/>
          </a:xfrm>
        </p:spPr>
        <p:txBody>
          <a:bodyPr anchor="b">
            <a:normAutofit/>
          </a:bodyPr>
          <a:lstStyle/>
          <a:p>
            <a:r>
              <a:rPr lang="en-US" dirty="0"/>
              <a:t>How to Flip a Class </a:t>
            </a:r>
            <a:r>
              <a:rPr lang="en-US" dirty="0">
                <a:solidFill>
                  <a:schemeClr val="bg1"/>
                </a:solidFill>
              </a:rPr>
              <a:t>Step 1</a:t>
            </a:r>
          </a:p>
        </p:txBody>
      </p:sp>
      <p:pic>
        <p:nvPicPr>
          <p:cNvPr id="9" name="Content Placeholder 8">
            <a:extLst>
              <a:ext uri="{FF2B5EF4-FFF2-40B4-BE49-F238E27FC236}">
                <a16:creationId xmlns:a16="http://schemas.microsoft.com/office/drawing/2014/main" id="{34D12B4D-C44A-F01C-43F4-42BC50D6C647}"/>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5183" r="10182" b="-1"/>
          <a:stretch/>
        </p:blipFill>
        <p:spPr>
          <a:xfrm>
            <a:off x="457200" y="1280160"/>
            <a:ext cx="5568696" cy="4846320"/>
          </a:xfrm>
          <a:noFill/>
        </p:spPr>
      </p:pic>
      <p:sp>
        <p:nvSpPr>
          <p:cNvPr id="7" name="Content Placeholder 6">
            <a:extLst>
              <a:ext uri="{FF2B5EF4-FFF2-40B4-BE49-F238E27FC236}">
                <a16:creationId xmlns:a16="http://schemas.microsoft.com/office/drawing/2014/main" id="{D1695463-722C-7F2C-18BB-56FC2248299F}"/>
              </a:ext>
            </a:extLst>
          </p:cNvPr>
          <p:cNvSpPr>
            <a:spLocks noGrp="1"/>
          </p:cNvSpPr>
          <p:nvPr>
            <p:ph sz="half" idx="2"/>
          </p:nvPr>
        </p:nvSpPr>
        <p:spPr>
          <a:xfrm>
            <a:off x="6227064" y="1280160"/>
            <a:ext cx="5568696" cy="4846320"/>
          </a:xfrm>
        </p:spPr>
        <p:txBody>
          <a:bodyPr>
            <a:normAutofit/>
          </a:bodyPr>
          <a:lstStyle/>
          <a:p>
            <a:pPr marL="514350" indent="-514350">
              <a:buAutoNum type="arabicPeriod"/>
            </a:pPr>
            <a:r>
              <a:rPr lang="en-US" b="1">
                <a:solidFill>
                  <a:schemeClr val="tx1"/>
                </a:solidFill>
              </a:rPr>
              <a:t>Video Lecture: Prework</a:t>
            </a:r>
          </a:p>
          <a:p>
            <a:pPr marL="514350" indent="-514350">
              <a:buAutoNum type="arabicPeriod"/>
            </a:pPr>
            <a:r>
              <a:rPr lang="en-US">
                <a:solidFill>
                  <a:schemeClr val="tx1">
                    <a:lumMod val="60000"/>
                    <a:lumOff val="40000"/>
                  </a:schemeClr>
                </a:solidFill>
              </a:rPr>
              <a:t>Preclass Question</a:t>
            </a:r>
          </a:p>
          <a:p>
            <a:pPr marL="514350" indent="-514350">
              <a:buAutoNum type="arabicPeriod"/>
            </a:pPr>
            <a:r>
              <a:rPr lang="en-US">
                <a:solidFill>
                  <a:schemeClr val="tx1">
                    <a:lumMod val="60000"/>
                    <a:lumOff val="40000"/>
                  </a:schemeClr>
                </a:solidFill>
              </a:rPr>
              <a:t>In-class Activities</a:t>
            </a:r>
          </a:p>
          <a:p>
            <a:pPr marL="0" indent="0">
              <a:buNone/>
            </a:pPr>
            <a:endParaRPr lang="en-US"/>
          </a:p>
        </p:txBody>
      </p:sp>
      <p:sp>
        <p:nvSpPr>
          <p:cNvPr id="16" name="Slide Number Placeholder 5">
            <a:extLst>
              <a:ext uri="{FF2B5EF4-FFF2-40B4-BE49-F238E27FC236}">
                <a16:creationId xmlns:a16="http://schemas.microsoft.com/office/drawing/2014/main" id="{D1C3FEEC-A908-0221-271C-6332C4253EF8}"/>
              </a:ext>
            </a:extLst>
          </p:cNvPr>
          <p:cNvSpPr>
            <a:spLocks noGrp="1"/>
          </p:cNvSpPr>
          <p:nvPr>
            <p:ph type="sldNum" sz="quarter" idx="12"/>
          </p:nvPr>
        </p:nvSpPr>
        <p:spPr>
          <a:xfrm>
            <a:off x="11916192" y="6585203"/>
            <a:ext cx="153888" cy="153888"/>
          </a:xfrm>
        </p:spPr>
        <p:txBody>
          <a:bodyPr/>
          <a:lstStyle/>
          <a:p>
            <a:pPr>
              <a:spcAft>
                <a:spcPts val="600"/>
              </a:spcAft>
            </a:pPr>
            <a:fld id="{BABF4E83-61DB-418F-A99F-17BC9BB58EF6}" type="slidenum">
              <a:rPr lang="en-US" smtClean="0"/>
              <a:pPr>
                <a:spcAft>
                  <a:spcPts val="600"/>
                </a:spcAft>
              </a:pPr>
              <a:t>44</a:t>
            </a:fld>
            <a:endParaRPr lang="en-US"/>
          </a:p>
        </p:txBody>
      </p:sp>
    </p:spTree>
    <p:extLst>
      <p:ext uri="{BB962C8B-B14F-4D97-AF65-F5344CB8AC3E}">
        <p14:creationId xmlns:p14="http://schemas.microsoft.com/office/powerpoint/2010/main" val="1926424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t>How to Flip a Class </a:t>
            </a:r>
            <a:r>
              <a:rPr lang="en-US" dirty="0">
                <a:solidFill>
                  <a:schemeClr val="bg1"/>
                </a:solidFill>
              </a:rPr>
              <a:t>Step 2</a:t>
            </a:r>
          </a:p>
        </p:txBody>
      </p:sp>
      <p:sp>
        <p:nvSpPr>
          <p:cNvPr id="7" name="Content Placeholder 6">
            <a:extLst>
              <a:ext uri="{FF2B5EF4-FFF2-40B4-BE49-F238E27FC236}">
                <a16:creationId xmlns:a16="http://schemas.microsoft.com/office/drawing/2014/main" id="{D1695463-722C-7F2C-18BB-56FC2248299F}"/>
              </a:ext>
            </a:extLst>
          </p:cNvPr>
          <p:cNvSpPr>
            <a:spLocks noGrp="1"/>
          </p:cNvSpPr>
          <p:nvPr>
            <p:ph sz="half" idx="1"/>
          </p:nvPr>
        </p:nvSpPr>
        <p:spPr/>
        <p:txBody>
          <a:bodyPr>
            <a:normAutofit/>
          </a:bodyPr>
          <a:lstStyle/>
          <a:p>
            <a:pPr marL="514350" indent="-514350">
              <a:buFont typeface="Times New Roman" panose="02020603050405020304" pitchFamily="18" charset="0"/>
              <a:buAutoNum type="arabicPeriod"/>
            </a:pPr>
            <a:r>
              <a:rPr lang="en-US">
                <a:solidFill>
                  <a:schemeClr val="tx1">
                    <a:lumMod val="60000"/>
                    <a:lumOff val="40000"/>
                  </a:schemeClr>
                </a:solidFill>
              </a:rPr>
              <a:t>Video Lecture: Prework</a:t>
            </a:r>
          </a:p>
          <a:p>
            <a:pPr marL="514350" indent="-514350">
              <a:buFont typeface="Times New Roman" panose="02020603050405020304" pitchFamily="18" charset="0"/>
              <a:buAutoNum type="arabicPeriod"/>
            </a:pPr>
            <a:r>
              <a:rPr lang="en-US" b="1">
                <a:solidFill>
                  <a:schemeClr val="tx1"/>
                </a:solidFill>
              </a:rPr>
              <a:t>Preclass Question</a:t>
            </a:r>
          </a:p>
          <a:p>
            <a:pPr marL="514350" indent="-514350">
              <a:buFont typeface="Times New Roman" panose="02020603050405020304" pitchFamily="18" charset="0"/>
              <a:buAutoNum type="arabicPeriod"/>
            </a:pPr>
            <a:r>
              <a:rPr lang="en-US">
                <a:solidFill>
                  <a:schemeClr val="tx1">
                    <a:lumMod val="60000"/>
                    <a:lumOff val="40000"/>
                  </a:schemeClr>
                </a:solidFill>
              </a:rPr>
              <a:t>In-class Activities</a:t>
            </a:r>
          </a:p>
          <a:p>
            <a:endParaRPr lang="en-US"/>
          </a:p>
        </p:txBody>
      </p:sp>
      <p:pic>
        <p:nvPicPr>
          <p:cNvPr id="6" name="Content Placeholder 5">
            <a:extLst>
              <a:ext uri="{FF2B5EF4-FFF2-40B4-BE49-F238E27FC236}">
                <a16:creationId xmlns:a16="http://schemas.microsoft.com/office/drawing/2014/main" id="{1BCD5A8E-B2B7-DE08-FC1E-20A649B5D0FE}"/>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56035" y="1280160"/>
            <a:ext cx="6939090" cy="4142740"/>
          </a:xfrm>
          <a:noFill/>
        </p:spPr>
      </p:pic>
      <p:sp>
        <p:nvSpPr>
          <p:cNvPr id="16" name="Slide Number Placeholder 5">
            <a:extLst>
              <a:ext uri="{FF2B5EF4-FFF2-40B4-BE49-F238E27FC236}">
                <a16:creationId xmlns:a16="http://schemas.microsoft.com/office/drawing/2014/main" id="{D1C3FEEC-A908-0221-271C-6332C4253EF8}"/>
              </a:ext>
            </a:extLst>
          </p:cNvPr>
          <p:cNvSpPr>
            <a:spLocks noGrp="1"/>
          </p:cNvSpPr>
          <p:nvPr>
            <p:ph type="sldNum" sz="quarter" idx="12"/>
          </p:nvPr>
        </p:nvSpPr>
        <p:spPr/>
        <p:txBody>
          <a:bodyPr wrap="none" anchor="b">
            <a:normAutofit/>
          </a:bodyPr>
          <a:lstStyle/>
          <a:p>
            <a:fld id="{BABF4E83-61DB-418F-A99F-17BC9BB58EF6}" type="slidenum">
              <a:rPr lang="en-US" smtClean="0"/>
              <a:pPr/>
              <a:t>45</a:t>
            </a:fld>
            <a:endParaRPr lang="en-US"/>
          </a:p>
        </p:txBody>
      </p:sp>
    </p:spTree>
    <p:extLst>
      <p:ext uri="{BB962C8B-B14F-4D97-AF65-F5344CB8AC3E}">
        <p14:creationId xmlns:p14="http://schemas.microsoft.com/office/powerpoint/2010/main" val="1011906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1107996"/>
          </a:xfrm>
        </p:spPr>
        <p:txBody>
          <a:bodyPr anchor="b">
            <a:normAutofit/>
          </a:bodyPr>
          <a:lstStyle/>
          <a:p>
            <a:r>
              <a:rPr lang="en-US" dirty="0"/>
              <a:t>How to Flip a Class </a:t>
            </a:r>
            <a:r>
              <a:rPr lang="en-US" dirty="0">
                <a:solidFill>
                  <a:schemeClr val="bg1"/>
                </a:solidFill>
              </a:rPr>
              <a:t>Step 3</a:t>
            </a:r>
          </a:p>
        </p:txBody>
      </p:sp>
      <p:pic>
        <p:nvPicPr>
          <p:cNvPr id="5" name="Picture 7">
            <a:extLst>
              <a:ext uri="{FF2B5EF4-FFF2-40B4-BE49-F238E27FC236}">
                <a16:creationId xmlns:a16="http://schemas.microsoft.com/office/drawing/2014/main" id="{F3993D2F-537E-B97D-91A2-7A7E618847A3}"/>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l="9441"/>
          <a:stretch/>
        </p:blipFill>
        <p:spPr>
          <a:xfrm>
            <a:off x="457200" y="1280160"/>
            <a:ext cx="6574971" cy="4846320"/>
          </a:xfrm>
          <a:noFill/>
        </p:spPr>
      </p:pic>
      <p:sp>
        <p:nvSpPr>
          <p:cNvPr id="7" name="Content Placeholder 6">
            <a:extLst>
              <a:ext uri="{FF2B5EF4-FFF2-40B4-BE49-F238E27FC236}">
                <a16:creationId xmlns:a16="http://schemas.microsoft.com/office/drawing/2014/main" id="{D1695463-722C-7F2C-18BB-56FC2248299F}"/>
              </a:ext>
            </a:extLst>
          </p:cNvPr>
          <p:cNvSpPr>
            <a:spLocks noGrp="1"/>
          </p:cNvSpPr>
          <p:nvPr>
            <p:ph sz="quarter" idx="17"/>
          </p:nvPr>
        </p:nvSpPr>
        <p:spPr>
          <a:xfrm>
            <a:off x="7454900" y="1280160"/>
            <a:ext cx="4340225" cy="4846320"/>
          </a:xfrm>
        </p:spPr>
        <p:txBody>
          <a:bodyPr>
            <a:normAutofit/>
          </a:bodyPr>
          <a:lstStyle/>
          <a:p>
            <a:pPr marL="514350" indent="-514350">
              <a:buFont typeface="Times New Roman" panose="02020603050405020304" pitchFamily="18" charset="0"/>
              <a:buAutoNum type="arabicPeriod"/>
            </a:pPr>
            <a:r>
              <a:rPr lang="en-US" sz="2800"/>
              <a:t>Video Lecture: Prework</a:t>
            </a:r>
          </a:p>
          <a:p>
            <a:pPr marL="514350" indent="-514350">
              <a:buFont typeface="Times New Roman" panose="02020603050405020304" pitchFamily="18" charset="0"/>
              <a:buAutoNum type="arabicPeriod"/>
            </a:pPr>
            <a:r>
              <a:rPr lang="en-US" sz="2800"/>
              <a:t>Preclass Question</a:t>
            </a:r>
          </a:p>
          <a:p>
            <a:pPr marL="514350" indent="-514350">
              <a:buAutoNum type="arabicPeriod"/>
            </a:pPr>
            <a:r>
              <a:rPr lang="en-US" sz="2800" b="1"/>
              <a:t>In-class Activities</a:t>
            </a:r>
          </a:p>
          <a:p>
            <a:pPr marL="0" indent="0">
              <a:buNone/>
            </a:pPr>
            <a:endParaRPr lang="en-US"/>
          </a:p>
        </p:txBody>
      </p:sp>
      <p:sp>
        <p:nvSpPr>
          <p:cNvPr id="16" name="Slide Number Placeholder 5">
            <a:extLst>
              <a:ext uri="{FF2B5EF4-FFF2-40B4-BE49-F238E27FC236}">
                <a16:creationId xmlns:a16="http://schemas.microsoft.com/office/drawing/2014/main" id="{D1C3FEEC-A908-0221-271C-6332C4253EF8}"/>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BABF4E83-61DB-418F-A99F-17BC9BB58EF6}" type="slidenum">
              <a:rPr lang="en-US" smtClean="0"/>
              <a:pPr>
                <a:spcAft>
                  <a:spcPts val="600"/>
                </a:spcAft>
              </a:pPr>
              <a:t>46</a:t>
            </a:fld>
            <a:endParaRPr lang="en-US"/>
          </a:p>
        </p:txBody>
      </p:sp>
    </p:spTree>
    <p:extLst>
      <p:ext uri="{BB962C8B-B14F-4D97-AF65-F5344CB8AC3E}">
        <p14:creationId xmlns:p14="http://schemas.microsoft.com/office/powerpoint/2010/main" val="2876009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1107996"/>
          </a:xfrm>
        </p:spPr>
        <p:txBody>
          <a:bodyPr anchor="b">
            <a:normAutofit/>
          </a:bodyPr>
          <a:lstStyle/>
          <a:p>
            <a:r>
              <a:rPr lang="en-US" dirty="0"/>
              <a:t>Tips for Happy Flipping</a:t>
            </a:r>
          </a:p>
        </p:txBody>
      </p:sp>
      <p:sp>
        <p:nvSpPr>
          <p:cNvPr id="3" name="Content Placeholder 2"/>
          <p:cNvSpPr>
            <a:spLocks noGrp="1"/>
          </p:cNvSpPr>
          <p:nvPr>
            <p:ph sz="half" idx="1"/>
          </p:nvPr>
        </p:nvSpPr>
        <p:spPr>
          <a:xfrm>
            <a:off x="457200" y="1280160"/>
            <a:ext cx="5568696" cy="4846320"/>
          </a:xfrm>
        </p:spPr>
        <p:txBody>
          <a:bodyPr>
            <a:normAutofit/>
          </a:bodyPr>
          <a:lstStyle/>
          <a:p>
            <a:pPr marL="457200" lvl="1" indent="-457200">
              <a:spcBef>
                <a:spcPts val="1800"/>
              </a:spcBef>
              <a:buSzPct val="100000"/>
              <a:buFont typeface="Wingdings" panose="05000000000000000000" pitchFamily="2" charset="2"/>
              <a:buChar char="ü"/>
            </a:pPr>
            <a:r>
              <a:rPr lang="en-US">
                <a:solidFill>
                  <a:schemeClr val="tx1"/>
                </a:solidFill>
              </a:rPr>
              <a:t>Start small</a:t>
            </a:r>
          </a:p>
          <a:p>
            <a:pPr marL="457200" lvl="1" indent="-457200">
              <a:spcBef>
                <a:spcPts val="1800"/>
              </a:spcBef>
              <a:buSzPct val="100000"/>
              <a:buFont typeface="Wingdings" panose="05000000000000000000" pitchFamily="2" charset="2"/>
              <a:buChar char="ü"/>
            </a:pPr>
            <a:r>
              <a:rPr lang="en-US">
                <a:solidFill>
                  <a:schemeClr val="tx1"/>
                </a:solidFill>
              </a:rPr>
              <a:t>Collaborate</a:t>
            </a:r>
          </a:p>
          <a:p>
            <a:pPr marL="457200" lvl="1" indent="-457200">
              <a:spcBef>
                <a:spcPts val="1800"/>
              </a:spcBef>
              <a:buSzPct val="100000"/>
              <a:buFont typeface="Wingdings" panose="05000000000000000000" pitchFamily="2" charset="2"/>
              <a:buChar char="ü"/>
            </a:pPr>
            <a:r>
              <a:rPr lang="en-US">
                <a:solidFill>
                  <a:schemeClr val="tx1"/>
                </a:solidFill>
              </a:rPr>
              <a:t>Embrace the prep as an investment</a:t>
            </a:r>
          </a:p>
          <a:p>
            <a:pPr marL="457200" lvl="1" indent="-457200">
              <a:spcBef>
                <a:spcPts val="1800"/>
              </a:spcBef>
              <a:buSzPct val="100000"/>
              <a:buFont typeface="Wingdings" panose="05000000000000000000" pitchFamily="2" charset="2"/>
              <a:buChar char="ü"/>
            </a:pPr>
            <a:r>
              <a:rPr lang="en-US">
                <a:solidFill>
                  <a:schemeClr val="tx1"/>
                </a:solidFill>
              </a:rPr>
              <a:t>Seek participant feedback</a:t>
            </a:r>
          </a:p>
        </p:txBody>
      </p:sp>
      <p:pic>
        <p:nvPicPr>
          <p:cNvPr id="11" name="Content Placeholder 10">
            <a:extLst>
              <a:ext uri="{FF2B5EF4-FFF2-40B4-BE49-F238E27FC236}">
                <a16:creationId xmlns:a16="http://schemas.microsoft.com/office/drawing/2014/main" id="{394468E6-A255-81B9-46E8-C2C428BF0B82}"/>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0724" r="1427" b="-1"/>
          <a:stretch/>
        </p:blipFill>
        <p:spPr>
          <a:xfrm>
            <a:off x="6227064" y="1280160"/>
            <a:ext cx="5568696" cy="4846320"/>
          </a:xfrm>
          <a:noFill/>
        </p:spPr>
      </p:pic>
      <p:sp>
        <p:nvSpPr>
          <p:cNvPr id="18" name="Slide Number Placeholder 5">
            <a:extLst>
              <a:ext uri="{FF2B5EF4-FFF2-40B4-BE49-F238E27FC236}">
                <a16:creationId xmlns:a16="http://schemas.microsoft.com/office/drawing/2014/main" id="{23F90448-A20F-E481-F2C7-E5431B6A7AB2}"/>
              </a:ext>
            </a:extLst>
          </p:cNvPr>
          <p:cNvSpPr>
            <a:spLocks noGrp="1"/>
          </p:cNvSpPr>
          <p:nvPr>
            <p:ph type="sldNum" sz="quarter" idx="12"/>
          </p:nvPr>
        </p:nvSpPr>
        <p:spPr>
          <a:xfrm>
            <a:off x="11916192" y="6585203"/>
            <a:ext cx="153888" cy="153888"/>
          </a:xfrm>
        </p:spPr>
        <p:txBody>
          <a:bodyPr/>
          <a:lstStyle/>
          <a:p>
            <a:pPr>
              <a:spcAft>
                <a:spcPts val="600"/>
              </a:spcAft>
            </a:pPr>
            <a:fld id="{BABF4E83-61DB-418F-A99F-17BC9BB58EF6}" type="slidenum">
              <a:rPr lang="en-US" smtClean="0"/>
              <a:pPr>
                <a:spcAft>
                  <a:spcPts val="600"/>
                </a:spcAft>
              </a:pPr>
              <a:t>47</a:t>
            </a:fld>
            <a:endParaRPr lang="en-US"/>
          </a:p>
        </p:txBody>
      </p:sp>
    </p:spTree>
    <p:extLst>
      <p:ext uri="{BB962C8B-B14F-4D97-AF65-F5344CB8AC3E}">
        <p14:creationId xmlns:p14="http://schemas.microsoft.com/office/powerpoint/2010/main" val="2834252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Using PROGRESS Resources Within a Flipped Model</a:t>
            </a:r>
          </a:p>
        </p:txBody>
      </p:sp>
      <p:pic>
        <p:nvPicPr>
          <p:cNvPr id="6" name="Picture 5" descr="Screenshot of PROGRESS website Training page">
            <a:extLst>
              <a:ext uri="{FF2B5EF4-FFF2-40B4-BE49-F238E27FC236}">
                <a16:creationId xmlns:a16="http://schemas.microsoft.com/office/drawing/2014/main" id="{74163121-6AF5-4E26-9026-2B48C314647F}"/>
              </a:ext>
            </a:extLst>
          </p:cNvPr>
          <p:cNvPicPr>
            <a:picLocks noChangeAspect="1"/>
          </p:cNvPicPr>
          <p:nvPr/>
        </p:nvPicPr>
        <p:blipFill>
          <a:blip r:embed="rId3"/>
          <a:stretch>
            <a:fillRect/>
          </a:stretch>
        </p:blipFill>
        <p:spPr>
          <a:xfrm>
            <a:off x="2444808" y="1269507"/>
            <a:ext cx="7363344" cy="4891596"/>
          </a:xfrm>
          <a:prstGeom prst="rect">
            <a:avLst/>
          </a:prstGeom>
          <a:ln w="19050">
            <a:solidFill>
              <a:srgbClr val="0080A8"/>
            </a:solidFill>
          </a:ln>
        </p:spPr>
      </p:pic>
      <p:pic>
        <p:nvPicPr>
          <p:cNvPr id="12" name="Picture 11">
            <a:extLst>
              <a:ext uri="{FF2B5EF4-FFF2-40B4-BE49-F238E27FC236}">
                <a16:creationId xmlns:a16="http://schemas.microsoft.com/office/drawing/2014/main" id="{381EED7D-1524-43ED-AEC0-0EF534F68A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3778971">
            <a:off x="6716274" y="1937614"/>
            <a:ext cx="890093" cy="603556"/>
          </a:xfrm>
          <a:prstGeom prst="rect">
            <a:avLst/>
          </a:prstGeom>
        </p:spPr>
      </p:pic>
      <p:sp>
        <p:nvSpPr>
          <p:cNvPr id="3" name="Slide Number Placeholder 2"/>
          <p:cNvSpPr>
            <a:spLocks noGrp="1"/>
          </p:cNvSpPr>
          <p:nvPr>
            <p:ph type="sldNum" sz="quarter" idx="12"/>
          </p:nvPr>
        </p:nvSpPr>
        <p:spPr/>
        <p:txBody>
          <a:bodyPr/>
          <a:lstStyle/>
          <a:p>
            <a:fld id="{99A20822-4A49-4D36-86E3-300BA48D3F00}" type="slidenum">
              <a:rPr lang="en-US" smtClean="0"/>
              <a:pPr/>
              <a:t>48</a:t>
            </a:fld>
            <a:endParaRPr lang="en-US"/>
          </a:p>
        </p:txBody>
      </p:sp>
    </p:spTree>
    <p:extLst>
      <p:ext uri="{BB962C8B-B14F-4D97-AF65-F5344CB8AC3E}">
        <p14:creationId xmlns:p14="http://schemas.microsoft.com/office/powerpoint/2010/main" val="2088990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0"/>
            <a:ext cx="11338560" cy="1107996"/>
          </a:xfrm>
        </p:spPr>
        <p:txBody>
          <a:bodyPr anchor="b">
            <a:normAutofit/>
          </a:bodyPr>
          <a:lstStyle/>
          <a:p>
            <a:r>
              <a:rPr lang="en-US" dirty="0"/>
              <a:t>Self-Paced Learning Modules </a:t>
            </a:r>
          </a:p>
        </p:txBody>
      </p:sp>
      <p:pic>
        <p:nvPicPr>
          <p:cNvPr id="13" name="Picture 12" descr="Screenshot of PROGRESS online modules">
            <a:extLst>
              <a:ext uri="{FF2B5EF4-FFF2-40B4-BE49-F238E27FC236}">
                <a16:creationId xmlns:a16="http://schemas.microsoft.com/office/drawing/2014/main" id="{4164D8D6-B214-4FD3-A280-2A8C0E891CBF}"/>
              </a:ext>
            </a:extLst>
          </p:cNvPr>
          <p:cNvPicPr>
            <a:picLocks noChangeAspect="1"/>
          </p:cNvPicPr>
          <p:nvPr/>
        </p:nvPicPr>
        <p:blipFill rotWithShape="1">
          <a:blip r:embed="rId3"/>
          <a:srcRect r="2" b="9114"/>
          <a:stretch/>
        </p:blipFill>
        <p:spPr>
          <a:xfrm>
            <a:off x="7233067" y="381740"/>
            <a:ext cx="4683125" cy="5504155"/>
          </a:xfrm>
          <a:prstGeom prst="rect">
            <a:avLst/>
          </a:prstGeom>
          <a:noFill/>
          <a:ln w="19050">
            <a:solidFill>
              <a:srgbClr val="0080A8"/>
            </a:solidFill>
          </a:ln>
        </p:spPr>
      </p:pic>
      <p:sp>
        <p:nvSpPr>
          <p:cNvPr id="3" name="Slide Number Placeholder 2"/>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49</a:t>
            </a:fld>
            <a:endParaRPr lang="en-US"/>
          </a:p>
        </p:txBody>
      </p:sp>
      <p:sp>
        <p:nvSpPr>
          <p:cNvPr id="19" name="Text Placeholder 1">
            <a:extLst>
              <a:ext uri="{FF2B5EF4-FFF2-40B4-BE49-F238E27FC236}">
                <a16:creationId xmlns:a16="http://schemas.microsoft.com/office/drawing/2014/main" id="{95C9F966-8D0F-43E2-A6F2-37E0665AE0EF}"/>
              </a:ext>
            </a:extLst>
          </p:cNvPr>
          <p:cNvSpPr>
            <a:spLocks noGrp="1"/>
          </p:cNvSpPr>
          <p:nvPr>
            <p:ph sz="half" idx="1"/>
          </p:nvPr>
        </p:nvSpPr>
        <p:spPr>
          <a:xfrm>
            <a:off x="457200" y="1280160"/>
            <a:ext cx="6267450" cy="4846320"/>
          </a:xfrm>
        </p:spPr>
        <p:txBody>
          <a:bodyPr>
            <a:normAutofit/>
          </a:bodyPr>
          <a:lstStyle/>
          <a:p>
            <a:pPr marL="342900" marR="0" lvl="0" indent="-342900">
              <a:spcBef>
                <a:spcPts val="0"/>
              </a:spcBef>
              <a:spcAft>
                <a:spcPts val="600"/>
              </a:spcAft>
              <a:buFont typeface="Symbol" panose="05050102010706020507" pitchFamily="18" charset="2"/>
              <a:buChar char=""/>
            </a:pPr>
            <a:r>
              <a:rPr lang="en-US"/>
              <a:t>Introduction to Federal and State Laws Impacting Students With Disabilities</a:t>
            </a:r>
          </a:p>
          <a:p>
            <a:pPr marL="342900" marR="0" lvl="0" indent="-342900">
              <a:spcBef>
                <a:spcPts val="0"/>
              </a:spcBef>
              <a:spcAft>
                <a:spcPts val="600"/>
              </a:spcAft>
              <a:buFont typeface="Symbol" panose="05050102010706020507" pitchFamily="18" charset="2"/>
              <a:buChar char=""/>
            </a:pPr>
            <a:r>
              <a:rPr lang="en-US">
                <a:effectLst/>
              </a:rPr>
              <a:t>The IEP Team: Who’s Who and Other Considerations</a:t>
            </a:r>
          </a:p>
          <a:p>
            <a:pPr marL="342900" marR="0" lvl="0" indent="-342900">
              <a:spcBef>
                <a:spcPts val="0"/>
              </a:spcBef>
              <a:spcAft>
                <a:spcPts val="600"/>
              </a:spcAft>
              <a:buFont typeface="Symbol" panose="05050102010706020507" pitchFamily="18" charset="2"/>
              <a:buChar char=""/>
            </a:pPr>
            <a:r>
              <a:rPr lang="en-US"/>
              <a:t>IDEA and the IEP: From Compliance to PROGRESS</a:t>
            </a:r>
          </a:p>
          <a:p>
            <a:pPr marL="342900" marR="0" lvl="0" indent="-342900">
              <a:spcBef>
                <a:spcPts val="0"/>
              </a:spcBef>
              <a:spcAft>
                <a:spcPts val="600"/>
              </a:spcAft>
              <a:buFont typeface="Symbol" panose="05050102010706020507" pitchFamily="18" charset="2"/>
              <a:buChar char=""/>
            </a:pPr>
            <a:r>
              <a:rPr lang="en-US">
                <a:effectLst/>
              </a:rPr>
              <a:t>The What and Why of Measurable Annual Goals</a:t>
            </a:r>
          </a:p>
          <a:p>
            <a:pPr marL="342900" marR="0" lvl="0" indent="-342900">
              <a:spcBef>
                <a:spcPts val="0"/>
              </a:spcBef>
              <a:spcAft>
                <a:spcPts val="600"/>
              </a:spcAft>
              <a:buFont typeface="Symbol" panose="05050102010706020507" pitchFamily="18" charset="2"/>
              <a:buChar char=""/>
            </a:pPr>
            <a:r>
              <a:rPr lang="en-US"/>
              <a:t>Path to PROGRESS: Developing and Implementing High-Quality Educational Programs </a:t>
            </a:r>
          </a:p>
          <a:p>
            <a:pPr marL="342900" marR="0" lvl="0" indent="-342900">
              <a:spcBef>
                <a:spcPts val="0"/>
              </a:spcBef>
              <a:spcAft>
                <a:spcPts val="600"/>
              </a:spcAft>
              <a:buFont typeface="Symbol" panose="05050102010706020507" pitchFamily="18" charset="2"/>
              <a:buChar char=""/>
            </a:pPr>
            <a:r>
              <a:rPr lang="en-US">
                <a:effectLst/>
              </a:rPr>
              <a:t>The What and Why of Present Levels of Academic Achievement and Functional Performance (PLAAFP)</a:t>
            </a:r>
          </a:p>
          <a:p>
            <a:pPr marL="342900" marR="0" lvl="0" indent="-342900">
              <a:spcBef>
                <a:spcPts val="0"/>
              </a:spcBef>
              <a:spcAft>
                <a:spcPts val="600"/>
              </a:spcAft>
              <a:buFont typeface="Symbol" panose="05050102010706020507" pitchFamily="18" charset="2"/>
              <a:buChar char=""/>
            </a:pPr>
            <a:r>
              <a:rPr lang="en-US"/>
              <a:t>Introduction to Intensive Intervention</a:t>
            </a:r>
          </a:p>
          <a:p>
            <a:pPr marL="342900" marR="0" lvl="0" indent="-342900">
              <a:spcBef>
                <a:spcPts val="0"/>
              </a:spcBef>
              <a:spcAft>
                <a:spcPts val="600"/>
              </a:spcAft>
              <a:buFont typeface="Symbol" panose="05050102010706020507" pitchFamily="18" charset="2"/>
              <a:buChar char=""/>
            </a:pPr>
            <a:r>
              <a:rPr lang="en-US"/>
              <a:t>And more on the way!</a:t>
            </a:r>
          </a:p>
        </p:txBody>
      </p:sp>
    </p:spTree>
    <p:extLst>
      <p:ext uri="{BB962C8B-B14F-4D97-AF65-F5344CB8AC3E}">
        <p14:creationId xmlns:p14="http://schemas.microsoft.com/office/powerpoint/2010/main" val="4014748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8920-BABB-46E2-AD9E-578BD5D7F7E6}"/>
              </a:ext>
            </a:extLst>
          </p:cNvPr>
          <p:cNvSpPr>
            <a:spLocks noGrp="1"/>
          </p:cNvSpPr>
          <p:nvPr>
            <p:ph type="title"/>
          </p:nvPr>
        </p:nvSpPr>
        <p:spPr/>
        <p:txBody>
          <a:bodyPr>
            <a:normAutofit/>
          </a:bodyPr>
          <a:lstStyle/>
          <a:p>
            <a:r>
              <a:rPr lang="en-US" sz="3600"/>
              <a:t>Collective Teacher Efficacy</a:t>
            </a:r>
          </a:p>
        </p:txBody>
      </p:sp>
      <p:sp>
        <p:nvSpPr>
          <p:cNvPr id="15" name="Content Placeholder 14">
            <a:extLst>
              <a:ext uri="{FF2B5EF4-FFF2-40B4-BE49-F238E27FC236}">
                <a16:creationId xmlns:a16="http://schemas.microsoft.com/office/drawing/2014/main" id="{46F96E17-54D4-4189-87AF-CA6C38FB25AA}"/>
              </a:ext>
            </a:extLst>
          </p:cNvPr>
          <p:cNvSpPr>
            <a:spLocks noGrp="1"/>
          </p:cNvSpPr>
          <p:nvPr>
            <p:ph sz="quarter" idx="15"/>
          </p:nvPr>
        </p:nvSpPr>
        <p:spPr/>
        <p:txBody>
          <a:bodyPr>
            <a:normAutofit/>
          </a:bodyPr>
          <a:lstStyle/>
          <a:p>
            <a:r>
              <a:rPr lang="en-US">
                <a:solidFill>
                  <a:srgbClr val="555555"/>
                </a:solidFill>
                <a:latin typeface="inherit"/>
              </a:rPr>
              <a:t>It is the collective belief of educators in their ability to positively affect students, including students with disabilities.</a:t>
            </a:r>
            <a:endParaRPr lang="en-US"/>
          </a:p>
          <a:p>
            <a:r>
              <a:rPr lang="en-US">
                <a:solidFill>
                  <a:srgbClr val="555555"/>
                </a:solidFill>
              </a:rPr>
              <a:t>It is built on</a:t>
            </a:r>
            <a:r>
              <a:rPr lang="en-US" sz="2400" b="1">
                <a:solidFill>
                  <a:srgbClr val="555555"/>
                </a:solidFill>
              </a:rPr>
              <a:t> </a:t>
            </a:r>
            <a:r>
              <a:rPr lang="en-US" sz="3600" b="1">
                <a:solidFill>
                  <a:srgbClr val="003462"/>
                </a:solidFill>
              </a:rPr>
              <a:t>evidence</a:t>
            </a:r>
            <a:r>
              <a:rPr lang="en-US" sz="2400" b="1">
                <a:solidFill>
                  <a:srgbClr val="555555"/>
                </a:solidFill>
              </a:rPr>
              <a:t> </a:t>
            </a:r>
            <a:r>
              <a:rPr lang="en-US">
                <a:solidFill>
                  <a:srgbClr val="555555"/>
                </a:solidFill>
              </a:rPr>
              <a:t>of impact.</a:t>
            </a:r>
            <a:r>
              <a:rPr lang="en-US"/>
              <a:t> </a:t>
            </a:r>
            <a:endParaRPr lang="en-US" sz="3600"/>
          </a:p>
        </p:txBody>
      </p:sp>
      <p:sp>
        <p:nvSpPr>
          <p:cNvPr id="4" name="Rectangle: Rounded Corners 3">
            <a:extLst>
              <a:ext uri="{FF2B5EF4-FFF2-40B4-BE49-F238E27FC236}">
                <a16:creationId xmlns:a16="http://schemas.microsoft.com/office/drawing/2014/main" id="{DC2558D1-B52B-4691-BE91-C2B8711FA409}"/>
              </a:ext>
            </a:extLst>
          </p:cNvPr>
          <p:cNvSpPr/>
          <p:nvPr/>
        </p:nvSpPr>
        <p:spPr>
          <a:xfrm>
            <a:off x="1752379" y="3665851"/>
            <a:ext cx="2308795" cy="2024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Collective belief </a:t>
            </a:r>
            <a:r>
              <a:rPr lang="en-US" sz="2400"/>
              <a:t>that you can make a difference.</a:t>
            </a:r>
          </a:p>
        </p:txBody>
      </p:sp>
      <p:sp>
        <p:nvSpPr>
          <p:cNvPr id="6" name="TextBox 5">
            <a:extLst>
              <a:ext uri="{FF2B5EF4-FFF2-40B4-BE49-F238E27FC236}">
                <a16:creationId xmlns:a16="http://schemas.microsoft.com/office/drawing/2014/main" id="{792D3215-60AE-414E-B7B3-054F9D2C98BC}"/>
              </a:ext>
            </a:extLst>
          </p:cNvPr>
          <p:cNvSpPr txBox="1"/>
          <p:nvPr/>
        </p:nvSpPr>
        <p:spPr>
          <a:xfrm>
            <a:off x="4422648" y="4408249"/>
            <a:ext cx="685800" cy="646331"/>
          </a:xfrm>
          <a:prstGeom prst="rect">
            <a:avLst/>
          </a:prstGeom>
          <a:noFill/>
        </p:spPr>
        <p:txBody>
          <a:bodyPr wrap="square" rtlCol="0">
            <a:spAutoFit/>
          </a:bodyPr>
          <a:lstStyle/>
          <a:p>
            <a:r>
              <a:rPr lang="en-US" sz="3600">
                <a:sym typeface="Symbol" panose="05050102010706020507" pitchFamily="18" charset="2"/>
              </a:rPr>
              <a:t></a:t>
            </a:r>
            <a:endParaRPr lang="en-US" sz="3600"/>
          </a:p>
        </p:txBody>
      </p:sp>
      <p:sp>
        <p:nvSpPr>
          <p:cNvPr id="5" name="Rectangle: Rounded Corners 4">
            <a:extLst>
              <a:ext uri="{FF2B5EF4-FFF2-40B4-BE49-F238E27FC236}">
                <a16:creationId xmlns:a16="http://schemas.microsoft.com/office/drawing/2014/main" id="{9F2553B6-8F4B-49BD-A41A-58D378B31C67}"/>
              </a:ext>
            </a:extLst>
          </p:cNvPr>
          <p:cNvSpPr/>
          <p:nvPr/>
        </p:nvSpPr>
        <p:spPr>
          <a:xfrm>
            <a:off x="5219079" y="3656577"/>
            <a:ext cx="2174297" cy="2024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Evidence you are</a:t>
            </a:r>
            <a:r>
              <a:rPr lang="en-US" sz="2400"/>
              <a:t> making a difference.</a:t>
            </a:r>
          </a:p>
        </p:txBody>
      </p:sp>
      <p:sp>
        <p:nvSpPr>
          <p:cNvPr id="7" name="TextBox 6">
            <a:extLst>
              <a:ext uri="{FF2B5EF4-FFF2-40B4-BE49-F238E27FC236}">
                <a16:creationId xmlns:a16="http://schemas.microsoft.com/office/drawing/2014/main" id="{D4067300-2617-4B48-BB86-EBC1DD001A94}"/>
              </a:ext>
            </a:extLst>
          </p:cNvPr>
          <p:cNvSpPr txBox="1"/>
          <p:nvPr/>
        </p:nvSpPr>
        <p:spPr>
          <a:xfrm>
            <a:off x="7632917" y="4358937"/>
            <a:ext cx="685800" cy="854080"/>
          </a:xfrm>
          <a:prstGeom prst="rect">
            <a:avLst/>
          </a:prstGeom>
          <a:noFill/>
        </p:spPr>
        <p:txBody>
          <a:bodyPr wrap="square" rtlCol="0">
            <a:spAutoFit/>
          </a:bodyPr>
          <a:lstStyle/>
          <a:p>
            <a:r>
              <a:rPr lang="en-US" sz="4950"/>
              <a:t>=</a:t>
            </a:r>
          </a:p>
        </p:txBody>
      </p:sp>
      <p:sp>
        <p:nvSpPr>
          <p:cNvPr id="11" name="Rectangle: Rounded Corners 10">
            <a:extLst>
              <a:ext uri="{FF2B5EF4-FFF2-40B4-BE49-F238E27FC236}">
                <a16:creationId xmlns:a16="http://schemas.microsoft.com/office/drawing/2014/main" id="{21D705B5-8D92-481B-8ACB-3A5F020E4E0B}"/>
              </a:ext>
            </a:extLst>
          </p:cNvPr>
          <p:cNvSpPr/>
          <p:nvPr/>
        </p:nvSpPr>
        <p:spPr>
          <a:xfrm>
            <a:off x="8486776" y="3656576"/>
            <a:ext cx="2174297" cy="202474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500"/>
          </a:p>
          <a:p>
            <a:pPr algn="ctr"/>
            <a:endParaRPr lang="en-US" sz="1500"/>
          </a:p>
          <a:p>
            <a:pPr algn="ctr"/>
            <a:endParaRPr lang="en-US" sz="1500"/>
          </a:p>
          <a:p>
            <a:pPr algn="ctr"/>
            <a:endParaRPr lang="en-US" sz="1500"/>
          </a:p>
          <a:p>
            <a:pPr algn="ctr"/>
            <a:endParaRPr lang="en-US" sz="1500"/>
          </a:p>
          <a:p>
            <a:pPr algn="ctr"/>
            <a:endParaRPr lang="en-US" sz="1500"/>
          </a:p>
          <a:p>
            <a:pPr algn="ctr"/>
            <a:endParaRPr lang="en-US" sz="1500"/>
          </a:p>
          <a:p>
            <a:pPr algn="ctr"/>
            <a:r>
              <a:rPr lang="en-US" sz="2100" b="1"/>
              <a:t>ES = 1.57* </a:t>
            </a:r>
          </a:p>
          <a:p>
            <a:pPr algn="ctr"/>
            <a:endParaRPr lang="en-US" sz="1500"/>
          </a:p>
        </p:txBody>
      </p:sp>
      <p:pic>
        <p:nvPicPr>
          <p:cNvPr id="5122" name="Picture 2" descr="Image result for icon of progress on line graph">
            <a:extLst>
              <a:ext uri="{FF2B5EF4-FFF2-40B4-BE49-F238E27FC236}">
                <a16:creationId xmlns:a16="http://schemas.microsoft.com/office/drawing/2014/main" id="{DE81E52C-1BA0-450B-ABDC-208ED72931C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36458" y="3693874"/>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49AA1BBD-4C38-4FEB-8B9E-864F4EBB700E}"/>
              </a:ext>
            </a:extLst>
          </p:cNvPr>
          <p:cNvSpPr>
            <a:spLocks noGrp="1"/>
          </p:cNvSpPr>
          <p:nvPr>
            <p:ph type="body" sz="quarter" idx="16"/>
          </p:nvPr>
        </p:nvSpPr>
        <p:spPr>
          <a:xfrm>
            <a:off x="457200" y="6121227"/>
            <a:ext cx="11337925" cy="192087"/>
          </a:xfrm>
        </p:spPr>
        <p:txBody>
          <a:bodyPr/>
          <a:lstStyle/>
          <a:p>
            <a:r>
              <a:rPr lang="en-US" i="1"/>
              <a:t>*</a:t>
            </a:r>
            <a:r>
              <a:rPr lang="en-US"/>
              <a:t>ES = effect size. Based on work of </a:t>
            </a:r>
            <a:r>
              <a:rPr lang="en-US" sz="1000"/>
              <a:t>Eells (2011) and Hattie (2017). </a:t>
            </a:r>
          </a:p>
        </p:txBody>
      </p:sp>
      <p:sp>
        <p:nvSpPr>
          <p:cNvPr id="3" name="Slide Number Placeholder 2">
            <a:extLst>
              <a:ext uri="{FF2B5EF4-FFF2-40B4-BE49-F238E27FC236}">
                <a16:creationId xmlns:a16="http://schemas.microsoft.com/office/drawing/2014/main" id="{C2082C2E-B2A6-4038-A6C1-07831EE20CF1}"/>
              </a:ext>
            </a:extLst>
          </p:cNvPr>
          <p:cNvSpPr>
            <a:spLocks noGrp="1"/>
          </p:cNvSpPr>
          <p:nvPr>
            <p:ph type="sldNum" sz="quarter" idx="14"/>
          </p:nvPr>
        </p:nvSpPr>
        <p:spPr bwMode="gray">
          <a:xfrm>
            <a:off x="12005377" y="6600592"/>
            <a:ext cx="57708" cy="138499"/>
          </a:xfrm>
          <a:prstGeom prst="rect">
            <a:avLst/>
          </a:prstGeom>
          <a:noFill/>
        </p:spPr>
        <p:txBody>
          <a:bodyPr wrap="none" lIns="0" tIns="0" rIns="0" bIns="0" anchor="b" anchorCtr="0">
            <a:spAutoFit/>
          </a:bodyPr>
          <a:lstStyle>
            <a:defPPr>
              <a:defRPr lang="en-US"/>
            </a:defPPr>
            <a:lvl1pPr marL="0" algn="l" defTabSz="914400" rtl="0" eaLnBrk="1" latinLnBrk="0" hangingPunct="1">
              <a:defRPr lang="en-US" sz="900" kern="1200" smtClean="0">
                <a:solidFill>
                  <a:schemeClr val="bg2">
                    <a:lumMod val="75000"/>
                  </a:schemeClr>
                </a:solidFill>
                <a:latin typeface="+mn-lt"/>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mtClean="0">
                <a:solidFill>
                  <a:schemeClr val="tx1"/>
                </a:solidFill>
              </a:rPr>
              <a:pPr algn="r"/>
              <a:t>5</a:t>
            </a:fld>
            <a:endParaRPr lang="en-US">
              <a:solidFill>
                <a:schemeClr val="tx1"/>
              </a:solidFill>
            </a:endParaRPr>
          </a:p>
        </p:txBody>
      </p:sp>
    </p:spTree>
    <p:extLst>
      <p:ext uri="{BB962C8B-B14F-4D97-AF65-F5344CB8AC3E}">
        <p14:creationId xmlns:p14="http://schemas.microsoft.com/office/powerpoint/2010/main" val="28620961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0"/>
            <a:ext cx="11338560" cy="1107996"/>
          </a:xfrm>
        </p:spPr>
        <p:txBody>
          <a:bodyPr anchor="b">
            <a:normAutofit/>
          </a:bodyPr>
          <a:lstStyle/>
          <a:p>
            <a:r>
              <a:rPr lang="en-US" dirty="0"/>
              <a:t>Self-Paced Learning Modules </a:t>
            </a:r>
            <a:r>
              <a:rPr lang="en-US" dirty="0">
                <a:solidFill>
                  <a:schemeClr val="bg1"/>
                </a:solidFill>
              </a:rPr>
              <a:t>Landing Page </a:t>
            </a:r>
          </a:p>
        </p:txBody>
      </p:sp>
      <p:pic>
        <p:nvPicPr>
          <p:cNvPr id="4" name="Picture 3" descr="Screenshot of PROGRESS Special Ed law module">
            <a:extLst>
              <a:ext uri="{FF2B5EF4-FFF2-40B4-BE49-F238E27FC236}">
                <a16:creationId xmlns:a16="http://schemas.microsoft.com/office/drawing/2014/main" id="{4A380811-8135-428F-A52E-385CD62FB1D6}"/>
              </a:ext>
            </a:extLst>
          </p:cNvPr>
          <p:cNvPicPr>
            <a:picLocks noChangeAspect="1"/>
          </p:cNvPicPr>
          <p:nvPr/>
        </p:nvPicPr>
        <p:blipFill>
          <a:blip r:embed="rId3"/>
          <a:stretch>
            <a:fillRect/>
          </a:stretch>
        </p:blipFill>
        <p:spPr>
          <a:xfrm>
            <a:off x="3145206" y="1171205"/>
            <a:ext cx="5962547" cy="5053259"/>
          </a:xfrm>
          <a:prstGeom prst="rect">
            <a:avLst/>
          </a:prstGeom>
          <a:noFill/>
          <a:ln w="19050">
            <a:solidFill>
              <a:srgbClr val="0080A8"/>
            </a:solidFill>
          </a:ln>
        </p:spPr>
      </p:pic>
      <p:sp>
        <p:nvSpPr>
          <p:cNvPr id="3" name="Slide Number Placeholder 2"/>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50</a:t>
            </a:fld>
            <a:endParaRPr lang="en-US"/>
          </a:p>
        </p:txBody>
      </p:sp>
      <p:sp>
        <p:nvSpPr>
          <p:cNvPr id="5" name="Rectangle 4">
            <a:extLst>
              <a:ext uri="{FF2B5EF4-FFF2-40B4-BE49-F238E27FC236}">
                <a16:creationId xmlns:a16="http://schemas.microsoft.com/office/drawing/2014/main" id="{6D0F9EC6-11C6-4458-9F1E-F427D27D9DBE}"/>
              </a:ext>
              <a:ext uri="{C183D7F6-B498-43B3-948B-1728B52AA6E4}">
                <adec:decorative xmlns:adec="http://schemas.microsoft.com/office/drawing/2017/decorative" val="1"/>
              </a:ext>
            </a:extLst>
          </p:cNvPr>
          <p:cNvSpPr/>
          <p:nvPr/>
        </p:nvSpPr>
        <p:spPr>
          <a:xfrm>
            <a:off x="3222594" y="3429000"/>
            <a:ext cx="3701989" cy="18887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6" name="Rectangle 5">
            <a:extLst>
              <a:ext uri="{FF2B5EF4-FFF2-40B4-BE49-F238E27FC236}">
                <a16:creationId xmlns:a16="http://schemas.microsoft.com/office/drawing/2014/main" id="{13D935D9-3FD3-4543-AF55-96A254912E2F}"/>
              </a:ext>
              <a:ext uri="{C183D7F6-B498-43B3-948B-1728B52AA6E4}">
                <adec:decorative xmlns:adec="http://schemas.microsoft.com/office/drawing/2017/decorative" val="1"/>
              </a:ext>
            </a:extLst>
          </p:cNvPr>
          <p:cNvSpPr/>
          <p:nvPr/>
        </p:nvSpPr>
        <p:spPr>
          <a:xfrm>
            <a:off x="3222594" y="5468645"/>
            <a:ext cx="3701989" cy="819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7" name="Picture 6">
            <a:extLst>
              <a:ext uri="{FF2B5EF4-FFF2-40B4-BE49-F238E27FC236}">
                <a16:creationId xmlns:a16="http://schemas.microsoft.com/office/drawing/2014/main" id="{B20A1343-06B8-4D43-BA71-174CE16340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8570079">
            <a:off x="8461327" y="1543099"/>
            <a:ext cx="951058" cy="1072989"/>
          </a:xfrm>
          <a:prstGeom prst="rect">
            <a:avLst/>
          </a:prstGeom>
        </p:spPr>
      </p:pic>
    </p:spTree>
    <p:extLst>
      <p:ext uri="{BB962C8B-B14F-4D97-AF65-F5344CB8AC3E}">
        <p14:creationId xmlns:p14="http://schemas.microsoft.com/office/powerpoint/2010/main" val="19042239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0"/>
            <a:ext cx="11338560" cy="1107996"/>
          </a:xfrm>
        </p:spPr>
        <p:txBody>
          <a:bodyPr anchor="b">
            <a:normAutofit/>
          </a:bodyPr>
          <a:lstStyle/>
          <a:p>
            <a:r>
              <a:rPr lang="en-US" dirty="0"/>
              <a:t>Registering for Self-Paced Learning Modules </a:t>
            </a:r>
          </a:p>
        </p:txBody>
      </p:sp>
      <p:pic>
        <p:nvPicPr>
          <p:cNvPr id="8" name="Picture 7" descr="Screenshot of login for learning module site">
            <a:extLst>
              <a:ext uri="{FF2B5EF4-FFF2-40B4-BE49-F238E27FC236}">
                <a16:creationId xmlns:a16="http://schemas.microsoft.com/office/drawing/2014/main" id="{C562A5CF-5A17-478F-8BA9-D109E42B109F}"/>
              </a:ext>
            </a:extLst>
          </p:cNvPr>
          <p:cNvPicPr>
            <a:picLocks noChangeAspect="1"/>
          </p:cNvPicPr>
          <p:nvPr/>
        </p:nvPicPr>
        <p:blipFill rotWithShape="1">
          <a:blip r:embed="rId3"/>
          <a:srcRect t="3527" r="-1" b="21156"/>
          <a:stretch/>
        </p:blipFill>
        <p:spPr>
          <a:xfrm>
            <a:off x="457200" y="1280160"/>
            <a:ext cx="11338560" cy="4846320"/>
          </a:xfrm>
          <a:prstGeom prst="rect">
            <a:avLst/>
          </a:prstGeom>
          <a:noFill/>
          <a:ln w="19050">
            <a:solidFill>
              <a:srgbClr val="0080A8"/>
            </a:solidFill>
          </a:ln>
        </p:spPr>
      </p:pic>
      <p:sp>
        <p:nvSpPr>
          <p:cNvPr id="3" name="Slide Number Placeholder 2"/>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51</a:t>
            </a:fld>
            <a:endParaRPr lang="en-US"/>
          </a:p>
        </p:txBody>
      </p:sp>
      <p:pic>
        <p:nvPicPr>
          <p:cNvPr id="9" name="Picture 8">
            <a:extLst>
              <a:ext uri="{FF2B5EF4-FFF2-40B4-BE49-F238E27FC236}">
                <a16:creationId xmlns:a16="http://schemas.microsoft.com/office/drawing/2014/main" id="{570CCA44-4EE1-4FB2-84D8-70B2D393BC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81605" y="4177813"/>
            <a:ext cx="1414395" cy="1432684"/>
          </a:xfrm>
          <a:prstGeom prst="rect">
            <a:avLst/>
          </a:prstGeom>
        </p:spPr>
      </p:pic>
    </p:spTree>
    <p:extLst>
      <p:ext uri="{BB962C8B-B14F-4D97-AF65-F5344CB8AC3E}">
        <p14:creationId xmlns:p14="http://schemas.microsoft.com/office/powerpoint/2010/main" val="4155727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4366B-F0A7-4094-80D9-E7D8604729AB}"/>
              </a:ext>
            </a:extLst>
          </p:cNvPr>
          <p:cNvSpPr>
            <a:spLocks noGrp="1"/>
          </p:cNvSpPr>
          <p:nvPr>
            <p:ph type="title"/>
          </p:nvPr>
        </p:nvSpPr>
        <p:spPr>
          <a:xfrm>
            <a:off x="457200" y="0"/>
            <a:ext cx="11338560" cy="1107996"/>
          </a:xfrm>
        </p:spPr>
        <p:txBody>
          <a:bodyPr anchor="b">
            <a:normAutofit/>
          </a:bodyPr>
          <a:lstStyle/>
          <a:p>
            <a:r>
              <a:rPr lang="en-US" dirty="0"/>
              <a:t>Archived Webinars Can Work Too! </a:t>
            </a:r>
          </a:p>
        </p:txBody>
      </p:sp>
      <p:pic>
        <p:nvPicPr>
          <p:cNvPr id="13" name="Picture 12" descr="Screenshot of PROGRESS webinar on parent and youth feedback surveys">
            <a:extLst>
              <a:ext uri="{FF2B5EF4-FFF2-40B4-BE49-F238E27FC236}">
                <a16:creationId xmlns:a16="http://schemas.microsoft.com/office/drawing/2014/main" id="{76A8895A-175D-496F-BB6C-00A98863BBFF}"/>
              </a:ext>
            </a:extLst>
          </p:cNvPr>
          <p:cNvPicPr>
            <a:picLocks noChangeAspect="1"/>
          </p:cNvPicPr>
          <p:nvPr/>
        </p:nvPicPr>
        <p:blipFill rotWithShape="1">
          <a:blip r:embed="rId3"/>
          <a:srcRect t="3492" r="2" b="8824"/>
          <a:stretch/>
        </p:blipFill>
        <p:spPr>
          <a:xfrm>
            <a:off x="457200" y="1280160"/>
            <a:ext cx="5568696" cy="4846320"/>
          </a:xfrm>
          <a:prstGeom prst="rect">
            <a:avLst/>
          </a:prstGeom>
          <a:noFill/>
          <a:ln w="12700">
            <a:solidFill>
              <a:srgbClr val="0080A8"/>
            </a:solidFill>
          </a:ln>
        </p:spPr>
      </p:pic>
      <p:pic>
        <p:nvPicPr>
          <p:cNvPr id="11" name="Picture 10" descr="Screenshot of PROGRESS webinar on progress monitoring">
            <a:extLst>
              <a:ext uri="{FF2B5EF4-FFF2-40B4-BE49-F238E27FC236}">
                <a16:creationId xmlns:a16="http://schemas.microsoft.com/office/drawing/2014/main" id="{0C3AC73B-38AA-4469-A12B-3C084E87FD2E}"/>
              </a:ext>
            </a:extLst>
          </p:cNvPr>
          <p:cNvPicPr>
            <a:picLocks noChangeAspect="1"/>
          </p:cNvPicPr>
          <p:nvPr/>
        </p:nvPicPr>
        <p:blipFill rotWithShape="1">
          <a:blip r:embed="rId4"/>
          <a:srcRect r="-3" b="15798"/>
          <a:stretch/>
        </p:blipFill>
        <p:spPr>
          <a:xfrm>
            <a:off x="6227064" y="1280160"/>
            <a:ext cx="5568696" cy="4846320"/>
          </a:xfrm>
          <a:prstGeom prst="rect">
            <a:avLst/>
          </a:prstGeom>
          <a:noFill/>
          <a:ln w="12700">
            <a:solidFill>
              <a:srgbClr val="0080A8"/>
            </a:solidFill>
          </a:ln>
        </p:spPr>
      </p:pic>
      <p:sp>
        <p:nvSpPr>
          <p:cNvPr id="5" name="Slide Number Placeholder 4">
            <a:extLst>
              <a:ext uri="{FF2B5EF4-FFF2-40B4-BE49-F238E27FC236}">
                <a16:creationId xmlns:a16="http://schemas.microsoft.com/office/drawing/2014/main" id="{6F5D25A1-3191-4C19-89F0-0DB6A2F31052}"/>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52</a:t>
            </a:fld>
            <a:endParaRPr lang="en-US"/>
          </a:p>
        </p:txBody>
      </p:sp>
    </p:spTree>
    <p:extLst>
      <p:ext uri="{BB962C8B-B14F-4D97-AF65-F5344CB8AC3E}">
        <p14:creationId xmlns:p14="http://schemas.microsoft.com/office/powerpoint/2010/main" val="3391279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3881-EE00-4735-92E0-C5352E8D33A1}"/>
              </a:ext>
            </a:extLst>
          </p:cNvPr>
          <p:cNvSpPr>
            <a:spLocks noGrp="1"/>
          </p:cNvSpPr>
          <p:nvPr>
            <p:ph type="title"/>
          </p:nvPr>
        </p:nvSpPr>
        <p:spPr/>
        <p:txBody>
          <a:bodyPr/>
          <a:lstStyle/>
          <a:p>
            <a:r>
              <a:rPr lang="en-US"/>
              <a:t>Reflection</a:t>
            </a:r>
          </a:p>
        </p:txBody>
      </p:sp>
      <p:sp>
        <p:nvSpPr>
          <p:cNvPr id="3" name="Content Placeholder 2">
            <a:extLst>
              <a:ext uri="{FF2B5EF4-FFF2-40B4-BE49-F238E27FC236}">
                <a16:creationId xmlns:a16="http://schemas.microsoft.com/office/drawing/2014/main" id="{EB8AD8E2-DECA-4B5B-BAD3-98A05A09F66F}"/>
              </a:ext>
            </a:extLst>
          </p:cNvPr>
          <p:cNvSpPr>
            <a:spLocks noGrp="1"/>
          </p:cNvSpPr>
          <p:nvPr>
            <p:ph sz="half" idx="1"/>
          </p:nvPr>
        </p:nvSpPr>
        <p:spPr/>
        <p:txBody>
          <a:bodyPr/>
          <a:lstStyle/>
          <a:p>
            <a:endParaRPr lang="en-US"/>
          </a:p>
        </p:txBody>
      </p:sp>
      <p:sp>
        <p:nvSpPr>
          <p:cNvPr id="8" name="Content Placeholder 7">
            <a:extLst>
              <a:ext uri="{FF2B5EF4-FFF2-40B4-BE49-F238E27FC236}">
                <a16:creationId xmlns:a16="http://schemas.microsoft.com/office/drawing/2014/main" id="{9C1D0786-E4B6-1311-40AC-69FA447E93D2}"/>
              </a:ext>
            </a:extLst>
          </p:cNvPr>
          <p:cNvSpPr>
            <a:spLocks noGrp="1"/>
          </p:cNvSpPr>
          <p:nvPr>
            <p:ph sz="half" idx="2"/>
          </p:nvPr>
        </p:nvSpPr>
        <p:spPr/>
        <p:txBody>
          <a:bodyPr vert="horz" lIns="0" tIns="0" rIns="0" bIns="0" rtlCol="0" anchor="t">
            <a:normAutofit/>
          </a:bodyPr>
          <a:lstStyle/>
          <a:p>
            <a:pPr marL="0" indent="0">
              <a:spcBef>
                <a:spcPts val="1200"/>
              </a:spcBef>
              <a:buNone/>
            </a:pPr>
            <a:r>
              <a:rPr lang="en-US" b="1">
                <a:solidFill>
                  <a:schemeClr val="tx1"/>
                </a:solidFill>
                <a:ea typeface="+mn-lt"/>
                <a:cs typeface="+mn-lt"/>
              </a:rPr>
              <a:t>Using the reaction button:</a:t>
            </a:r>
            <a:endParaRPr lang="en-US">
              <a:solidFill>
                <a:schemeClr val="tx1"/>
              </a:solidFill>
              <a:ea typeface="+mn-lt"/>
              <a:cs typeface="+mn-lt"/>
            </a:endParaRPr>
          </a:p>
          <a:p>
            <a:pPr marL="0" indent="0">
              <a:spcBef>
                <a:spcPts val="1200"/>
              </a:spcBef>
              <a:buNone/>
            </a:pPr>
            <a:r>
              <a:rPr lang="en-US">
                <a:solidFill>
                  <a:schemeClr val="tx1"/>
                </a:solidFill>
                <a:ea typeface="+mn-lt"/>
                <a:cs typeface="+mn-lt"/>
              </a:rPr>
              <a:t>Thumbs up if you think you can use our resources to try a flipped classroom model for your instruction.</a:t>
            </a:r>
          </a:p>
          <a:p>
            <a:pPr marL="0" indent="0">
              <a:spcBef>
                <a:spcPts val="1200"/>
              </a:spcBef>
              <a:buNone/>
            </a:pPr>
            <a:endParaRPr lang="en-US" b="1">
              <a:solidFill>
                <a:schemeClr val="tx1"/>
              </a:solidFill>
              <a:ea typeface="+mn-lt"/>
              <a:cs typeface="+mn-lt"/>
            </a:endParaRPr>
          </a:p>
          <a:p>
            <a:pPr marL="0" indent="0">
              <a:spcBef>
                <a:spcPts val="1200"/>
              </a:spcBef>
              <a:buNone/>
            </a:pPr>
            <a:r>
              <a:rPr lang="en-US" b="1">
                <a:solidFill>
                  <a:schemeClr val="tx1"/>
                </a:solidFill>
                <a:ea typeface="+mn-lt"/>
                <a:cs typeface="+mn-lt"/>
              </a:rPr>
              <a:t>In the chat:</a:t>
            </a:r>
            <a:endParaRPr lang="en-US">
              <a:solidFill>
                <a:schemeClr val="tx1"/>
              </a:solidFill>
              <a:ea typeface="+mn-lt"/>
              <a:cs typeface="+mn-lt"/>
            </a:endParaRPr>
          </a:p>
          <a:p>
            <a:pPr marL="0" indent="0">
              <a:spcBef>
                <a:spcPts val="1200"/>
              </a:spcBef>
              <a:buNone/>
            </a:pPr>
            <a:r>
              <a:rPr lang="en-US">
                <a:solidFill>
                  <a:schemeClr val="tx1"/>
                </a:solidFill>
                <a:ea typeface="+mn-lt"/>
                <a:cs typeface="+mn-lt"/>
              </a:rPr>
              <a:t>How might you use a flipped classroom model with our resources? </a:t>
            </a:r>
          </a:p>
        </p:txBody>
      </p:sp>
      <p:sp>
        <p:nvSpPr>
          <p:cNvPr id="5" name="Slide Number Placeholder 4">
            <a:extLst>
              <a:ext uri="{FF2B5EF4-FFF2-40B4-BE49-F238E27FC236}">
                <a16:creationId xmlns:a16="http://schemas.microsoft.com/office/drawing/2014/main" id="{7F951685-2015-4DF4-BC4A-4A4E7ED5D150}"/>
              </a:ext>
            </a:extLst>
          </p:cNvPr>
          <p:cNvSpPr>
            <a:spLocks noGrp="1"/>
          </p:cNvSpPr>
          <p:nvPr>
            <p:ph type="sldNum" sz="quarter" idx="12"/>
          </p:nvPr>
        </p:nvSpPr>
        <p:spPr/>
        <p:txBody>
          <a:bodyPr/>
          <a:lstStyle/>
          <a:p>
            <a:fld id="{99A20822-4A49-4D36-86E3-300BA48D3F00}" type="slidenum">
              <a:rPr lang="en-US" smtClean="0"/>
              <a:pPr/>
              <a:t>53</a:t>
            </a:fld>
            <a:endParaRPr lang="en-US"/>
          </a:p>
        </p:txBody>
      </p:sp>
      <p:pic>
        <p:nvPicPr>
          <p:cNvPr id="7" name="Picture 2">
            <a:extLst>
              <a:ext uri="{FF2B5EF4-FFF2-40B4-BE49-F238E27FC236}">
                <a16:creationId xmlns:a16="http://schemas.microsoft.com/office/drawing/2014/main" id="{79F8F24A-5FDB-0A2F-E575-C320FF718275}"/>
              </a:ext>
              <a:ext uri="{C183D7F6-B498-43B3-948B-1728B52AA6E4}">
                <adec:decorative xmlns:adec="http://schemas.microsoft.com/office/drawing/2017/decorative" val="1"/>
              </a:ext>
            </a:extLst>
          </p:cNvPr>
          <p:cNvPicPr>
            <a:picLocks noChangeAspect="1"/>
          </p:cNvPicPr>
          <p:nvPr/>
        </p:nvPicPr>
        <p:blipFill rotWithShape="1">
          <a:blip r:embed="rId3"/>
          <a:srcRect r="23300"/>
          <a:stretch/>
        </p:blipFill>
        <p:spPr>
          <a:xfrm>
            <a:off x="457200" y="1280160"/>
            <a:ext cx="5568696" cy="4846320"/>
          </a:xfrm>
          <a:prstGeom prst="rect">
            <a:avLst/>
          </a:prstGeom>
          <a:noFill/>
        </p:spPr>
      </p:pic>
    </p:spTree>
    <p:extLst>
      <p:ext uri="{BB962C8B-B14F-4D97-AF65-F5344CB8AC3E}">
        <p14:creationId xmlns:p14="http://schemas.microsoft.com/office/powerpoint/2010/main" val="1308057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0AEC-ACEA-426D-8A40-468A61BC6F25}"/>
              </a:ext>
            </a:extLst>
          </p:cNvPr>
          <p:cNvSpPr>
            <a:spLocks noGrp="1"/>
          </p:cNvSpPr>
          <p:nvPr>
            <p:ph type="ctrTitle"/>
          </p:nvPr>
        </p:nvSpPr>
        <p:spPr>
          <a:xfrm>
            <a:off x="426720" y="796538"/>
            <a:ext cx="5373467" cy="2005977"/>
          </a:xfrm>
        </p:spPr>
        <p:txBody>
          <a:bodyPr anchor="b">
            <a:normAutofit/>
          </a:bodyPr>
          <a:lstStyle/>
          <a:p>
            <a:r>
              <a:rPr lang="en-US"/>
              <a:t>Challenge Four!</a:t>
            </a:r>
          </a:p>
        </p:txBody>
      </p:sp>
      <p:sp>
        <p:nvSpPr>
          <p:cNvPr id="3" name="Content Placeholder 2">
            <a:extLst>
              <a:ext uri="{FF2B5EF4-FFF2-40B4-BE49-F238E27FC236}">
                <a16:creationId xmlns:a16="http://schemas.microsoft.com/office/drawing/2014/main" id="{B4381216-47D3-4969-B32C-56233147D26E}"/>
              </a:ext>
            </a:extLst>
          </p:cNvPr>
          <p:cNvSpPr>
            <a:spLocks noGrp="1"/>
          </p:cNvSpPr>
          <p:nvPr>
            <p:ph type="subTitle" idx="1"/>
          </p:nvPr>
        </p:nvSpPr>
        <p:spPr>
          <a:xfrm>
            <a:off x="426720" y="2831372"/>
            <a:ext cx="5373467" cy="2167589"/>
          </a:xfrm>
        </p:spPr>
        <p:txBody>
          <a:bodyPr vert="horz" lIns="0" tIns="0" rIns="0" bIns="0" rtlCol="0" anchor="t">
            <a:normAutofit fontScale="85000" lnSpcReduction="10000"/>
          </a:bodyPr>
          <a:lstStyle/>
          <a:p>
            <a:pPr>
              <a:lnSpc>
                <a:spcPct val="110000"/>
              </a:lnSpc>
            </a:pPr>
            <a:r>
              <a:rPr lang="en-US">
                <a:ea typeface="+mn-lt"/>
                <a:cs typeface="+mn-lt"/>
              </a:rPr>
              <a:t>How do we facilitate discussions about critical topics related to developing and implementation high-quality educational programming for students with disabilities? </a:t>
            </a:r>
            <a:endParaRPr lang="en-US"/>
          </a:p>
        </p:txBody>
      </p:sp>
      <p:pic>
        <p:nvPicPr>
          <p:cNvPr id="4" name="Picture 5">
            <a:extLst>
              <a:ext uri="{FF2B5EF4-FFF2-40B4-BE49-F238E27FC236}">
                <a16:creationId xmlns:a16="http://schemas.microsoft.com/office/drawing/2014/main" id="{FA01C8C1-030E-6EE6-5D94-C4338D96DF06}"/>
              </a:ext>
              <a:ext uri="{C183D7F6-B498-43B3-948B-1728B52AA6E4}">
                <adec:decorative xmlns:adec="http://schemas.microsoft.com/office/drawing/2017/decorative" val="1"/>
              </a:ext>
            </a:extLst>
          </p:cNvPr>
          <p:cNvPicPr>
            <a:picLocks noChangeAspect="1"/>
          </p:cNvPicPr>
          <p:nvPr/>
        </p:nvPicPr>
        <p:blipFill rotWithShape="1">
          <a:blip r:embed="rId3"/>
          <a:srcRect l="15486" r="10001" b="-1"/>
          <a:stretch/>
        </p:blipFill>
        <p:spPr>
          <a:xfrm>
            <a:off x="6096000" y="10"/>
            <a:ext cx="6096000" cy="546098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noFill/>
          <a:ln>
            <a:noFill/>
          </a:ln>
        </p:spPr>
      </p:pic>
      <p:sp>
        <p:nvSpPr>
          <p:cNvPr id="5" name="Slide Number Placeholder 4">
            <a:extLst>
              <a:ext uri="{FF2B5EF4-FFF2-40B4-BE49-F238E27FC236}">
                <a16:creationId xmlns:a16="http://schemas.microsoft.com/office/drawing/2014/main" id="{9D50F952-7FC1-494A-AD1C-AD812769B29A}"/>
              </a:ext>
            </a:extLst>
          </p:cNvPr>
          <p:cNvSpPr>
            <a:spLocks noGrp="1"/>
          </p:cNvSpPr>
          <p:nvPr>
            <p:ph type="sldNum" sz="quarter" idx="11"/>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54</a:t>
            </a:fld>
            <a:endParaRPr lang="en-US"/>
          </a:p>
        </p:txBody>
      </p:sp>
    </p:spTree>
    <p:extLst>
      <p:ext uri="{BB962C8B-B14F-4D97-AF65-F5344CB8AC3E}">
        <p14:creationId xmlns:p14="http://schemas.microsoft.com/office/powerpoint/2010/main" val="746702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Where Can I Find the Stories From the Classroom Video Series? </a:t>
            </a:r>
            <a:r>
              <a:rPr lang="en-US" dirty="0">
                <a:solidFill>
                  <a:schemeClr val="bg1"/>
                </a:solidFill>
              </a:rPr>
              <a:t>Reminder</a:t>
            </a:r>
          </a:p>
        </p:txBody>
      </p:sp>
      <p:pic>
        <p:nvPicPr>
          <p:cNvPr id="7" name="Content Placeholder 6" descr="PROGRESS website Resources and Tools page screenshot">
            <a:extLst>
              <a:ext uri="{FF2B5EF4-FFF2-40B4-BE49-F238E27FC236}">
                <a16:creationId xmlns:a16="http://schemas.microsoft.com/office/drawing/2014/main" id="{6A56A4A2-FFE8-92CE-DFB4-B970D07D8572}"/>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790008" y="1430208"/>
            <a:ext cx="8386379" cy="4705480"/>
          </a:xfrm>
        </p:spPr>
      </p:pic>
      <p:sp>
        <p:nvSpPr>
          <p:cNvPr id="3" name="Slide Number Placeholder 2"/>
          <p:cNvSpPr>
            <a:spLocks noGrp="1"/>
          </p:cNvSpPr>
          <p:nvPr>
            <p:ph type="sldNum" sz="quarter" idx="12"/>
          </p:nvPr>
        </p:nvSpPr>
        <p:spPr/>
        <p:txBody>
          <a:bodyPr/>
          <a:lstStyle/>
          <a:p>
            <a:fld id="{99A20822-4A49-4D36-86E3-300BA48D3F00}" type="slidenum">
              <a:rPr lang="en-US" smtClean="0"/>
              <a:pPr/>
              <a:t>55</a:t>
            </a:fld>
            <a:endParaRPr lang="en-US"/>
          </a:p>
        </p:txBody>
      </p:sp>
      <p:sp>
        <p:nvSpPr>
          <p:cNvPr id="8" name="Left Arrow 7">
            <a:extLst>
              <a:ext uri="{FF2B5EF4-FFF2-40B4-BE49-F238E27FC236}">
                <a16:creationId xmlns:a16="http://schemas.microsoft.com/office/drawing/2014/main" id="{5BF991D5-9F9F-82D3-3109-A967E66E1B2E}"/>
              </a:ext>
              <a:ext uri="{C183D7F6-B498-43B3-948B-1728B52AA6E4}">
                <adec:decorative xmlns:adec="http://schemas.microsoft.com/office/drawing/2017/decorative" val="1"/>
              </a:ext>
            </a:extLst>
          </p:cNvPr>
          <p:cNvSpPr/>
          <p:nvPr/>
        </p:nvSpPr>
        <p:spPr>
          <a:xfrm rot="20707472">
            <a:off x="7579749" y="3744247"/>
            <a:ext cx="978408" cy="4846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0" name="Left Arrow 9">
            <a:extLst>
              <a:ext uri="{FF2B5EF4-FFF2-40B4-BE49-F238E27FC236}">
                <a16:creationId xmlns:a16="http://schemas.microsoft.com/office/drawing/2014/main" id="{83BDD784-55CC-BD89-D448-3F87BC483A1B}"/>
              </a:ext>
              <a:ext uri="{C183D7F6-B498-43B3-948B-1728B52AA6E4}">
                <adec:decorative xmlns:adec="http://schemas.microsoft.com/office/drawing/2017/decorative" val="1"/>
              </a:ext>
            </a:extLst>
          </p:cNvPr>
          <p:cNvSpPr/>
          <p:nvPr/>
        </p:nvSpPr>
        <p:spPr>
          <a:xfrm rot="18957784">
            <a:off x="6409705" y="1971853"/>
            <a:ext cx="978408" cy="4846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57920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A3B3-1B5D-46A6-A855-CE19245BD8B5}"/>
              </a:ext>
            </a:extLst>
          </p:cNvPr>
          <p:cNvSpPr>
            <a:spLocks noGrp="1"/>
          </p:cNvSpPr>
          <p:nvPr>
            <p:ph type="title"/>
          </p:nvPr>
        </p:nvSpPr>
        <p:spPr/>
        <p:txBody>
          <a:bodyPr/>
          <a:lstStyle/>
          <a:p>
            <a:r>
              <a:rPr lang="en-US"/>
              <a:t>Stories From the Classroom</a:t>
            </a:r>
          </a:p>
        </p:txBody>
      </p:sp>
      <p:pic>
        <p:nvPicPr>
          <p:cNvPr id="7" name="Content Placeholder 6" descr="Screenshot of Stories from the Classroom page on PROGRESS site">
            <a:extLst>
              <a:ext uri="{FF2B5EF4-FFF2-40B4-BE49-F238E27FC236}">
                <a16:creationId xmlns:a16="http://schemas.microsoft.com/office/drawing/2014/main" id="{311D04F0-3080-44BE-A1E1-942C15BC9FE4}"/>
              </a:ext>
            </a:extLst>
          </p:cNvPr>
          <p:cNvPicPr>
            <a:picLocks noGrp="1" noChangeAspect="1"/>
          </p:cNvPicPr>
          <p:nvPr>
            <p:ph sz="quarter" idx="15"/>
          </p:nvPr>
        </p:nvPicPr>
        <p:blipFill rotWithShape="1">
          <a:blip r:embed="rId3"/>
          <a:srcRect t="1664"/>
          <a:stretch/>
        </p:blipFill>
        <p:spPr>
          <a:xfrm>
            <a:off x="3497679" y="1360169"/>
            <a:ext cx="5256966" cy="4765993"/>
          </a:xfrm>
        </p:spPr>
      </p:pic>
      <p:sp>
        <p:nvSpPr>
          <p:cNvPr id="5" name="Slide Number Placeholder 4">
            <a:extLst>
              <a:ext uri="{FF2B5EF4-FFF2-40B4-BE49-F238E27FC236}">
                <a16:creationId xmlns:a16="http://schemas.microsoft.com/office/drawing/2014/main" id="{22989DEB-338E-4BDA-B3A5-74F47C366697}"/>
              </a:ext>
            </a:extLst>
          </p:cNvPr>
          <p:cNvSpPr>
            <a:spLocks noGrp="1"/>
          </p:cNvSpPr>
          <p:nvPr>
            <p:ph type="sldNum" sz="quarter" idx="14"/>
          </p:nvPr>
        </p:nvSpPr>
        <p:spPr/>
        <p:txBody>
          <a:bodyPr/>
          <a:lstStyle/>
          <a:p>
            <a:fld id="{99A20822-4A49-4D36-86E3-300BA48D3F00}" type="slidenum">
              <a:rPr lang="en-US" smtClean="0"/>
              <a:pPr/>
              <a:t>56</a:t>
            </a:fld>
            <a:endParaRPr lang="en-US"/>
          </a:p>
        </p:txBody>
      </p:sp>
    </p:spTree>
    <p:extLst>
      <p:ext uri="{BB962C8B-B14F-4D97-AF65-F5344CB8AC3E}">
        <p14:creationId xmlns:p14="http://schemas.microsoft.com/office/powerpoint/2010/main" val="435326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A20380-8625-4E3E-A4CE-6324C017A3B6}"/>
              </a:ext>
            </a:extLst>
          </p:cNvPr>
          <p:cNvSpPr>
            <a:spLocks noGrp="1"/>
          </p:cNvSpPr>
          <p:nvPr>
            <p:ph type="title"/>
          </p:nvPr>
        </p:nvSpPr>
        <p:spPr>
          <a:xfrm>
            <a:off x="457200" y="0"/>
            <a:ext cx="11338560" cy="1107996"/>
          </a:xfrm>
        </p:spPr>
        <p:txBody>
          <a:bodyPr anchor="b">
            <a:normAutofit/>
          </a:bodyPr>
          <a:lstStyle/>
          <a:p>
            <a:r>
              <a:rPr lang="en-US"/>
              <a:t>Stories From the Classroom Discussion Guides</a:t>
            </a:r>
          </a:p>
        </p:txBody>
      </p:sp>
      <p:sp>
        <p:nvSpPr>
          <p:cNvPr id="7" name="Content Placeholder 6">
            <a:extLst>
              <a:ext uri="{FF2B5EF4-FFF2-40B4-BE49-F238E27FC236}">
                <a16:creationId xmlns:a16="http://schemas.microsoft.com/office/drawing/2014/main" id="{40DEE4CB-BD1F-4110-8B42-9AF0972E7F30}"/>
              </a:ext>
            </a:extLst>
          </p:cNvPr>
          <p:cNvSpPr>
            <a:spLocks noGrp="1"/>
          </p:cNvSpPr>
          <p:nvPr>
            <p:ph sz="half" idx="1"/>
          </p:nvPr>
        </p:nvSpPr>
        <p:spPr>
          <a:xfrm>
            <a:off x="457200" y="1280160"/>
            <a:ext cx="5568696" cy="4846320"/>
          </a:xfrm>
        </p:spPr>
        <p:txBody>
          <a:bodyPr>
            <a:normAutofit/>
          </a:bodyPr>
          <a:lstStyle/>
          <a:p>
            <a:r>
              <a:rPr lang="en-US">
                <a:solidFill>
                  <a:schemeClr val="tx1"/>
                </a:solidFill>
              </a:rPr>
              <a:t>Structured process to facilitate discussions</a:t>
            </a:r>
          </a:p>
          <a:p>
            <a:r>
              <a:rPr lang="en-US">
                <a:solidFill>
                  <a:schemeClr val="tx1"/>
                </a:solidFill>
              </a:rPr>
              <a:t>Intended to be short conversations or reflections but can be expanded based on available time. </a:t>
            </a:r>
          </a:p>
          <a:p>
            <a:r>
              <a:rPr lang="en-US">
                <a:solidFill>
                  <a:schemeClr val="tx1"/>
                </a:solidFill>
              </a:rPr>
              <a:t>Includes reaction and application questions. </a:t>
            </a:r>
          </a:p>
        </p:txBody>
      </p:sp>
      <p:pic>
        <p:nvPicPr>
          <p:cNvPr id="10" name="Picture 9" descr="Screenshot of Stories from the Classroom discussion guide">
            <a:extLst>
              <a:ext uri="{FF2B5EF4-FFF2-40B4-BE49-F238E27FC236}">
                <a16:creationId xmlns:a16="http://schemas.microsoft.com/office/drawing/2014/main" id="{D09164A1-7ACD-43F7-93C9-97846705E459}"/>
              </a:ext>
            </a:extLst>
          </p:cNvPr>
          <p:cNvPicPr>
            <a:picLocks noChangeAspect="1"/>
          </p:cNvPicPr>
          <p:nvPr/>
        </p:nvPicPr>
        <p:blipFill>
          <a:blip r:embed="rId3"/>
          <a:stretch>
            <a:fillRect/>
          </a:stretch>
        </p:blipFill>
        <p:spPr>
          <a:xfrm>
            <a:off x="6227064" y="1350546"/>
            <a:ext cx="5568696" cy="4705547"/>
          </a:xfrm>
          <a:prstGeom prst="rect">
            <a:avLst/>
          </a:prstGeom>
          <a:noFill/>
        </p:spPr>
      </p:pic>
      <p:sp>
        <p:nvSpPr>
          <p:cNvPr id="5" name="Slide Number Placeholder 4">
            <a:extLst>
              <a:ext uri="{FF2B5EF4-FFF2-40B4-BE49-F238E27FC236}">
                <a16:creationId xmlns:a16="http://schemas.microsoft.com/office/drawing/2014/main" id="{65CA7F04-0272-4967-A95C-2FFD4D479583}"/>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57</a:t>
            </a:fld>
            <a:endParaRPr lang="en-US"/>
          </a:p>
        </p:txBody>
      </p:sp>
    </p:spTree>
    <p:extLst>
      <p:ext uri="{BB962C8B-B14F-4D97-AF65-F5344CB8AC3E}">
        <p14:creationId xmlns:p14="http://schemas.microsoft.com/office/powerpoint/2010/main" val="1963077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07136-8C6A-47F9-9FCC-2FB2753E3831}"/>
              </a:ext>
            </a:extLst>
          </p:cNvPr>
          <p:cNvSpPr>
            <a:spLocks noGrp="1"/>
          </p:cNvSpPr>
          <p:nvPr>
            <p:ph type="ctrTitle"/>
          </p:nvPr>
        </p:nvSpPr>
        <p:spPr>
          <a:xfrm>
            <a:off x="426720" y="796538"/>
            <a:ext cx="6187818" cy="2017610"/>
          </a:xfrm>
        </p:spPr>
        <p:txBody>
          <a:bodyPr anchor="b">
            <a:normAutofit/>
          </a:bodyPr>
          <a:lstStyle/>
          <a:p>
            <a:r>
              <a:rPr lang="en-US"/>
              <a:t>Stories From the Classroom</a:t>
            </a:r>
          </a:p>
        </p:txBody>
      </p:sp>
      <p:sp>
        <p:nvSpPr>
          <p:cNvPr id="3" name="Subtitle 2">
            <a:extLst>
              <a:ext uri="{FF2B5EF4-FFF2-40B4-BE49-F238E27FC236}">
                <a16:creationId xmlns:a16="http://schemas.microsoft.com/office/drawing/2014/main" id="{E397DB26-4871-4571-8BBC-C4714A9182EB}"/>
              </a:ext>
            </a:extLst>
          </p:cNvPr>
          <p:cNvSpPr>
            <a:spLocks noGrp="1"/>
          </p:cNvSpPr>
          <p:nvPr>
            <p:ph type="subTitle" idx="1"/>
          </p:nvPr>
        </p:nvSpPr>
        <p:spPr>
          <a:xfrm>
            <a:off x="426720" y="2831372"/>
            <a:ext cx="5373467" cy="2167589"/>
          </a:xfrm>
        </p:spPr>
        <p:txBody>
          <a:bodyPr vert="horz" lIns="0" tIns="0" rIns="0" bIns="0" rtlCol="0">
            <a:normAutofit/>
          </a:bodyPr>
          <a:lstStyle/>
          <a:p>
            <a:r>
              <a:rPr lang="en-US">
                <a:hlinkClick r:id="rId3"/>
              </a:rPr>
              <a:t>Words Matter</a:t>
            </a:r>
            <a:endParaRPr lang="en-US"/>
          </a:p>
        </p:txBody>
      </p:sp>
      <p:pic>
        <p:nvPicPr>
          <p:cNvPr id="17" name="Picture 17" descr="Image of Julie Lang outside of her classroom">
            <a:extLst>
              <a:ext uri="{FF2B5EF4-FFF2-40B4-BE49-F238E27FC236}">
                <a16:creationId xmlns:a16="http://schemas.microsoft.com/office/drawing/2014/main" id="{49301D8C-1087-18B0-22EA-3F3D1D67A209}"/>
              </a:ext>
            </a:extLst>
          </p:cNvPr>
          <p:cNvPicPr>
            <a:picLocks noGrp="1" noChangeAspect="1"/>
          </p:cNvPicPr>
          <p:nvPr>
            <p:ph type="pic" sz="quarter" idx="20"/>
          </p:nvPr>
        </p:nvPicPr>
        <p:blipFill rotWithShape="1">
          <a:blip r:embed="rId4"/>
          <a:srcRect t="1845" b="30968"/>
          <a:stretch/>
        </p:blipFill>
        <p:spPr>
          <a:xfrm>
            <a:off x="6096000" y="0"/>
            <a:ext cx="6096000" cy="5460989"/>
          </a:xfrm>
          <a:noFill/>
        </p:spPr>
      </p:pic>
      <p:sp>
        <p:nvSpPr>
          <p:cNvPr id="9" name="Slide Number Placeholder 8">
            <a:extLst>
              <a:ext uri="{FF2B5EF4-FFF2-40B4-BE49-F238E27FC236}">
                <a16:creationId xmlns:a16="http://schemas.microsoft.com/office/drawing/2014/main" id="{F320A8DA-C347-4E3E-AA50-7FC9915D8EF4}"/>
              </a:ext>
            </a:extLst>
          </p:cNvPr>
          <p:cNvSpPr>
            <a:spLocks noGrp="1"/>
          </p:cNvSpPr>
          <p:nvPr>
            <p:ph type="sldNum" sz="quarter" idx="11"/>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58</a:t>
            </a:fld>
            <a:endParaRPr lang="en-US"/>
          </a:p>
        </p:txBody>
      </p:sp>
    </p:spTree>
    <p:extLst>
      <p:ext uri="{BB962C8B-B14F-4D97-AF65-F5344CB8AC3E}">
        <p14:creationId xmlns:p14="http://schemas.microsoft.com/office/powerpoint/2010/main" val="335742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426720" y="796538"/>
            <a:ext cx="5373467" cy="2005977"/>
          </a:xfrm>
        </p:spPr>
        <p:txBody>
          <a:bodyPr anchor="b">
            <a:normAutofit/>
          </a:bodyPr>
          <a:lstStyle/>
          <a:p>
            <a:r>
              <a:rPr lang="en-US" dirty="0"/>
              <a:t>Breakout Discussion </a:t>
            </a:r>
            <a:r>
              <a:rPr lang="en-US" dirty="0">
                <a:solidFill>
                  <a:schemeClr val="bg1"/>
                </a:solidFill>
              </a:rPr>
              <a:t>2</a:t>
            </a:r>
          </a:p>
        </p:txBody>
      </p:sp>
      <p:sp>
        <p:nvSpPr>
          <p:cNvPr id="20" name="Subtitle 2">
            <a:extLst>
              <a:ext uri="{FF2B5EF4-FFF2-40B4-BE49-F238E27FC236}">
                <a16:creationId xmlns:a16="http://schemas.microsoft.com/office/drawing/2014/main" id="{691570CA-C120-5F18-CB24-FF7C9E89E162}"/>
              </a:ext>
            </a:extLst>
          </p:cNvPr>
          <p:cNvSpPr>
            <a:spLocks noGrp="1"/>
          </p:cNvSpPr>
          <p:nvPr>
            <p:ph type="subTitle" idx="1"/>
          </p:nvPr>
        </p:nvSpPr>
        <p:spPr>
          <a:xfrm>
            <a:off x="426720" y="2831372"/>
            <a:ext cx="5373467" cy="2167589"/>
          </a:xfrm>
        </p:spPr>
        <p:txBody>
          <a:bodyPr vert="horz" lIns="0" tIns="0" rIns="0" bIns="0" rtlCol="0" anchor="t">
            <a:normAutofit/>
          </a:bodyPr>
          <a:lstStyle/>
          <a:p>
            <a:r>
              <a:rPr lang="en-US"/>
              <a:t>Come back with two questions you might ask to facilitate a robust discussion.</a:t>
            </a:r>
          </a:p>
        </p:txBody>
      </p:sp>
      <p:pic>
        <p:nvPicPr>
          <p:cNvPr id="7" name="Content Placeholder 6">
            <a:extLst>
              <a:ext uri="{FF2B5EF4-FFF2-40B4-BE49-F238E27FC236}">
                <a16:creationId xmlns:a16="http://schemas.microsoft.com/office/drawing/2014/main" id="{0289504E-1A64-5050-B4F3-34829D5213CE}"/>
              </a:ext>
              <a:ext uri="{C183D7F6-B498-43B3-948B-1728B52AA6E4}">
                <adec:decorative xmlns:adec="http://schemas.microsoft.com/office/drawing/2017/decorative" val="1"/>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val="0"/>
              </a:ext>
            </a:extLst>
          </a:blip>
          <a:srcRect l="9588" r="15900" b="-1"/>
          <a:stretch/>
        </p:blipFill>
        <p:spPr>
          <a:xfrm>
            <a:off x="6096000" y="10"/>
            <a:ext cx="6096000" cy="5460989"/>
          </a:xfrm>
          <a:noFill/>
        </p:spPr>
      </p:pic>
      <p:sp>
        <p:nvSpPr>
          <p:cNvPr id="3" name="Slide Number Placeholder 2"/>
          <p:cNvSpPr>
            <a:spLocks noGrp="1"/>
          </p:cNvSpPr>
          <p:nvPr>
            <p:ph type="sldNum" sz="quarter" idx="11"/>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59</a:t>
            </a:fld>
            <a:endParaRPr lang="en-US"/>
          </a:p>
        </p:txBody>
      </p:sp>
    </p:spTree>
    <p:extLst>
      <p:ext uri="{BB962C8B-B14F-4D97-AF65-F5344CB8AC3E}">
        <p14:creationId xmlns:p14="http://schemas.microsoft.com/office/powerpoint/2010/main" val="737134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177522"/>
            <a:ext cx="11338560" cy="1107996"/>
          </a:xfrm>
        </p:spPr>
        <p:txBody>
          <a:bodyPr/>
          <a:lstStyle/>
          <a:p>
            <a:pPr eaLnBrk="1" hangingPunct="1"/>
            <a:r>
              <a:rPr lang="en-US" altLang="en-US"/>
              <a:t>Where Do We Start? Collective Efficacy Starts With the </a:t>
            </a:r>
            <a:r>
              <a:rPr lang="en-US" altLang="en-US" b="1">
                <a:solidFill>
                  <a:srgbClr val="008000"/>
                </a:solidFill>
              </a:rPr>
              <a:t>Right</a:t>
            </a:r>
            <a:r>
              <a:rPr lang="en-US" altLang="en-US" sz="4800"/>
              <a:t> </a:t>
            </a:r>
            <a:r>
              <a:rPr lang="en-US" altLang="en-US"/>
              <a:t>Questions!</a:t>
            </a:r>
          </a:p>
        </p:txBody>
      </p:sp>
      <p:sp>
        <p:nvSpPr>
          <p:cNvPr id="48130" name="Content Placeholder 2"/>
          <p:cNvSpPr>
            <a:spLocks noGrp="1"/>
          </p:cNvSpPr>
          <p:nvPr>
            <p:ph sz="half" idx="1"/>
          </p:nvPr>
        </p:nvSpPr>
        <p:spPr>
          <a:xfrm>
            <a:off x="457199" y="1280160"/>
            <a:ext cx="6810499" cy="4846320"/>
          </a:xfrm>
        </p:spPr>
        <p:txBody>
          <a:bodyPr anchor="ctr">
            <a:normAutofit/>
          </a:bodyPr>
          <a:lstStyle/>
          <a:p>
            <a:r>
              <a:rPr lang="en-US" altLang="en-US">
                <a:solidFill>
                  <a:schemeClr val="tx1"/>
                </a:solidFill>
              </a:rPr>
              <a:t>What do we want for our students, </a:t>
            </a:r>
            <a:r>
              <a:rPr lang="en-US" altLang="en-US" b="1">
                <a:solidFill>
                  <a:schemeClr val="tx1"/>
                </a:solidFill>
              </a:rPr>
              <a:t>teachers</a:t>
            </a:r>
            <a:r>
              <a:rPr lang="en-US" altLang="en-US">
                <a:solidFill>
                  <a:schemeClr val="tx1"/>
                </a:solidFill>
              </a:rPr>
              <a:t>, and families?</a:t>
            </a:r>
          </a:p>
          <a:p>
            <a:r>
              <a:rPr lang="en-US" altLang="en-US">
                <a:solidFill>
                  <a:schemeClr val="tx1"/>
                </a:solidFill>
              </a:rPr>
              <a:t>What is the </a:t>
            </a:r>
            <a:r>
              <a:rPr lang="en-US" altLang="en-US" b="1">
                <a:solidFill>
                  <a:schemeClr val="tx1"/>
                </a:solidFill>
              </a:rPr>
              <a:t>current reality </a:t>
            </a:r>
            <a:r>
              <a:rPr lang="en-US" altLang="en-US">
                <a:solidFill>
                  <a:schemeClr val="tx1"/>
                </a:solidFill>
              </a:rPr>
              <a:t>and who are the players?</a:t>
            </a:r>
          </a:p>
          <a:p>
            <a:r>
              <a:rPr lang="en-US" altLang="en-US">
                <a:solidFill>
                  <a:schemeClr val="tx1"/>
                </a:solidFill>
              </a:rPr>
              <a:t>What do our students,</a:t>
            </a:r>
            <a:r>
              <a:rPr lang="en-US" altLang="en-US" b="1">
                <a:solidFill>
                  <a:schemeClr val="tx1"/>
                </a:solidFill>
              </a:rPr>
              <a:t> teachers</a:t>
            </a:r>
            <a:r>
              <a:rPr lang="en-US" altLang="en-US">
                <a:solidFill>
                  <a:schemeClr val="tx1"/>
                </a:solidFill>
              </a:rPr>
              <a:t>,</a:t>
            </a:r>
            <a:r>
              <a:rPr lang="en-US" altLang="en-US" b="1">
                <a:solidFill>
                  <a:schemeClr val="tx1"/>
                </a:solidFill>
              </a:rPr>
              <a:t> </a:t>
            </a:r>
            <a:r>
              <a:rPr lang="en-US" altLang="en-US">
                <a:solidFill>
                  <a:schemeClr val="tx1"/>
                </a:solidFill>
              </a:rPr>
              <a:t>and families </a:t>
            </a:r>
            <a:r>
              <a:rPr lang="en-US" altLang="en-US" b="1">
                <a:solidFill>
                  <a:schemeClr val="tx1"/>
                </a:solidFill>
              </a:rPr>
              <a:t>need</a:t>
            </a:r>
            <a:r>
              <a:rPr lang="en-US" altLang="en-US">
                <a:solidFill>
                  <a:schemeClr val="tx1"/>
                </a:solidFill>
              </a:rPr>
              <a:t> to be successful?</a:t>
            </a:r>
          </a:p>
          <a:p>
            <a:r>
              <a:rPr lang="en-US" altLang="en-US">
                <a:solidFill>
                  <a:schemeClr val="tx1"/>
                </a:solidFill>
              </a:rPr>
              <a:t>How can we maximize our resources to support students, teachers, and families?</a:t>
            </a:r>
          </a:p>
        </p:txBody>
      </p:sp>
      <p:pic>
        <p:nvPicPr>
          <p:cNvPr id="2052" name="Picture 4" descr="Green check mark 3 icon - Free green check mark icons">
            <a:extLst>
              <a:ext uri="{FF2B5EF4-FFF2-40B4-BE49-F238E27FC236}">
                <a16:creationId xmlns:a16="http://schemas.microsoft.com/office/drawing/2014/main" id="{058F23C9-8EEB-480E-840B-BE6D7AA34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115" y="1751664"/>
            <a:ext cx="2864284" cy="28642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77F9A1C-570C-4A64-990B-199295536BDD}"/>
              </a:ext>
            </a:extLst>
          </p:cNvPr>
          <p:cNvSpPr>
            <a:spLocks noGrp="1"/>
          </p:cNvSpPr>
          <p:nvPr>
            <p:ph type="sldNum" sz="quarter" idx="12"/>
          </p:nvPr>
        </p:nvSpPr>
        <p:spPr/>
        <p:txBody>
          <a:bodyPr/>
          <a:lstStyle/>
          <a:p>
            <a:fld id="{BABF4E83-61DB-418F-A99F-17BC9BB58EF6}" type="slidenum">
              <a:rPr lang="en-US" smtClean="0"/>
              <a:t>6</a:t>
            </a:fld>
            <a:endParaRPr lang="en-US"/>
          </a:p>
        </p:txBody>
      </p:sp>
    </p:spTree>
    <p:extLst>
      <p:ext uri="{BB962C8B-B14F-4D97-AF65-F5344CB8AC3E}">
        <p14:creationId xmlns:p14="http://schemas.microsoft.com/office/powerpoint/2010/main" val="9959150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ECEA9-08A9-4F17-B985-CB9B497D39E2}"/>
              </a:ext>
            </a:extLst>
          </p:cNvPr>
          <p:cNvSpPr>
            <a:spLocks noGrp="1"/>
          </p:cNvSpPr>
          <p:nvPr>
            <p:ph type="ctrTitle"/>
          </p:nvPr>
        </p:nvSpPr>
        <p:spPr/>
        <p:txBody>
          <a:bodyPr/>
          <a:lstStyle/>
          <a:p>
            <a:r>
              <a:rPr lang="en-US"/>
              <a:t>Putting It all Together for Professional Learning </a:t>
            </a:r>
          </a:p>
        </p:txBody>
      </p:sp>
      <p:sp>
        <p:nvSpPr>
          <p:cNvPr id="4" name="Slide Number Placeholder 3">
            <a:extLst>
              <a:ext uri="{FF2B5EF4-FFF2-40B4-BE49-F238E27FC236}">
                <a16:creationId xmlns:a16="http://schemas.microsoft.com/office/drawing/2014/main" id="{CDF6E687-9478-45B9-970C-7F3DE9B5CE04}"/>
              </a:ext>
            </a:extLst>
          </p:cNvPr>
          <p:cNvSpPr>
            <a:spLocks noGrp="1"/>
          </p:cNvSpPr>
          <p:nvPr>
            <p:ph type="sldNum" sz="quarter" idx="11"/>
          </p:nvPr>
        </p:nvSpPr>
        <p:spPr/>
        <p:txBody>
          <a:bodyPr/>
          <a:lstStyle/>
          <a:p>
            <a:fld id="{99A20822-4A49-4D36-86E3-300BA48D3F00}" type="slidenum">
              <a:rPr lang="en-US" smtClean="0"/>
              <a:pPr/>
              <a:t>60</a:t>
            </a:fld>
            <a:endParaRPr lang="en-US"/>
          </a:p>
        </p:txBody>
      </p:sp>
    </p:spTree>
    <p:extLst>
      <p:ext uri="{BB962C8B-B14F-4D97-AF65-F5344CB8AC3E}">
        <p14:creationId xmlns:p14="http://schemas.microsoft.com/office/powerpoint/2010/main" val="1552820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28D7-2E87-B0B8-8560-73B1AAA09054}"/>
              </a:ext>
            </a:extLst>
          </p:cNvPr>
          <p:cNvSpPr>
            <a:spLocks noGrp="1"/>
          </p:cNvSpPr>
          <p:nvPr>
            <p:ph type="title"/>
          </p:nvPr>
        </p:nvSpPr>
        <p:spPr/>
        <p:txBody>
          <a:bodyPr/>
          <a:lstStyle/>
          <a:p>
            <a:r>
              <a:rPr lang="en-US" dirty="0"/>
              <a:t>Where to Start? </a:t>
            </a:r>
          </a:p>
        </p:txBody>
      </p:sp>
      <p:pic>
        <p:nvPicPr>
          <p:cNvPr id="7" name="Content Placeholder 6" descr="IDEA and IEP module screenshot">
            <a:extLst>
              <a:ext uri="{FF2B5EF4-FFF2-40B4-BE49-F238E27FC236}">
                <a16:creationId xmlns:a16="http://schemas.microsoft.com/office/drawing/2014/main" id="{5367B5A3-9271-19D2-4C05-AA5111AF0DA0}"/>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3702843" y="1279525"/>
            <a:ext cx="4846638" cy="4846638"/>
          </a:xfrm>
        </p:spPr>
      </p:pic>
      <p:sp>
        <p:nvSpPr>
          <p:cNvPr id="5" name="Slide Number Placeholder 4">
            <a:extLst>
              <a:ext uri="{FF2B5EF4-FFF2-40B4-BE49-F238E27FC236}">
                <a16:creationId xmlns:a16="http://schemas.microsoft.com/office/drawing/2014/main" id="{436EC109-5450-A1CD-C190-76A75DED149D}"/>
              </a:ext>
            </a:extLst>
          </p:cNvPr>
          <p:cNvSpPr>
            <a:spLocks noGrp="1"/>
          </p:cNvSpPr>
          <p:nvPr>
            <p:ph type="sldNum" sz="quarter" idx="14"/>
          </p:nvPr>
        </p:nvSpPr>
        <p:spPr/>
        <p:txBody>
          <a:bodyPr/>
          <a:lstStyle/>
          <a:p>
            <a:fld id="{99A20822-4A49-4D36-86E3-300BA48D3F00}" type="slidenum">
              <a:rPr lang="en-US" smtClean="0"/>
              <a:pPr/>
              <a:t>61</a:t>
            </a:fld>
            <a:endParaRPr lang="en-US"/>
          </a:p>
        </p:txBody>
      </p:sp>
    </p:spTree>
    <p:extLst>
      <p:ext uri="{BB962C8B-B14F-4D97-AF65-F5344CB8AC3E}">
        <p14:creationId xmlns:p14="http://schemas.microsoft.com/office/powerpoint/2010/main" val="2640246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Pairing PROGRESS Resources: A </a:t>
            </a:r>
          </a:p>
        </p:txBody>
      </p:sp>
      <p:sp>
        <p:nvSpPr>
          <p:cNvPr id="3" name="Slide Number Placeholder 2"/>
          <p:cNvSpPr>
            <a:spLocks noGrp="1"/>
          </p:cNvSpPr>
          <p:nvPr>
            <p:ph type="sldNum" sz="quarter" idx="12"/>
          </p:nvPr>
        </p:nvSpPr>
        <p:spPr/>
        <p:txBody>
          <a:bodyPr/>
          <a:lstStyle/>
          <a:p>
            <a:fld id="{99A20822-4A49-4D36-86E3-300BA48D3F00}" type="slidenum">
              <a:rPr lang="en-US" smtClean="0"/>
              <a:pPr/>
              <a:t>62</a:t>
            </a:fld>
            <a:endParaRPr lang="en-US"/>
          </a:p>
        </p:txBody>
      </p:sp>
      <p:sp>
        <p:nvSpPr>
          <p:cNvPr id="5" name="Text Placeholder 1">
            <a:extLst>
              <a:ext uri="{FF2B5EF4-FFF2-40B4-BE49-F238E27FC236}">
                <a16:creationId xmlns:a16="http://schemas.microsoft.com/office/drawing/2014/main" id="{4EF6C455-0BB7-4BE5-A3C8-B1FE27B35D6E}"/>
              </a:ext>
            </a:extLst>
          </p:cNvPr>
          <p:cNvSpPr>
            <a:spLocks noGrp="1"/>
          </p:cNvSpPr>
          <p:nvPr>
            <p:ph type="body" sz="quarter" idx="10"/>
          </p:nvPr>
        </p:nvSpPr>
        <p:spPr>
          <a:xfrm>
            <a:off x="457200" y="1051094"/>
            <a:ext cx="5208381" cy="4846320"/>
          </a:xfrm>
        </p:spPr>
        <p:txBody>
          <a:bodyPr>
            <a:normAutofit lnSpcReduction="10000"/>
          </a:bodyPr>
          <a:lstStyle/>
          <a:p>
            <a:pPr marL="0" marR="0" lvl="0" indent="0">
              <a:spcBef>
                <a:spcPts val="0"/>
              </a:spcBef>
              <a:spcAft>
                <a:spcPts val="0"/>
              </a:spcAft>
              <a:buNone/>
            </a:pPr>
            <a:r>
              <a:rPr lang="en-US">
                <a:effectLst/>
                <a:ea typeface="Yu Mincho" panose="02020400000000000000" pitchFamily="18" charset="-128"/>
              </a:rPr>
              <a:t> </a:t>
            </a:r>
          </a:p>
          <a:p>
            <a:pPr marL="342900" marR="0" lvl="0" indent="-342900">
              <a:spcBef>
                <a:spcPts val="0"/>
              </a:spcBef>
              <a:spcAft>
                <a:spcPts val="0"/>
              </a:spcAft>
              <a:buFont typeface="Symbol" panose="05050102010706020507" pitchFamily="18" charset="2"/>
              <a:buChar char=""/>
            </a:pPr>
            <a:r>
              <a:rPr lang="en-US">
                <a:effectLst/>
                <a:ea typeface="Yu Mincho" panose="02020400000000000000" pitchFamily="18" charset="-128"/>
                <a:hlinkClick r:id="rId3"/>
              </a:rPr>
              <a:t>The What and Why of Present Levels of Academic Achievement and Functional Performance </a:t>
            </a:r>
            <a:r>
              <a:rPr lang="en-US">
                <a:ea typeface="Yu Mincho" panose="02020400000000000000" pitchFamily="18" charset="-128"/>
                <a:hlinkClick r:id="rId3"/>
              </a:rPr>
              <a:t>(PLAAFP)</a:t>
            </a:r>
            <a:endParaRPr lang="en-US">
              <a:ea typeface="Yu Mincho" panose="02020400000000000000" pitchFamily="18" charset="-128"/>
            </a:endParaRPr>
          </a:p>
          <a:p>
            <a:pPr marL="457200" lvl="1" indent="0">
              <a:spcBef>
                <a:spcPts val="0"/>
              </a:spcBef>
              <a:buNone/>
            </a:pPr>
            <a:endParaRPr lang="en-US">
              <a:effectLst/>
              <a:ea typeface="Yu Mincho" panose="02020400000000000000" pitchFamily="18" charset="-128"/>
            </a:endParaRPr>
          </a:p>
          <a:p>
            <a:pPr marL="342900" marR="0" lvl="0" indent="-342900">
              <a:spcBef>
                <a:spcPts val="0"/>
              </a:spcBef>
              <a:spcAft>
                <a:spcPts val="0"/>
              </a:spcAft>
              <a:buFont typeface="Symbol" panose="05050102010706020507" pitchFamily="18" charset="2"/>
              <a:buChar char=""/>
            </a:pPr>
            <a:r>
              <a:rPr lang="en-US">
                <a:effectLst/>
                <a:ea typeface="Yu Mincho" panose="02020400000000000000" pitchFamily="18" charset="-128"/>
                <a:hlinkClick r:id="rId4"/>
              </a:rPr>
              <a:t>IEP TIP Sheet: PLAAFPs</a:t>
            </a:r>
            <a:endParaRPr lang="en-US">
              <a:effectLst/>
              <a:ea typeface="Yu Mincho" panose="02020400000000000000" pitchFamily="18" charset="-128"/>
            </a:endParaRPr>
          </a:p>
          <a:p>
            <a:pPr marL="0" marR="0" lvl="0" indent="0">
              <a:spcBef>
                <a:spcPts val="0"/>
              </a:spcBef>
              <a:spcAft>
                <a:spcPts val="0"/>
              </a:spcAft>
              <a:buNone/>
            </a:pPr>
            <a:endParaRPr lang="en-US">
              <a:effectLst/>
              <a:ea typeface="Yu Mincho" panose="02020400000000000000" pitchFamily="18" charset="-128"/>
            </a:endParaRPr>
          </a:p>
          <a:p>
            <a:pPr marL="342900" marR="0" lvl="0" indent="-342900">
              <a:spcBef>
                <a:spcPts val="0"/>
              </a:spcBef>
              <a:spcAft>
                <a:spcPts val="0"/>
              </a:spcAft>
              <a:buFont typeface="Symbol" panose="05050102010706020507" pitchFamily="18" charset="2"/>
              <a:buChar char=""/>
            </a:pPr>
            <a:r>
              <a:rPr lang="en-US">
                <a:ea typeface="Yu Mincho" panose="02020400000000000000" pitchFamily="18" charset="-128"/>
                <a:hlinkClick r:id="rId5"/>
              </a:rPr>
              <a:t>Stories From the Classroom: Focusing on Strengths within Assessment and Classroom Instruction</a:t>
            </a:r>
            <a:endParaRPr lang="en-US">
              <a:effectLst/>
              <a:ea typeface="Yu Mincho" panose="02020400000000000000" pitchFamily="18" charset="-128"/>
            </a:endParaRPr>
          </a:p>
        </p:txBody>
      </p:sp>
      <p:pic>
        <p:nvPicPr>
          <p:cNvPr id="9" name="Picture 8">
            <a:extLst>
              <a:ext uri="{FF2B5EF4-FFF2-40B4-BE49-F238E27FC236}">
                <a16:creationId xmlns:a16="http://schemas.microsoft.com/office/drawing/2014/main" id="{7ED794E3-783F-CACD-2658-E5B417CD926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1734" y="1351176"/>
            <a:ext cx="6181402" cy="4246156"/>
          </a:xfrm>
          <a:prstGeom prst="rect">
            <a:avLst/>
          </a:prstGeom>
        </p:spPr>
      </p:pic>
      <p:pic>
        <p:nvPicPr>
          <p:cNvPr id="7" name="Picture 6">
            <a:extLst>
              <a:ext uri="{FF2B5EF4-FFF2-40B4-BE49-F238E27FC236}">
                <a16:creationId xmlns:a16="http://schemas.microsoft.com/office/drawing/2014/main" id="{F6300DCD-28BE-DFA0-C3E1-D43713DF54A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8944">
            <a:off x="7695141" y="502454"/>
            <a:ext cx="3407833" cy="5452533"/>
          </a:xfrm>
          <a:prstGeom prst="rect">
            <a:avLst/>
          </a:prstGeom>
        </p:spPr>
      </p:pic>
      <p:pic>
        <p:nvPicPr>
          <p:cNvPr id="4" name="Picture 3" descr="Screenshot of teacher working with student in a video">
            <a:extLst>
              <a:ext uri="{FF2B5EF4-FFF2-40B4-BE49-F238E27FC236}">
                <a16:creationId xmlns:a16="http://schemas.microsoft.com/office/drawing/2014/main" id="{B6553AD7-9CF3-5FCA-8E09-15FAA0DCA3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0533" y="1533099"/>
            <a:ext cx="6032603" cy="3391241"/>
          </a:xfrm>
          <a:prstGeom prst="rect">
            <a:avLst/>
          </a:prstGeom>
        </p:spPr>
      </p:pic>
    </p:spTree>
    <p:extLst>
      <p:ext uri="{BB962C8B-B14F-4D97-AF65-F5344CB8AC3E}">
        <p14:creationId xmlns:p14="http://schemas.microsoft.com/office/powerpoint/2010/main" val="4081259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Pairing PROGRESS Resources: B </a:t>
            </a:r>
          </a:p>
        </p:txBody>
      </p:sp>
      <p:sp>
        <p:nvSpPr>
          <p:cNvPr id="3" name="Slide Number Placeholder 2"/>
          <p:cNvSpPr>
            <a:spLocks noGrp="1"/>
          </p:cNvSpPr>
          <p:nvPr>
            <p:ph type="sldNum" sz="quarter" idx="12"/>
          </p:nvPr>
        </p:nvSpPr>
        <p:spPr/>
        <p:txBody>
          <a:bodyPr/>
          <a:lstStyle/>
          <a:p>
            <a:fld id="{99A20822-4A49-4D36-86E3-300BA48D3F00}" type="slidenum">
              <a:rPr lang="en-US" smtClean="0"/>
              <a:pPr/>
              <a:t>63</a:t>
            </a:fld>
            <a:endParaRPr lang="en-US"/>
          </a:p>
        </p:txBody>
      </p:sp>
      <p:sp>
        <p:nvSpPr>
          <p:cNvPr id="5" name="Text Placeholder 1">
            <a:extLst>
              <a:ext uri="{FF2B5EF4-FFF2-40B4-BE49-F238E27FC236}">
                <a16:creationId xmlns:a16="http://schemas.microsoft.com/office/drawing/2014/main" id="{4EF6C455-0BB7-4BE5-A3C8-B1FE27B35D6E}"/>
              </a:ext>
            </a:extLst>
          </p:cNvPr>
          <p:cNvSpPr>
            <a:spLocks noGrp="1"/>
          </p:cNvSpPr>
          <p:nvPr>
            <p:ph type="body" sz="quarter" idx="10"/>
          </p:nvPr>
        </p:nvSpPr>
        <p:spPr>
          <a:xfrm>
            <a:off x="457200" y="1051094"/>
            <a:ext cx="5253566" cy="4846320"/>
          </a:xfrm>
        </p:spPr>
        <p:txBody>
          <a:bodyPr>
            <a:normAutofit/>
          </a:bodyPr>
          <a:lstStyle/>
          <a:p>
            <a:pPr marL="0" marR="0" lvl="0" indent="0">
              <a:spcBef>
                <a:spcPts val="0"/>
              </a:spcBef>
              <a:spcAft>
                <a:spcPts val="0"/>
              </a:spcAft>
              <a:buNone/>
            </a:pPr>
            <a:r>
              <a:rPr lang="en-US">
                <a:effectLst/>
                <a:ea typeface="Yu Mincho" panose="02020400000000000000" pitchFamily="18" charset="-128"/>
              </a:rPr>
              <a:t> </a:t>
            </a:r>
          </a:p>
          <a:p>
            <a:pPr marL="342900" marR="0" lvl="0" indent="-342900">
              <a:spcBef>
                <a:spcPts val="0"/>
              </a:spcBef>
              <a:spcAft>
                <a:spcPts val="0"/>
              </a:spcAft>
              <a:buFont typeface="Symbol" panose="05050102010706020507" pitchFamily="18" charset="2"/>
              <a:buChar char=""/>
            </a:pPr>
            <a:r>
              <a:rPr lang="en-US">
                <a:effectLst/>
                <a:ea typeface="Yu Mincho" panose="02020400000000000000" pitchFamily="18" charset="-128"/>
                <a:hlinkClick r:id="rId3"/>
              </a:rPr>
              <a:t>The What and Why of Measurable </a:t>
            </a:r>
            <a:r>
              <a:rPr lang="en-US">
                <a:ea typeface="Yu Mincho" panose="02020400000000000000" pitchFamily="18" charset="-128"/>
                <a:hlinkClick r:id="rId3"/>
              </a:rPr>
              <a:t>Annual Goals</a:t>
            </a:r>
            <a:endParaRPr lang="en-US">
              <a:ea typeface="Yu Mincho" panose="02020400000000000000" pitchFamily="18" charset="-128"/>
            </a:endParaRPr>
          </a:p>
          <a:p>
            <a:pPr marL="457200" lvl="1" indent="0">
              <a:spcBef>
                <a:spcPts val="0"/>
              </a:spcBef>
              <a:buNone/>
            </a:pPr>
            <a:endParaRPr lang="en-US">
              <a:effectLst/>
              <a:ea typeface="Yu Mincho" panose="02020400000000000000" pitchFamily="18" charset="-128"/>
            </a:endParaRPr>
          </a:p>
          <a:p>
            <a:pPr marL="342900" indent="-342900">
              <a:spcBef>
                <a:spcPts val="0"/>
              </a:spcBef>
              <a:buFont typeface="Symbol" panose="05050102010706020507" pitchFamily="18" charset="2"/>
              <a:buChar char=""/>
            </a:pPr>
            <a:r>
              <a:rPr lang="en-US">
                <a:effectLst/>
                <a:ea typeface="Yu Mincho" panose="02020400000000000000" pitchFamily="18" charset="-128"/>
                <a:hlinkClick r:id="rId4"/>
              </a:rPr>
              <a:t>IEP TIP Sheet: Measurable Annual </a:t>
            </a:r>
            <a:r>
              <a:rPr lang="en-US">
                <a:ea typeface="Yu Mincho" panose="02020400000000000000" pitchFamily="18" charset="-128"/>
                <a:hlinkClick r:id="rId4"/>
              </a:rPr>
              <a:t>Goals</a:t>
            </a:r>
            <a:endParaRPr lang="en-US">
              <a:effectLst/>
              <a:ea typeface="Yu Mincho" panose="02020400000000000000" pitchFamily="18" charset="-128"/>
            </a:endParaRPr>
          </a:p>
          <a:p>
            <a:pPr marL="0" marR="0" lvl="0" indent="0">
              <a:spcBef>
                <a:spcPts val="0"/>
              </a:spcBef>
              <a:spcAft>
                <a:spcPts val="0"/>
              </a:spcAft>
              <a:buNone/>
            </a:pPr>
            <a:endParaRPr lang="en-US">
              <a:effectLst/>
              <a:ea typeface="Yu Mincho" panose="02020400000000000000" pitchFamily="18" charset="-128"/>
            </a:endParaRPr>
          </a:p>
          <a:p>
            <a:pPr marL="342900" marR="0" lvl="0" indent="-342900">
              <a:spcBef>
                <a:spcPts val="0"/>
              </a:spcBef>
              <a:spcAft>
                <a:spcPts val="0"/>
              </a:spcAft>
              <a:buFont typeface="Symbol" panose="05050102010706020507" pitchFamily="18" charset="2"/>
              <a:buChar char=""/>
            </a:pPr>
            <a:r>
              <a:rPr lang="en-US">
                <a:ea typeface="Yu Mincho" panose="02020400000000000000" pitchFamily="18" charset="-128"/>
                <a:hlinkClick r:id="rId5"/>
              </a:rPr>
              <a:t>Stories From the Classroom: Appreciating High Expectations</a:t>
            </a:r>
            <a:endParaRPr lang="en-US">
              <a:effectLst/>
              <a:ea typeface="Yu Mincho" panose="02020400000000000000" pitchFamily="18" charset="-128"/>
            </a:endParaRPr>
          </a:p>
        </p:txBody>
      </p:sp>
      <p:pic>
        <p:nvPicPr>
          <p:cNvPr id="6" name="Picture 5">
            <a:extLst>
              <a:ext uri="{FF2B5EF4-FFF2-40B4-BE49-F238E27FC236}">
                <a16:creationId xmlns:a16="http://schemas.microsoft.com/office/drawing/2014/main" id="{FCB2BA49-7660-DB41-B081-B63F6FEB05A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558704"/>
            <a:ext cx="5549900" cy="3740592"/>
          </a:xfrm>
          <a:prstGeom prst="rect">
            <a:avLst/>
          </a:prstGeom>
        </p:spPr>
      </p:pic>
      <p:pic>
        <p:nvPicPr>
          <p:cNvPr id="10" name="Picture 9" descr="IEP tip sheet">
            <a:extLst>
              <a:ext uri="{FF2B5EF4-FFF2-40B4-BE49-F238E27FC236}">
                <a16:creationId xmlns:a16="http://schemas.microsoft.com/office/drawing/2014/main" id="{EEF0EC4B-46D5-B06B-0A59-DC3A6EC5F2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1001" y="1133486"/>
            <a:ext cx="3419665" cy="4913007"/>
          </a:xfrm>
          <a:prstGeom prst="rect">
            <a:avLst/>
          </a:prstGeom>
        </p:spPr>
      </p:pic>
      <p:pic>
        <p:nvPicPr>
          <p:cNvPr id="12" name="Picture 11" descr="Screenshot of Billy Pickens Stories from the Classroom video">
            <a:extLst>
              <a:ext uri="{FF2B5EF4-FFF2-40B4-BE49-F238E27FC236}">
                <a16:creationId xmlns:a16="http://schemas.microsoft.com/office/drawing/2014/main" id="{D1C12A30-CFCB-C015-06C8-73E268C7DE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2990760"/>
            <a:ext cx="5549900" cy="3055733"/>
          </a:xfrm>
          <a:prstGeom prst="rect">
            <a:avLst/>
          </a:prstGeom>
        </p:spPr>
      </p:pic>
    </p:spTree>
    <p:extLst>
      <p:ext uri="{BB962C8B-B14F-4D97-AF65-F5344CB8AC3E}">
        <p14:creationId xmlns:p14="http://schemas.microsoft.com/office/powerpoint/2010/main" val="3477307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Questions?">
            <a:extLst>
              <a:ext uri="{FF2B5EF4-FFF2-40B4-BE49-F238E27FC236}">
                <a16:creationId xmlns:a16="http://schemas.microsoft.com/office/drawing/2014/main" id="{A151C891-F6F8-4A2A-BFBD-E16AD67D9BFE}"/>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1861166" y="30145"/>
            <a:ext cx="7940454" cy="5955341"/>
          </a:xfrm>
        </p:spPr>
      </p:pic>
      <p:sp>
        <p:nvSpPr>
          <p:cNvPr id="9" name="Title 8">
            <a:extLst>
              <a:ext uri="{FF2B5EF4-FFF2-40B4-BE49-F238E27FC236}">
                <a16:creationId xmlns:a16="http://schemas.microsoft.com/office/drawing/2014/main" id="{9B902BEB-B4BF-477E-8837-6C6F7BA30978}"/>
              </a:ext>
            </a:extLst>
          </p:cNvPr>
          <p:cNvSpPr>
            <a:spLocks noGrp="1"/>
          </p:cNvSpPr>
          <p:nvPr>
            <p:ph type="title"/>
          </p:nvPr>
        </p:nvSpPr>
        <p:spPr>
          <a:xfrm>
            <a:off x="4195187" y="934496"/>
            <a:ext cx="3272413" cy="1107996"/>
          </a:xfrm>
        </p:spPr>
        <p:txBody>
          <a:bodyPr/>
          <a:lstStyle/>
          <a:p>
            <a:pPr algn="ctr"/>
            <a:r>
              <a:rPr lang="en-US" dirty="0"/>
              <a:t>Questions</a:t>
            </a:r>
          </a:p>
        </p:txBody>
      </p:sp>
      <p:sp>
        <p:nvSpPr>
          <p:cNvPr id="6" name="Slide Number Placeholder 5">
            <a:extLst>
              <a:ext uri="{FF2B5EF4-FFF2-40B4-BE49-F238E27FC236}">
                <a16:creationId xmlns:a16="http://schemas.microsoft.com/office/drawing/2014/main" id="{064BDEED-9FC9-4F84-8AFF-5731C086561A}"/>
              </a:ext>
            </a:extLst>
          </p:cNvPr>
          <p:cNvSpPr>
            <a:spLocks noGrp="1"/>
          </p:cNvSpPr>
          <p:nvPr>
            <p:ph type="sldNum" sz="quarter" idx="14"/>
          </p:nvPr>
        </p:nvSpPr>
        <p:spPr/>
        <p:txBody>
          <a:bodyPr/>
          <a:lstStyle/>
          <a:p>
            <a:fld id="{99A20822-4A49-4D36-86E3-300BA48D3F00}" type="slidenum">
              <a:rPr lang="en-US" smtClean="0"/>
              <a:pPr/>
              <a:t>64</a:t>
            </a:fld>
            <a:endParaRPr lang="en-US"/>
          </a:p>
        </p:txBody>
      </p:sp>
    </p:spTree>
    <p:extLst>
      <p:ext uri="{BB962C8B-B14F-4D97-AF65-F5344CB8AC3E}">
        <p14:creationId xmlns:p14="http://schemas.microsoft.com/office/powerpoint/2010/main" val="5173043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FAAA-2C0B-4355-81A5-166B81FCBBF2}"/>
              </a:ext>
            </a:extLst>
          </p:cNvPr>
          <p:cNvSpPr>
            <a:spLocks noGrp="1"/>
          </p:cNvSpPr>
          <p:nvPr>
            <p:ph type="title"/>
          </p:nvPr>
        </p:nvSpPr>
        <p:spPr>
          <a:xfrm>
            <a:off x="457200" y="350215"/>
            <a:ext cx="11338560" cy="1107996"/>
          </a:xfrm>
        </p:spPr>
        <p:txBody>
          <a:bodyPr/>
          <a:lstStyle/>
          <a:p>
            <a:r>
              <a:rPr lang="en-US"/>
              <a:t>Staying Connected With the </a:t>
            </a:r>
            <a:br>
              <a:rPr lang="en-US"/>
            </a:br>
            <a:r>
              <a:rPr lang="en-US"/>
              <a:t>PROGRESS Center</a:t>
            </a:r>
          </a:p>
        </p:txBody>
      </p:sp>
      <p:sp>
        <p:nvSpPr>
          <p:cNvPr id="18" name="Content Placeholder 17">
            <a:extLst>
              <a:ext uri="{FF2B5EF4-FFF2-40B4-BE49-F238E27FC236}">
                <a16:creationId xmlns:a16="http://schemas.microsoft.com/office/drawing/2014/main" id="{5BAF385E-BB16-46BD-9A58-1EFE980D0D0E}"/>
              </a:ext>
            </a:extLst>
          </p:cNvPr>
          <p:cNvSpPr>
            <a:spLocks noGrp="1"/>
          </p:cNvSpPr>
          <p:nvPr>
            <p:ph sz="quarter" idx="15"/>
          </p:nvPr>
        </p:nvSpPr>
        <p:spPr>
          <a:xfrm>
            <a:off x="457200" y="1825236"/>
            <a:ext cx="3613410" cy="1928081"/>
          </a:xfrm>
        </p:spPr>
        <p:txBody>
          <a:bodyPr/>
          <a:lstStyle/>
          <a:p>
            <a:pPr marL="0" indent="0">
              <a:buNone/>
            </a:pPr>
            <a:r>
              <a:rPr lang="en-US">
                <a:solidFill>
                  <a:schemeClr val="tx1"/>
                </a:solidFill>
              </a:rPr>
              <a:t>Connect to us on </a:t>
            </a:r>
            <a:r>
              <a:rPr lang="en-US">
                <a:hlinkClick r:id="rId3"/>
              </a:rPr>
              <a:t>Facebook</a:t>
            </a:r>
            <a:r>
              <a:rPr lang="en-US"/>
              <a:t> </a:t>
            </a:r>
            <a:r>
              <a:rPr lang="en-US">
                <a:solidFill>
                  <a:schemeClr val="tx1"/>
                </a:solidFill>
              </a:rPr>
              <a:t>and</a:t>
            </a:r>
            <a:r>
              <a:rPr lang="en-US"/>
              <a:t> </a:t>
            </a:r>
            <a:r>
              <a:rPr lang="en-US">
                <a:hlinkClick r:id="rId4"/>
              </a:rPr>
              <a:t>Twitter</a:t>
            </a:r>
            <a:r>
              <a:rPr lang="en-US" sz="2800" b="1"/>
              <a:t> </a:t>
            </a:r>
            <a:r>
              <a:rPr lang="en-US" sz="2800" b="1">
                <a:solidFill>
                  <a:schemeClr val="tx1"/>
                </a:solidFill>
              </a:rPr>
              <a:t>@k12progress</a:t>
            </a:r>
            <a:endParaRPr lang="en-US" b="1">
              <a:solidFill>
                <a:schemeClr val="tx1"/>
              </a:solidFill>
            </a:endParaRPr>
          </a:p>
        </p:txBody>
      </p:sp>
      <p:pic>
        <p:nvPicPr>
          <p:cNvPr id="25" name="Picture 24" descr="Cover of PROGRESS' Twitter page with a picture of a student with his hand raised and the words promoting progress for students with disabilities and the title the PROGRESS Center and @k12progress. ">
            <a:extLst>
              <a:ext uri="{FF2B5EF4-FFF2-40B4-BE49-F238E27FC236}">
                <a16:creationId xmlns:a16="http://schemas.microsoft.com/office/drawing/2014/main" id="{2861C538-85A8-45E5-95DE-712629C006C8}"/>
              </a:ext>
            </a:extLst>
          </p:cNvPr>
          <p:cNvPicPr>
            <a:picLocks noChangeAspect="1"/>
          </p:cNvPicPr>
          <p:nvPr/>
        </p:nvPicPr>
        <p:blipFill>
          <a:blip r:embed="rId5"/>
          <a:stretch>
            <a:fillRect/>
          </a:stretch>
        </p:blipFill>
        <p:spPr>
          <a:xfrm>
            <a:off x="7224513" y="258380"/>
            <a:ext cx="4691680" cy="2804134"/>
          </a:xfrm>
          <a:prstGeom prst="rect">
            <a:avLst/>
          </a:prstGeom>
          <a:ln>
            <a:solidFill>
              <a:schemeClr val="bg1">
                <a:lumMod val="75000"/>
              </a:schemeClr>
            </a:solidFill>
          </a:ln>
        </p:spPr>
      </p:pic>
      <p:pic>
        <p:nvPicPr>
          <p:cNvPr id="27" name="Picture 26" descr="Cover from Facebook for the PROGRESS Center showing two cartoon students with backpacks and a pencil and color scribbling. The title PROGRES Center and @k12progress">
            <a:extLst>
              <a:ext uri="{FF2B5EF4-FFF2-40B4-BE49-F238E27FC236}">
                <a16:creationId xmlns:a16="http://schemas.microsoft.com/office/drawing/2014/main" id="{A5B5DFF9-BBCA-4D46-B083-E446A53B508F}"/>
              </a:ext>
            </a:extLst>
          </p:cNvPr>
          <p:cNvPicPr>
            <a:picLocks noChangeAspect="1"/>
          </p:cNvPicPr>
          <p:nvPr/>
        </p:nvPicPr>
        <p:blipFill rotWithShape="1">
          <a:blip r:embed="rId6"/>
          <a:srcRect t="29165"/>
          <a:stretch/>
        </p:blipFill>
        <p:spPr>
          <a:xfrm>
            <a:off x="3906216" y="1830401"/>
            <a:ext cx="5427035" cy="1928081"/>
          </a:xfrm>
          <a:prstGeom prst="rect">
            <a:avLst/>
          </a:prstGeom>
          <a:ln>
            <a:solidFill>
              <a:schemeClr val="bg1">
                <a:lumMod val="75000"/>
              </a:schemeClr>
            </a:solidFill>
          </a:ln>
        </p:spPr>
      </p:pic>
      <p:pic>
        <p:nvPicPr>
          <p:cNvPr id="21" name="Picture 20" descr="Image of the sign up for the newsletter from the PROGRESS homepage showing join our mailing list to get the latest updates, a space for first name, last name, and email and a button to join. ">
            <a:extLst>
              <a:ext uri="{FF2B5EF4-FFF2-40B4-BE49-F238E27FC236}">
                <a16:creationId xmlns:a16="http://schemas.microsoft.com/office/drawing/2014/main" id="{9A5E0E34-9AD5-4DDA-B9CE-E2750D7D62C7}"/>
              </a:ext>
            </a:extLst>
          </p:cNvPr>
          <p:cNvPicPr>
            <a:picLocks noChangeAspect="1"/>
          </p:cNvPicPr>
          <p:nvPr/>
        </p:nvPicPr>
        <p:blipFill>
          <a:blip r:embed="rId7"/>
          <a:stretch>
            <a:fillRect/>
          </a:stretch>
        </p:blipFill>
        <p:spPr>
          <a:xfrm>
            <a:off x="380256" y="3988702"/>
            <a:ext cx="11612880" cy="1424581"/>
          </a:xfrm>
          <a:prstGeom prst="rect">
            <a:avLst/>
          </a:prstGeom>
        </p:spPr>
      </p:pic>
      <p:sp>
        <p:nvSpPr>
          <p:cNvPr id="22" name="Rectangle: Rounded Corners 21">
            <a:extLst>
              <a:ext uri="{FF2B5EF4-FFF2-40B4-BE49-F238E27FC236}">
                <a16:creationId xmlns:a16="http://schemas.microsoft.com/office/drawing/2014/main" id="{699B9A1C-52D2-49E5-BFE7-2BAEF53CAF07}"/>
              </a:ext>
            </a:extLst>
          </p:cNvPr>
          <p:cNvSpPr/>
          <p:nvPr/>
        </p:nvSpPr>
        <p:spPr>
          <a:xfrm>
            <a:off x="1093694" y="5565851"/>
            <a:ext cx="10004611" cy="49003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hlinkClick r:id="rId8"/>
              </a:rPr>
              <a:t>https://promotingprogress.org/news/connect-progress-center</a:t>
            </a:r>
            <a:r>
              <a:rPr kumimoji="0" lang="en-US" sz="2000" b="0" i="0" u="none" strike="noStrike" kern="1200" cap="none" spc="0" normalizeH="0" baseline="0" noProof="0">
                <a:ln>
                  <a:noFill/>
                </a:ln>
                <a:solidFill>
                  <a:srgbClr val="FFFFFF"/>
                </a:solidFill>
                <a:effectLst/>
                <a:uLnTx/>
                <a:uFillTx/>
                <a:latin typeface="Calibri"/>
                <a:ea typeface="+mn-ea"/>
                <a:cs typeface="+mn-cs"/>
              </a:rPr>
              <a:t> </a:t>
            </a:r>
          </a:p>
        </p:txBody>
      </p:sp>
      <p:sp>
        <p:nvSpPr>
          <p:cNvPr id="5" name="Slide Number Placeholder 4">
            <a:extLst>
              <a:ext uri="{FF2B5EF4-FFF2-40B4-BE49-F238E27FC236}">
                <a16:creationId xmlns:a16="http://schemas.microsoft.com/office/drawing/2014/main" id="{1EF759E4-ED29-4F82-AC1F-1C511EAEBED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3578322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B352-C385-42AD-B5BB-9742A4873BB7}"/>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97316E42-8DD8-49FE-83DA-AB07D23951DD}"/>
              </a:ext>
            </a:extLst>
          </p:cNvPr>
          <p:cNvSpPr>
            <a:spLocks noGrp="1"/>
          </p:cNvSpPr>
          <p:nvPr>
            <p:ph sz="quarter" idx="14"/>
          </p:nvPr>
        </p:nvSpPr>
        <p:spPr/>
        <p:txBody>
          <a:bodyPr/>
          <a:lstStyle/>
          <a:p>
            <a:r>
              <a:rPr lang="en-US"/>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a:p>
            <a:pPr marL="0" indent="0">
              <a:buNone/>
            </a:pPr>
            <a:endParaRPr lang="en-US"/>
          </a:p>
        </p:txBody>
      </p:sp>
      <p:sp>
        <p:nvSpPr>
          <p:cNvPr id="5" name="Slide Number Placeholder 4">
            <a:extLst>
              <a:ext uri="{FF2B5EF4-FFF2-40B4-BE49-F238E27FC236}">
                <a16:creationId xmlns:a16="http://schemas.microsoft.com/office/drawing/2014/main" id="{B54EBDF2-65A8-4295-80FC-5E8929498C09}"/>
              </a:ext>
            </a:extLst>
          </p:cNvPr>
          <p:cNvSpPr>
            <a:spLocks noGrp="1"/>
          </p:cNvSpPr>
          <p:nvPr>
            <p:ph type="sldNum" sz="quarter" idx="12"/>
          </p:nvPr>
        </p:nvSpPr>
        <p:spPr/>
        <p:txBody>
          <a:bodyPr/>
          <a:lstStyle/>
          <a:p>
            <a:fld id="{99A20822-4A49-4D36-86E3-300BA48D3F00}" type="slidenum">
              <a:rPr lang="en-US" smtClean="0"/>
              <a:pPr/>
              <a:t>66</a:t>
            </a:fld>
            <a:endParaRPr lang="en-US"/>
          </a:p>
        </p:txBody>
      </p:sp>
    </p:spTree>
    <p:extLst>
      <p:ext uri="{BB962C8B-B14F-4D97-AF65-F5344CB8AC3E}">
        <p14:creationId xmlns:p14="http://schemas.microsoft.com/office/powerpoint/2010/main" val="3793335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A0B1-E4FA-446E-B3F6-3BD3901068E4}"/>
              </a:ext>
            </a:extLst>
          </p:cNvPr>
          <p:cNvSpPr>
            <a:spLocks noGrp="1"/>
          </p:cNvSpPr>
          <p:nvPr>
            <p:ph type="title"/>
          </p:nvPr>
        </p:nvSpPr>
        <p:spPr/>
        <p:txBody>
          <a:bodyPr/>
          <a:lstStyle/>
          <a:p>
            <a:r>
              <a:rPr lang="en-US"/>
              <a:t>Reminder: Event Schedule for Tomorrow</a:t>
            </a:r>
          </a:p>
        </p:txBody>
      </p:sp>
      <p:sp>
        <p:nvSpPr>
          <p:cNvPr id="6" name="Slide Number Placeholder 5">
            <a:extLst>
              <a:ext uri="{FF2B5EF4-FFF2-40B4-BE49-F238E27FC236}">
                <a16:creationId xmlns:a16="http://schemas.microsoft.com/office/drawing/2014/main" id="{C4F0BEB1-8020-49F2-A12F-142DB57B2438}"/>
              </a:ext>
            </a:extLst>
          </p:cNvPr>
          <p:cNvSpPr>
            <a:spLocks noGrp="1"/>
          </p:cNvSpPr>
          <p:nvPr>
            <p:ph type="sldNum" sz="quarter" idx="12"/>
          </p:nvPr>
        </p:nvSpPr>
        <p:spPr/>
        <p:txBody>
          <a:bodyPr/>
          <a:lstStyle/>
          <a:p>
            <a:fld id="{BABF4E83-61DB-418F-A99F-17BC9BB58EF6}" type="slidenum">
              <a:rPr lang="en-US" smtClean="0"/>
              <a:t>67</a:t>
            </a:fld>
            <a:endParaRPr lang="en-US"/>
          </a:p>
        </p:txBody>
      </p:sp>
      <p:graphicFrame>
        <p:nvGraphicFramePr>
          <p:cNvPr id="10" name="Table 7">
            <a:extLst>
              <a:ext uri="{FF2B5EF4-FFF2-40B4-BE49-F238E27FC236}">
                <a16:creationId xmlns:a16="http://schemas.microsoft.com/office/drawing/2014/main" id="{F7F27E15-CAC9-4FF5-A02B-84053D229FCF}"/>
              </a:ext>
            </a:extLst>
          </p:cNvPr>
          <p:cNvGraphicFramePr>
            <a:graphicFrameLocks/>
          </p:cNvGraphicFramePr>
          <p:nvPr>
            <p:extLst>
              <p:ext uri="{D42A27DB-BD31-4B8C-83A1-F6EECF244321}">
                <p14:modId xmlns:p14="http://schemas.microsoft.com/office/powerpoint/2010/main" val="4294834294"/>
              </p:ext>
            </p:extLst>
          </p:nvPr>
        </p:nvGraphicFramePr>
        <p:xfrm>
          <a:off x="457200" y="1320800"/>
          <a:ext cx="11231101" cy="4622800"/>
        </p:xfrm>
        <a:graphic>
          <a:graphicData uri="http://schemas.openxmlformats.org/drawingml/2006/table">
            <a:tbl>
              <a:tblPr firstRow="1" bandRow="1">
                <a:tableStyleId>{B301B821-A1FF-4177-AEE7-76D212191A09}</a:tableStyleId>
              </a:tblPr>
              <a:tblGrid>
                <a:gridCol w="2626261">
                  <a:extLst>
                    <a:ext uri="{9D8B030D-6E8A-4147-A177-3AD203B41FA5}">
                      <a16:colId xmlns:a16="http://schemas.microsoft.com/office/drawing/2014/main" val="714148905"/>
                    </a:ext>
                  </a:extLst>
                </a:gridCol>
                <a:gridCol w="8604840">
                  <a:extLst>
                    <a:ext uri="{9D8B030D-6E8A-4147-A177-3AD203B41FA5}">
                      <a16:colId xmlns:a16="http://schemas.microsoft.com/office/drawing/2014/main" val="2570670339"/>
                    </a:ext>
                  </a:extLst>
                </a:gridCol>
              </a:tblGrid>
              <a:tr h="462280">
                <a:tc>
                  <a:txBody>
                    <a:bodyPr/>
                    <a:lstStyle/>
                    <a:p>
                      <a:r>
                        <a:rPr lang="en-US" sz="2400" b="1"/>
                        <a:t>Time (ET)</a:t>
                      </a:r>
                    </a:p>
                  </a:txBody>
                  <a:tcPr/>
                </a:tc>
                <a:tc>
                  <a:txBody>
                    <a:bodyPr/>
                    <a:lstStyle/>
                    <a:p>
                      <a:r>
                        <a:rPr lang="en-US" sz="2400" b="1"/>
                        <a:t>Session</a:t>
                      </a:r>
                    </a:p>
                  </a:txBody>
                  <a:tcPr/>
                </a:tc>
                <a:extLst>
                  <a:ext uri="{0D108BD9-81ED-4DB2-BD59-A6C34878D82A}">
                    <a16:rowId xmlns:a16="http://schemas.microsoft.com/office/drawing/2014/main" val="231036689"/>
                  </a:ext>
                </a:extLst>
              </a:tr>
              <a:tr h="462280">
                <a:tc>
                  <a:txBody>
                    <a:bodyPr/>
                    <a:lstStyle/>
                    <a:p>
                      <a:r>
                        <a:rPr lang="en-US" sz="2000"/>
                        <a:t>10:15–10:45 a.m.</a:t>
                      </a:r>
                    </a:p>
                  </a:txBody>
                  <a:tcPr/>
                </a:tc>
                <a:tc>
                  <a:txBody>
                    <a:bodyPr/>
                    <a:lstStyle/>
                    <a:p>
                      <a:r>
                        <a:rPr lang="en-US" sz="2400"/>
                        <a:t>Optional Networking Discussion</a:t>
                      </a:r>
                    </a:p>
                  </a:txBody>
                  <a:tcPr/>
                </a:tc>
                <a:extLst>
                  <a:ext uri="{0D108BD9-81ED-4DB2-BD59-A6C34878D82A}">
                    <a16:rowId xmlns:a16="http://schemas.microsoft.com/office/drawing/2014/main" val="2287307182"/>
                  </a:ext>
                </a:extLst>
              </a:tr>
              <a:tr h="462280">
                <a:tc>
                  <a:txBody>
                    <a:bodyPr/>
                    <a:lstStyle/>
                    <a:p>
                      <a:r>
                        <a:rPr lang="en-US" sz="2000"/>
                        <a:t>10:45–11:00 a.m.</a:t>
                      </a:r>
                    </a:p>
                  </a:txBody>
                  <a:tcPr/>
                </a:tc>
                <a:tc>
                  <a:txBody>
                    <a:bodyPr/>
                    <a:lstStyle/>
                    <a:p>
                      <a:r>
                        <a:rPr lang="en-US" sz="2400"/>
                        <a:t>BREAK</a:t>
                      </a:r>
                    </a:p>
                  </a:txBody>
                  <a:tcPr/>
                </a:tc>
                <a:extLst>
                  <a:ext uri="{0D108BD9-81ED-4DB2-BD59-A6C34878D82A}">
                    <a16:rowId xmlns:a16="http://schemas.microsoft.com/office/drawing/2014/main" val="2379669417"/>
                  </a:ext>
                </a:extLst>
              </a:tr>
              <a:tr h="462280">
                <a:tc>
                  <a:txBody>
                    <a:bodyPr/>
                    <a:lstStyle/>
                    <a:p>
                      <a:r>
                        <a:rPr lang="en-US" sz="2000"/>
                        <a:t>11:00 a.m. –12:00 p.m.</a:t>
                      </a:r>
                    </a:p>
                  </a:txBody>
                  <a:tcPr/>
                </a:tc>
                <a:tc>
                  <a:txBody>
                    <a:bodyPr/>
                    <a:lstStyle/>
                    <a:p>
                      <a:r>
                        <a:rPr lang="en-US" sz="2400"/>
                        <a:t>General Session: Panel Discussion </a:t>
                      </a:r>
                    </a:p>
                  </a:txBody>
                  <a:tcPr/>
                </a:tc>
                <a:extLst>
                  <a:ext uri="{0D108BD9-81ED-4DB2-BD59-A6C34878D82A}">
                    <a16:rowId xmlns:a16="http://schemas.microsoft.com/office/drawing/2014/main" val="2528009837"/>
                  </a:ext>
                </a:extLst>
              </a:tr>
              <a:tr h="462280">
                <a:tc>
                  <a:txBody>
                    <a:bodyPr/>
                    <a:lstStyle/>
                    <a:p>
                      <a:r>
                        <a:rPr lang="en-US" sz="2000"/>
                        <a:t>12:00–12:40 p.m.</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a:t>BREAK</a:t>
                      </a:r>
                    </a:p>
                  </a:txBody>
                  <a:tcPr/>
                </a:tc>
                <a:extLst>
                  <a:ext uri="{0D108BD9-81ED-4DB2-BD59-A6C34878D82A}">
                    <a16:rowId xmlns:a16="http://schemas.microsoft.com/office/drawing/2014/main" val="2222861747"/>
                  </a:ext>
                </a:extLst>
              </a:tr>
              <a:tr h="462280">
                <a:tc>
                  <a:txBody>
                    <a:bodyPr/>
                    <a:lstStyle/>
                    <a:p>
                      <a:r>
                        <a:rPr lang="en-US" sz="2000"/>
                        <a:t>12:40–1:40 p.m.</a:t>
                      </a:r>
                    </a:p>
                  </a:txBody>
                  <a:tcPr/>
                </a:tc>
                <a:tc>
                  <a:txBody>
                    <a:bodyPr/>
                    <a:lstStyle/>
                    <a:p>
                      <a:r>
                        <a:rPr lang="en-US" sz="2400"/>
                        <a:t>Concurrent Sessions</a:t>
                      </a:r>
                    </a:p>
                  </a:txBody>
                  <a:tcPr/>
                </a:tc>
                <a:extLst>
                  <a:ext uri="{0D108BD9-81ED-4DB2-BD59-A6C34878D82A}">
                    <a16:rowId xmlns:a16="http://schemas.microsoft.com/office/drawing/2014/main" val="2183391497"/>
                  </a:ext>
                </a:extLst>
              </a:tr>
              <a:tr h="462280">
                <a:tc>
                  <a:txBody>
                    <a:bodyPr/>
                    <a:lstStyle/>
                    <a:p>
                      <a:r>
                        <a:rPr lang="en-US" sz="2000"/>
                        <a:t>1:40–2:00 p.m.</a:t>
                      </a:r>
                    </a:p>
                  </a:txBody>
                  <a:tcPr/>
                </a:tc>
                <a:tc>
                  <a:txBody>
                    <a:bodyPr/>
                    <a:lstStyle/>
                    <a:p>
                      <a:r>
                        <a:rPr lang="en-US" sz="2400"/>
                        <a:t>BREAK</a:t>
                      </a:r>
                    </a:p>
                  </a:txBody>
                  <a:tcPr/>
                </a:tc>
                <a:extLst>
                  <a:ext uri="{0D108BD9-81ED-4DB2-BD59-A6C34878D82A}">
                    <a16:rowId xmlns:a16="http://schemas.microsoft.com/office/drawing/2014/main" val="4124297011"/>
                  </a:ext>
                </a:extLst>
              </a:tr>
              <a:tr h="462280">
                <a:tc>
                  <a:txBody>
                    <a:bodyPr/>
                    <a:lstStyle/>
                    <a:p>
                      <a:r>
                        <a:rPr lang="en-US" sz="2000"/>
                        <a:t>2:00–3:00 p.m.</a:t>
                      </a:r>
                    </a:p>
                  </a:txBody>
                  <a:tcPr/>
                </a:tc>
                <a:tc>
                  <a:txBody>
                    <a:bodyPr/>
                    <a:lstStyle/>
                    <a:p>
                      <a:r>
                        <a:rPr lang="en-US" sz="2400"/>
                        <a:t>Concurrent Sessions</a:t>
                      </a:r>
                    </a:p>
                  </a:txBody>
                  <a:tcPr/>
                </a:tc>
                <a:extLst>
                  <a:ext uri="{0D108BD9-81ED-4DB2-BD59-A6C34878D82A}">
                    <a16:rowId xmlns:a16="http://schemas.microsoft.com/office/drawing/2014/main" val="1935780562"/>
                  </a:ext>
                </a:extLst>
              </a:tr>
              <a:tr h="462280">
                <a:tc>
                  <a:txBody>
                    <a:bodyPr/>
                    <a:lstStyle/>
                    <a:p>
                      <a:r>
                        <a:rPr lang="en-US" sz="2000"/>
                        <a:t>3:00–3:20 p.m. </a:t>
                      </a:r>
                    </a:p>
                  </a:txBody>
                  <a:tcPr/>
                </a:tc>
                <a:tc>
                  <a:txBody>
                    <a:bodyPr/>
                    <a:lstStyle/>
                    <a:p>
                      <a:r>
                        <a:rPr lang="en-US" sz="2400"/>
                        <a:t>BREAK</a:t>
                      </a:r>
                    </a:p>
                  </a:txBody>
                  <a:tcPr/>
                </a:tc>
                <a:extLst>
                  <a:ext uri="{0D108BD9-81ED-4DB2-BD59-A6C34878D82A}">
                    <a16:rowId xmlns:a16="http://schemas.microsoft.com/office/drawing/2014/main" val="1106694168"/>
                  </a:ext>
                </a:extLst>
              </a:tr>
              <a:tr h="462280">
                <a:tc>
                  <a:txBody>
                    <a:bodyPr/>
                    <a:lstStyle/>
                    <a:p>
                      <a:r>
                        <a:rPr lang="en-US" sz="2000"/>
                        <a:t>3:20–4:00 pm</a:t>
                      </a:r>
                    </a:p>
                  </a:txBody>
                  <a:tcPr/>
                </a:tc>
                <a:tc>
                  <a:txBody>
                    <a:bodyPr/>
                    <a:lstStyle/>
                    <a:p>
                      <a:r>
                        <a:rPr lang="en-US" sz="2400" dirty="0"/>
                        <a:t>Closing Session</a:t>
                      </a:r>
                    </a:p>
                  </a:txBody>
                  <a:tcPr/>
                </a:tc>
                <a:extLst>
                  <a:ext uri="{0D108BD9-81ED-4DB2-BD59-A6C34878D82A}">
                    <a16:rowId xmlns:a16="http://schemas.microsoft.com/office/drawing/2014/main" val="2376875684"/>
                  </a:ext>
                </a:extLst>
              </a:tr>
            </a:tbl>
          </a:graphicData>
        </a:graphic>
      </p:graphicFrame>
      <p:sp>
        <p:nvSpPr>
          <p:cNvPr id="11" name="Explosion: 14 Points 10">
            <a:extLst>
              <a:ext uri="{FF2B5EF4-FFF2-40B4-BE49-F238E27FC236}">
                <a16:creationId xmlns:a16="http://schemas.microsoft.com/office/drawing/2014/main" id="{CA107B7A-C68B-4907-93DF-5CDFC5037FED}"/>
              </a:ext>
            </a:extLst>
          </p:cNvPr>
          <p:cNvSpPr/>
          <p:nvPr/>
        </p:nvSpPr>
        <p:spPr>
          <a:xfrm>
            <a:off x="5453345" y="1838007"/>
            <a:ext cx="8515317" cy="4901083"/>
          </a:xfrm>
          <a:prstGeom prst="irregularSeal2">
            <a:avLst/>
          </a:prstGeom>
          <a:solidFill>
            <a:srgbClr val="0076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b="1">
              <a:solidFill>
                <a:schemeClr val="bg1"/>
              </a:solidFill>
            </a:endParaRPr>
          </a:p>
          <a:p>
            <a:pPr algn="ctr"/>
            <a:endParaRPr lang="en-US" sz="2000" b="1">
              <a:solidFill>
                <a:schemeClr val="bg1"/>
              </a:solidFill>
            </a:endParaRPr>
          </a:p>
          <a:p>
            <a:pPr algn="ctr"/>
            <a:r>
              <a:rPr lang="en-US" sz="2000" b="1">
                <a:solidFill>
                  <a:schemeClr val="bg1"/>
                </a:solidFill>
              </a:rPr>
              <a:t>Reminder!</a:t>
            </a:r>
            <a:r>
              <a:rPr lang="en-US" sz="2000">
                <a:solidFill>
                  <a:schemeClr val="bg1"/>
                </a:solidFill>
              </a:rPr>
              <a:t> You must register for each session independently. Haven’t registered for a session you would like to attend? Don’t worry, there is still time. </a:t>
            </a:r>
          </a:p>
          <a:p>
            <a:pPr algn="ctr"/>
            <a:endParaRPr lang="en-US" sz="2000">
              <a:solidFill>
                <a:schemeClr val="bg1"/>
              </a:solidFill>
            </a:endParaRPr>
          </a:p>
        </p:txBody>
      </p:sp>
    </p:spTree>
    <p:extLst>
      <p:ext uri="{BB962C8B-B14F-4D97-AF65-F5344CB8AC3E}">
        <p14:creationId xmlns:p14="http://schemas.microsoft.com/office/powerpoint/2010/main" val="2174914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0147" y="-302559"/>
            <a:ext cx="11338560" cy="1107996"/>
          </a:xfrm>
        </p:spPr>
        <p:txBody>
          <a:bodyPr/>
          <a:lstStyle/>
          <a:p>
            <a:r>
              <a:rPr lang="en-US"/>
              <a:t>References</a:t>
            </a:r>
          </a:p>
        </p:txBody>
      </p:sp>
      <p:sp>
        <p:nvSpPr>
          <p:cNvPr id="5" name="Content Placeholder 2">
            <a:extLst>
              <a:ext uri="{FF2B5EF4-FFF2-40B4-BE49-F238E27FC236}">
                <a16:creationId xmlns:a16="http://schemas.microsoft.com/office/drawing/2014/main" id="{9E5CE842-0743-F4BD-A45F-2B648D76B6B6}"/>
              </a:ext>
            </a:extLst>
          </p:cNvPr>
          <p:cNvSpPr>
            <a:spLocks noGrp="1"/>
          </p:cNvSpPr>
          <p:nvPr>
            <p:ph type="body" sz="quarter" idx="13"/>
          </p:nvPr>
        </p:nvSpPr>
        <p:spPr>
          <a:xfrm>
            <a:off x="377888" y="1332702"/>
            <a:ext cx="11338560" cy="4846320"/>
          </a:xfrm>
        </p:spPr>
        <p:txBody>
          <a:bodyPr>
            <a:noAutofit/>
          </a:bodyPr>
          <a:lstStyle/>
          <a:p>
            <a:pPr marL="457200" indent="-457200">
              <a:spcBef>
                <a:spcPts val="0"/>
              </a:spcBef>
              <a:spcAft>
                <a:spcPts val="0"/>
              </a:spcAft>
              <a:buNone/>
            </a:pPr>
            <a:r>
              <a:rPr lang="en-US" sz="1800"/>
              <a:t>Berge, A. N. Z. L. (2015). Flipped learning in the workplace. </a:t>
            </a:r>
            <a:r>
              <a:rPr lang="en-US" sz="1800" i="1"/>
              <a:t>Journal of Workplace Learning, 27, </a:t>
            </a:r>
            <a:r>
              <a:rPr lang="en-US" sz="1800"/>
              <a:t>162-172. doi:10.1108/JWL-06-2014-0044</a:t>
            </a:r>
          </a:p>
          <a:p>
            <a:pPr marL="457200" indent="-457200">
              <a:spcBef>
                <a:spcPts val="0"/>
              </a:spcBef>
              <a:spcAft>
                <a:spcPts val="0"/>
              </a:spcAft>
              <a:buNone/>
            </a:pPr>
            <a:endParaRPr lang="en-US" sz="1800"/>
          </a:p>
          <a:p>
            <a:pPr marL="457200" indent="-457200">
              <a:spcBef>
                <a:spcPts val="0"/>
              </a:spcBef>
              <a:spcAft>
                <a:spcPts val="0"/>
              </a:spcAft>
              <a:buNone/>
            </a:pPr>
            <a:r>
              <a:rPr lang="en-US" sz="1800"/>
              <a:t>Bergmann, J., &amp; </a:t>
            </a:r>
            <a:r>
              <a:rPr lang="en-US" sz="1800" err="1"/>
              <a:t>Sams</a:t>
            </a:r>
            <a:r>
              <a:rPr lang="en-US" sz="1800"/>
              <a:t>, A. (2012). </a:t>
            </a:r>
            <a:r>
              <a:rPr lang="en-US" sz="1800" i="1"/>
              <a:t>Flip your classroom: Reach every student in every class every day. </a:t>
            </a:r>
            <a:r>
              <a:rPr lang="en-US" sz="1800"/>
              <a:t>Washington, DC: International Society for Technology in Education.</a:t>
            </a:r>
          </a:p>
          <a:p>
            <a:pPr marL="457200" indent="-457200">
              <a:spcBef>
                <a:spcPts val="0"/>
              </a:spcBef>
              <a:spcAft>
                <a:spcPts val="0"/>
              </a:spcAft>
              <a:buNone/>
            </a:pPr>
            <a:endParaRPr lang="en-US" sz="1800"/>
          </a:p>
          <a:p>
            <a:pPr marL="457200">
              <a:spcBef>
                <a:spcPts val="0"/>
              </a:spcBef>
            </a:pPr>
            <a:r>
              <a:rPr lang="en-US" sz="1800"/>
              <a:t>E</a:t>
            </a:r>
            <a:r>
              <a:rPr lang="en-US" sz="1800">
                <a:effectLst/>
              </a:rPr>
              <a:t>lls, R. (2011). </a:t>
            </a:r>
            <a:r>
              <a:rPr lang="en-US" sz="1800" i="1">
                <a:effectLst/>
              </a:rPr>
              <a:t>Meta-analysis of the relationship between collective efficacy and student achievement</a:t>
            </a:r>
            <a:r>
              <a:rPr lang="en-US" sz="1800">
                <a:effectLst/>
              </a:rPr>
              <a:t>. </a:t>
            </a:r>
          </a:p>
          <a:p>
            <a:pPr marL="457200">
              <a:spcBef>
                <a:spcPts val="0"/>
              </a:spcBef>
            </a:pPr>
            <a:r>
              <a:rPr lang="en-US" sz="1800"/>
              <a:t>	</a:t>
            </a:r>
            <a:r>
              <a:rPr lang="en-US" sz="1800">
                <a:effectLst/>
              </a:rPr>
              <a:t>Unpublished doctoral dissertation. Loyola University of Chicago.  https://ecommons.luc.edu/cgi/viewcontent.cgi?article=1132&amp;context=luc_diss </a:t>
            </a:r>
          </a:p>
          <a:p>
            <a:pPr marL="457200" marR="0" lvl="0" indent="-457200" algn="l" defTabSz="685800" rtl="0" eaLnBrk="1" fontAlgn="auto" latinLnBrk="0" hangingPunct="1">
              <a:lnSpc>
                <a:spcPct val="100000"/>
              </a:lnSpc>
              <a:spcBef>
                <a:spcPts val="1800"/>
              </a:spcBef>
              <a:spcAft>
                <a:spcPts val="0"/>
              </a:spcAft>
              <a:buClr>
                <a:srgbClr val="59565A"/>
              </a:buClr>
              <a:buSzPct val="100000"/>
              <a:buFont typeface="Times New Roman" panose="02020603050405020304" pitchFamily="18" charset="0"/>
              <a:buNone/>
              <a:tabLst/>
              <a:defRPr/>
            </a:pPr>
            <a:r>
              <a:rPr kumimoji="0" lang="en-US" altLang="en-US" sz="1800" b="0" i="1" u="none" strike="noStrike" kern="1200" cap="none" spc="0" normalizeH="0" baseline="0" noProof="0">
                <a:ln>
                  <a:noFill/>
                </a:ln>
                <a:solidFill>
                  <a:srgbClr val="59565A"/>
                </a:solidFill>
                <a:effectLst/>
                <a:uLnTx/>
                <a:uFillTx/>
                <a:cs typeface="Calibri"/>
              </a:rPr>
              <a:t>Endrew F., v. Douglas County School District RE-1</a:t>
            </a:r>
            <a:r>
              <a:rPr kumimoji="0" lang="en-US" altLang="en-US" sz="1800" b="0" i="0" u="none" strike="noStrike" kern="1200" cap="none" spc="0" normalizeH="0" baseline="0" noProof="0">
                <a:ln>
                  <a:noFill/>
                </a:ln>
                <a:solidFill>
                  <a:srgbClr val="59565A"/>
                </a:solidFill>
                <a:effectLst/>
                <a:uLnTx/>
                <a:uFillTx/>
                <a:cs typeface="Calibri"/>
              </a:rPr>
              <a:t>, 580 U.S. ___ (2017). </a:t>
            </a:r>
            <a:r>
              <a:rPr kumimoji="0" lang="en-US" altLang="en-US" sz="1800" b="0" i="0" u="none" strike="noStrike" kern="1200" cap="none" spc="0" normalizeH="0" baseline="0" noProof="0">
                <a:ln>
                  <a:noFill/>
                </a:ln>
                <a:solidFill>
                  <a:srgbClr val="59565A"/>
                </a:solidFill>
                <a:effectLst/>
                <a:uLnTx/>
                <a:uFillTx/>
                <a:cs typeface="Calibri"/>
                <a:hlinkClick r:id="rId3"/>
              </a:rPr>
              <a:t>https://www.supremecourt.gov/opinions/16pdf/15-827_0pm1.pdf</a:t>
            </a:r>
            <a:endParaRPr kumimoji="0" lang="en-US" sz="1800" b="0" i="0" u="none" strike="noStrike" kern="1200" cap="none" spc="0" normalizeH="0" baseline="0" noProof="0">
              <a:ln>
                <a:noFill/>
              </a:ln>
              <a:solidFill>
                <a:srgbClr val="59565A"/>
              </a:solidFill>
              <a:effectLst/>
              <a:uLnTx/>
              <a:uFillTx/>
              <a:cs typeface="Calibri"/>
            </a:endParaRPr>
          </a:p>
          <a:p>
            <a:pPr marL="457200">
              <a:spcBef>
                <a:spcPts val="0"/>
              </a:spcBef>
            </a:pPr>
            <a:endParaRPr lang="en-US" sz="1800">
              <a:effectLst/>
            </a:endParaRPr>
          </a:p>
          <a:p>
            <a:pPr marL="457200" indent="-457200">
              <a:spcBef>
                <a:spcPts val="0"/>
              </a:spcBef>
              <a:spcAft>
                <a:spcPts val="0"/>
              </a:spcAft>
              <a:buNone/>
            </a:pPr>
            <a:r>
              <a:rPr lang="en-US" sz="1800"/>
              <a:t>Gladding, S. T., &amp; </a:t>
            </a:r>
            <a:r>
              <a:rPr lang="en-US" sz="1800" err="1"/>
              <a:t>Ivers</a:t>
            </a:r>
            <a:r>
              <a:rPr lang="en-US" sz="1800"/>
              <a:t>, N. N. (2012). Group work: Standards, techniques, practice, and resources. In D. M. </a:t>
            </a:r>
            <a:r>
              <a:rPr lang="en-US" sz="1800" err="1"/>
              <a:t>Perera-Diltz</a:t>
            </a:r>
            <a:r>
              <a:rPr lang="en-US" sz="1800"/>
              <a:t> and K. C. </a:t>
            </a:r>
            <a:r>
              <a:rPr lang="en-US" sz="1800" err="1"/>
              <a:t>MacCluskie</a:t>
            </a:r>
            <a:r>
              <a:rPr lang="en-US" sz="1800"/>
              <a:t> (Eds.) </a:t>
            </a:r>
            <a:r>
              <a:rPr lang="en-US" sz="1800" i="1"/>
              <a:t>The Counselor educator’s survival guide: Designing and teaching outstanding courses in community mental health counseling and school counseling</a:t>
            </a:r>
            <a:r>
              <a:rPr lang="en-US" sz="1800"/>
              <a:t> (pp. 171-186). New York: Routledge.</a:t>
            </a:r>
          </a:p>
          <a:p>
            <a:pPr marL="457200" indent="-457200">
              <a:spcBef>
                <a:spcPts val="0"/>
              </a:spcBef>
              <a:spcAft>
                <a:spcPts val="0"/>
              </a:spcAft>
              <a:buNone/>
            </a:pPr>
            <a:endParaRPr lang="en-US"/>
          </a:p>
          <a:p>
            <a:pPr marL="457200" indent="-457200">
              <a:spcBef>
                <a:spcPts val="0"/>
              </a:spcBef>
              <a:spcAft>
                <a:spcPts val="0"/>
              </a:spcAft>
              <a:buNone/>
            </a:pPr>
            <a:endParaRPr lang="en-US"/>
          </a:p>
          <a:p>
            <a:pPr marL="457200" indent="-457200">
              <a:spcBef>
                <a:spcPts val="0"/>
              </a:spcBef>
              <a:spcAft>
                <a:spcPts val="0"/>
              </a:spcAft>
              <a:buNone/>
            </a:pPr>
            <a:endParaRPr lang="en-US"/>
          </a:p>
        </p:txBody>
      </p:sp>
      <p:sp>
        <p:nvSpPr>
          <p:cNvPr id="2" name="Slide Number Placeholder 1">
            <a:extLst>
              <a:ext uri="{FF2B5EF4-FFF2-40B4-BE49-F238E27FC236}">
                <a16:creationId xmlns:a16="http://schemas.microsoft.com/office/drawing/2014/main" id="{25C9CB8E-AF01-4A37-8113-A4FD1FC4C79D}"/>
              </a:ext>
            </a:extLst>
          </p:cNvPr>
          <p:cNvSpPr>
            <a:spLocks noGrp="1"/>
          </p:cNvSpPr>
          <p:nvPr>
            <p:ph type="sldNum" sz="quarter" idx="15"/>
          </p:nvPr>
        </p:nvSpPr>
        <p:spPr/>
        <p:txBody>
          <a:bodyPr/>
          <a:lstStyle/>
          <a:p>
            <a:fld id="{99A20822-4A49-4D36-86E3-300BA48D3F00}" type="slidenum">
              <a:rPr lang="en-US" smtClean="0"/>
              <a:pPr/>
              <a:t>68</a:t>
            </a:fld>
            <a:endParaRPr lang="en-US"/>
          </a:p>
        </p:txBody>
      </p:sp>
    </p:spTree>
    <p:extLst>
      <p:ext uri="{BB962C8B-B14F-4D97-AF65-F5344CB8AC3E}">
        <p14:creationId xmlns:p14="http://schemas.microsoft.com/office/powerpoint/2010/main" val="2154251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References </a:t>
            </a:r>
            <a:r>
              <a:rPr lang="en-US" dirty="0">
                <a:solidFill>
                  <a:schemeClr val="bg1"/>
                </a:solidFill>
              </a:rPr>
              <a:t>2</a:t>
            </a:r>
          </a:p>
        </p:txBody>
      </p:sp>
      <p:sp>
        <p:nvSpPr>
          <p:cNvPr id="5" name="Content Placeholder 2">
            <a:extLst>
              <a:ext uri="{FF2B5EF4-FFF2-40B4-BE49-F238E27FC236}">
                <a16:creationId xmlns:a16="http://schemas.microsoft.com/office/drawing/2014/main" id="{9E5CE842-0743-F4BD-A45F-2B648D76B6B6}"/>
              </a:ext>
            </a:extLst>
          </p:cNvPr>
          <p:cNvSpPr>
            <a:spLocks noGrp="1"/>
          </p:cNvSpPr>
          <p:nvPr>
            <p:ph type="body" sz="quarter" idx="13"/>
          </p:nvPr>
        </p:nvSpPr>
        <p:spPr>
          <a:xfrm>
            <a:off x="465573" y="1320908"/>
            <a:ext cx="11338560" cy="4846320"/>
          </a:xfrm>
        </p:spPr>
        <p:txBody>
          <a:bodyPr>
            <a:noAutofit/>
          </a:bodyPr>
          <a:lstStyle/>
          <a:p>
            <a:pPr marL="457200">
              <a:spcBef>
                <a:spcPts val="0"/>
              </a:spcBef>
            </a:pPr>
            <a:r>
              <a:rPr lang="en-US" sz="1800"/>
              <a:t>Grant, C. (2013). First inversion: A rationale for implementing the “flipped approach” in tertiary music courses. </a:t>
            </a:r>
            <a:r>
              <a:rPr lang="en-US" sz="1800" i="1"/>
              <a:t>Australian Journal of Music Education, 1, </a:t>
            </a:r>
            <a:r>
              <a:rPr lang="en-US" sz="1800"/>
              <a:t>3-12.</a:t>
            </a:r>
            <a:endParaRPr lang="en-US" sz="1800">
              <a:effectLst/>
            </a:endParaRPr>
          </a:p>
          <a:p>
            <a:pPr marL="457200">
              <a:spcBef>
                <a:spcPts val="0"/>
              </a:spcBef>
            </a:pPr>
            <a:endParaRPr lang="en-US" sz="1800"/>
          </a:p>
          <a:p>
            <a:pPr marL="457200">
              <a:spcBef>
                <a:spcPts val="0"/>
              </a:spcBef>
            </a:pPr>
            <a:r>
              <a:rPr lang="en-US" sz="1800">
                <a:effectLst/>
              </a:rPr>
              <a:t>Hattie, J. (2018</a:t>
            </a:r>
            <a:r>
              <a:rPr lang="en-US" sz="1800" i="1">
                <a:effectLst/>
              </a:rPr>
              <a:t>). Hattie Ranking: 252 Influences And Effect Sizes Related To Student Achievement.</a:t>
            </a:r>
            <a:r>
              <a:rPr lang="en-US" sz="1800">
                <a:effectLst/>
              </a:rPr>
              <a:t> https://visible-learning.org/hattie-ranking-influences-effect-sizes-learning-achievement/ </a:t>
            </a:r>
          </a:p>
          <a:p>
            <a:pPr marL="457200">
              <a:spcBef>
                <a:spcPts val="0"/>
              </a:spcBef>
            </a:pPr>
            <a:endParaRPr lang="en-US" sz="1800">
              <a:effectLst/>
            </a:endParaRPr>
          </a:p>
          <a:p>
            <a:pPr marL="457200" indent="-457200">
              <a:spcBef>
                <a:spcPts val="0"/>
              </a:spcBef>
              <a:spcAft>
                <a:spcPts val="0"/>
              </a:spcAft>
              <a:buNone/>
            </a:pPr>
            <a:r>
              <a:rPr lang="en-US" sz="1800" i="1"/>
              <a:t>Board of Education of the Hendrick Hudson Central School District v. Rowley</a:t>
            </a:r>
            <a:r>
              <a:rPr lang="en-US" sz="1800"/>
              <a:t>, 458 U.S. 176 (1982)</a:t>
            </a:r>
          </a:p>
          <a:p>
            <a:pPr marL="457200" indent="-457200">
              <a:spcBef>
                <a:spcPts val="0"/>
              </a:spcBef>
              <a:spcAft>
                <a:spcPts val="0"/>
              </a:spcAft>
              <a:buNone/>
            </a:pPr>
            <a:endParaRPr lang="en-US" sz="1800"/>
          </a:p>
          <a:p>
            <a:pPr marL="457200">
              <a:spcBef>
                <a:spcPts val="0"/>
              </a:spcBef>
            </a:pPr>
            <a:r>
              <a:rPr lang="en-US" sz="1800" err="1"/>
              <a:t>Sams</a:t>
            </a:r>
            <a:r>
              <a:rPr lang="en-US" sz="1800"/>
              <a:t>, A. &amp; Bergmann, J. (2013). Flip your students’ learning. </a:t>
            </a:r>
            <a:r>
              <a:rPr lang="en-US" sz="1800" i="1"/>
              <a:t>Educational Leadership, 70, </a:t>
            </a:r>
            <a:r>
              <a:rPr lang="en-US" sz="1800"/>
              <a:t>16-20.</a:t>
            </a:r>
          </a:p>
          <a:p>
            <a:pPr marL="457200" indent="-457200">
              <a:spcBef>
                <a:spcPts val="0"/>
              </a:spcBef>
              <a:spcAft>
                <a:spcPts val="0"/>
              </a:spcAft>
              <a:buNone/>
            </a:pPr>
            <a:endParaRPr lang="en-US"/>
          </a:p>
        </p:txBody>
      </p:sp>
      <p:sp>
        <p:nvSpPr>
          <p:cNvPr id="2" name="Slide Number Placeholder 1">
            <a:extLst>
              <a:ext uri="{FF2B5EF4-FFF2-40B4-BE49-F238E27FC236}">
                <a16:creationId xmlns:a16="http://schemas.microsoft.com/office/drawing/2014/main" id="{25C9CB8E-AF01-4A37-8113-A4FD1FC4C79D}"/>
              </a:ext>
            </a:extLst>
          </p:cNvPr>
          <p:cNvSpPr>
            <a:spLocks noGrp="1"/>
          </p:cNvSpPr>
          <p:nvPr>
            <p:ph type="sldNum" sz="quarter" idx="15"/>
          </p:nvPr>
        </p:nvSpPr>
        <p:spPr/>
        <p:txBody>
          <a:bodyPr/>
          <a:lstStyle/>
          <a:p>
            <a:fld id="{99A20822-4A49-4D36-86E3-300BA48D3F00}" type="slidenum">
              <a:rPr lang="en-US" smtClean="0"/>
              <a:pPr/>
              <a:t>69</a:t>
            </a:fld>
            <a:endParaRPr lang="en-US"/>
          </a:p>
        </p:txBody>
      </p:sp>
    </p:spTree>
    <p:extLst>
      <p:ext uri="{BB962C8B-B14F-4D97-AF65-F5344CB8AC3E}">
        <p14:creationId xmlns:p14="http://schemas.microsoft.com/office/powerpoint/2010/main" val="507489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7938CF1-7969-483E-9C4E-9FE1A1032CAE}"/>
              </a:ext>
            </a:extLst>
          </p:cNvPr>
          <p:cNvSpPr>
            <a:spLocks noGrp="1"/>
          </p:cNvSpPr>
          <p:nvPr>
            <p:ph type="title"/>
          </p:nvPr>
        </p:nvSpPr>
        <p:spPr>
          <a:xfrm>
            <a:off x="457200" y="-1107996"/>
            <a:ext cx="11338560" cy="1107996"/>
          </a:xfrm>
        </p:spPr>
        <p:txBody>
          <a:bodyPr vert="horz" lIns="0" tIns="0" rIns="0" bIns="0" rtlCol="0" anchor="b" anchorCtr="0">
            <a:noAutofit/>
          </a:bodyPr>
          <a:lstStyle/>
          <a:p>
            <a:r>
              <a:rPr lang="en-US" dirty="0"/>
              <a:t>Development times implementation equals FAPE</a:t>
            </a:r>
          </a:p>
        </p:txBody>
      </p:sp>
      <p:grpSp>
        <p:nvGrpSpPr>
          <p:cNvPr id="2" name="Group 1" descr="Image of person in chair talking above graphic that reads &quot;Development of high-quality educational programming&quot;">
            <a:extLst>
              <a:ext uri="{FF2B5EF4-FFF2-40B4-BE49-F238E27FC236}">
                <a16:creationId xmlns:a16="http://schemas.microsoft.com/office/drawing/2014/main" id="{0C128522-D85F-4AAA-AAE2-8E4DF05C0EDD}"/>
              </a:ext>
            </a:extLst>
          </p:cNvPr>
          <p:cNvGrpSpPr/>
          <p:nvPr/>
        </p:nvGrpSpPr>
        <p:grpSpPr>
          <a:xfrm>
            <a:off x="126671" y="130059"/>
            <a:ext cx="3384146" cy="6081950"/>
            <a:chOff x="126671" y="341709"/>
            <a:chExt cx="3384146" cy="6081950"/>
          </a:xfrm>
        </p:grpSpPr>
        <p:sp>
          <p:nvSpPr>
            <p:cNvPr id="5" name="Rectangle: Rounded Corners 4">
              <a:extLst>
                <a:ext uri="{FF2B5EF4-FFF2-40B4-BE49-F238E27FC236}">
                  <a16:creationId xmlns:a16="http://schemas.microsoft.com/office/drawing/2014/main" id="{7EF2614E-5697-4BF8-8C2A-0DC2F6B57D0E}"/>
                </a:ext>
              </a:extLst>
            </p:cNvPr>
            <p:cNvSpPr/>
            <p:nvPr/>
          </p:nvSpPr>
          <p:spPr>
            <a:xfrm>
              <a:off x="126671" y="3224848"/>
              <a:ext cx="3319140" cy="3198811"/>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800" b="1"/>
            </a:p>
            <a:p>
              <a:pPr algn="ctr">
                <a:spcAft>
                  <a:spcPts val="600"/>
                </a:spcAft>
              </a:pPr>
              <a:r>
                <a:rPr lang="en-US" sz="2800" b="1"/>
                <a:t>Development</a:t>
              </a:r>
              <a:r>
                <a:rPr lang="en-US" sz="2800"/>
                <a:t> of high-quality educational programming</a:t>
              </a:r>
            </a:p>
          </p:txBody>
        </p:sp>
        <p:pic>
          <p:nvPicPr>
            <p:cNvPr id="11" name="Picture 10" descr="A person sitting next to a window&#10;&#10;Description automatically generated">
              <a:extLst>
                <a:ext uri="{FF2B5EF4-FFF2-40B4-BE49-F238E27FC236}">
                  <a16:creationId xmlns:a16="http://schemas.microsoft.com/office/drawing/2014/main" id="{DEC29407-2DD2-40FC-9C0F-A10117B4C9C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131468" y="341709"/>
              <a:ext cx="3379349" cy="3379351"/>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grpSp>
      <p:sp>
        <p:nvSpPr>
          <p:cNvPr id="4" name="Multiplication Sign 3" descr="multiplication sign">
            <a:extLst>
              <a:ext uri="{FF2B5EF4-FFF2-40B4-BE49-F238E27FC236}">
                <a16:creationId xmlns:a16="http://schemas.microsoft.com/office/drawing/2014/main" id="{084170E2-B114-41A1-A595-33FAD562F204}"/>
              </a:ext>
            </a:extLst>
          </p:cNvPr>
          <p:cNvSpPr/>
          <p:nvPr/>
        </p:nvSpPr>
        <p:spPr>
          <a:xfrm>
            <a:off x="3463830" y="3989726"/>
            <a:ext cx="1017983" cy="1321952"/>
          </a:xfrm>
          <a:prstGeom prst="mathMultiply">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Image of a child with Down Syndrome playing with a teacher over a graphic that reads &quot;Implementation of high-quality educational programming&quot;">
            <a:extLst>
              <a:ext uri="{FF2B5EF4-FFF2-40B4-BE49-F238E27FC236}">
                <a16:creationId xmlns:a16="http://schemas.microsoft.com/office/drawing/2014/main" id="{295871B7-0946-4779-A58D-462F4FC0B85E}"/>
              </a:ext>
            </a:extLst>
          </p:cNvPr>
          <p:cNvGrpSpPr/>
          <p:nvPr/>
        </p:nvGrpSpPr>
        <p:grpSpPr>
          <a:xfrm>
            <a:off x="4485998" y="1"/>
            <a:ext cx="3509407" cy="6212007"/>
            <a:chOff x="4485998" y="211651"/>
            <a:chExt cx="3509407" cy="6212007"/>
          </a:xfrm>
        </p:grpSpPr>
        <p:sp>
          <p:nvSpPr>
            <p:cNvPr id="6" name="Rectangle: Rounded Corners 5">
              <a:extLst>
                <a:ext uri="{FF2B5EF4-FFF2-40B4-BE49-F238E27FC236}">
                  <a16:creationId xmlns:a16="http://schemas.microsoft.com/office/drawing/2014/main" id="{2DA42A83-3DE2-4BC4-BDB8-723993FF4B42}"/>
                </a:ext>
              </a:extLst>
            </p:cNvPr>
            <p:cNvSpPr/>
            <p:nvPr/>
          </p:nvSpPr>
          <p:spPr>
            <a:xfrm>
              <a:off x="4542692" y="3132613"/>
              <a:ext cx="3248298" cy="3291045"/>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800" b="1"/>
            </a:p>
            <a:p>
              <a:pPr algn="ctr">
                <a:spcAft>
                  <a:spcPts val="600"/>
                </a:spcAft>
              </a:pPr>
              <a:r>
                <a:rPr lang="en-US" sz="2800" b="1"/>
                <a:t>Implementation</a:t>
              </a:r>
              <a:r>
                <a:rPr lang="en-US" sz="2800"/>
                <a:t> of high-quality educational programming</a:t>
              </a:r>
            </a:p>
          </p:txBody>
        </p:sp>
        <p:pic>
          <p:nvPicPr>
            <p:cNvPr id="13" name="Picture 12" descr="A picture containing person, table, sitting, child&#10;&#10;Description automatically generated">
              <a:extLst>
                <a:ext uri="{FF2B5EF4-FFF2-40B4-BE49-F238E27FC236}">
                  <a16:creationId xmlns:a16="http://schemas.microsoft.com/office/drawing/2014/main" id="{B1527982-11B7-47BD-8C08-8AF33B2F66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85998" y="211651"/>
              <a:ext cx="3509407" cy="350940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grpSp>
      <p:sp>
        <p:nvSpPr>
          <p:cNvPr id="8" name="Equals 7" descr="equals sign&#10;">
            <a:extLst>
              <a:ext uri="{FF2B5EF4-FFF2-40B4-BE49-F238E27FC236}">
                <a16:creationId xmlns:a16="http://schemas.microsoft.com/office/drawing/2014/main" id="{14C2F4FE-1944-460D-A761-F624A62C3CD6}"/>
              </a:ext>
            </a:extLst>
          </p:cNvPr>
          <p:cNvSpPr/>
          <p:nvPr/>
        </p:nvSpPr>
        <p:spPr>
          <a:xfrm>
            <a:off x="7839572" y="4078409"/>
            <a:ext cx="985168" cy="1147147"/>
          </a:xfrm>
          <a:prstGeom prst="mathEqual">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descr="PROGRESS Center logo over graphic that reads &quot;Improved access and outcomes: free appropriate public education (FAPE)&quot;">
            <a:extLst>
              <a:ext uri="{FF2B5EF4-FFF2-40B4-BE49-F238E27FC236}">
                <a16:creationId xmlns:a16="http://schemas.microsoft.com/office/drawing/2014/main" id="{BF04BE5D-3FBE-49D3-BBFA-B354DBC7BCEA}"/>
              </a:ext>
            </a:extLst>
          </p:cNvPr>
          <p:cNvGrpSpPr/>
          <p:nvPr/>
        </p:nvGrpSpPr>
        <p:grpSpPr>
          <a:xfrm>
            <a:off x="8424028" y="0"/>
            <a:ext cx="3636504" cy="6212008"/>
            <a:chOff x="8424028" y="211650"/>
            <a:chExt cx="3636504" cy="6212008"/>
          </a:xfrm>
        </p:grpSpPr>
        <p:grpSp>
          <p:nvGrpSpPr>
            <p:cNvPr id="9" name="Group 8">
              <a:extLst>
                <a:ext uri="{FF2B5EF4-FFF2-40B4-BE49-F238E27FC236}">
                  <a16:creationId xmlns:a16="http://schemas.microsoft.com/office/drawing/2014/main" id="{819AAC9C-92C2-4B1B-95EC-BF54B97CB58D}"/>
                </a:ext>
              </a:extLst>
            </p:cNvPr>
            <p:cNvGrpSpPr/>
            <p:nvPr/>
          </p:nvGrpSpPr>
          <p:grpSpPr>
            <a:xfrm>
              <a:off x="8424028" y="211650"/>
              <a:ext cx="3636504" cy="6212008"/>
              <a:chOff x="8424028" y="211650"/>
              <a:chExt cx="3636504" cy="6212008"/>
            </a:xfrm>
          </p:grpSpPr>
          <p:sp>
            <p:nvSpPr>
              <p:cNvPr id="7" name="Rectangle: Rounded Corners 6">
                <a:extLst>
                  <a:ext uri="{FF2B5EF4-FFF2-40B4-BE49-F238E27FC236}">
                    <a16:creationId xmlns:a16="http://schemas.microsoft.com/office/drawing/2014/main" id="{F9EE9CD9-F0E8-471E-877F-D894A110FFAA}"/>
                  </a:ext>
                </a:extLst>
              </p:cNvPr>
              <p:cNvSpPr/>
              <p:nvPr/>
            </p:nvSpPr>
            <p:spPr>
              <a:xfrm>
                <a:off x="8845011" y="3407726"/>
                <a:ext cx="2978233" cy="3015932"/>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a:t>Improved access and outcomes: free appropriate public education (FAPE)</a:t>
                </a:r>
              </a:p>
            </p:txBody>
          </p:sp>
          <p:sp>
            <p:nvSpPr>
              <p:cNvPr id="19" name="Oval 18">
                <a:extLst>
                  <a:ext uri="{FF2B5EF4-FFF2-40B4-BE49-F238E27FC236}">
                    <a16:creationId xmlns:a16="http://schemas.microsoft.com/office/drawing/2014/main" id="{F268B783-0D79-4A72-AB91-0772C2F4C076}"/>
                  </a:ext>
                </a:extLst>
              </p:cNvPr>
              <p:cNvSpPr/>
              <p:nvPr/>
            </p:nvSpPr>
            <p:spPr>
              <a:xfrm>
                <a:off x="8424028" y="211650"/>
                <a:ext cx="3636504" cy="3509409"/>
              </a:xfrm>
              <a:prstGeom prst="ellipse">
                <a:avLst/>
              </a:prstGeom>
              <a:solidFill>
                <a:schemeClr val="bg1"/>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close up of a sign&#10;&#10;Description automatically generated">
              <a:extLst>
                <a:ext uri="{FF2B5EF4-FFF2-40B4-BE49-F238E27FC236}">
                  <a16:creationId xmlns:a16="http://schemas.microsoft.com/office/drawing/2014/main" id="{DAEEFB23-9804-4E72-9116-D14FFB1BD7A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45011" y="791844"/>
              <a:ext cx="2935374" cy="2084982"/>
            </a:xfrm>
            <a:prstGeom prst="rect">
              <a:avLst/>
            </a:prstGeom>
          </p:spPr>
        </p:pic>
      </p:grpSp>
      <p:sp>
        <p:nvSpPr>
          <p:cNvPr id="12" name="Oval 11">
            <a:extLst>
              <a:ext uri="{FF2B5EF4-FFF2-40B4-BE49-F238E27FC236}">
                <a16:creationId xmlns:a16="http://schemas.microsoft.com/office/drawing/2014/main" id="{9958FCA1-E59B-4C3A-87F8-0123D6BE3ED0}"/>
              </a:ext>
              <a:ext uri="{C183D7F6-B498-43B3-948B-1728B52AA6E4}">
                <adec:decorative xmlns:adec="http://schemas.microsoft.com/office/drawing/2017/decorative" val="1"/>
              </a:ext>
            </a:extLst>
          </p:cNvPr>
          <p:cNvSpPr/>
          <p:nvPr/>
        </p:nvSpPr>
        <p:spPr>
          <a:xfrm>
            <a:off x="3447715" y="3989726"/>
            <a:ext cx="1117283" cy="13219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DDB7D070-DB13-45E2-AEF5-0A635FECFCA8}"/>
              </a:ext>
            </a:extLst>
          </p:cNvPr>
          <p:cNvSpPr>
            <a:spLocks noGrp="1"/>
          </p:cNvSpPr>
          <p:nvPr>
            <p:ph type="sldNum" sz="quarter" idx="12"/>
          </p:nvPr>
        </p:nvSpPr>
        <p:spPr/>
        <p:txBody>
          <a:bodyPr/>
          <a:lstStyle/>
          <a:p>
            <a:fld id="{48F63A3B-78C7-47BE-AE5E-E10140E04643}" type="slidenum">
              <a:rPr lang="en-US" smtClean="0"/>
              <a:t>7</a:t>
            </a:fld>
            <a:endParaRPr lang="en-US"/>
          </a:p>
        </p:txBody>
      </p:sp>
    </p:spTree>
    <p:custDataLst>
      <p:tags r:id="rId1"/>
    </p:custDataLst>
    <p:extLst>
      <p:ext uri="{BB962C8B-B14F-4D97-AF65-F5344CB8AC3E}">
        <p14:creationId xmlns:p14="http://schemas.microsoft.com/office/powerpoint/2010/main" val="14211800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2A920-98B6-C7DC-AD35-AF309A1B3BE1}"/>
              </a:ext>
            </a:extLst>
          </p:cNvPr>
          <p:cNvSpPr>
            <a:spLocks noGrp="1"/>
          </p:cNvSpPr>
          <p:nvPr>
            <p:ph type="ctrTitle"/>
          </p:nvPr>
        </p:nvSpPr>
        <p:spPr>
          <a:xfrm>
            <a:off x="426719" y="-307777"/>
            <a:ext cx="5581229" cy="307777"/>
          </a:xfrm>
        </p:spPr>
        <p:txBody>
          <a:bodyPr vert="horz" wrap="square" lIns="0" tIns="0" rIns="0" bIns="0" rtlCol="0" anchor="b" anchorCtr="0">
            <a:spAutoFit/>
          </a:bodyPr>
          <a:lstStyle/>
          <a:p>
            <a:r>
              <a:rPr lang="en-US" dirty="0"/>
              <a:t>contact</a:t>
            </a:r>
          </a:p>
        </p:txBody>
      </p:sp>
      <p:sp>
        <p:nvSpPr>
          <p:cNvPr id="19" name="Subtitle 18">
            <a:extLst>
              <a:ext uri="{FF2B5EF4-FFF2-40B4-BE49-F238E27FC236}">
                <a16:creationId xmlns:a16="http://schemas.microsoft.com/office/drawing/2014/main" id="{449E4F9B-80A8-463E-A792-4E05468FD550}"/>
              </a:ext>
            </a:extLst>
          </p:cNvPr>
          <p:cNvSpPr>
            <a:spLocks noGrp="1"/>
          </p:cNvSpPr>
          <p:nvPr>
            <p:ph type="subTitle" idx="1"/>
          </p:nvPr>
        </p:nvSpPr>
        <p:spPr/>
        <p:txBody>
          <a:bodyPr vert="horz" lIns="0" tIns="0" rIns="0" bIns="0" rtlCol="0" anchor="t">
            <a:noAutofit/>
          </a:bodyPr>
          <a:lstStyle/>
          <a:p>
            <a:pPr lvl="0"/>
            <a:endParaRPr lang="en-US"/>
          </a:p>
          <a:p>
            <a:pPr lvl="0"/>
            <a:endParaRPr lang="en-US"/>
          </a:p>
          <a:p>
            <a:endParaRPr lang="en-US"/>
          </a:p>
          <a:p>
            <a:pPr>
              <a:lnSpc>
                <a:spcPct val="125000"/>
              </a:lnSpc>
            </a:pPr>
            <a:r>
              <a:rPr lang="en-US"/>
              <a:t>1400 Crystal Drive, 10th Floor</a:t>
            </a:r>
          </a:p>
          <a:p>
            <a:pPr>
              <a:lnSpc>
                <a:spcPct val="125000"/>
              </a:lnSpc>
            </a:pPr>
            <a:r>
              <a:rPr lang="en-US"/>
              <a:t>Arlington, VA 22202-3289</a:t>
            </a:r>
          </a:p>
          <a:p>
            <a:pPr lvl="0"/>
            <a:r>
              <a:rPr lang="en-US"/>
              <a:t>202.403.5000</a:t>
            </a:r>
          </a:p>
          <a:p>
            <a:pPr lvl="0"/>
            <a:r>
              <a:rPr lang="en-US"/>
              <a:t>progresscenter@air.org</a:t>
            </a:r>
          </a:p>
          <a:p>
            <a:r>
              <a:rPr lang="en-US"/>
              <a:t>promotingprogress.org  |  www.air.org</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16"/>
          </p:nvPr>
        </p:nvSpPr>
        <p:spPr/>
        <p:txBody>
          <a:bodyPr/>
          <a:lstStyle/>
          <a:p>
            <a:r>
              <a:rPr lang="en-US">
                <a:hlinkClick r:id="rId3"/>
              </a:rPr>
              <a:t>https://www.facebook.com/k12PROGRESS/</a:t>
            </a:r>
            <a:r>
              <a:rPr lang="en-US"/>
              <a:t> </a:t>
            </a:r>
          </a:p>
          <a:p>
            <a:r>
              <a:rPr lang="en-US">
                <a:hlinkClick r:id="rId4"/>
              </a:rPr>
              <a:t>https://twitter.com/K12PROGRESS</a:t>
            </a:r>
            <a:endParaRPr lang="en-US"/>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
        <p:nvSpPr>
          <p:cNvPr id="55" name="Text Placeholder 54">
            <a:extLst>
              <a:ext uri="{FF2B5EF4-FFF2-40B4-BE49-F238E27FC236}">
                <a16:creationId xmlns:a16="http://schemas.microsoft.com/office/drawing/2014/main" id="{A0C5A965-3FE0-4917-925E-8587F6588AE8}"/>
              </a:ext>
            </a:extLst>
          </p:cNvPr>
          <p:cNvSpPr>
            <a:spLocks noGrp="1"/>
          </p:cNvSpPr>
          <p:nvPr>
            <p:ph type="body" sz="quarter" idx="15"/>
          </p:nvPr>
        </p:nvSpPr>
        <p:spPr>
          <a:xfrm>
            <a:off x="11191222" y="6588098"/>
            <a:ext cx="484107" cy="107722"/>
          </a:xfrm>
        </p:spPr>
        <p:txBody>
          <a:bodyPr/>
          <a:lstStyle/>
          <a:p>
            <a:r>
              <a:rPr lang="en-US"/>
              <a:t>18779_07/22</a:t>
            </a:r>
          </a:p>
        </p:txBody>
      </p:sp>
    </p:spTree>
    <p:extLst>
      <p:ext uri="{BB962C8B-B14F-4D97-AF65-F5344CB8AC3E}">
        <p14:creationId xmlns:p14="http://schemas.microsoft.com/office/powerpoint/2010/main" val="1003934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0AEC-ACEA-426D-8A40-468A61BC6F25}"/>
              </a:ext>
            </a:extLst>
          </p:cNvPr>
          <p:cNvSpPr>
            <a:spLocks noGrp="1"/>
          </p:cNvSpPr>
          <p:nvPr>
            <p:ph type="ctrTitle"/>
          </p:nvPr>
        </p:nvSpPr>
        <p:spPr>
          <a:xfrm>
            <a:off x="426720" y="796538"/>
            <a:ext cx="5373467" cy="2005977"/>
          </a:xfrm>
        </p:spPr>
        <p:txBody>
          <a:bodyPr anchor="b">
            <a:normAutofit/>
          </a:bodyPr>
          <a:lstStyle/>
          <a:p>
            <a:r>
              <a:rPr lang="en-US"/>
              <a:t>Challenge One!</a:t>
            </a:r>
          </a:p>
        </p:txBody>
      </p:sp>
      <p:sp>
        <p:nvSpPr>
          <p:cNvPr id="3" name="Content Placeholder 2">
            <a:extLst>
              <a:ext uri="{FF2B5EF4-FFF2-40B4-BE49-F238E27FC236}">
                <a16:creationId xmlns:a16="http://schemas.microsoft.com/office/drawing/2014/main" id="{B4381216-47D3-4969-B32C-56233147D26E}"/>
              </a:ext>
            </a:extLst>
          </p:cNvPr>
          <p:cNvSpPr>
            <a:spLocks noGrp="1"/>
          </p:cNvSpPr>
          <p:nvPr>
            <p:ph type="subTitle" idx="1"/>
          </p:nvPr>
        </p:nvSpPr>
        <p:spPr>
          <a:xfrm>
            <a:off x="426720" y="2831372"/>
            <a:ext cx="5373467" cy="2167589"/>
          </a:xfrm>
        </p:spPr>
        <p:txBody>
          <a:bodyPr vert="horz" lIns="0" tIns="0" rIns="0" bIns="0" rtlCol="0">
            <a:normAutofit lnSpcReduction="10000"/>
          </a:bodyPr>
          <a:lstStyle/>
          <a:p>
            <a:r>
              <a:rPr lang="en-US" sz="2500"/>
              <a:t>How do we structure in-service and preservice preparation to help educators see the connection between the development and implementation of high-quality programming provided to students with disabilities? </a:t>
            </a:r>
          </a:p>
        </p:txBody>
      </p:sp>
      <p:pic>
        <p:nvPicPr>
          <p:cNvPr id="6" name="Picture 6">
            <a:extLst>
              <a:ext uri="{FF2B5EF4-FFF2-40B4-BE49-F238E27FC236}">
                <a16:creationId xmlns:a16="http://schemas.microsoft.com/office/drawing/2014/main" id="{8C056999-1D99-93B1-C7CB-35AC382B1809}"/>
              </a:ext>
              <a:ext uri="{C183D7F6-B498-43B3-948B-1728B52AA6E4}">
                <adec:decorative xmlns:adec="http://schemas.microsoft.com/office/drawing/2017/decorative" val="1"/>
              </a:ext>
            </a:extLst>
          </p:cNvPr>
          <p:cNvPicPr>
            <a:picLocks noChangeAspect="1"/>
          </p:cNvPicPr>
          <p:nvPr/>
        </p:nvPicPr>
        <p:blipFill rotWithShape="1">
          <a:blip r:embed="rId3"/>
          <a:srcRect l="15486" r="10001" b="-1"/>
          <a:stretch/>
        </p:blipFill>
        <p:spPr>
          <a:xfrm>
            <a:off x="6096000" y="10"/>
            <a:ext cx="6096000" cy="546098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noFill/>
          <a:ln>
            <a:noFill/>
          </a:ln>
        </p:spPr>
      </p:pic>
      <p:sp>
        <p:nvSpPr>
          <p:cNvPr id="5" name="Slide Number Placeholder 4">
            <a:extLst>
              <a:ext uri="{FF2B5EF4-FFF2-40B4-BE49-F238E27FC236}">
                <a16:creationId xmlns:a16="http://schemas.microsoft.com/office/drawing/2014/main" id="{9D50F952-7FC1-494A-AD1C-AD812769B29A}"/>
              </a:ext>
            </a:extLst>
          </p:cNvPr>
          <p:cNvSpPr>
            <a:spLocks noGrp="1"/>
          </p:cNvSpPr>
          <p:nvPr>
            <p:ph type="sldNum" sz="quarter" idx="11"/>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8</a:t>
            </a:fld>
            <a:endParaRPr lang="en-US"/>
          </a:p>
        </p:txBody>
      </p:sp>
    </p:spTree>
    <p:extLst>
      <p:ext uri="{BB962C8B-B14F-4D97-AF65-F5344CB8AC3E}">
        <p14:creationId xmlns:p14="http://schemas.microsoft.com/office/powerpoint/2010/main" val="1351176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11B86EF-22D7-4190-AB73-C1828035593D}"/>
              </a:ext>
            </a:extLst>
          </p:cNvPr>
          <p:cNvSpPr>
            <a:spLocks noGrp="1"/>
          </p:cNvSpPr>
          <p:nvPr>
            <p:ph type="title"/>
          </p:nvPr>
        </p:nvSpPr>
        <p:spPr/>
        <p:txBody>
          <a:bodyPr/>
          <a:lstStyle/>
          <a:p>
            <a:r>
              <a:rPr lang="en-US" dirty="0"/>
              <a:t>IDEA FAPE Requirements</a:t>
            </a:r>
          </a:p>
        </p:txBody>
      </p:sp>
      <p:graphicFrame>
        <p:nvGraphicFramePr>
          <p:cNvPr id="14" name="Content Placeholder 13" descr="Procedural: In the development of an IEP, has the IEP team complied with the procedures set forth in IDEA? (Rowley)&#10;&#10;Substantive: Is the IEP reasonably calculated to enable the child to make progress in light of the child's circumstances? (Endrew F.)&#10;&#10;Implementation: In implementing the IEP, were the instructional services and supports outlined in the IEP provided as agreed on during the IEP process?">
            <a:extLst>
              <a:ext uri="{FF2B5EF4-FFF2-40B4-BE49-F238E27FC236}">
                <a16:creationId xmlns:a16="http://schemas.microsoft.com/office/drawing/2014/main" id="{0B248331-96B5-4FA4-BDFC-158E6E4C7EF6}"/>
              </a:ext>
            </a:extLst>
          </p:cNvPr>
          <p:cNvGraphicFramePr>
            <a:graphicFrameLocks noGrp="1"/>
          </p:cNvGraphicFramePr>
          <p:nvPr>
            <p:ph sz="quarter" idx="15"/>
            <p:extLst>
              <p:ext uri="{D42A27DB-BD31-4B8C-83A1-F6EECF244321}">
                <p14:modId xmlns:p14="http://schemas.microsoft.com/office/powerpoint/2010/main" val="4105218419"/>
              </p:ext>
            </p:extLst>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8EC1F39-74E6-4CD0-A3DE-A9FAEF615E8F}"/>
              </a:ext>
            </a:extLst>
          </p:cNvPr>
          <p:cNvSpPr txBox="1"/>
          <p:nvPr/>
        </p:nvSpPr>
        <p:spPr>
          <a:xfrm>
            <a:off x="4297362" y="5484595"/>
            <a:ext cx="3657600" cy="430887"/>
          </a:xfrm>
          <a:prstGeom prst="rect">
            <a:avLst/>
          </a:prstGeom>
          <a:noFill/>
        </p:spPr>
        <p:txBody>
          <a:bodyPr wrap="square" tIns="0" bIns="0" rtlCol="0" anchor="ctr">
            <a:spAutoFit/>
          </a:bodyPr>
          <a:lstStyle/>
          <a:p>
            <a:pPr algn="ctr"/>
            <a:r>
              <a:rPr lang="en-US" sz="2800" b="1"/>
              <a:t>FAPE Requirements</a:t>
            </a:r>
          </a:p>
        </p:txBody>
      </p:sp>
      <p:sp>
        <p:nvSpPr>
          <p:cNvPr id="5" name="Slide Number Placeholder 4">
            <a:extLst>
              <a:ext uri="{FF2B5EF4-FFF2-40B4-BE49-F238E27FC236}">
                <a16:creationId xmlns:a16="http://schemas.microsoft.com/office/drawing/2014/main" id="{F4DD5B05-F26B-49DD-9046-D65B04FCA6F6}"/>
              </a:ext>
            </a:extLst>
          </p:cNvPr>
          <p:cNvSpPr>
            <a:spLocks noGrp="1"/>
          </p:cNvSpPr>
          <p:nvPr>
            <p:ph type="sldNum" sz="quarter" idx="14"/>
          </p:nvPr>
        </p:nvSpPr>
        <p:spPr/>
        <p:txBody>
          <a:bodyPr/>
          <a:lstStyle/>
          <a:p>
            <a:fld id="{99A20822-4A49-4D36-86E3-300BA48D3F00}" type="slidenum">
              <a:rPr lang="en-US" smtClean="0"/>
              <a:pPr/>
              <a:t>9</a:t>
            </a:fld>
            <a:endParaRPr lang="en-US"/>
          </a:p>
        </p:txBody>
      </p:sp>
    </p:spTree>
    <p:extLst>
      <p:ext uri="{BB962C8B-B14F-4D97-AF65-F5344CB8AC3E}">
        <p14:creationId xmlns:p14="http://schemas.microsoft.com/office/powerpoint/2010/main" val="10977906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2022 Logo-030822.potx" id="{46877F2B-F4D6-4FD7-91C2-35B0065F148E}" vid="{D1E515A0-62AE-45BD-B8FF-277436754B4D}"/>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6" ma:contentTypeDescription="Create a new document." ma:contentTypeScope="" ma:versionID="0879604a2caf4d776bf2b78a599994dd">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c64a5d52b02fd1b30c660cf0b6f6c639"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29b55a-3458-43b1-b5f5-8a06b1b83431">
      <Terms xmlns="http://schemas.microsoft.com/office/infopath/2007/PartnerControls"/>
    </lcf76f155ced4ddcb4097134ff3c332f>
    <TaxCatchAll xmlns="4a50c3af-328d-4c26-9632-e6dd7a90b192" xsi:nil="true"/>
    <SharedWithUsers xmlns="4a50c3af-328d-4c26-9632-e6dd7a90b192">
      <UserInfo>
        <DisplayName>Sacco, Donna</DisplayName>
        <AccountId>32</AccountId>
        <AccountType/>
      </UserInfo>
    </SharedWithUsers>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82E606FC-7A32-46C2-B2AB-57D07060EEC2}">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EAC94F-0CB7-47E2-B1CC-A0F105248E94}">
  <ds:schemaRefs>
    <ds:schemaRef ds:uri="9a29b55a-3458-43b1-b5f5-8a06b1b83431"/>
    <ds:schemaRef ds:uri="http://purl.org/dc/dcmitype/"/>
    <ds:schemaRef ds:uri="http://schemas.microsoft.com/office/2006/documentManagement/types"/>
    <ds:schemaRef ds:uri="4a50c3af-328d-4c26-9632-e6dd7a90b192"/>
    <ds:schemaRef ds:uri="http://purl.org/dc/elements/1.1/"/>
    <ds:schemaRef ds:uri="http://purl.org/dc/term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PROGRESS Center</Template>
  <TotalTime>55</TotalTime>
  <Words>4876</Words>
  <Application>Microsoft Office PowerPoint</Application>
  <PresentationFormat>Widescreen</PresentationFormat>
  <Paragraphs>586</Paragraphs>
  <Slides>70</Slides>
  <Notes>70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Arial Narrow</vt:lpstr>
      <vt:lpstr>Calibri</vt:lpstr>
      <vt:lpstr>Gill Sans MT</vt:lpstr>
      <vt:lpstr>inherit</vt:lpstr>
      <vt:lpstr>Symbol</vt:lpstr>
      <vt:lpstr>Times</vt:lpstr>
      <vt:lpstr>Times New Roman</vt:lpstr>
      <vt:lpstr>Wingdings</vt:lpstr>
      <vt:lpstr>PROGRESS Center</vt:lpstr>
      <vt:lpstr>Expanding Your Toolbox for Preparing Educators to Promote Progress!</vt:lpstr>
      <vt:lpstr>Meet the Team </vt:lpstr>
      <vt:lpstr>Introduce Yourself!</vt:lpstr>
      <vt:lpstr>Agenda </vt:lpstr>
      <vt:lpstr>Collective Teacher Efficacy</vt:lpstr>
      <vt:lpstr>Where Do We Start? Collective Efficacy Starts With the Right Questions!</vt:lpstr>
      <vt:lpstr>Development times implementation equals FAPE</vt:lpstr>
      <vt:lpstr>Challenge One!</vt:lpstr>
      <vt:lpstr>IDEA FAPE Requirements</vt:lpstr>
      <vt:lpstr>Using an Analogy to Make the FAPE Components Come Alive</vt:lpstr>
      <vt:lpstr>PROGRESS Center Home Page</vt:lpstr>
      <vt:lpstr>Development Tab</vt:lpstr>
      <vt:lpstr>Example of Development Resources</vt:lpstr>
      <vt:lpstr>Implementation Tab</vt:lpstr>
      <vt:lpstr>Example of Implementation Resources</vt:lpstr>
      <vt:lpstr>Where Can I Find the Stories From the Classroom Video Series?</vt:lpstr>
      <vt:lpstr>PROGRESS Training Resources </vt:lpstr>
      <vt:lpstr>Challenge Two!</vt:lpstr>
      <vt:lpstr>Challenge! (Challenge 2 Cont.)</vt:lpstr>
      <vt:lpstr>IEP Tip Sheets: How Can We Use Them in Professional Learning? </vt:lpstr>
      <vt:lpstr>Breakout Discussion</vt:lpstr>
      <vt:lpstr>Connecting the PLAAFP Statement to Goals and the Statement of Special Education and Aids &amp; Services</vt:lpstr>
      <vt:lpstr>What Is the Big Deal About the PLAAFP Statement? </vt:lpstr>
      <vt:lpstr>Successful development and implementation of special education depends on the quality of the PLAAFP statement!</vt:lpstr>
      <vt:lpstr>Developing a Scope and Sequence to Illustrate the Connections</vt:lpstr>
      <vt:lpstr>Example From Our Work</vt:lpstr>
      <vt:lpstr>Structure of the Three-Part Learning Series</vt:lpstr>
      <vt:lpstr>Practical Application Sessions</vt:lpstr>
      <vt:lpstr>Sample PLAAFP Structure With Key Ingredients</vt:lpstr>
      <vt:lpstr>Nature of Mathematics Need: Example </vt:lpstr>
      <vt:lpstr>Sample Breakout Session: Application </vt:lpstr>
      <vt:lpstr>Sample Breakout Session 2: Application</vt:lpstr>
      <vt:lpstr>Lessons Learned</vt:lpstr>
      <vt:lpstr>Reflection Activity</vt:lpstr>
      <vt:lpstr>Challenge Three!</vt:lpstr>
      <vt:lpstr>Claire Merlin-Knoblich</vt:lpstr>
      <vt:lpstr>This presentation is ironic. It is not flipped!</vt:lpstr>
      <vt:lpstr>Flipped Learning</vt:lpstr>
      <vt:lpstr>Traditional Class or Professional Development</vt:lpstr>
      <vt:lpstr>Class or Professional Development  Using Flipped Learning</vt:lpstr>
      <vt:lpstr>Benefits of Flipped Learning</vt:lpstr>
      <vt:lpstr>Benefits of Flipped Learning 2</vt:lpstr>
      <vt:lpstr>How to Flip a Class</vt:lpstr>
      <vt:lpstr>How to Flip a Class Step 1</vt:lpstr>
      <vt:lpstr>How to Flip a Class Step 2</vt:lpstr>
      <vt:lpstr>How to Flip a Class Step 3</vt:lpstr>
      <vt:lpstr>Tips for Happy Flipping</vt:lpstr>
      <vt:lpstr>Using PROGRESS Resources Within a Flipped Model</vt:lpstr>
      <vt:lpstr>Self-Paced Learning Modules </vt:lpstr>
      <vt:lpstr>Self-Paced Learning Modules Landing Page </vt:lpstr>
      <vt:lpstr>Registering for Self-Paced Learning Modules </vt:lpstr>
      <vt:lpstr>Archived Webinars Can Work Too! </vt:lpstr>
      <vt:lpstr>Reflection</vt:lpstr>
      <vt:lpstr>Challenge Four!</vt:lpstr>
      <vt:lpstr>Where Can I Find the Stories From the Classroom Video Series? Reminder</vt:lpstr>
      <vt:lpstr>Stories From the Classroom</vt:lpstr>
      <vt:lpstr>Stories From the Classroom Discussion Guides</vt:lpstr>
      <vt:lpstr>Stories From the Classroom</vt:lpstr>
      <vt:lpstr>Breakout Discussion 2</vt:lpstr>
      <vt:lpstr>Putting It all Together for Professional Learning </vt:lpstr>
      <vt:lpstr>Where to Start? </vt:lpstr>
      <vt:lpstr>Pairing PROGRESS Resources: A </vt:lpstr>
      <vt:lpstr>Pairing PROGRESS Resources: B </vt:lpstr>
      <vt:lpstr>Questions</vt:lpstr>
      <vt:lpstr>Staying Connected With the  PROGRESS Center</vt:lpstr>
      <vt:lpstr>Disclaimer</vt:lpstr>
      <vt:lpstr>Reminder: Event Schedule for Tomorrow</vt:lpstr>
      <vt:lpstr>References</vt:lpstr>
      <vt:lpstr>References 2</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Sacco, Donna</dc:creator>
  <cp:keywords>PROGRESS Center</cp:keywords>
  <cp:lastModifiedBy>Peterson, Amy</cp:lastModifiedBy>
  <cp:revision>10</cp:revision>
  <cp:lastPrinted>2017-10-19T00:36:21Z</cp:lastPrinted>
  <dcterms:created xsi:type="dcterms:W3CDTF">2022-06-01T15:17:18Z</dcterms:created>
  <dcterms:modified xsi:type="dcterms:W3CDTF">2022-08-01T13:50:27Z</dcterms:modified>
  <cp:category>PROGRESS Center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0x0101007873C9C38D4CE64E9D6A3BDA6AD05B18</vt:lpwstr>
  </property>
  <property fmtid="{D5CDD505-2E9C-101B-9397-08002B2CF9AE}" pid="4" name="TaxKeyword">
    <vt:lpwstr>1064;#PROGRESS Center|7b7bbe5b-d49b-4c50-b26f-171624f90b80</vt:lpwstr>
  </property>
  <property fmtid="{D5CDD505-2E9C-101B-9397-08002B2CF9AE}" pid="5" name="MediaServiceImageTags">
    <vt:lpwstr/>
  </property>
</Properties>
</file>