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4396" r:id="rId5"/>
    <p:sldId id="257" r:id="rId6"/>
    <p:sldId id="307" r:id="rId7"/>
    <p:sldId id="1696" r:id="rId8"/>
    <p:sldId id="4397" r:id="rId9"/>
    <p:sldId id="4398" r:id="rId10"/>
    <p:sldId id="1772" r:id="rId11"/>
    <p:sldId id="1658" r:id="rId12"/>
    <p:sldId id="1768" r:id="rId13"/>
    <p:sldId id="1784" r:id="rId14"/>
    <p:sldId id="1688" r:id="rId15"/>
    <p:sldId id="1697" r:id="rId16"/>
    <p:sldId id="1769" r:id="rId17"/>
    <p:sldId id="1774" r:id="rId18"/>
    <p:sldId id="1775" r:id="rId19"/>
    <p:sldId id="599" r:id="rId20"/>
    <p:sldId id="1776" r:id="rId21"/>
    <p:sldId id="1770" r:id="rId22"/>
    <p:sldId id="602" r:id="rId23"/>
    <p:sldId id="1778" r:id="rId24"/>
    <p:sldId id="1777" r:id="rId25"/>
    <p:sldId id="1779" r:id="rId26"/>
    <p:sldId id="672" r:id="rId27"/>
    <p:sldId id="671" r:id="rId28"/>
    <p:sldId id="1780" r:id="rId29"/>
    <p:sldId id="1588" r:id="rId30"/>
    <p:sldId id="1781" r:id="rId31"/>
    <p:sldId id="1950" r:id="rId32"/>
    <p:sldId id="4399" r:id="rId33"/>
    <p:sldId id="327" r:id="rId34"/>
    <p:sldId id="328" r:id="rId35"/>
    <p:sldId id="329" r:id="rId36"/>
    <p:sldId id="330" r:id="rId37"/>
    <p:sldId id="331" r:id="rId38"/>
    <p:sldId id="332" r:id="rId39"/>
    <p:sldId id="333" r:id="rId40"/>
    <p:sldId id="1783" r:id="rId41"/>
    <p:sldId id="1946" r:id="rId42"/>
    <p:sldId id="1948" r:id="rId43"/>
    <p:sldId id="1756" r:id="rId44"/>
    <p:sldId id="1951" r:id="rId45"/>
    <p:sldId id="1952" r:id="rId46"/>
    <p:sldId id="404" r:id="rId47"/>
    <p:sldId id="416"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emic Progress Monitoring" id="{40064D69-CE95-46B7-8DE8-1065BBA2B5F2}">
          <p14:sldIdLst>
            <p14:sldId id="4396"/>
            <p14:sldId id="257"/>
            <p14:sldId id="307"/>
            <p14:sldId id="1696"/>
            <p14:sldId id="4397"/>
            <p14:sldId id="4398"/>
            <p14:sldId id="1772"/>
            <p14:sldId id="1658"/>
            <p14:sldId id="1768"/>
            <p14:sldId id="1784"/>
            <p14:sldId id="1688"/>
            <p14:sldId id="1697"/>
            <p14:sldId id="1769"/>
            <p14:sldId id="1774"/>
            <p14:sldId id="1775"/>
            <p14:sldId id="599"/>
            <p14:sldId id="1776"/>
            <p14:sldId id="1770"/>
            <p14:sldId id="602"/>
            <p14:sldId id="1778"/>
            <p14:sldId id="1777"/>
            <p14:sldId id="1779"/>
            <p14:sldId id="672"/>
            <p14:sldId id="671"/>
            <p14:sldId id="1780"/>
            <p14:sldId id="1588"/>
            <p14:sldId id="1781"/>
            <p14:sldId id="1950"/>
            <p14:sldId id="4399"/>
            <p14:sldId id="327"/>
            <p14:sldId id="328"/>
            <p14:sldId id="329"/>
            <p14:sldId id="330"/>
            <p14:sldId id="331"/>
            <p14:sldId id="332"/>
            <p14:sldId id="333"/>
            <p14:sldId id="1783"/>
            <p14:sldId id="1946"/>
            <p14:sldId id="1948"/>
            <p14:sldId id="1756"/>
            <p14:sldId id="1951"/>
            <p14:sldId id="1952"/>
            <p14:sldId id="404"/>
            <p14:sldId id="416"/>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den, Sarah" initials="AS" lastIdx="6" clrIdx="6">
    <p:extLst>
      <p:ext uri="{19B8F6BF-5375-455C-9EA6-DF929625EA0E}">
        <p15:presenceInfo xmlns:p15="http://schemas.microsoft.com/office/powerpoint/2012/main" userId="S::sarden@air.org::c3865b93-f4ad-427d-92c9-4484f9824b26" providerId="AD"/>
      </p:ext>
    </p:extLst>
  </p:cmAuthor>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Reed, Linda" initials="RL" lastIdx="9" clrIdx="2">
    <p:extLst>
      <p:ext uri="{19B8F6BF-5375-455C-9EA6-DF929625EA0E}">
        <p15:presenceInfo xmlns:p15="http://schemas.microsoft.com/office/powerpoint/2012/main" userId="Reed, Linda" providerId="None"/>
      </p:ext>
    </p:extLst>
  </p:cmAuthor>
  <p:cmAuthor id="4" name="Note" initials="Note" lastIdx="2" clrIdx="3"/>
  <p:cmAuthor id="5" name="Peterson, Amy" initials="PA" lastIdx="8" clrIdx="4">
    <p:extLst>
      <p:ext uri="{19B8F6BF-5375-455C-9EA6-DF929625EA0E}">
        <p15:presenceInfo xmlns:p15="http://schemas.microsoft.com/office/powerpoint/2012/main" userId="S::ampeterson@air.org::8c14dd6b-6031-4383-8241-8af97fa7035b" providerId="AD"/>
      </p:ext>
    </p:extLst>
  </p:cmAuthor>
  <p:cmAuthor id="6" name="Potter, Jon" initials="PJ" lastIdx="1" clrIdx="5">
    <p:extLst>
      <p:ext uri="{19B8F6BF-5375-455C-9EA6-DF929625EA0E}">
        <p15:presenceInfo xmlns:p15="http://schemas.microsoft.com/office/powerpoint/2012/main" userId="S::jopotter@air.org::c258a90c-a202-46b4-9f59-d5e77af51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C8D40"/>
    <a:srgbClr val="A8452A"/>
    <a:srgbClr val="FFFFFF"/>
    <a:srgbClr val="C25131"/>
    <a:srgbClr val="6D6E70"/>
    <a:srgbClr val="E6E6E6"/>
    <a:srgbClr val="10719C"/>
    <a:srgbClr val="000000"/>
    <a:srgbClr val="006298"/>
    <a:srgbClr val="31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82578" autoAdjust="0"/>
  </p:normalViewPr>
  <p:slideViewPr>
    <p:cSldViewPr snapToGrid="0">
      <p:cViewPr varScale="1">
        <p:scale>
          <a:sx n="52" d="100"/>
          <a:sy n="52" d="100"/>
        </p:scale>
        <p:origin x="1120" y="36"/>
      </p:cViewPr>
      <p:guideLst>
        <p:guide orient="horz" pos="648"/>
        <p:guide pos="3840"/>
      </p:guideLst>
    </p:cSldViewPr>
  </p:slideViewPr>
  <p:outlineViewPr>
    <p:cViewPr>
      <p:scale>
        <a:sx n="33" d="100"/>
        <a:sy n="33" d="100"/>
      </p:scale>
      <p:origin x="0" y="-3432"/>
    </p:cViewPr>
  </p:outlineViewPr>
  <p:notesTextViewPr>
    <p:cViewPr>
      <p:scale>
        <a:sx n="1" d="1"/>
        <a:sy n="1" d="1"/>
      </p:scale>
      <p:origin x="0" y="0"/>
    </p:cViewPr>
  </p:notesTextViewPr>
  <p:sorterViewPr>
    <p:cViewPr>
      <p:scale>
        <a:sx n="150" d="100"/>
        <a:sy n="150" d="100"/>
      </p:scale>
      <p:origin x="0" y="-7740"/>
    </p:cViewPr>
  </p:sorterViewPr>
  <p:notesViewPr>
    <p:cSldViewPr snapToGrid="0">
      <p:cViewPr varScale="1">
        <p:scale>
          <a:sx n="91" d="100"/>
          <a:sy n="91" d="100"/>
        </p:scale>
        <p:origin x="401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1F5CA29A-ACB4-49F2-AA66-71D93A7B87AF}"/>
    <pc:docChg chg="delSld modSld modSection">
      <pc:chgData name="Peterson, Amy" userId="8c14dd6b-6031-4383-8241-8af97fa7035b" providerId="ADAL" clId="{1F5CA29A-ACB4-49F2-AA66-71D93A7B87AF}" dt="2023-07-28T20:31:37.859" v="16" actId="6549"/>
      <pc:docMkLst>
        <pc:docMk/>
      </pc:docMkLst>
      <pc:sldChg chg="modSp mod modNotesTx">
        <pc:chgData name="Peterson, Amy" userId="8c14dd6b-6031-4383-8241-8af97fa7035b" providerId="ADAL" clId="{1F5CA29A-ACB4-49F2-AA66-71D93A7B87AF}" dt="2023-07-28T20:31:17.086" v="9" actId="6549"/>
        <pc:sldMkLst>
          <pc:docMk/>
          <pc:sldMk cId="4148148855" sldId="327"/>
        </pc:sldMkLst>
        <pc:spChg chg="mod">
          <ac:chgData name="Peterson, Amy" userId="8c14dd6b-6031-4383-8241-8af97fa7035b" providerId="ADAL" clId="{1F5CA29A-ACB4-49F2-AA66-71D93A7B87AF}" dt="2023-07-28T20:11:18.542" v="5" actId="962"/>
          <ac:spMkLst>
            <pc:docMk/>
            <pc:sldMk cId="4148148855" sldId="327"/>
            <ac:spMk id="6" creationId="{42B15B30-C33F-208D-74C3-655EFD00984D}"/>
          </ac:spMkLst>
        </pc:spChg>
      </pc:sldChg>
      <pc:sldChg chg="modNotesTx">
        <pc:chgData name="Peterson, Amy" userId="8c14dd6b-6031-4383-8241-8af97fa7035b" providerId="ADAL" clId="{1F5CA29A-ACB4-49F2-AA66-71D93A7B87AF}" dt="2023-07-28T20:31:20.691" v="10" actId="6549"/>
        <pc:sldMkLst>
          <pc:docMk/>
          <pc:sldMk cId="3296944591" sldId="328"/>
        </pc:sldMkLst>
      </pc:sldChg>
      <pc:sldChg chg="modNotesTx">
        <pc:chgData name="Peterson, Amy" userId="8c14dd6b-6031-4383-8241-8af97fa7035b" providerId="ADAL" clId="{1F5CA29A-ACB4-49F2-AA66-71D93A7B87AF}" dt="2023-07-28T20:31:23.988" v="11" actId="6549"/>
        <pc:sldMkLst>
          <pc:docMk/>
          <pc:sldMk cId="1309402686" sldId="329"/>
        </pc:sldMkLst>
      </pc:sldChg>
      <pc:sldChg chg="modNotesTx">
        <pc:chgData name="Peterson, Amy" userId="8c14dd6b-6031-4383-8241-8af97fa7035b" providerId="ADAL" clId="{1F5CA29A-ACB4-49F2-AA66-71D93A7B87AF}" dt="2023-07-28T20:31:26.598" v="12" actId="6549"/>
        <pc:sldMkLst>
          <pc:docMk/>
          <pc:sldMk cId="1490158102" sldId="330"/>
        </pc:sldMkLst>
      </pc:sldChg>
      <pc:sldChg chg="modNotesTx">
        <pc:chgData name="Peterson, Amy" userId="8c14dd6b-6031-4383-8241-8af97fa7035b" providerId="ADAL" clId="{1F5CA29A-ACB4-49F2-AA66-71D93A7B87AF}" dt="2023-07-28T20:31:29.399" v="13" actId="6549"/>
        <pc:sldMkLst>
          <pc:docMk/>
          <pc:sldMk cId="2309223842" sldId="331"/>
        </pc:sldMkLst>
      </pc:sldChg>
      <pc:sldChg chg="modNotesTx">
        <pc:chgData name="Peterson, Amy" userId="8c14dd6b-6031-4383-8241-8af97fa7035b" providerId="ADAL" clId="{1F5CA29A-ACB4-49F2-AA66-71D93A7B87AF}" dt="2023-07-28T20:31:32.493" v="14" actId="6549"/>
        <pc:sldMkLst>
          <pc:docMk/>
          <pc:sldMk cId="236912646" sldId="332"/>
        </pc:sldMkLst>
      </pc:sldChg>
      <pc:sldChg chg="modNotesTx">
        <pc:chgData name="Peterson, Amy" userId="8c14dd6b-6031-4383-8241-8af97fa7035b" providerId="ADAL" clId="{1F5CA29A-ACB4-49F2-AA66-71D93A7B87AF}" dt="2023-07-28T20:31:35.148" v="15" actId="6549"/>
        <pc:sldMkLst>
          <pc:docMk/>
          <pc:sldMk cId="3943633891" sldId="333"/>
        </pc:sldMkLst>
      </pc:sldChg>
      <pc:sldChg chg="del">
        <pc:chgData name="Peterson, Amy" userId="8c14dd6b-6031-4383-8241-8af97fa7035b" providerId="ADAL" clId="{1F5CA29A-ACB4-49F2-AA66-71D93A7B87AF}" dt="2023-07-28T20:10:20.158" v="0" actId="47"/>
        <pc:sldMkLst>
          <pc:docMk/>
          <pc:sldMk cId="3309350287" sldId="409"/>
        </pc:sldMkLst>
      </pc:sldChg>
      <pc:sldChg chg="modSp mod">
        <pc:chgData name="Peterson, Amy" userId="8c14dd6b-6031-4383-8241-8af97fa7035b" providerId="ADAL" clId="{1F5CA29A-ACB4-49F2-AA66-71D93A7B87AF}" dt="2023-07-28T20:11:33.015" v="8" actId="962"/>
        <pc:sldMkLst>
          <pc:docMk/>
          <pc:sldMk cId="669100913" sldId="1756"/>
        </pc:sldMkLst>
        <pc:picChg chg="mod">
          <ac:chgData name="Peterson, Amy" userId="8c14dd6b-6031-4383-8241-8af97fa7035b" providerId="ADAL" clId="{1F5CA29A-ACB4-49F2-AA66-71D93A7B87AF}" dt="2023-07-28T20:11:33.015" v="8" actId="962"/>
          <ac:picMkLst>
            <pc:docMk/>
            <pc:sldMk cId="669100913" sldId="1756"/>
            <ac:picMk id="7" creationId="{D58277DB-352D-14DD-6D20-A97F458D6A3C}"/>
          </ac:picMkLst>
        </pc:picChg>
        <pc:picChg chg="mod">
          <ac:chgData name="Peterson, Amy" userId="8c14dd6b-6031-4383-8241-8af97fa7035b" providerId="ADAL" clId="{1F5CA29A-ACB4-49F2-AA66-71D93A7B87AF}" dt="2023-07-28T20:11:31.812" v="6" actId="962"/>
          <ac:picMkLst>
            <pc:docMk/>
            <pc:sldMk cId="669100913" sldId="1756"/>
            <ac:picMk id="8" creationId="{9C6299EC-AF1E-4536-BF32-F2B43AA63AA0}"/>
          </ac:picMkLst>
        </pc:picChg>
        <pc:picChg chg="mod">
          <ac:chgData name="Peterson, Amy" userId="8c14dd6b-6031-4383-8241-8af97fa7035b" providerId="ADAL" clId="{1F5CA29A-ACB4-49F2-AA66-71D93A7B87AF}" dt="2023-07-28T20:11:32.351" v="7" actId="962"/>
          <ac:picMkLst>
            <pc:docMk/>
            <pc:sldMk cId="669100913" sldId="1756"/>
            <ac:picMk id="10" creationId="{FBEB9120-252D-F7D0-184C-F44A8DAA8638}"/>
          </ac:picMkLst>
        </pc:picChg>
      </pc:sldChg>
      <pc:sldChg chg="modSp mod">
        <pc:chgData name="Peterson, Amy" userId="8c14dd6b-6031-4383-8241-8af97fa7035b" providerId="ADAL" clId="{1F5CA29A-ACB4-49F2-AA66-71D93A7B87AF}" dt="2023-07-28T20:11:08.381" v="4" actId="962"/>
        <pc:sldMkLst>
          <pc:docMk/>
          <pc:sldMk cId="3684637741" sldId="1769"/>
        </pc:sldMkLst>
        <pc:spChg chg="mod">
          <ac:chgData name="Peterson, Amy" userId="8c14dd6b-6031-4383-8241-8af97fa7035b" providerId="ADAL" clId="{1F5CA29A-ACB4-49F2-AA66-71D93A7B87AF}" dt="2023-07-28T20:11:08.381" v="4" actId="962"/>
          <ac:spMkLst>
            <pc:docMk/>
            <pc:sldMk cId="3684637741" sldId="1769"/>
            <ac:spMk id="10" creationId="{375F3A9D-3205-2529-C202-57E001038E3B}"/>
          </ac:spMkLst>
        </pc:spChg>
      </pc:sldChg>
      <pc:sldChg chg="modNotesTx">
        <pc:chgData name="Peterson, Amy" userId="8c14dd6b-6031-4383-8241-8af97fa7035b" providerId="ADAL" clId="{1F5CA29A-ACB4-49F2-AA66-71D93A7B87AF}" dt="2023-07-28T20:31:37.859" v="16" actId="6549"/>
        <pc:sldMkLst>
          <pc:docMk/>
          <pc:sldMk cId="1941689299" sldId="1783"/>
        </pc:sldMkLst>
      </pc:sldChg>
      <pc:sldChg chg="del">
        <pc:chgData name="Peterson, Amy" userId="8c14dd6b-6031-4383-8241-8af97fa7035b" providerId="ADAL" clId="{1F5CA29A-ACB4-49F2-AA66-71D93A7B87AF}" dt="2023-07-28T20:10:21.229" v="2" actId="47"/>
        <pc:sldMkLst>
          <pc:docMk/>
          <pc:sldMk cId="865552365" sldId="1851"/>
        </pc:sldMkLst>
      </pc:sldChg>
      <pc:sldChg chg="del">
        <pc:chgData name="Peterson, Amy" userId="8c14dd6b-6031-4383-8241-8af97fa7035b" providerId="ADAL" clId="{1F5CA29A-ACB4-49F2-AA66-71D93A7B87AF}" dt="2023-07-28T20:10:20.484" v="1" actId="47"/>
        <pc:sldMkLst>
          <pc:docMk/>
          <pc:sldMk cId="630775230" sldId="4395"/>
        </pc:sldMkLst>
      </pc:sldChg>
      <pc:sldChg chg="modSp mod">
        <pc:chgData name="Peterson, Amy" userId="8c14dd6b-6031-4383-8241-8af97fa7035b" providerId="ADAL" clId="{1F5CA29A-ACB4-49F2-AA66-71D93A7B87AF}" dt="2023-07-28T20:10:37.899" v="3"/>
        <pc:sldMkLst>
          <pc:docMk/>
          <pc:sldMk cId="1700133957" sldId="4396"/>
        </pc:sldMkLst>
        <pc:spChg chg="ord">
          <ac:chgData name="Peterson, Amy" userId="8c14dd6b-6031-4383-8241-8af97fa7035b" providerId="ADAL" clId="{1F5CA29A-ACB4-49F2-AA66-71D93A7B87AF}" dt="2023-07-28T20:10:37.899" v="3"/>
          <ac:spMkLst>
            <pc:docMk/>
            <pc:sldMk cId="1700133957" sldId="4396"/>
            <ac:spMk id="62" creationId="{30D096CF-ACE5-48B7-ABF4-6B442946BA45}"/>
          </ac:spMkLst>
        </pc:spChg>
      </pc:sldChg>
      <pc:sldMasterChg chg="delSldLayout">
        <pc:chgData name="Peterson, Amy" userId="8c14dd6b-6031-4383-8241-8af97fa7035b" providerId="ADAL" clId="{1F5CA29A-ACB4-49F2-AA66-71D93A7B87AF}" dt="2023-07-28T20:10:21.229" v="2" actId="47"/>
        <pc:sldMasterMkLst>
          <pc:docMk/>
          <pc:sldMasterMk cId="397854331" sldId="2147483660"/>
        </pc:sldMasterMkLst>
        <pc:sldLayoutChg chg="del">
          <pc:chgData name="Peterson, Amy" userId="8c14dd6b-6031-4383-8241-8af97fa7035b" providerId="ADAL" clId="{1F5CA29A-ACB4-49F2-AA66-71D93A7B87AF}" dt="2023-07-28T20:10:21.229" v="2" actId="47"/>
          <pc:sldLayoutMkLst>
            <pc:docMk/>
            <pc:sldMasterMk cId="397854331" sldId="2147483660"/>
            <pc:sldLayoutMk cId="3139618982" sldId="2147483823"/>
          </pc:sldLayoutMkLst>
        </pc:sldLayoutChg>
      </pc:sldMasterChg>
    </pc:docChg>
  </pc:docChgLst>
  <pc:docChgLst>
    <pc:chgData name="Peterson, Amy" userId="8c14dd6b-6031-4383-8241-8af97fa7035b" providerId="ADAL" clId="{7D157913-1D57-4DC2-9793-9E75CC0C5548}"/>
    <pc:docChg chg="delSld modSection">
      <pc:chgData name="Peterson, Amy" userId="8c14dd6b-6031-4383-8241-8af97fa7035b" providerId="ADAL" clId="{7D157913-1D57-4DC2-9793-9E75CC0C5548}" dt="2023-08-01T12:45:21.468" v="1" actId="47"/>
      <pc:docMkLst>
        <pc:docMk/>
      </pc:docMkLst>
      <pc:sldChg chg="del">
        <pc:chgData name="Peterson, Amy" userId="8c14dd6b-6031-4383-8241-8af97fa7035b" providerId="ADAL" clId="{7D157913-1D57-4DC2-9793-9E75CC0C5548}" dt="2023-08-01T12:45:21.468" v="1" actId="47"/>
        <pc:sldMkLst>
          <pc:docMk/>
          <pc:sldMk cId="1370889888" sldId="319"/>
        </pc:sldMkLst>
      </pc:sldChg>
      <pc:sldChg chg="del">
        <pc:chgData name="Peterson, Amy" userId="8c14dd6b-6031-4383-8241-8af97fa7035b" providerId="ADAL" clId="{7D157913-1D57-4DC2-9793-9E75CC0C5548}" dt="2023-08-01T12:44:29.243" v="0" actId="47"/>
        <pc:sldMkLst>
          <pc:docMk/>
          <pc:sldMk cId="1843930931" sldId="19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SAMPLE</a:t>
            </a:r>
            <a:r>
              <a:rPr lang="en-US" baseline="0" dirty="0">
                <a:solidFill>
                  <a:schemeClr val="tx1"/>
                </a:solidFill>
              </a:rPr>
              <a:t> – 2nd Grade: Reading Connected Text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5F0B-49B5-B9BF-EE5B7BCE9336}"/>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5F0B-49B5-B9BF-EE5B7BCE9336}"/>
            </c:ext>
          </c:extLst>
        </c:ser>
        <c:dLbls>
          <c:showLegendKey val="0"/>
          <c:showVal val="0"/>
          <c:showCatName val="0"/>
          <c:showSerName val="0"/>
          <c:showPercent val="0"/>
          <c:showBubbleSize val="0"/>
        </c:dLbls>
        <c:smooth val="0"/>
        <c:axId val="1745098688"/>
        <c:axId val="1745101168"/>
      </c:lineChart>
      <c:catAx>
        <c:axId val="17450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01168"/>
        <c:crosses val="autoZero"/>
        <c:auto val="1"/>
        <c:lblAlgn val="ctr"/>
        <c:lblOffset val="100"/>
        <c:noMultiLvlLbl val="0"/>
      </c:catAx>
      <c:valAx>
        <c:axId val="1745101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09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SAMPLE</a:t>
            </a:r>
            <a:r>
              <a:rPr lang="en-US" baseline="0" dirty="0">
                <a:solidFill>
                  <a:schemeClr val="tx1"/>
                </a:solidFill>
              </a:rPr>
              <a:t> – 2nd Grade: Reading Connected Text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5F0B-49B5-B9BF-EE5B7BCE9336}"/>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5F0B-49B5-B9BF-EE5B7BCE9336}"/>
            </c:ext>
          </c:extLst>
        </c:ser>
        <c:dLbls>
          <c:showLegendKey val="0"/>
          <c:showVal val="0"/>
          <c:showCatName val="0"/>
          <c:showSerName val="0"/>
          <c:showPercent val="0"/>
          <c:showBubbleSize val="0"/>
        </c:dLbls>
        <c:smooth val="0"/>
        <c:axId val="1745098688"/>
        <c:axId val="1745101168"/>
      </c:lineChart>
      <c:catAx>
        <c:axId val="17450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01168"/>
        <c:crosses val="autoZero"/>
        <c:auto val="1"/>
        <c:lblAlgn val="ctr"/>
        <c:lblOffset val="100"/>
        <c:noMultiLvlLbl val="0"/>
      </c:catAx>
      <c:valAx>
        <c:axId val="1745101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09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SAMPLE</a:t>
            </a:r>
            <a:r>
              <a:rPr lang="en-US" baseline="0" dirty="0">
                <a:solidFill>
                  <a:schemeClr val="tx1"/>
                </a:solidFill>
              </a:rPr>
              <a:t> – 2nd Grade: Reading Connected Text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Sheet1!$A$2:$A$20</c:f>
              <c:strCache>
                <c:ptCount val="19"/>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strCache>
            </c:strRef>
          </c:cat>
          <c:val>
            <c:numRef>
              <c:f>Sheet1!$B$2:$B$20</c:f>
              <c:numCache>
                <c:formatCode>General</c:formatCode>
                <c:ptCount val="19"/>
                <c:pt idx="0">
                  <c:v>10</c:v>
                </c:pt>
                <c:pt idx="1">
                  <c:v>13</c:v>
                </c:pt>
                <c:pt idx="2">
                  <c:v>12</c:v>
                </c:pt>
                <c:pt idx="3">
                  <c:v>15</c:v>
                </c:pt>
                <c:pt idx="4">
                  <c:v>14</c:v>
                </c:pt>
                <c:pt idx="5">
                  <c:v>15</c:v>
                </c:pt>
                <c:pt idx="6">
                  <c:v>19</c:v>
                </c:pt>
                <c:pt idx="7">
                  <c:v>20</c:v>
                </c:pt>
              </c:numCache>
            </c:numRef>
          </c:val>
          <c:smooth val="0"/>
          <c:extLst>
            <c:ext xmlns:c16="http://schemas.microsoft.com/office/drawing/2014/chart" uri="{C3380CC4-5D6E-409C-BE32-E72D297353CC}">
              <c16:uniqueId val="{00000000-DD00-4B80-994F-DC76FBBA055A}"/>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Sheet1!$A$2:$A$20</c:f>
              <c:strCache>
                <c:ptCount val="19"/>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strCache>
            </c:strRef>
          </c:cat>
          <c:val>
            <c:numRef>
              <c:f>Sheet1!$C$2:$C$20</c:f>
              <c:numCache>
                <c:formatCode>General</c:formatCode>
                <c:ptCount val="19"/>
              </c:numCache>
            </c:numRef>
          </c:val>
          <c:smooth val="0"/>
          <c:extLst>
            <c:ext xmlns:c16="http://schemas.microsoft.com/office/drawing/2014/chart" uri="{C3380CC4-5D6E-409C-BE32-E72D297353CC}">
              <c16:uniqueId val="{00000002-DD00-4B80-994F-DC76FBBA055A}"/>
            </c:ext>
          </c:extLst>
        </c:ser>
        <c:dLbls>
          <c:showLegendKey val="0"/>
          <c:showVal val="0"/>
          <c:showCatName val="0"/>
          <c:showSerName val="0"/>
          <c:showPercent val="0"/>
          <c:showBubbleSize val="0"/>
        </c:dLbls>
        <c:smooth val="0"/>
        <c:axId val="1704999776"/>
        <c:axId val="1745916096"/>
      </c:lineChart>
      <c:catAx>
        <c:axId val="17049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916096"/>
        <c:crosses val="autoZero"/>
        <c:auto val="1"/>
        <c:lblAlgn val="ctr"/>
        <c:lblOffset val="100"/>
        <c:noMultiLvlLbl val="0"/>
      </c:catAx>
      <c:valAx>
        <c:axId val="1745916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99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dirty="0"/>
          </a:p>
        </p:txBody>
      </p:sp>
    </p:spTree>
    <p:extLst>
      <p:ext uri="{BB962C8B-B14F-4D97-AF65-F5344CB8AC3E}">
        <p14:creationId xmlns:p14="http://schemas.microsoft.com/office/powerpoint/2010/main" val="267730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78144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82195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219346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a:p>
        </p:txBody>
      </p:sp>
    </p:spTree>
    <p:extLst>
      <p:ext uri="{BB962C8B-B14F-4D97-AF65-F5344CB8AC3E}">
        <p14:creationId xmlns:p14="http://schemas.microsoft.com/office/powerpoint/2010/main" val="175514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a:p>
        </p:txBody>
      </p:sp>
    </p:spTree>
    <p:extLst>
      <p:ext uri="{BB962C8B-B14F-4D97-AF65-F5344CB8AC3E}">
        <p14:creationId xmlns:p14="http://schemas.microsoft.com/office/powerpoint/2010/main" val="74692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a:p>
        </p:txBody>
      </p:sp>
    </p:spTree>
    <p:extLst>
      <p:ext uri="{BB962C8B-B14F-4D97-AF65-F5344CB8AC3E}">
        <p14:creationId xmlns:p14="http://schemas.microsoft.com/office/powerpoint/2010/main" val="399710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a:p>
        </p:txBody>
      </p:sp>
    </p:spTree>
    <p:extLst>
      <p:ext uri="{BB962C8B-B14F-4D97-AF65-F5344CB8AC3E}">
        <p14:creationId xmlns:p14="http://schemas.microsoft.com/office/powerpoint/2010/main" val="63849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35</a:t>
            </a:fld>
            <a:endParaRPr lang="en-US"/>
          </a:p>
        </p:txBody>
      </p:sp>
    </p:spTree>
    <p:extLst>
      <p:ext uri="{BB962C8B-B14F-4D97-AF65-F5344CB8AC3E}">
        <p14:creationId xmlns:p14="http://schemas.microsoft.com/office/powerpoint/2010/main" val="212954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36</a:t>
            </a:fld>
            <a:endParaRPr lang="en-US"/>
          </a:p>
        </p:txBody>
      </p:sp>
    </p:spTree>
    <p:extLst>
      <p:ext uri="{BB962C8B-B14F-4D97-AF65-F5344CB8AC3E}">
        <p14:creationId xmlns:p14="http://schemas.microsoft.com/office/powerpoint/2010/main" val="34009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27866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5A3A2-D575-2F42-A3F3-22732BA467C7}" type="slidenum">
              <a:rPr lang="en-US" smtClean="0"/>
              <a:t>37</a:t>
            </a:fld>
            <a:endParaRPr lang="en-US" dirty="0"/>
          </a:p>
        </p:txBody>
      </p:sp>
    </p:spTree>
    <p:extLst>
      <p:ext uri="{BB962C8B-B14F-4D97-AF65-F5344CB8AC3E}">
        <p14:creationId xmlns:p14="http://schemas.microsoft.com/office/powerpoint/2010/main" val="289372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dirty="0"/>
          </a:p>
        </p:txBody>
      </p:sp>
    </p:spTree>
    <p:extLst>
      <p:ext uri="{BB962C8B-B14F-4D97-AF65-F5344CB8AC3E}">
        <p14:creationId xmlns:p14="http://schemas.microsoft.com/office/powerpoint/2010/main" val="165569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08192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373961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buFont typeface="Wingdings" pitchFamily="2" charset="2"/>
              <a:buNone/>
            </a:pPr>
            <a:endParaRPr lang="en-US" b="0"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09679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36571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410106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33071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457238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dirty="0">
                <a:effectLst/>
                <a:latin typeface="Segoe UI" panose="020B0502040204020203" pitchFamily="34" charset="0"/>
              </a:rPr>
              <a:t>For best results, crop and resize the cover picture to fit this placeholder (2.75” x 11.52”) </a:t>
            </a:r>
            <a:br>
              <a:rPr lang="en-US" sz="1800" dirty="0">
                <a:effectLst/>
                <a:latin typeface="Segoe UI" panose="020B0502040204020203" pitchFamily="34" charset="0"/>
              </a:rPr>
            </a:br>
            <a:r>
              <a:rPr lang="en-US" sz="1800" dirty="0">
                <a:effectLst/>
                <a:latin typeface="Segoe UI" panose="020B0502040204020203" pitchFamily="34" charset="0"/>
              </a:rPr>
              <a:t>prior to insertion.</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To insert a cover image, click the picture icon in the center of the empty picture placeholder.</a:t>
            </a:r>
            <a:br>
              <a:rPr lang="en-US" sz="1800" dirty="0">
                <a:effectLst/>
                <a:latin typeface="Arial" panose="020B0604020202020204" pitchFamily="34" charset="0"/>
              </a:rPr>
            </a:br>
            <a:br>
              <a:rPr lang="en-US" sz="1800" dirty="0">
                <a:effectLst/>
                <a:latin typeface="Arial" panose="020B0604020202020204" pitchFamily="34" charset="0"/>
              </a:rPr>
            </a:br>
            <a:r>
              <a:rPr lang="en-US" sz="1800" dirty="0">
                <a:effectLst/>
                <a:latin typeface="Segoe UI" panose="020B0502040204020203" pitchFamily="34" charset="0"/>
              </a:rPr>
              <a:t>Navigate to the desired image in file explorer and double-click on it.</a:t>
            </a:r>
            <a:endParaRPr lang="en-US" sz="1800" dirty="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dirty="0"/>
          </a:p>
        </p:txBody>
      </p:sp>
    </p:spTree>
    <p:extLst>
      <p:ext uri="{BB962C8B-B14F-4D97-AF65-F5344CB8AC3E}">
        <p14:creationId xmlns:p14="http://schemas.microsoft.com/office/powerpoint/2010/main" val="1697528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dirty="0"/>
              <a:t>For best results, crop and resize the cover picture to fit this placeholder (2.75” x 11.52”) prior to insertion.</a:t>
            </a:r>
            <a:br>
              <a:rPr lang="en-US" dirty="0"/>
            </a:br>
            <a:r>
              <a:rPr lang="en-US" dirty="0"/>
              <a:t>1. To insert or replace the cover image, hold down the shift key and right click on the orange rectangle. choose “Send to Back”. from the pop-up menu.</a:t>
            </a:r>
            <a:br>
              <a:rPr lang="en-US" dirty="0"/>
            </a:br>
            <a:r>
              <a:rPr lang="en-US" dirty="0"/>
              <a:t>2. Delete any existing image, then click the picture icon in the center of the empty picture placeholder.</a:t>
            </a:r>
            <a:br>
              <a:rPr lang="en-US" dirty="0"/>
            </a:br>
            <a:r>
              <a:rPr lang="en-US" dirty="0"/>
              <a:t>3. Navigate to the desired image in file explorer and double-click on it.</a:t>
            </a:r>
            <a:br>
              <a:rPr lang="en-US" dirty="0"/>
            </a:br>
            <a:r>
              <a:rPr lang="en-US" dirty="0"/>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https://twitter.com/TheNCII</a:t>
              </a:r>
              <a:br>
                <a:rPr lang="en-US" sz="2000" dirty="0"/>
              </a:br>
              <a:r>
                <a:rPr lang="en-US" sz="2000" dirty="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177661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https://twitter.com/TheNCII</a:t>
              </a:r>
              <a:br>
                <a:rPr lang="en-US" sz="2000" dirty="0"/>
              </a:br>
              <a:r>
                <a:rPr lang="en-US" sz="2000" dirty="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4434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39401237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6"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20" r:id="rId13"/>
    <p:sldLayoutId id="2147483811" r:id="rId14"/>
    <p:sldLayoutId id="2147483810" r:id="rId15"/>
    <p:sldLayoutId id="2147483775" r:id="rId16"/>
    <p:sldLayoutId id="2147483821" r:id="rId17"/>
    <p:sldLayoutId id="2147483822" r:id="rId18"/>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charts.intensiveintervention.org/chart/progress-monitoring" TargetMode="External"/><Relationship Id="rId5" Type="http://schemas.openxmlformats.org/officeDocument/2006/relationships/image" Target="../media/image16.PNG"/><Relationship Id="rId4" Type="http://schemas.openxmlformats.org/officeDocument/2006/relationships/hyperlink" Target="https://intensiveintervention.org/resource/update-compiled-orf-norm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charts.intensiveintervention.org/chart/progress-monitoring" TargetMode="External"/><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intensiveintervention.org/resource/recommendations-and-resources-preparing-educators-endrew-era" TargetMode="External"/><Relationship Id="rId5" Type="http://schemas.openxmlformats.org/officeDocument/2006/relationships/hyperlink" Target="https://intensiveintervention.org/sites/default/files/NCII-SetAcademicIEPGoals508.pdf" TargetMode="External"/><Relationship Id="rId4" Type="http://schemas.openxmlformats.org/officeDocument/2006/relationships/hyperlink" Target="https://intensiveintervention.org/resource/student-progress-monitoring-tool-data-collection-and-graphing-excel" TargetMode="External"/><Relationship Id="rId9"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Placeholder 59" descr="A hand carrying a walking person icon on a graph with an upward trend">
            <a:extLst>
              <a:ext uri="{FF2B5EF4-FFF2-40B4-BE49-F238E27FC236}">
                <a16:creationId xmlns:a16="http://schemas.microsoft.com/office/drawing/2014/main" id="{73EA9E01-8DD4-4EBF-A5E1-CF5122EF1DD6}"/>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t="29115" b="29115"/>
          <a:stretch/>
        </p:blipFill>
        <p:spPr>
          <a:xfrm>
            <a:off x="729742" y="1096962"/>
            <a:ext cx="10533888" cy="2514600"/>
          </a:xfrm>
        </p:spPr>
      </p:pic>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a:xfrm>
            <a:off x="729742" y="3901202"/>
            <a:ext cx="10515600" cy="1538883"/>
          </a:xfrm>
        </p:spPr>
        <p:txBody>
          <a:bodyPr/>
          <a:lstStyle/>
          <a:p>
            <a:r>
              <a:rPr lang="en-US" dirty="0"/>
              <a:t>Using Academic Progress Monitoring for Individualized Instructional Planning</a:t>
            </a:r>
          </a:p>
        </p:txBody>
      </p:sp>
      <p:sp>
        <p:nvSpPr>
          <p:cNvPr id="65" name="Text Placeholder 64">
            <a:extLst>
              <a:ext uri="{FF2B5EF4-FFF2-40B4-BE49-F238E27FC236}">
                <a16:creationId xmlns:a16="http://schemas.microsoft.com/office/drawing/2014/main" id="{87C14096-0648-4A3A-A80B-83B2C548DDE7}"/>
              </a:ext>
            </a:extLst>
          </p:cNvPr>
          <p:cNvSpPr>
            <a:spLocks noGrp="1"/>
          </p:cNvSpPr>
          <p:nvPr>
            <p:ph type="body" sz="quarter" idx="14"/>
          </p:nvPr>
        </p:nvSpPr>
        <p:spPr>
          <a:xfrm>
            <a:off x="10313967" y="3716536"/>
            <a:ext cx="934423" cy="184666"/>
          </a:xfrm>
        </p:spPr>
        <p:txBody>
          <a:bodyPr/>
          <a:lstStyle/>
          <a:p>
            <a:r>
              <a:rPr lang="en-US" dirty="0"/>
              <a:t>August 4, 2023</a:t>
            </a:r>
          </a:p>
        </p:txBody>
      </p:sp>
      <p:sp>
        <p:nvSpPr>
          <p:cNvPr id="2" name="Text Placeholder 63">
            <a:extLst>
              <a:ext uri="{FF2B5EF4-FFF2-40B4-BE49-F238E27FC236}">
                <a16:creationId xmlns:a16="http://schemas.microsoft.com/office/drawing/2014/main" id="{E63B2B14-5DBB-B782-D509-0160BDDB1975}"/>
              </a:ext>
            </a:extLst>
          </p:cNvPr>
          <p:cNvSpPr>
            <a:spLocks noGrp="1"/>
          </p:cNvSpPr>
          <p:nvPr>
            <p:ph type="body" sz="quarter" idx="13"/>
          </p:nvPr>
        </p:nvSpPr>
        <p:spPr>
          <a:xfrm>
            <a:off x="729742" y="5761038"/>
            <a:ext cx="10515600" cy="400110"/>
          </a:xfrm>
        </p:spPr>
        <p:txBody>
          <a:bodyPr/>
          <a:lstStyle/>
          <a:p>
            <a:r>
              <a:rPr lang="en-US" dirty="0"/>
              <a:t>Jon Potter, PhD</a:t>
            </a:r>
          </a:p>
        </p:txBody>
      </p:sp>
    </p:spTree>
    <p:extLst>
      <p:ext uri="{BB962C8B-B14F-4D97-AF65-F5344CB8AC3E}">
        <p14:creationId xmlns:p14="http://schemas.microsoft.com/office/powerpoint/2010/main" val="170013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047-397C-667E-97DD-AC03E90B1C71}"/>
              </a:ext>
            </a:extLst>
          </p:cNvPr>
          <p:cNvSpPr>
            <a:spLocks noGrp="1"/>
          </p:cNvSpPr>
          <p:nvPr>
            <p:ph type="title"/>
          </p:nvPr>
        </p:nvSpPr>
        <p:spPr/>
        <p:txBody>
          <a:bodyPr/>
          <a:lstStyle/>
          <a:p>
            <a:r>
              <a:rPr lang="en-US" dirty="0"/>
              <a:t>In the Chat:</a:t>
            </a:r>
          </a:p>
        </p:txBody>
      </p:sp>
      <p:sp>
        <p:nvSpPr>
          <p:cNvPr id="3" name="Content Placeholder 2">
            <a:extLst>
              <a:ext uri="{FF2B5EF4-FFF2-40B4-BE49-F238E27FC236}">
                <a16:creationId xmlns:a16="http://schemas.microsoft.com/office/drawing/2014/main" id="{22E54B8E-06F4-541D-4743-F7178396285B}"/>
              </a:ext>
            </a:extLst>
          </p:cNvPr>
          <p:cNvSpPr>
            <a:spLocks noGrp="1"/>
          </p:cNvSpPr>
          <p:nvPr>
            <p:ph sz="quarter" idx="15"/>
          </p:nvPr>
        </p:nvSpPr>
        <p:spPr/>
        <p:txBody>
          <a:bodyPr/>
          <a:lstStyle/>
          <a:p>
            <a:r>
              <a:rPr lang="en-US" dirty="0"/>
              <a:t>In which academic areas do you currently have progress monitoring measures that you use?</a:t>
            </a:r>
          </a:p>
          <a:p>
            <a:r>
              <a:rPr lang="en-US" dirty="0"/>
              <a:t>In which academic areas do you need to progress monitoring measures?</a:t>
            </a:r>
          </a:p>
        </p:txBody>
      </p:sp>
      <p:sp>
        <p:nvSpPr>
          <p:cNvPr id="4" name="Text Placeholder 3">
            <a:extLst>
              <a:ext uri="{FF2B5EF4-FFF2-40B4-BE49-F238E27FC236}">
                <a16:creationId xmlns:a16="http://schemas.microsoft.com/office/drawing/2014/main" id="{896935DB-9983-B687-93E8-EC9D676CE87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F27F669F-E277-7338-8B46-8199CBADA5AD}"/>
              </a:ext>
            </a:extLst>
          </p:cNvPr>
          <p:cNvSpPr>
            <a:spLocks noGrp="1"/>
          </p:cNvSpPr>
          <p:nvPr>
            <p:ph type="sldNum" sz="quarter" idx="14"/>
          </p:nvPr>
        </p:nvSpPr>
        <p:spPr/>
        <p:txBody>
          <a:bodyPr/>
          <a:lstStyle/>
          <a:p>
            <a:fld id="{99A20822-4A49-4D36-86E3-300BA48D3F00}" type="slidenum">
              <a:rPr lang="en-US" smtClean="0"/>
              <a:pPr/>
              <a:t>10</a:t>
            </a:fld>
            <a:endParaRPr lang="en-US" dirty="0"/>
          </a:p>
        </p:txBody>
      </p:sp>
    </p:spTree>
    <p:extLst>
      <p:ext uri="{BB962C8B-B14F-4D97-AF65-F5344CB8AC3E}">
        <p14:creationId xmlns:p14="http://schemas.microsoft.com/office/powerpoint/2010/main" val="268421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64DE-07EA-986C-57D9-8C54B8FE34E1}"/>
              </a:ext>
            </a:extLst>
          </p:cNvPr>
          <p:cNvSpPr>
            <a:spLocks noGrp="1"/>
          </p:cNvSpPr>
          <p:nvPr>
            <p:ph type="title"/>
          </p:nvPr>
        </p:nvSpPr>
        <p:spPr/>
        <p:txBody>
          <a:bodyPr>
            <a:normAutofit/>
          </a:bodyPr>
          <a:lstStyle/>
          <a:p>
            <a:r>
              <a:rPr lang="en-US" dirty="0">
                <a:ea typeface="+mn-lt"/>
                <a:cs typeface="+mn-lt"/>
              </a:rPr>
              <a:t>Goal Setting</a:t>
            </a:r>
            <a:endParaRPr lang="en-US" dirty="0">
              <a:ea typeface="+mn-lt"/>
            </a:endParaRPr>
          </a:p>
        </p:txBody>
      </p:sp>
      <p:sp>
        <p:nvSpPr>
          <p:cNvPr id="3" name="Text Placeholder 2">
            <a:extLst>
              <a:ext uri="{FF2B5EF4-FFF2-40B4-BE49-F238E27FC236}">
                <a16:creationId xmlns:a16="http://schemas.microsoft.com/office/drawing/2014/main" id="{AFAC4EAD-6176-81B3-14B7-61969FEF591A}"/>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86C284D-2D64-DD06-976F-3FD13FC6769E}"/>
              </a:ext>
            </a:extLst>
          </p:cNvPr>
          <p:cNvSpPr>
            <a:spLocks noGrp="1"/>
          </p:cNvSpPr>
          <p:nvPr>
            <p:ph type="sldNum" sz="quarter" idx="15"/>
          </p:nvPr>
        </p:nvSpPr>
        <p:spPr/>
        <p:txBody>
          <a:bodyPr/>
          <a:lstStyle/>
          <a:p>
            <a:fld id="{99A20822-4A49-4D36-86E3-300BA48D3F00}" type="slidenum">
              <a:rPr lang="en-US" smtClean="0"/>
              <a:pPr/>
              <a:t>11</a:t>
            </a:fld>
            <a:endParaRPr lang="en-US" dirty="0"/>
          </a:p>
        </p:txBody>
      </p:sp>
    </p:spTree>
    <p:extLst>
      <p:ext uri="{BB962C8B-B14F-4D97-AF65-F5344CB8AC3E}">
        <p14:creationId xmlns:p14="http://schemas.microsoft.com/office/powerpoint/2010/main" val="256099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59DD-0FE3-4834-82B5-16361197CD66}"/>
              </a:ext>
            </a:extLst>
          </p:cNvPr>
          <p:cNvSpPr>
            <a:spLocks noGrp="1"/>
          </p:cNvSpPr>
          <p:nvPr>
            <p:ph type="title"/>
          </p:nvPr>
        </p:nvSpPr>
        <p:spPr/>
        <p:txBody>
          <a:bodyPr/>
          <a:lstStyle/>
          <a:p>
            <a:r>
              <a:rPr lang="en-US" dirty="0"/>
              <a:t>Steps for Goal Setting</a:t>
            </a:r>
          </a:p>
        </p:txBody>
      </p:sp>
      <p:grpSp>
        <p:nvGrpSpPr>
          <p:cNvPr id="26" name="Group 25" descr="A graph with an upward trend">
            <a:extLst>
              <a:ext uri="{FF2B5EF4-FFF2-40B4-BE49-F238E27FC236}">
                <a16:creationId xmlns:a16="http://schemas.microsoft.com/office/drawing/2014/main" id="{7CAD4ABB-A1A3-4730-692B-AD6372321A89}"/>
              </a:ext>
            </a:extLst>
          </p:cNvPr>
          <p:cNvGrpSpPr/>
          <p:nvPr/>
        </p:nvGrpSpPr>
        <p:grpSpPr>
          <a:xfrm>
            <a:off x="1566862" y="2191911"/>
            <a:ext cx="1371600" cy="1371600"/>
            <a:chOff x="1552574" y="1934736"/>
            <a:chExt cx="1371600" cy="1371600"/>
          </a:xfrm>
        </p:grpSpPr>
        <p:pic>
          <p:nvPicPr>
            <p:cNvPr id="19" name="Graphic 18" descr="Upward trend with solid fill">
              <a:extLst>
                <a:ext uri="{FF2B5EF4-FFF2-40B4-BE49-F238E27FC236}">
                  <a16:creationId xmlns:a16="http://schemas.microsoft.com/office/drawing/2014/main" id="{A845A275-13DB-ADAE-D6EB-967DA471F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2574" y="1934736"/>
              <a:ext cx="1371600" cy="1371600"/>
            </a:xfrm>
            <a:prstGeom prst="rect">
              <a:avLst/>
            </a:prstGeom>
          </p:spPr>
        </p:pic>
        <p:sp>
          <p:nvSpPr>
            <p:cNvPr id="25" name="Oval 24">
              <a:extLst>
                <a:ext uri="{FF2B5EF4-FFF2-40B4-BE49-F238E27FC236}">
                  <a16:creationId xmlns:a16="http://schemas.microsoft.com/office/drawing/2014/main" id="{C2816A40-82E3-4EA0-3F46-52F3251001F6}"/>
                </a:ext>
              </a:extLst>
            </p:cNvPr>
            <p:cNvSpPr/>
            <p:nvPr/>
          </p:nvSpPr>
          <p:spPr>
            <a:xfrm>
              <a:off x="1857377" y="2740380"/>
              <a:ext cx="182880" cy="182880"/>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27" name="TextBox 26">
            <a:extLst>
              <a:ext uri="{FF2B5EF4-FFF2-40B4-BE49-F238E27FC236}">
                <a16:creationId xmlns:a16="http://schemas.microsoft.com/office/drawing/2014/main" id="{66E766ED-75C4-3A8F-113E-45AF9CC7BE73}"/>
              </a:ext>
            </a:extLst>
          </p:cNvPr>
          <p:cNvSpPr txBox="1"/>
          <p:nvPr/>
        </p:nvSpPr>
        <p:spPr>
          <a:xfrm>
            <a:off x="731043" y="3686175"/>
            <a:ext cx="3043237" cy="830997"/>
          </a:xfrm>
          <a:prstGeom prst="rect">
            <a:avLst/>
          </a:prstGeom>
          <a:noFill/>
        </p:spPr>
        <p:txBody>
          <a:bodyPr wrap="square" rtlCol="0">
            <a:spAutoFit/>
          </a:bodyPr>
          <a:lstStyle/>
          <a:p>
            <a:pPr algn="ctr"/>
            <a:r>
              <a:rPr lang="en-US" sz="2400" dirty="0"/>
              <a:t>Establish Baseline Performance</a:t>
            </a:r>
          </a:p>
        </p:txBody>
      </p:sp>
      <p:pic>
        <p:nvPicPr>
          <p:cNvPr id="15" name="Graphic 14" descr="A bullseye with an arrow">
            <a:extLst>
              <a:ext uri="{FF2B5EF4-FFF2-40B4-BE49-F238E27FC236}">
                <a16:creationId xmlns:a16="http://schemas.microsoft.com/office/drawing/2014/main" id="{BE1B19BC-4F37-C11D-CE18-421630C454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2964" y="2191911"/>
            <a:ext cx="1371600" cy="1371600"/>
          </a:xfrm>
          <a:prstGeom prst="rect">
            <a:avLst/>
          </a:prstGeom>
        </p:spPr>
      </p:pic>
      <p:sp>
        <p:nvSpPr>
          <p:cNvPr id="22" name="TextBox 21">
            <a:extLst>
              <a:ext uri="{FF2B5EF4-FFF2-40B4-BE49-F238E27FC236}">
                <a16:creationId xmlns:a16="http://schemas.microsoft.com/office/drawing/2014/main" id="{C66ED94C-5292-9E75-2C4A-21B9E3B40308}"/>
              </a:ext>
            </a:extLst>
          </p:cNvPr>
          <p:cNvSpPr txBox="1"/>
          <p:nvPr/>
        </p:nvSpPr>
        <p:spPr>
          <a:xfrm>
            <a:off x="4533567" y="3686175"/>
            <a:ext cx="3150394" cy="830997"/>
          </a:xfrm>
          <a:prstGeom prst="rect">
            <a:avLst/>
          </a:prstGeom>
          <a:noFill/>
        </p:spPr>
        <p:txBody>
          <a:bodyPr wrap="square">
            <a:spAutoFit/>
          </a:bodyPr>
          <a:lstStyle/>
          <a:p>
            <a:pPr algn="ctr"/>
            <a:r>
              <a:rPr lang="en-US" sz="2400" dirty="0"/>
              <a:t>Choose a Goal-Setting Strategy</a:t>
            </a:r>
          </a:p>
        </p:txBody>
      </p:sp>
      <p:pic>
        <p:nvPicPr>
          <p:cNvPr id="31" name="Graphic 30" descr="A pencil">
            <a:extLst>
              <a:ext uri="{FF2B5EF4-FFF2-40B4-BE49-F238E27FC236}">
                <a16:creationId xmlns:a16="http://schemas.microsoft.com/office/drawing/2014/main" id="{D9EE270C-7998-FD94-19A3-7B35801675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9066" y="2374791"/>
            <a:ext cx="1188720" cy="1188720"/>
          </a:xfrm>
          <a:prstGeom prst="rect">
            <a:avLst/>
          </a:prstGeom>
        </p:spPr>
      </p:pic>
      <p:sp>
        <p:nvSpPr>
          <p:cNvPr id="24" name="TextBox 23">
            <a:extLst>
              <a:ext uri="{FF2B5EF4-FFF2-40B4-BE49-F238E27FC236}">
                <a16:creationId xmlns:a16="http://schemas.microsoft.com/office/drawing/2014/main" id="{BAA84C64-D3DC-2B69-3585-D78ABCF56872}"/>
              </a:ext>
            </a:extLst>
          </p:cNvPr>
          <p:cNvSpPr txBox="1"/>
          <p:nvPr/>
        </p:nvSpPr>
        <p:spPr>
          <a:xfrm>
            <a:off x="8574504" y="3686174"/>
            <a:ext cx="2597843" cy="830997"/>
          </a:xfrm>
          <a:prstGeom prst="rect">
            <a:avLst/>
          </a:prstGeom>
          <a:noFill/>
        </p:spPr>
        <p:txBody>
          <a:bodyPr wrap="square">
            <a:spAutoFit/>
          </a:bodyPr>
          <a:lstStyle/>
          <a:p>
            <a:pPr algn="ctr"/>
            <a:r>
              <a:rPr lang="en-US" sz="2400" dirty="0"/>
              <a:t>Write a Measurable Goal</a:t>
            </a:r>
          </a:p>
        </p:txBody>
      </p:sp>
      <p:sp>
        <p:nvSpPr>
          <p:cNvPr id="4" name="Text Placeholder 3">
            <a:extLst>
              <a:ext uri="{FF2B5EF4-FFF2-40B4-BE49-F238E27FC236}">
                <a16:creationId xmlns:a16="http://schemas.microsoft.com/office/drawing/2014/main" id="{369EA211-0E1D-45EE-8895-DD10E44E621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C309C0D-BF88-42C2-93E4-BA23B3FEDE36}"/>
              </a:ext>
            </a:extLst>
          </p:cNvPr>
          <p:cNvSpPr>
            <a:spLocks noGrp="1"/>
          </p:cNvSpPr>
          <p:nvPr>
            <p:ph type="sldNum" sz="quarter" idx="12"/>
          </p:nvPr>
        </p:nvSpPr>
        <p:spPr/>
        <p:txBody>
          <a:bodyPr/>
          <a:lstStyle/>
          <a:p>
            <a:fld id="{99A20822-4A49-4D36-86E3-300BA48D3F00}" type="slidenum">
              <a:rPr lang="en-US" smtClean="0"/>
              <a:t>12</a:t>
            </a:fld>
            <a:endParaRPr lang="en-US"/>
          </a:p>
        </p:txBody>
      </p:sp>
    </p:spTree>
    <p:extLst>
      <p:ext uri="{BB962C8B-B14F-4D97-AF65-F5344CB8AC3E}">
        <p14:creationId xmlns:p14="http://schemas.microsoft.com/office/powerpoint/2010/main" val="271512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Establish a Baseline </a:t>
            </a:r>
          </a:p>
        </p:txBody>
      </p:sp>
      <p:sp>
        <p:nvSpPr>
          <p:cNvPr id="3" name="Content Placeholder 2"/>
          <p:cNvSpPr>
            <a:spLocks noGrp="1"/>
          </p:cNvSpPr>
          <p:nvPr>
            <p:ph sz="half" idx="1"/>
          </p:nvPr>
        </p:nvSpPr>
        <p:spPr/>
        <p:txBody>
          <a:bodyPr>
            <a:noAutofit/>
          </a:bodyPr>
          <a:lstStyle/>
          <a:p>
            <a:r>
              <a:rPr lang="en-US" sz="2800" i="1" dirty="0"/>
              <a:t>Option 1. </a:t>
            </a:r>
            <a:r>
              <a:rPr lang="en-US" sz="2800" dirty="0"/>
              <a:t>Use the student’s score from universal screening.</a:t>
            </a:r>
          </a:p>
          <a:p>
            <a:pPr lvl="1"/>
            <a:r>
              <a:rPr lang="en-US" sz="2800" dirty="0"/>
              <a:t>Set the baseline using the same tool for progress monitoring</a:t>
            </a:r>
          </a:p>
          <a:p>
            <a:pPr lvl="1"/>
            <a:endParaRPr lang="en-US" sz="2800" dirty="0"/>
          </a:p>
          <a:p>
            <a:pPr lvl="1"/>
            <a:endParaRPr lang="en-US" sz="2800" dirty="0"/>
          </a:p>
          <a:p>
            <a:pPr marL="0" indent="0">
              <a:buNone/>
            </a:pPr>
            <a:endParaRPr lang="en-US" sz="2400" b="1" dirty="0">
              <a:solidFill>
                <a:schemeClr val="tx1"/>
              </a:solidFill>
            </a:endParaRPr>
          </a:p>
          <a:p>
            <a:pPr>
              <a:buClr>
                <a:schemeClr val="accent1"/>
              </a:buClr>
              <a:buFont typeface="Wingdings" pitchFamily="2" charset="2"/>
              <a:buChar char="§"/>
            </a:pPr>
            <a:endParaRPr lang="en-US" sz="2800" dirty="0"/>
          </a:p>
          <a:p>
            <a:pPr>
              <a:buNone/>
            </a:pPr>
            <a:r>
              <a:rPr lang="en-US" sz="2800" dirty="0"/>
              <a:t> </a:t>
            </a:r>
          </a:p>
        </p:txBody>
      </p:sp>
      <p:sp>
        <p:nvSpPr>
          <p:cNvPr id="7" name="Content Placeholder 6">
            <a:extLst>
              <a:ext uri="{FF2B5EF4-FFF2-40B4-BE49-F238E27FC236}">
                <a16:creationId xmlns:a16="http://schemas.microsoft.com/office/drawing/2014/main" id="{6ED2B26F-FEA5-7C2A-8AF5-9D374BA824D5}"/>
              </a:ext>
            </a:extLst>
          </p:cNvPr>
          <p:cNvSpPr>
            <a:spLocks noGrp="1"/>
          </p:cNvSpPr>
          <p:nvPr>
            <p:ph sz="half" idx="2"/>
          </p:nvPr>
        </p:nvSpPr>
        <p:spPr/>
        <p:txBody>
          <a:bodyPr/>
          <a:lstStyle/>
          <a:p>
            <a:r>
              <a:rPr lang="en-US" sz="2800" i="1" dirty="0"/>
              <a:t>Option 2</a:t>
            </a:r>
            <a:r>
              <a:rPr lang="en-US" sz="2800" dirty="0"/>
              <a:t>: Administer three progress monitoring probes in one testing session and select the median score. </a:t>
            </a:r>
          </a:p>
          <a:p>
            <a:endParaRPr lang="en-US" dirty="0"/>
          </a:p>
        </p:txBody>
      </p:sp>
      <p:sp>
        <p:nvSpPr>
          <p:cNvPr id="10" name="Text Placeholder 9">
            <a:extLst>
              <a:ext uri="{FF2B5EF4-FFF2-40B4-BE49-F238E27FC236}">
                <a16:creationId xmlns:a16="http://schemas.microsoft.com/office/drawing/2014/main" id="{375F3A9D-3205-2529-C202-57E001038E3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pic>
        <p:nvPicPr>
          <p:cNvPr id="12" name="Picture 11" descr="An example of three progress monitoring probes and a student's scores">
            <a:extLst>
              <a:ext uri="{FF2B5EF4-FFF2-40B4-BE49-F238E27FC236}">
                <a16:creationId xmlns:a16="http://schemas.microsoft.com/office/drawing/2014/main" id="{1C57D631-C65F-C21F-543F-E3FA838E83C2}"/>
              </a:ext>
            </a:extLst>
          </p:cNvPr>
          <p:cNvPicPr>
            <a:picLocks noChangeAspect="1"/>
          </p:cNvPicPr>
          <p:nvPr/>
        </p:nvPicPr>
        <p:blipFill rotWithShape="1">
          <a:blip r:embed="rId3"/>
          <a:srcRect b="13771"/>
          <a:stretch/>
        </p:blipFill>
        <p:spPr>
          <a:xfrm>
            <a:off x="6094476" y="3897857"/>
            <a:ext cx="5292432" cy="1725206"/>
          </a:xfrm>
          <a:prstGeom prst="rect">
            <a:avLst/>
          </a:prstGeom>
        </p:spPr>
      </p:pic>
    </p:spTree>
    <p:extLst>
      <p:ext uri="{BB962C8B-B14F-4D97-AF65-F5344CB8AC3E}">
        <p14:creationId xmlns:p14="http://schemas.microsoft.com/office/powerpoint/2010/main" val="36846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DBA1-DD0F-4D9E-16E0-B21692FAF230}"/>
              </a:ext>
            </a:extLst>
          </p:cNvPr>
          <p:cNvSpPr>
            <a:spLocks noGrp="1"/>
          </p:cNvSpPr>
          <p:nvPr>
            <p:ph type="title"/>
          </p:nvPr>
        </p:nvSpPr>
        <p:spPr>
          <a:xfrm>
            <a:off x="457200" y="0"/>
            <a:ext cx="11276076" cy="1280160"/>
          </a:xfrm>
        </p:spPr>
        <p:txBody>
          <a:bodyPr anchor="ctr">
            <a:normAutofit/>
          </a:bodyPr>
          <a:lstStyle/>
          <a:p>
            <a:r>
              <a:rPr lang="en-US" dirty="0"/>
              <a:t>Choose a Goal-Setting Strategy</a:t>
            </a:r>
          </a:p>
        </p:txBody>
      </p:sp>
      <p:sp>
        <p:nvSpPr>
          <p:cNvPr id="6" name="TextBox 5">
            <a:extLst>
              <a:ext uri="{FF2B5EF4-FFF2-40B4-BE49-F238E27FC236}">
                <a16:creationId xmlns:a16="http://schemas.microsoft.com/office/drawing/2014/main" id="{D11BABD3-478A-B259-7072-FB563A5EB0D3}"/>
              </a:ext>
            </a:extLst>
          </p:cNvPr>
          <p:cNvSpPr txBox="1"/>
          <p:nvPr/>
        </p:nvSpPr>
        <p:spPr>
          <a:xfrm>
            <a:off x="4112223" y="2188524"/>
            <a:ext cx="2813817" cy="523220"/>
          </a:xfrm>
          <a:prstGeom prst="rect">
            <a:avLst/>
          </a:prstGeom>
          <a:noFill/>
        </p:spPr>
        <p:txBody>
          <a:bodyPr wrap="square">
            <a:spAutoFit/>
          </a:bodyPr>
          <a:lstStyle/>
          <a:p>
            <a:pPr marL="342900" indent="-342900" algn="r">
              <a:buFont typeface="+mj-lt"/>
              <a:buAutoNum type="arabicPeriod"/>
            </a:pPr>
            <a:r>
              <a:rPr lang="en-US" sz="2800" dirty="0"/>
              <a:t>Benchmarks</a:t>
            </a:r>
          </a:p>
        </p:txBody>
      </p:sp>
      <p:sp>
        <p:nvSpPr>
          <p:cNvPr id="8" name="TextBox 7">
            <a:extLst>
              <a:ext uri="{FF2B5EF4-FFF2-40B4-BE49-F238E27FC236}">
                <a16:creationId xmlns:a16="http://schemas.microsoft.com/office/drawing/2014/main" id="{75CB4876-BBF9-B739-D083-9236EC9B6596}"/>
              </a:ext>
            </a:extLst>
          </p:cNvPr>
          <p:cNvSpPr txBox="1"/>
          <p:nvPr/>
        </p:nvSpPr>
        <p:spPr>
          <a:xfrm>
            <a:off x="1279882" y="3521942"/>
            <a:ext cx="5664683" cy="523220"/>
          </a:xfrm>
          <a:prstGeom prst="rect">
            <a:avLst/>
          </a:prstGeom>
          <a:noFill/>
        </p:spPr>
        <p:txBody>
          <a:bodyPr wrap="square">
            <a:spAutoFit/>
          </a:bodyPr>
          <a:lstStyle/>
          <a:p>
            <a:pPr marL="342900" indent="-342900" algn="r">
              <a:buFont typeface="+mj-lt"/>
              <a:buAutoNum type="arabicPeriod" startAt="2"/>
            </a:pPr>
            <a:r>
              <a:rPr lang="en-US" sz="2800" dirty="0"/>
              <a:t>National norms for weekly ROI</a:t>
            </a:r>
          </a:p>
        </p:txBody>
      </p:sp>
      <p:sp>
        <p:nvSpPr>
          <p:cNvPr id="10" name="TextBox 9">
            <a:extLst>
              <a:ext uri="{FF2B5EF4-FFF2-40B4-BE49-F238E27FC236}">
                <a16:creationId xmlns:a16="http://schemas.microsoft.com/office/drawing/2014/main" id="{FA6320D0-3166-830E-6F92-627DC23A6585}"/>
              </a:ext>
            </a:extLst>
          </p:cNvPr>
          <p:cNvSpPr txBox="1"/>
          <p:nvPr/>
        </p:nvSpPr>
        <p:spPr>
          <a:xfrm>
            <a:off x="2012620" y="4967594"/>
            <a:ext cx="4931945" cy="523220"/>
          </a:xfrm>
          <a:prstGeom prst="rect">
            <a:avLst/>
          </a:prstGeom>
          <a:noFill/>
        </p:spPr>
        <p:txBody>
          <a:bodyPr wrap="square">
            <a:spAutoFit/>
          </a:bodyPr>
          <a:lstStyle/>
          <a:p>
            <a:pPr marL="342900" indent="-342900" algn="r">
              <a:buFont typeface="+mj-lt"/>
              <a:buAutoNum type="arabicPeriod" startAt="3"/>
            </a:pPr>
            <a:r>
              <a:rPr lang="en-US" sz="2800" dirty="0"/>
              <a:t>Intra-individual framework</a:t>
            </a:r>
          </a:p>
        </p:txBody>
      </p:sp>
      <p:pic>
        <p:nvPicPr>
          <p:cNvPr id="5" name="Picture 4" descr="The NCII Overview of Academic Goal-Setting Strategies resource">
            <a:extLst>
              <a:ext uri="{FF2B5EF4-FFF2-40B4-BE49-F238E27FC236}">
                <a16:creationId xmlns:a16="http://schemas.microsoft.com/office/drawing/2014/main" id="{AC80F6AE-5CD5-766C-2C3C-C618C5161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189" y="1110995"/>
            <a:ext cx="3843973" cy="4959967"/>
          </a:xfrm>
          <a:prstGeom prst="rect">
            <a:avLst/>
          </a:prstGeom>
          <a:noFill/>
          <a:ln>
            <a:solidFill>
              <a:schemeClr val="tx2"/>
            </a:solidFill>
          </a:ln>
        </p:spPr>
      </p:pic>
      <p:sp>
        <p:nvSpPr>
          <p:cNvPr id="15" name="Text Placeholder 4">
            <a:extLst>
              <a:ext uri="{FF2B5EF4-FFF2-40B4-BE49-F238E27FC236}">
                <a16:creationId xmlns:a16="http://schemas.microsoft.com/office/drawing/2014/main" id="{2B512670-3A50-2340-D5A0-597CEA4BA6B4}"/>
              </a:ext>
              <a:ext uri="{C183D7F6-B498-43B3-948B-1728B52AA6E4}">
                <adec:decorative xmlns:adec="http://schemas.microsoft.com/office/drawing/2017/decorative" val="1"/>
              </a:ext>
            </a:extLst>
          </p:cNvPr>
          <p:cNvSpPr>
            <a:spLocks noGrp="1"/>
          </p:cNvSpPr>
          <p:nvPr>
            <p:ph type="body" sz="quarter" idx="13"/>
          </p:nvPr>
        </p:nvSpPr>
        <p:spPr>
          <a:xfrm>
            <a:off x="457200" y="5751576"/>
            <a:ext cx="11274552" cy="192024"/>
          </a:xfrm>
        </p:spPr>
        <p:txBody>
          <a:bodyPr/>
          <a:lstStyle/>
          <a:p>
            <a:endParaRPr lang="en-US"/>
          </a:p>
        </p:txBody>
      </p:sp>
      <p:sp>
        <p:nvSpPr>
          <p:cNvPr id="12" name="Text Placeholder 4">
            <a:extLst>
              <a:ext uri="{FF2B5EF4-FFF2-40B4-BE49-F238E27FC236}">
                <a16:creationId xmlns:a16="http://schemas.microsoft.com/office/drawing/2014/main" id="{A1F62FEB-5E02-6097-4084-88E7AE6FF3E3}"/>
              </a:ext>
              <a:ext uri="{C183D7F6-B498-43B3-948B-1728B52AA6E4}">
                <adec:decorative xmlns:adec="http://schemas.microsoft.com/office/drawing/2017/decorative" val="1"/>
              </a:ext>
            </a:extLst>
          </p:cNvPr>
          <p:cNvSpPr>
            <a:spLocks noGrp="1"/>
          </p:cNvSpPr>
          <p:nvPr>
            <p:ph type="body" sz="quarter" idx="13"/>
          </p:nvPr>
        </p:nvSpPr>
        <p:spPr>
          <a:xfrm>
            <a:off x="457200" y="5751576"/>
            <a:ext cx="11274552" cy="192024"/>
          </a:xfrm>
        </p:spPr>
        <p:txBody>
          <a:bodyPr/>
          <a:lstStyle/>
          <a:p>
            <a:endParaRPr lang="en-US"/>
          </a:p>
        </p:txBody>
      </p:sp>
      <p:sp>
        <p:nvSpPr>
          <p:cNvPr id="3" name="Slide Number Placeholder 2">
            <a:extLst>
              <a:ext uri="{FF2B5EF4-FFF2-40B4-BE49-F238E27FC236}">
                <a16:creationId xmlns:a16="http://schemas.microsoft.com/office/drawing/2014/main" id="{6F960A7B-8244-32D3-9A9F-EA7B5D6CF632}"/>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F3477EC8-074D-41C4-94AE-E9EA7CEEA348}" type="slidenum">
              <a:rPr lang="en-US" smtClean="0"/>
              <a:pPr>
                <a:spcAft>
                  <a:spcPts val="600"/>
                </a:spcAft>
              </a:pPr>
              <a:t>14</a:t>
            </a:fld>
            <a:endParaRPr lang="en-US"/>
          </a:p>
        </p:txBody>
      </p:sp>
    </p:spTree>
    <p:extLst>
      <p:ext uri="{BB962C8B-B14F-4D97-AF65-F5344CB8AC3E}">
        <p14:creationId xmlns:p14="http://schemas.microsoft.com/office/powerpoint/2010/main" val="371188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AE36-D1F1-4966-8A27-0C6FB5FFEAD8}"/>
              </a:ext>
            </a:extLst>
          </p:cNvPr>
          <p:cNvSpPr>
            <a:spLocks noGrp="1"/>
          </p:cNvSpPr>
          <p:nvPr>
            <p:ph type="title"/>
          </p:nvPr>
        </p:nvSpPr>
        <p:spPr/>
        <p:txBody>
          <a:bodyPr>
            <a:normAutofit/>
          </a:bodyPr>
          <a:lstStyle/>
          <a:p>
            <a:r>
              <a:rPr lang="en-US" sz="4000" dirty="0"/>
              <a:t>Goal-Setting Strategy Option 1: Benchmarks</a:t>
            </a:r>
          </a:p>
        </p:txBody>
      </p:sp>
      <p:sp>
        <p:nvSpPr>
          <p:cNvPr id="8" name="Content Placeholder 7">
            <a:extLst>
              <a:ext uri="{FF2B5EF4-FFF2-40B4-BE49-F238E27FC236}">
                <a16:creationId xmlns:a16="http://schemas.microsoft.com/office/drawing/2014/main" id="{CAD8F968-15FB-5029-EFE2-41F8187CAC10}"/>
              </a:ext>
            </a:extLst>
          </p:cNvPr>
          <p:cNvSpPr>
            <a:spLocks noGrp="1"/>
          </p:cNvSpPr>
          <p:nvPr>
            <p:ph sz="quarter" idx="15"/>
          </p:nvPr>
        </p:nvSpPr>
        <p:spPr/>
        <p:txBody>
          <a:bodyPr/>
          <a:lstStyle/>
          <a:p>
            <a:r>
              <a:rPr lang="en-US" b="1" dirty="0"/>
              <a:t>Benchmark: </a:t>
            </a:r>
            <a:r>
              <a:rPr lang="en-US" dirty="0"/>
              <a:t>specifies the level of performance expected on a specific measure at a specific point in time, usually the end of the student’s present grade level.</a:t>
            </a:r>
          </a:p>
          <a:p>
            <a:r>
              <a:rPr lang="en-US" b="1" dirty="0"/>
              <a:t>Steps for setting a goal using benchmarks:</a:t>
            </a:r>
          </a:p>
          <a:p>
            <a:pPr lvl="1"/>
            <a:r>
              <a:rPr lang="en-US" dirty="0"/>
              <a:t>Identify the appropriate grade level benchmark for the timeframe.</a:t>
            </a:r>
          </a:p>
          <a:p>
            <a:pPr lvl="1"/>
            <a:r>
              <a:rPr lang="en-US" dirty="0"/>
              <a:t>Graph the benchmark and draw a line between the baseline and goal.</a:t>
            </a:r>
          </a:p>
          <a:p>
            <a:pPr lvl="1"/>
            <a:endParaRPr lang="en-US" b="1" dirty="0"/>
          </a:p>
        </p:txBody>
      </p:sp>
      <p:sp>
        <p:nvSpPr>
          <p:cNvPr id="7" name="Text Placeholder 6">
            <a:extLst>
              <a:ext uri="{FF2B5EF4-FFF2-40B4-BE49-F238E27FC236}">
                <a16:creationId xmlns:a16="http://schemas.microsoft.com/office/drawing/2014/main" id="{BE16ECBE-1DBD-7547-2BDA-D323252B1C0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383FAA60-6968-93E5-814F-B6772F20E7FB}"/>
              </a:ext>
            </a:extLst>
          </p:cNvPr>
          <p:cNvSpPr>
            <a:spLocks noGrp="1"/>
          </p:cNvSpPr>
          <p:nvPr>
            <p:ph type="sldNum" sz="quarter" idx="14"/>
          </p:nvPr>
        </p:nvSpPr>
        <p:spPr/>
        <p:txBody>
          <a:bodyPr/>
          <a:lstStyle/>
          <a:p>
            <a:fld id="{99A20822-4A49-4D36-86E3-300BA48D3F00}" type="slidenum">
              <a:rPr lang="en-US" smtClean="0"/>
              <a:t>15</a:t>
            </a:fld>
            <a:endParaRPr lang="en-US" dirty="0"/>
          </a:p>
        </p:txBody>
      </p:sp>
    </p:spTree>
    <p:extLst>
      <p:ext uri="{BB962C8B-B14F-4D97-AF65-F5344CB8AC3E}">
        <p14:creationId xmlns:p14="http://schemas.microsoft.com/office/powerpoint/2010/main" val="74784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t>Option 1: Benchmarks for Middle- or End-of-Year Performance</a:t>
            </a:r>
          </a:p>
        </p:txBody>
      </p:sp>
      <p:graphicFrame>
        <p:nvGraphicFramePr>
          <p:cNvPr id="8" name="Content Placeholder 7" descr="Sample graph of student's performance, with Months on the x-axis and reading scores on the y-axis"/>
          <p:cNvGraphicFramePr>
            <a:graphicFrameLocks noGrp="1"/>
          </p:cNvGraphicFramePr>
          <p:nvPr>
            <p:ph sz="quarter" idx="15"/>
            <p:extLst>
              <p:ext uri="{D42A27DB-BD31-4B8C-83A1-F6EECF244321}">
                <p14:modId xmlns:p14="http://schemas.microsoft.com/office/powerpoint/2010/main" val="159391764"/>
              </p:ext>
            </p:extLst>
          </p:nvPr>
        </p:nvGraphicFramePr>
        <p:xfrm>
          <a:off x="457200" y="1371600"/>
          <a:ext cx="112744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5-Point Star 9" descr="The student's baseline score">
            <a:extLst>
              <a:ext uri="{C183D7F6-B498-43B3-948B-1728B52AA6E4}">
                <adec:decorative xmlns:adec="http://schemas.microsoft.com/office/drawing/2017/decorative" val="0"/>
              </a:ext>
            </a:extLst>
          </p:cNvPr>
          <p:cNvSpPr/>
          <p:nvPr/>
        </p:nvSpPr>
        <p:spPr>
          <a:xfrm>
            <a:off x="1673719" y="4614550"/>
            <a:ext cx="395748" cy="374445"/>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5-Point Star 8" descr="The Spring Benchmark score">
            <a:extLst>
              <a:ext uri="{C183D7F6-B498-43B3-948B-1728B52AA6E4}">
                <adec:decorative xmlns:adec="http://schemas.microsoft.com/office/drawing/2017/decorative" val="0"/>
              </a:ext>
            </a:extLst>
          </p:cNvPr>
          <p:cNvSpPr/>
          <p:nvPr/>
        </p:nvSpPr>
        <p:spPr>
          <a:xfrm>
            <a:off x="10977246" y="2075697"/>
            <a:ext cx="395748" cy="374445"/>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6" name="Group 5" descr="The Spring Benchmark score is 90 WRC">
            <a:extLst>
              <a:ext uri="{FF2B5EF4-FFF2-40B4-BE49-F238E27FC236}">
                <a16:creationId xmlns:a16="http://schemas.microsoft.com/office/drawing/2014/main" id="{AE004702-4C1F-D627-C3D8-00E8119E5730}"/>
              </a:ext>
            </a:extLst>
          </p:cNvPr>
          <p:cNvGrpSpPr/>
          <p:nvPr/>
        </p:nvGrpSpPr>
        <p:grpSpPr>
          <a:xfrm>
            <a:off x="7678323" y="2486718"/>
            <a:ext cx="3298923" cy="2592054"/>
            <a:chOff x="7678323" y="2486718"/>
            <a:chExt cx="3298923" cy="2592054"/>
          </a:xfrm>
        </p:grpSpPr>
        <p:sp>
          <p:nvSpPr>
            <p:cNvPr id="7" name="TextBox 6"/>
            <p:cNvSpPr txBox="1"/>
            <p:nvPr/>
          </p:nvSpPr>
          <p:spPr>
            <a:xfrm>
              <a:off x="7678323" y="3878443"/>
              <a:ext cx="1970873" cy="1200329"/>
            </a:xfrm>
            <a:prstGeom prst="rect">
              <a:avLst/>
            </a:prstGeom>
            <a:solidFill>
              <a:schemeClr val="bg1"/>
            </a:solidFill>
            <a:ln>
              <a:solidFill>
                <a:schemeClr val="tx1"/>
              </a:solidFill>
            </a:ln>
          </p:spPr>
          <p:txBody>
            <a:bodyPr wrap="square" rtlCol="0">
              <a:spAutoFit/>
            </a:bodyPr>
            <a:lstStyle/>
            <a:p>
              <a:pPr algn="ctr"/>
              <a:r>
                <a:rPr lang="en-US" sz="2400" dirty="0"/>
                <a:t>Spring Benchmark: </a:t>
              </a:r>
            </a:p>
            <a:p>
              <a:pPr algn="ctr"/>
              <a:r>
                <a:rPr lang="en-US" sz="2400" dirty="0"/>
                <a:t>90 WRC</a:t>
              </a:r>
            </a:p>
          </p:txBody>
        </p:sp>
        <p:cxnSp>
          <p:nvCxnSpPr>
            <p:cNvPr id="5" name="Straight Arrow Connector 4">
              <a:extLst>
                <a:ext uri="{C183D7F6-B498-43B3-948B-1728B52AA6E4}">
                  <adec:decorative xmlns:adec="http://schemas.microsoft.com/office/drawing/2017/decorative" val="1"/>
                </a:ext>
              </a:extLst>
            </p:cNvPr>
            <p:cNvCxnSpPr>
              <a:cxnSpLocks/>
              <a:stCxn id="7" idx="0"/>
            </p:cNvCxnSpPr>
            <p:nvPr/>
          </p:nvCxnSpPr>
          <p:spPr>
            <a:xfrm flipV="1">
              <a:off x="8663760" y="2486718"/>
              <a:ext cx="2313486" cy="1391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Connector 10" descr="The goal line">
            <a:extLst>
              <a:ext uri="{C183D7F6-B498-43B3-948B-1728B52AA6E4}">
                <adec:decorative xmlns:adec="http://schemas.microsoft.com/office/drawing/2017/decorative" val="0"/>
              </a:ext>
            </a:extLst>
          </p:cNvPr>
          <p:cNvCxnSpPr>
            <a:cxnSpLocks/>
          </p:cNvCxnSpPr>
          <p:nvPr/>
        </p:nvCxnSpPr>
        <p:spPr>
          <a:xfrm flipV="1">
            <a:off x="1953491" y="2261509"/>
            <a:ext cx="9221629" cy="25402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06D4F428-B5AE-4D2E-89CC-7C7D90C6FF1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16</a:t>
            </a:fld>
            <a:endParaRPr lang="en-US" dirty="0">
              <a:solidFill>
                <a:srgbClr val="FFFFFF">
                  <a:lumMod val="75000"/>
                </a:srgbClr>
              </a:solidFill>
            </a:endParaRPr>
          </a:p>
        </p:txBody>
      </p:sp>
    </p:spTree>
    <p:extLst>
      <p:ext uri="{BB962C8B-B14F-4D97-AF65-F5344CB8AC3E}">
        <p14:creationId xmlns:p14="http://schemas.microsoft.com/office/powerpoint/2010/main" val="9451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174E-C61C-D1C3-C0B1-7DF6F154DDE9}"/>
              </a:ext>
            </a:extLst>
          </p:cNvPr>
          <p:cNvSpPr>
            <a:spLocks noGrp="1"/>
          </p:cNvSpPr>
          <p:nvPr>
            <p:ph type="title"/>
          </p:nvPr>
        </p:nvSpPr>
        <p:spPr/>
        <p:txBody>
          <a:bodyPr/>
          <a:lstStyle/>
          <a:p>
            <a:r>
              <a:rPr lang="en-US" dirty="0"/>
              <a:t>Considerations for Using Benchmarks</a:t>
            </a:r>
          </a:p>
        </p:txBody>
      </p:sp>
      <p:pic>
        <p:nvPicPr>
          <p:cNvPr id="6" name="Picture 5" descr="Benchmarks for Middle- or End-of-Year Performance. How to set the goal: Identify the grade-level winter or end-of-year benchmark and use for the goal. Advantages: easy to use when progress monitoring tool provides benchmarks, tracks progress toward grade-level expectations, and efficient for setting goals for large numbers of students. Considerations: may not be appropriate for students significantly below benchmark. For some students whose present levels or current performance indicate grade level expectations may not be appropriate, an off-grade level benchmark may be appropriately ambitious.">
            <a:extLst>
              <a:ext uri="{FF2B5EF4-FFF2-40B4-BE49-F238E27FC236}">
                <a16:creationId xmlns:a16="http://schemas.microsoft.com/office/drawing/2014/main" id="{80F98C70-6B53-BC53-FECE-AE0D5505ABC6}"/>
              </a:ext>
            </a:extLst>
          </p:cNvPr>
          <p:cNvPicPr>
            <a:picLocks noChangeAspect="1"/>
          </p:cNvPicPr>
          <p:nvPr/>
        </p:nvPicPr>
        <p:blipFill rotWithShape="1">
          <a:blip r:embed="rId2">
            <a:extLst>
              <a:ext uri="{28A0092B-C50C-407E-A947-70E740481C1C}">
                <a14:useLocalDpi xmlns:a14="http://schemas.microsoft.com/office/drawing/2010/main" val="0"/>
              </a:ext>
            </a:extLst>
          </a:blip>
          <a:srcRect t="16572" r="1693" b="59926"/>
          <a:stretch/>
        </p:blipFill>
        <p:spPr>
          <a:xfrm>
            <a:off x="278570" y="1552293"/>
            <a:ext cx="11534777" cy="3753413"/>
          </a:xfrm>
          <a:prstGeom prst="rect">
            <a:avLst/>
          </a:prstGeom>
          <a:noFill/>
          <a:ln>
            <a:noFill/>
          </a:ln>
        </p:spPr>
      </p:pic>
      <p:sp>
        <p:nvSpPr>
          <p:cNvPr id="5" name="Slide Number Placeholder 4">
            <a:extLst>
              <a:ext uri="{FF2B5EF4-FFF2-40B4-BE49-F238E27FC236}">
                <a16:creationId xmlns:a16="http://schemas.microsoft.com/office/drawing/2014/main" id="{63850385-134B-345F-5CD4-B99161B83046}"/>
              </a:ext>
            </a:extLst>
          </p:cNvPr>
          <p:cNvSpPr>
            <a:spLocks noGrp="1"/>
          </p:cNvSpPr>
          <p:nvPr>
            <p:ph type="sldNum" sz="quarter" idx="14"/>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19204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C160-1574-4863-B092-67DC5397A28B}"/>
              </a:ext>
            </a:extLst>
          </p:cNvPr>
          <p:cNvSpPr>
            <a:spLocks noGrp="1"/>
          </p:cNvSpPr>
          <p:nvPr>
            <p:ph type="title"/>
          </p:nvPr>
        </p:nvSpPr>
        <p:spPr/>
        <p:txBody>
          <a:bodyPr/>
          <a:lstStyle/>
          <a:p>
            <a:r>
              <a:rPr lang="en-US" dirty="0"/>
              <a:t>Where do you find benchmarks?</a:t>
            </a:r>
          </a:p>
        </p:txBody>
      </p:sp>
      <p:sp>
        <p:nvSpPr>
          <p:cNvPr id="6" name="TextBox 5">
            <a:extLst>
              <a:ext uri="{FF2B5EF4-FFF2-40B4-BE49-F238E27FC236}">
                <a16:creationId xmlns:a16="http://schemas.microsoft.com/office/drawing/2014/main" id="{3C8544CA-568C-4B7A-BD03-8538D7DD8E6B}"/>
              </a:ext>
            </a:extLst>
          </p:cNvPr>
          <p:cNvSpPr txBox="1"/>
          <p:nvPr/>
        </p:nvSpPr>
        <p:spPr>
          <a:xfrm>
            <a:off x="1323833" y="1209218"/>
            <a:ext cx="4377498" cy="40011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000" b="1" dirty="0"/>
              <a:t>Published Research </a:t>
            </a:r>
          </a:p>
        </p:txBody>
      </p:sp>
      <p:pic>
        <p:nvPicPr>
          <p:cNvPr id="5" name="Picture 4" descr="Screenshot of Compiled ORF Norms">
            <a:extLst>
              <a:ext uri="{FF2B5EF4-FFF2-40B4-BE49-F238E27FC236}">
                <a16:creationId xmlns:a16="http://schemas.microsoft.com/office/drawing/2014/main" id="{559AA1B5-DF10-4E63-B01C-6F27A4604FA4}"/>
              </a:ext>
            </a:extLst>
          </p:cNvPr>
          <p:cNvPicPr>
            <a:picLocks noChangeAspect="1"/>
          </p:cNvPicPr>
          <p:nvPr/>
        </p:nvPicPr>
        <p:blipFill>
          <a:blip r:embed="rId3"/>
          <a:stretch>
            <a:fillRect/>
          </a:stretch>
        </p:blipFill>
        <p:spPr>
          <a:xfrm>
            <a:off x="1226563" y="1598410"/>
            <a:ext cx="4474768" cy="3545854"/>
          </a:xfrm>
          <a:prstGeom prst="rect">
            <a:avLst/>
          </a:prstGeom>
        </p:spPr>
      </p:pic>
      <p:sp>
        <p:nvSpPr>
          <p:cNvPr id="3" name="Rectangle 2">
            <a:extLst>
              <a:ext uri="{FF2B5EF4-FFF2-40B4-BE49-F238E27FC236}">
                <a16:creationId xmlns:a16="http://schemas.microsoft.com/office/drawing/2014/main" id="{A9F08DA1-3509-4630-BE2C-45AED4FFD6D1}"/>
              </a:ext>
            </a:extLst>
          </p:cNvPr>
          <p:cNvSpPr/>
          <p:nvPr/>
        </p:nvSpPr>
        <p:spPr>
          <a:xfrm>
            <a:off x="1323833" y="5144264"/>
            <a:ext cx="4377498" cy="923330"/>
          </a:xfrm>
          <a:prstGeom prst="rect">
            <a:avLst/>
          </a:prstGeom>
        </p:spPr>
        <p:txBody>
          <a:bodyPr wrap="square">
            <a:spAutoFit/>
          </a:bodyPr>
          <a:lstStyle/>
          <a:p>
            <a:r>
              <a:rPr lang="en-US" i="1" dirty="0"/>
              <a:t>NCII Resource:</a:t>
            </a:r>
            <a:r>
              <a:rPr lang="en-US" dirty="0"/>
              <a:t> </a:t>
            </a:r>
            <a:r>
              <a:rPr lang="en-US" dirty="0">
                <a:hlinkClick r:id="rId4"/>
              </a:rPr>
              <a:t>https://intensiveintervention.org/resource/update-compiled-orf-norms</a:t>
            </a:r>
            <a:endParaRPr lang="en-US" dirty="0"/>
          </a:p>
        </p:txBody>
      </p:sp>
      <p:sp>
        <p:nvSpPr>
          <p:cNvPr id="7" name="TextBox 6">
            <a:extLst>
              <a:ext uri="{FF2B5EF4-FFF2-40B4-BE49-F238E27FC236}">
                <a16:creationId xmlns:a16="http://schemas.microsoft.com/office/drawing/2014/main" id="{7D52D891-63A6-4D9E-ACDB-B50238F03958}"/>
              </a:ext>
            </a:extLst>
          </p:cNvPr>
          <p:cNvSpPr txBox="1"/>
          <p:nvPr/>
        </p:nvSpPr>
        <p:spPr>
          <a:xfrm>
            <a:off x="6771564" y="1209218"/>
            <a:ext cx="4377498" cy="40011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000" b="1" dirty="0"/>
              <a:t>Publisher Data Systems</a:t>
            </a:r>
          </a:p>
        </p:txBody>
      </p:sp>
      <p:pic>
        <p:nvPicPr>
          <p:cNvPr id="10" name="Picture 9" descr="Screenshot of NCII Progress Monitoring Tools Chart">
            <a:extLst>
              <a:ext uri="{FF2B5EF4-FFF2-40B4-BE49-F238E27FC236}">
                <a16:creationId xmlns:a16="http://schemas.microsoft.com/office/drawing/2014/main" id="{4CE8B03C-8CCF-4777-BC64-3750CE6267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1564" y="2055983"/>
            <a:ext cx="4377498" cy="2630708"/>
          </a:xfrm>
          <a:prstGeom prst="rect">
            <a:avLst/>
          </a:prstGeom>
        </p:spPr>
      </p:pic>
      <p:sp>
        <p:nvSpPr>
          <p:cNvPr id="9" name="Rectangle 8">
            <a:extLst>
              <a:ext uri="{FF2B5EF4-FFF2-40B4-BE49-F238E27FC236}">
                <a16:creationId xmlns:a16="http://schemas.microsoft.com/office/drawing/2014/main" id="{57BE1D2F-A4C0-4CC4-8E03-4DCA8A2B6D89}"/>
              </a:ext>
            </a:extLst>
          </p:cNvPr>
          <p:cNvSpPr/>
          <p:nvPr/>
        </p:nvSpPr>
        <p:spPr>
          <a:xfrm>
            <a:off x="6771564" y="5144264"/>
            <a:ext cx="4474768" cy="923330"/>
          </a:xfrm>
          <a:prstGeom prst="rect">
            <a:avLst/>
          </a:prstGeom>
        </p:spPr>
        <p:txBody>
          <a:bodyPr wrap="square">
            <a:spAutoFit/>
          </a:bodyPr>
          <a:lstStyle/>
          <a:p>
            <a:r>
              <a:rPr lang="en-US" i="1" dirty="0"/>
              <a:t>NCII Resource:</a:t>
            </a:r>
            <a:r>
              <a:rPr lang="en-US" dirty="0"/>
              <a:t> </a:t>
            </a:r>
            <a:r>
              <a:rPr lang="en-US" dirty="0">
                <a:hlinkClick r:id="rId6"/>
              </a:rPr>
              <a:t>https://charts.intensiveintervention.org/chart/progress-monitoring</a:t>
            </a:r>
            <a:endParaRPr lang="en-US" dirty="0"/>
          </a:p>
        </p:txBody>
      </p:sp>
      <p:sp>
        <p:nvSpPr>
          <p:cNvPr id="4" name="Slide Number Placeholder 3">
            <a:extLst>
              <a:ext uri="{FF2B5EF4-FFF2-40B4-BE49-F238E27FC236}">
                <a16:creationId xmlns:a16="http://schemas.microsoft.com/office/drawing/2014/main" id="{7E1E7720-EAD5-484A-9A18-82C1F9F39961}"/>
              </a:ext>
            </a:extLst>
          </p:cNvPr>
          <p:cNvSpPr>
            <a:spLocks noGrp="1"/>
          </p:cNvSpPr>
          <p:nvPr>
            <p:ph type="sldNum" sz="quarter" idx="10"/>
          </p:nvPr>
        </p:nvSpPr>
        <p:spPr/>
        <p:txBody>
          <a:bodyPr/>
          <a:lstStyle/>
          <a:p>
            <a:fld id="{99A20822-4A49-4D36-86E3-300BA48D3F00}" type="slidenum">
              <a:rPr lang="en-US" smtClean="0"/>
              <a:t>18</a:t>
            </a:fld>
            <a:endParaRPr lang="en-US" dirty="0"/>
          </a:p>
        </p:txBody>
      </p:sp>
    </p:spTree>
    <p:extLst>
      <p:ext uri="{BB962C8B-B14F-4D97-AF65-F5344CB8AC3E}">
        <p14:creationId xmlns:p14="http://schemas.microsoft.com/office/powerpoint/2010/main" val="130377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2" y="198978"/>
            <a:ext cx="11276076" cy="1280160"/>
          </a:xfrm>
        </p:spPr>
        <p:txBody>
          <a:bodyPr>
            <a:normAutofit/>
          </a:bodyPr>
          <a:lstStyle/>
          <a:p>
            <a:r>
              <a:rPr lang="en-US" dirty="0"/>
              <a:t>Option 2: National Norms for Rate of Improvement</a:t>
            </a:r>
          </a:p>
        </p:txBody>
      </p:sp>
      <p:sp>
        <p:nvSpPr>
          <p:cNvPr id="5" name="Content Placeholder 4"/>
          <p:cNvSpPr>
            <a:spLocks noGrp="1"/>
          </p:cNvSpPr>
          <p:nvPr>
            <p:ph idx="4294967295"/>
          </p:nvPr>
        </p:nvSpPr>
        <p:spPr>
          <a:xfrm>
            <a:off x="457962" y="1716088"/>
            <a:ext cx="11734038" cy="4460875"/>
          </a:xfrm>
        </p:spPr>
        <p:txBody>
          <a:bodyPr/>
          <a:lstStyle/>
          <a:p>
            <a:r>
              <a:rPr lang="en-US" sz="2400" b="1" dirty="0">
                <a:solidFill>
                  <a:schemeClr val="tx1"/>
                </a:solidFill>
              </a:rPr>
              <a:t>Rates of Improvement (ROI): </a:t>
            </a:r>
            <a:r>
              <a:rPr lang="en-US" sz="2400" dirty="0"/>
              <a:t>average growth students are expected to make per week on a specific measure, according to local or national norms.</a:t>
            </a:r>
          </a:p>
          <a:p>
            <a:r>
              <a:rPr lang="en-US" sz="2400" dirty="0">
                <a:solidFill>
                  <a:schemeClr val="tx1"/>
                </a:solidFill>
              </a:rPr>
              <a:t>There is a </a:t>
            </a:r>
            <a:r>
              <a:rPr lang="en-US" sz="2400" dirty="0"/>
              <a:t>s</a:t>
            </a:r>
            <a:r>
              <a:rPr lang="en-US" sz="2400" dirty="0">
                <a:solidFill>
                  <a:schemeClr val="tx1"/>
                </a:solidFill>
              </a:rPr>
              <a:t>tandard </a:t>
            </a:r>
            <a:r>
              <a:rPr lang="en-US" sz="2400" dirty="0"/>
              <a:t>f</a:t>
            </a:r>
            <a:r>
              <a:rPr lang="en-US" sz="2400" dirty="0">
                <a:solidFill>
                  <a:schemeClr val="tx1"/>
                </a:solidFill>
              </a:rPr>
              <a:t>ormula for calculating </a:t>
            </a:r>
            <a:r>
              <a:rPr lang="en-US" sz="2400" dirty="0"/>
              <a:t>g</a:t>
            </a:r>
            <a:r>
              <a:rPr lang="en-US" sz="2400" dirty="0">
                <a:solidFill>
                  <a:schemeClr val="tx1"/>
                </a:solidFill>
              </a:rPr>
              <a:t>oal </a:t>
            </a:r>
            <a:r>
              <a:rPr lang="en-US" sz="2400" dirty="0"/>
              <a:t>u</a:t>
            </a:r>
            <a:r>
              <a:rPr lang="en-US" sz="2400" dirty="0">
                <a:solidFill>
                  <a:schemeClr val="tx1"/>
                </a:solidFill>
              </a:rPr>
              <a:t>sing </a:t>
            </a:r>
            <a:r>
              <a:rPr lang="en-US" sz="2400" dirty="0"/>
              <a:t>r</a:t>
            </a:r>
            <a:r>
              <a:rPr lang="en-US" sz="2400" dirty="0">
                <a:solidFill>
                  <a:schemeClr val="tx1"/>
                </a:solidFill>
              </a:rPr>
              <a:t>ate of improvement (ROI):</a:t>
            </a:r>
          </a:p>
          <a:p>
            <a:pPr marL="0" indent="0" algn="ctr">
              <a:buNone/>
            </a:pPr>
            <a:r>
              <a:rPr lang="en-US" sz="2800" dirty="0">
                <a:solidFill>
                  <a:schemeClr val="tx1"/>
                </a:solidFill>
              </a:rPr>
              <a:t>ROI x # Weeks + Baseline Score = GOAL</a:t>
            </a:r>
          </a:p>
          <a:p>
            <a:endParaRPr lang="en-US" dirty="0">
              <a:solidFill>
                <a:schemeClr val="tx1"/>
              </a:solidFill>
            </a:endParaRPr>
          </a:p>
        </p:txBody>
      </p:sp>
      <p:grpSp>
        <p:nvGrpSpPr>
          <p:cNvPr id="3" name="Group 2" descr="For example, if the ROI is 2 digits/week, that is multiplied by 10 weeks and added to a baseline of 30 digits, then the goal equals 50 digits.">
            <a:extLst>
              <a:ext uri="{FF2B5EF4-FFF2-40B4-BE49-F238E27FC236}">
                <a16:creationId xmlns:a16="http://schemas.microsoft.com/office/drawing/2014/main" id="{95CA9D4D-547E-B48D-415C-572CF9AC0FF0}"/>
              </a:ext>
            </a:extLst>
          </p:cNvPr>
          <p:cNvGrpSpPr/>
          <p:nvPr/>
        </p:nvGrpSpPr>
        <p:grpSpPr>
          <a:xfrm>
            <a:off x="548108" y="4376053"/>
            <a:ext cx="11264706" cy="1304898"/>
            <a:chOff x="548108" y="4376053"/>
            <a:chExt cx="11264706" cy="1304898"/>
          </a:xfrm>
        </p:grpSpPr>
        <p:sp>
          <p:nvSpPr>
            <p:cNvPr id="6" name="Rounded Rectangle 5"/>
            <p:cNvSpPr/>
            <p:nvPr/>
          </p:nvSpPr>
          <p:spPr>
            <a:xfrm>
              <a:off x="548108" y="4376055"/>
              <a:ext cx="2447041" cy="1304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ROI = </a:t>
              </a:r>
            </a:p>
            <a:p>
              <a:pPr algn="ctr"/>
              <a:r>
                <a:rPr lang="en-US" sz="2400" dirty="0"/>
                <a:t>2 Digits/Week</a:t>
              </a:r>
            </a:p>
          </p:txBody>
        </p:sp>
        <p:sp>
          <p:nvSpPr>
            <p:cNvPr id="7" name="TextBox 6"/>
            <p:cNvSpPr txBox="1"/>
            <p:nvPr/>
          </p:nvSpPr>
          <p:spPr>
            <a:xfrm>
              <a:off x="3038860" y="4784047"/>
              <a:ext cx="497114" cy="584775"/>
            </a:xfrm>
            <a:prstGeom prst="rect">
              <a:avLst/>
            </a:prstGeom>
            <a:noFill/>
          </p:spPr>
          <p:txBody>
            <a:bodyPr wrap="square" rtlCol="0">
              <a:spAutoFit/>
            </a:bodyPr>
            <a:lstStyle/>
            <a:p>
              <a:r>
                <a:rPr lang="en-US" sz="3200" b="1" dirty="0"/>
                <a:t>X</a:t>
              </a:r>
            </a:p>
          </p:txBody>
        </p:sp>
        <p:sp>
          <p:nvSpPr>
            <p:cNvPr id="8" name="Rounded Rectangle 7"/>
            <p:cNvSpPr/>
            <p:nvPr/>
          </p:nvSpPr>
          <p:spPr>
            <a:xfrm>
              <a:off x="3511445" y="4376053"/>
              <a:ext cx="2412082" cy="13048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10 Weeks</a:t>
              </a:r>
            </a:p>
          </p:txBody>
        </p:sp>
        <p:sp>
          <p:nvSpPr>
            <p:cNvPr id="9" name="TextBox 8"/>
            <p:cNvSpPr txBox="1"/>
            <p:nvPr/>
          </p:nvSpPr>
          <p:spPr>
            <a:xfrm>
              <a:off x="5945416" y="4613004"/>
              <a:ext cx="676729" cy="830997"/>
            </a:xfrm>
            <a:prstGeom prst="rect">
              <a:avLst/>
            </a:prstGeom>
            <a:noFill/>
          </p:spPr>
          <p:txBody>
            <a:bodyPr wrap="square" rtlCol="0">
              <a:spAutoFit/>
            </a:bodyPr>
            <a:lstStyle/>
            <a:p>
              <a:r>
                <a:rPr lang="en-US" sz="4800" b="1" dirty="0"/>
                <a:t>+</a:t>
              </a:r>
            </a:p>
          </p:txBody>
        </p:sp>
        <p:sp>
          <p:nvSpPr>
            <p:cNvPr id="10" name="Rounded Rectangle 9"/>
            <p:cNvSpPr/>
            <p:nvPr/>
          </p:nvSpPr>
          <p:spPr>
            <a:xfrm>
              <a:off x="6491516" y="4376058"/>
              <a:ext cx="2493652" cy="13048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Baseline = 30 Digits</a:t>
              </a:r>
            </a:p>
          </p:txBody>
        </p:sp>
        <p:sp>
          <p:nvSpPr>
            <p:cNvPr id="12" name="TextBox 11"/>
            <p:cNvSpPr txBox="1"/>
            <p:nvPr/>
          </p:nvSpPr>
          <p:spPr>
            <a:xfrm>
              <a:off x="9028703" y="4643778"/>
              <a:ext cx="751114" cy="769441"/>
            </a:xfrm>
            <a:prstGeom prst="rect">
              <a:avLst/>
            </a:prstGeom>
            <a:noFill/>
          </p:spPr>
          <p:txBody>
            <a:bodyPr wrap="square" rtlCol="0">
              <a:spAutoFit/>
            </a:bodyPr>
            <a:lstStyle/>
            <a:p>
              <a:r>
                <a:rPr lang="en-US" sz="4400" b="1" dirty="0">
                  <a:solidFill>
                    <a:schemeClr val="tx1">
                      <a:lumMod val="95000"/>
                      <a:lumOff val="5000"/>
                    </a:schemeClr>
                  </a:solidFill>
                </a:rPr>
                <a:t>=</a:t>
              </a:r>
            </a:p>
          </p:txBody>
        </p:sp>
        <p:sp>
          <p:nvSpPr>
            <p:cNvPr id="13" name="Rounded Rectangle 12"/>
            <p:cNvSpPr/>
            <p:nvPr/>
          </p:nvSpPr>
          <p:spPr>
            <a:xfrm>
              <a:off x="9552214" y="4376053"/>
              <a:ext cx="2260600" cy="13048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GOAL = 50 Digits</a:t>
              </a:r>
            </a:p>
          </p:txBody>
        </p:sp>
      </p:grpSp>
    </p:spTree>
    <p:extLst>
      <p:ext uri="{BB962C8B-B14F-4D97-AF65-F5344CB8AC3E}">
        <p14:creationId xmlns:p14="http://schemas.microsoft.com/office/powerpoint/2010/main" val="36050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dirty="0"/>
              <a:t>Agenda</a:t>
            </a:r>
          </a:p>
        </p:txBody>
      </p:sp>
      <p:sp>
        <p:nvSpPr>
          <p:cNvPr id="3" name="Content Placeholder 2"/>
          <p:cNvSpPr>
            <a:spLocks noGrp="1"/>
          </p:cNvSpPr>
          <p:nvPr>
            <p:ph sz="quarter" idx="15"/>
          </p:nvPr>
        </p:nvSpPr>
        <p:spPr>
          <a:xfrm>
            <a:off x="457200" y="1371600"/>
            <a:ext cx="6028006" cy="4343400"/>
          </a:xfrm>
        </p:spPr>
        <p:txBody>
          <a:bodyPr/>
          <a:lstStyle/>
          <a:p>
            <a:r>
              <a:rPr lang="en-US" dirty="0"/>
              <a:t>Progress monitoring overview</a:t>
            </a:r>
          </a:p>
          <a:p>
            <a:pPr lvl="1"/>
            <a:r>
              <a:rPr lang="en-US" dirty="0"/>
              <a:t>Approaches and tools for academic progress monitoring</a:t>
            </a:r>
          </a:p>
          <a:p>
            <a:r>
              <a:rPr lang="en-US" dirty="0"/>
              <a:t>Goal setting</a:t>
            </a:r>
          </a:p>
          <a:p>
            <a:r>
              <a:rPr lang="en-US" dirty="0"/>
              <a:t>Making instructional decisions for individual students</a:t>
            </a:r>
          </a:p>
          <a:p>
            <a:r>
              <a:rPr lang="en-US" dirty="0"/>
              <a:t>Available NCII resources</a:t>
            </a:r>
          </a:p>
          <a:p>
            <a:endParaRPr lang="en-US" dirty="0"/>
          </a:p>
          <a:p>
            <a:pPr lvl="2"/>
            <a:endParaRPr lang="en-US" dirty="0"/>
          </a:p>
        </p:txBody>
      </p:sp>
      <p:pic>
        <p:nvPicPr>
          <p:cNvPr id="7" name="Picture 6" descr="A chalkboard with AGENDA written on it">
            <a:extLst>
              <a:ext uri="{FF2B5EF4-FFF2-40B4-BE49-F238E27FC236}">
                <a16:creationId xmlns:a16="http://schemas.microsoft.com/office/drawing/2014/main" id="{BA7185A3-6676-064C-B80B-39DF53CB4CE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5025"/>
          <a:stretch/>
        </p:blipFill>
        <p:spPr>
          <a:xfrm>
            <a:off x="6452161" y="1371600"/>
            <a:ext cx="5092244" cy="3763108"/>
          </a:xfrm>
          <a:prstGeom prst="rect">
            <a:avLst/>
          </a:prstGeom>
        </p:spPr>
      </p:pic>
      <p:sp>
        <p:nvSpPr>
          <p:cNvPr id="11" name="Text Placeholder 10">
            <a:extLst>
              <a:ext uri="{FF2B5EF4-FFF2-40B4-BE49-F238E27FC236}">
                <a16:creationId xmlns:a16="http://schemas.microsoft.com/office/drawing/2014/main" id="{C81E7CD4-A215-454C-8AD2-34EE9F4517D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4"/>
          </p:nvPr>
        </p:nvSpPr>
        <p:spPr>
          <a:xfrm>
            <a:off x="11734800" y="6704112"/>
            <a:ext cx="157094" cy="153888"/>
          </a:xfrm>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19777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t>Option 2: National Norms for Rate of Improvement</a:t>
            </a:r>
            <a:r>
              <a:rPr lang="en-US" sz="800" dirty="0">
                <a:solidFill>
                  <a:schemeClr val="bg1"/>
                </a:solidFill>
              </a:rPr>
              <a:t> 2</a:t>
            </a:r>
          </a:p>
        </p:txBody>
      </p:sp>
      <p:graphicFrame>
        <p:nvGraphicFramePr>
          <p:cNvPr id="8" name="Content Placeholder 7" descr="Sample graph of student's performance, with Months on the x-axis and reading scores on the y-axis"/>
          <p:cNvGraphicFramePr>
            <a:graphicFrameLocks noGrp="1"/>
          </p:cNvGraphicFramePr>
          <p:nvPr>
            <p:ph sz="quarter" idx="15"/>
            <p:extLst>
              <p:ext uri="{D42A27DB-BD31-4B8C-83A1-F6EECF244321}">
                <p14:modId xmlns:p14="http://schemas.microsoft.com/office/powerpoint/2010/main" val="3077938776"/>
              </p:ext>
            </p:extLst>
          </p:nvPr>
        </p:nvGraphicFramePr>
        <p:xfrm>
          <a:off x="457200" y="1371600"/>
          <a:ext cx="112744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5-Point Star 9" descr="Student's baseline score">
            <a:extLst>
              <a:ext uri="{C183D7F6-B498-43B3-948B-1728B52AA6E4}">
                <adec:decorative xmlns:adec="http://schemas.microsoft.com/office/drawing/2017/decorative" val="0"/>
              </a:ext>
            </a:extLst>
          </p:cNvPr>
          <p:cNvSpPr/>
          <p:nvPr/>
        </p:nvSpPr>
        <p:spPr>
          <a:xfrm>
            <a:off x="1680394" y="4104162"/>
            <a:ext cx="395748" cy="374445"/>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5-Point Star 12" descr="Student's goal score">
            <a:extLst>
              <a:ext uri="{FF2B5EF4-FFF2-40B4-BE49-F238E27FC236}">
                <a16:creationId xmlns:a16="http://schemas.microsoft.com/office/drawing/2014/main" id="{8AC6DDC1-85BD-C693-F227-0C13A87A0424}"/>
              </a:ext>
              <a:ext uri="{C183D7F6-B498-43B3-948B-1728B52AA6E4}">
                <adec:decorative xmlns:adec="http://schemas.microsoft.com/office/drawing/2017/decorative" val="0"/>
              </a:ext>
            </a:extLst>
          </p:cNvPr>
          <p:cNvSpPr/>
          <p:nvPr/>
        </p:nvSpPr>
        <p:spPr>
          <a:xfrm>
            <a:off x="4219747" y="3427650"/>
            <a:ext cx="395748" cy="374445"/>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1" name="Straight Connector 10" descr="Student's goal line">
            <a:extLst>
              <a:ext uri="{C183D7F6-B498-43B3-948B-1728B52AA6E4}">
                <adec:decorative xmlns:adec="http://schemas.microsoft.com/office/drawing/2017/decorative" val="0"/>
              </a:ext>
            </a:extLst>
          </p:cNvPr>
          <p:cNvCxnSpPr>
            <a:cxnSpLocks/>
          </p:cNvCxnSpPr>
          <p:nvPr/>
        </p:nvCxnSpPr>
        <p:spPr>
          <a:xfrm flipV="1">
            <a:off x="1878268" y="3633849"/>
            <a:ext cx="2539353" cy="6575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06D4F428-B5AE-4D2E-89CC-7C7D90C6FF1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spTree>
    <p:extLst>
      <p:ext uri="{BB962C8B-B14F-4D97-AF65-F5344CB8AC3E}">
        <p14:creationId xmlns:p14="http://schemas.microsoft.com/office/powerpoint/2010/main" val="37684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174E-C61C-D1C3-C0B1-7DF6F154DDE9}"/>
              </a:ext>
            </a:extLst>
          </p:cNvPr>
          <p:cNvSpPr>
            <a:spLocks noGrp="1"/>
          </p:cNvSpPr>
          <p:nvPr>
            <p:ph type="title"/>
          </p:nvPr>
        </p:nvSpPr>
        <p:spPr/>
        <p:txBody>
          <a:bodyPr>
            <a:normAutofit/>
          </a:bodyPr>
          <a:lstStyle/>
          <a:p>
            <a:r>
              <a:rPr lang="en-US" sz="3600" dirty="0"/>
              <a:t>Considerations for Using Rates of Improvement</a:t>
            </a:r>
          </a:p>
        </p:txBody>
      </p:sp>
      <p:pic>
        <p:nvPicPr>
          <p:cNvPr id="6" name="Picture 5" descr="National Norms for Rate of Improvement (ROI) advantages and considerations. Advantages include providing a mechanism for writing an ambitious but realistic goal based on the student's initial performance, and that it is useful when the benchmark is unrealistic during the IEP or intervention time frame, but the student is expected to make growth comparable to peers. Considerations include: if a student is performing below grade-level peers, matching the normative ROI may maintain an achievement gap; some progress monitoring tools provide recommendations for &quot;ambitious&quot; ROIs; when national norms are unavailable, local norms for ROI can be estimated through statistical monitoring with an adequate sample and staff expertise.">
            <a:extLst>
              <a:ext uri="{FF2B5EF4-FFF2-40B4-BE49-F238E27FC236}">
                <a16:creationId xmlns:a16="http://schemas.microsoft.com/office/drawing/2014/main" id="{80F98C70-6B53-BC53-FECE-AE0D5505ABC6}"/>
              </a:ext>
            </a:extLst>
          </p:cNvPr>
          <p:cNvPicPr>
            <a:picLocks noChangeAspect="1"/>
          </p:cNvPicPr>
          <p:nvPr/>
        </p:nvPicPr>
        <p:blipFill rotWithShape="1">
          <a:blip r:embed="rId2">
            <a:extLst>
              <a:ext uri="{28A0092B-C50C-407E-A947-70E740481C1C}">
                <a14:useLocalDpi xmlns:a14="http://schemas.microsoft.com/office/drawing/2010/main" val="0"/>
              </a:ext>
            </a:extLst>
          </a:blip>
          <a:srcRect l="51" t="41716" r="1642" b="30251"/>
          <a:stretch/>
        </p:blipFill>
        <p:spPr>
          <a:xfrm>
            <a:off x="195451" y="1410662"/>
            <a:ext cx="11798049" cy="4340914"/>
          </a:xfrm>
          <a:prstGeom prst="rect">
            <a:avLst/>
          </a:prstGeom>
          <a:noFill/>
          <a:ln>
            <a:noFill/>
          </a:ln>
        </p:spPr>
      </p:pic>
      <p:sp>
        <p:nvSpPr>
          <p:cNvPr id="5" name="Slide Number Placeholder 4">
            <a:extLst>
              <a:ext uri="{FF2B5EF4-FFF2-40B4-BE49-F238E27FC236}">
                <a16:creationId xmlns:a16="http://schemas.microsoft.com/office/drawing/2014/main" id="{63850385-134B-345F-5CD4-B99161B83046}"/>
              </a:ext>
            </a:extLst>
          </p:cNvPr>
          <p:cNvSpPr>
            <a:spLocks noGrp="1"/>
          </p:cNvSpPr>
          <p:nvPr>
            <p:ph type="sldNum" sz="quarter" idx="14"/>
          </p:nvPr>
        </p:nvSpPr>
        <p:spPr/>
        <p:txBody>
          <a:bodyPr/>
          <a:lstStyle/>
          <a:p>
            <a:fld id="{99A20822-4A49-4D36-86E3-300BA48D3F00}" type="slidenum">
              <a:rPr lang="en-US" smtClean="0"/>
              <a:pPr/>
              <a:t>21</a:t>
            </a:fld>
            <a:endParaRPr lang="en-US" dirty="0"/>
          </a:p>
        </p:txBody>
      </p:sp>
    </p:spTree>
    <p:extLst>
      <p:ext uri="{BB962C8B-B14F-4D97-AF65-F5344CB8AC3E}">
        <p14:creationId xmlns:p14="http://schemas.microsoft.com/office/powerpoint/2010/main" val="337660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EE8-AE6E-A7DB-3D47-2C0BD8B20547}"/>
              </a:ext>
            </a:extLst>
          </p:cNvPr>
          <p:cNvSpPr>
            <a:spLocks noGrp="1"/>
          </p:cNvSpPr>
          <p:nvPr>
            <p:ph type="title"/>
          </p:nvPr>
        </p:nvSpPr>
        <p:spPr/>
        <p:txBody>
          <a:bodyPr/>
          <a:lstStyle/>
          <a:p>
            <a:r>
              <a:rPr lang="en-US" dirty="0"/>
              <a:t>Where do you find rates of improvement?</a:t>
            </a:r>
          </a:p>
        </p:txBody>
      </p:sp>
      <p:pic>
        <p:nvPicPr>
          <p:cNvPr id="7" name="Content Placeholder 6" descr="A screenshot of the Progress Monitoring Tools Chart">
            <a:extLst>
              <a:ext uri="{FF2B5EF4-FFF2-40B4-BE49-F238E27FC236}">
                <a16:creationId xmlns:a16="http://schemas.microsoft.com/office/drawing/2014/main" id="{B7DE3202-E7F3-F6F4-44A9-78E7AC51DF36}"/>
              </a:ext>
            </a:extLst>
          </p:cNvPr>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l="1542"/>
          <a:stretch/>
        </p:blipFill>
        <p:spPr>
          <a:xfrm>
            <a:off x="558141" y="1034103"/>
            <a:ext cx="9661987" cy="4717473"/>
          </a:xfrm>
        </p:spPr>
      </p:pic>
      <p:sp>
        <p:nvSpPr>
          <p:cNvPr id="9" name="Right Arrow 8" descr="A pink arrow pointing to the ROI and EOY Benchmarks column in the Progress Monitoring Tools Chart">
            <a:extLst>
              <a:ext uri="{FF2B5EF4-FFF2-40B4-BE49-F238E27FC236}">
                <a16:creationId xmlns:a16="http://schemas.microsoft.com/office/drawing/2014/main" id="{6835E117-F63E-3D9F-5360-FDE5AF168FEF}"/>
              </a:ext>
            </a:extLst>
          </p:cNvPr>
          <p:cNvSpPr/>
          <p:nvPr/>
        </p:nvSpPr>
        <p:spPr>
          <a:xfrm rot="10800000">
            <a:off x="10143183" y="1534486"/>
            <a:ext cx="1364007" cy="506186"/>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Text Placeholder 3">
            <a:extLst>
              <a:ext uri="{FF2B5EF4-FFF2-40B4-BE49-F238E27FC236}">
                <a16:creationId xmlns:a16="http://schemas.microsoft.com/office/drawing/2014/main" id="{0482B4AB-3BA0-C850-EA15-7F3CABCAACEE}"/>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32CC9F8-93E0-A835-AA99-D8FCA32B053B}"/>
              </a:ext>
            </a:extLst>
          </p:cNvPr>
          <p:cNvSpPr>
            <a:spLocks noGrp="1"/>
          </p:cNvSpPr>
          <p:nvPr>
            <p:ph type="sldNum" sz="quarter" idx="14"/>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192674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3: Intra-Individual Framework</a:t>
            </a:r>
          </a:p>
        </p:txBody>
      </p:sp>
      <p:sp>
        <p:nvSpPr>
          <p:cNvPr id="3" name="Content Placeholder 2"/>
          <p:cNvSpPr>
            <a:spLocks noGrp="1"/>
          </p:cNvSpPr>
          <p:nvPr>
            <p:ph sz="quarter" idx="15"/>
          </p:nvPr>
        </p:nvSpPr>
        <p:spPr>
          <a:solidFill>
            <a:schemeClr val="bg1"/>
          </a:solidFill>
        </p:spPr>
        <p:txBody>
          <a:bodyPr>
            <a:normAutofit/>
          </a:bodyPr>
          <a:lstStyle/>
          <a:p>
            <a:r>
              <a:rPr lang="en-US" sz="2400" b="1" dirty="0">
                <a:solidFill>
                  <a:schemeClr val="tx1"/>
                </a:solidFill>
              </a:rPr>
              <a:t>Intra-Individual Framework: </a:t>
            </a:r>
            <a:r>
              <a:rPr lang="en-US" sz="2400" dirty="0">
                <a:solidFill>
                  <a:schemeClr val="tx1"/>
                </a:solidFill>
              </a:rPr>
              <a:t>uses the student’s previous growth rate to calculate the individualized goal.</a:t>
            </a:r>
          </a:p>
        </p:txBody>
      </p:sp>
      <p:grpSp>
        <p:nvGrpSpPr>
          <p:cNvPr id="6" name="Group 5" descr="Slope times Target Growth Rate times Number of Weeks plus Baseline score equals Goal">
            <a:extLst>
              <a:ext uri="{FF2B5EF4-FFF2-40B4-BE49-F238E27FC236}">
                <a16:creationId xmlns:a16="http://schemas.microsoft.com/office/drawing/2014/main" id="{7C326F18-3CE2-7585-D886-EC1E8FEDFCCF}"/>
              </a:ext>
            </a:extLst>
          </p:cNvPr>
          <p:cNvGrpSpPr/>
          <p:nvPr/>
        </p:nvGrpSpPr>
        <p:grpSpPr>
          <a:xfrm>
            <a:off x="708025" y="2488898"/>
            <a:ext cx="11023727" cy="848662"/>
            <a:chOff x="708025" y="2488898"/>
            <a:chExt cx="11023727" cy="848662"/>
          </a:xfrm>
        </p:grpSpPr>
        <p:sp>
          <p:nvSpPr>
            <p:cNvPr id="11" name="Rounded Rectangle 10">
              <a:extLst>
                <a:ext uri="{FF2B5EF4-FFF2-40B4-BE49-F238E27FC236}">
                  <a16:creationId xmlns:a16="http://schemas.microsoft.com/office/drawing/2014/main" id="{F2E5AC36-568D-B95F-E342-1890759CAAEC}"/>
                </a:ext>
              </a:extLst>
            </p:cNvPr>
            <p:cNvSpPr/>
            <p:nvPr/>
          </p:nvSpPr>
          <p:spPr>
            <a:xfrm>
              <a:off x="708025" y="2488898"/>
              <a:ext cx="1638795" cy="828304"/>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Slope</a:t>
              </a:r>
            </a:p>
          </p:txBody>
        </p:sp>
        <p:sp>
          <p:nvSpPr>
            <p:cNvPr id="12" name="Rounded Rectangle 11">
              <a:extLst>
                <a:ext uri="{FF2B5EF4-FFF2-40B4-BE49-F238E27FC236}">
                  <a16:creationId xmlns:a16="http://schemas.microsoft.com/office/drawing/2014/main" id="{4B2738DB-2979-B944-8E7B-6D25E971E19F}"/>
                </a:ext>
              </a:extLst>
            </p:cNvPr>
            <p:cNvSpPr/>
            <p:nvPr/>
          </p:nvSpPr>
          <p:spPr>
            <a:xfrm>
              <a:off x="3033314" y="2488898"/>
              <a:ext cx="2080162" cy="828304"/>
            </a:xfrm>
            <a:prstGeom prst="roundRect">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Target Growth Rate</a:t>
              </a:r>
            </a:p>
          </p:txBody>
        </p:sp>
        <p:sp>
          <p:nvSpPr>
            <p:cNvPr id="13" name="Rounded Rectangle 12">
              <a:extLst>
                <a:ext uri="{FF2B5EF4-FFF2-40B4-BE49-F238E27FC236}">
                  <a16:creationId xmlns:a16="http://schemas.microsoft.com/office/drawing/2014/main" id="{FF67EE2C-69EA-7E75-B7F1-9ABBBA0EF197}"/>
                </a:ext>
              </a:extLst>
            </p:cNvPr>
            <p:cNvSpPr/>
            <p:nvPr/>
          </p:nvSpPr>
          <p:spPr>
            <a:xfrm>
              <a:off x="5780712" y="2488898"/>
              <a:ext cx="1638795" cy="828304"/>
            </a:xfrm>
            <a:prstGeom prst="round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 of Weeks</a:t>
              </a:r>
            </a:p>
          </p:txBody>
        </p:sp>
        <p:sp>
          <p:nvSpPr>
            <p:cNvPr id="14" name="Rounded Rectangle 13">
              <a:extLst>
                <a:ext uri="{FF2B5EF4-FFF2-40B4-BE49-F238E27FC236}">
                  <a16:creationId xmlns:a16="http://schemas.microsoft.com/office/drawing/2014/main" id="{8B1F0220-9707-A8FD-0E18-3BE8F0DB04E5}"/>
                </a:ext>
              </a:extLst>
            </p:cNvPr>
            <p:cNvSpPr/>
            <p:nvPr/>
          </p:nvSpPr>
          <p:spPr>
            <a:xfrm>
              <a:off x="7900331" y="2509256"/>
              <a:ext cx="1638795" cy="828304"/>
            </a:xfrm>
            <a:prstGeom prst="roundRect">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Baseline Score</a:t>
              </a:r>
            </a:p>
          </p:txBody>
        </p:sp>
        <p:sp>
          <p:nvSpPr>
            <p:cNvPr id="15" name="Rounded Rectangle 14">
              <a:extLst>
                <a:ext uri="{FF2B5EF4-FFF2-40B4-BE49-F238E27FC236}">
                  <a16:creationId xmlns:a16="http://schemas.microsoft.com/office/drawing/2014/main" id="{C685F4D1-FF2D-D6B3-CE44-0CEBE8945CB7}"/>
                </a:ext>
              </a:extLst>
            </p:cNvPr>
            <p:cNvSpPr/>
            <p:nvPr/>
          </p:nvSpPr>
          <p:spPr>
            <a:xfrm>
              <a:off x="10092957" y="2509256"/>
              <a:ext cx="1638795" cy="828304"/>
            </a:xfrm>
            <a:prstGeom prst="roundRect">
              <a:avLst/>
            </a:prstGeom>
            <a:solidFill>
              <a:schemeClr val="accent5"/>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Goal</a:t>
              </a:r>
            </a:p>
          </p:txBody>
        </p:sp>
        <p:sp>
          <p:nvSpPr>
            <p:cNvPr id="16" name="TextBox 15">
              <a:extLst>
                <a:ext uri="{FF2B5EF4-FFF2-40B4-BE49-F238E27FC236}">
                  <a16:creationId xmlns:a16="http://schemas.microsoft.com/office/drawing/2014/main" id="{E2E932CE-4E6B-E6F6-733A-D0B79613F981}"/>
                </a:ext>
              </a:extLst>
            </p:cNvPr>
            <p:cNvSpPr txBox="1"/>
            <p:nvPr/>
          </p:nvSpPr>
          <p:spPr>
            <a:xfrm>
              <a:off x="2504771" y="2672217"/>
              <a:ext cx="389850" cy="461665"/>
            </a:xfrm>
            <a:prstGeom prst="rect">
              <a:avLst/>
            </a:prstGeom>
            <a:noFill/>
          </p:spPr>
          <p:txBody>
            <a:bodyPr wrap="none" rtlCol="0">
              <a:spAutoFit/>
            </a:bodyPr>
            <a:lstStyle/>
            <a:p>
              <a:r>
                <a:rPr lang="en-US" sz="2400" b="1" dirty="0"/>
                <a:t>X</a:t>
              </a:r>
              <a:endParaRPr lang="en-US" b="1" dirty="0"/>
            </a:p>
          </p:txBody>
        </p:sp>
        <p:sp>
          <p:nvSpPr>
            <p:cNvPr id="18" name="TextBox 17">
              <a:extLst>
                <a:ext uri="{FF2B5EF4-FFF2-40B4-BE49-F238E27FC236}">
                  <a16:creationId xmlns:a16="http://schemas.microsoft.com/office/drawing/2014/main" id="{5D0132E3-1D1F-2530-9271-F2F7B3989EC5}"/>
                </a:ext>
              </a:extLst>
            </p:cNvPr>
            <p:cNvSpPr txBox="1"/>
            <p:nvPr/>
          </p:nvSpPr>
          <p:spPr>
            <a:xfrm>
              <a:off x="7478351" y="2672215"/>
              <a:ext cx="364202" cy="461665"/>
            </a:xfrm>
            <a:prstGeom prst="rect">
              <a:avLst/>
            </a:prstGeom>
            <a:noFill/>
          </p:spPr>
          <p:txBody>
            <a:bodyPr wrap="none" rtlCol="0">
              <a:spAutoFit/>
            </a:bodyPr>
            <a:lstStyle/>
            <a:p>
              <a:r>
                <a:rPr lang="en-US" sz="2400" b="1" dirty="0"/>
                <a:t>+</a:t>
              </a:r>
              <a:endParaRPr lang="en-US" b="1" dirty="0"/>
            </a:p>
          </p:txBody>
        </p:sp>
        <p:sp>
          <p:nvSpPr>
            <p:cNvPr id="19" name="TextBox 18">
              <a:extLst>
                <a:ext uri="{FF2B5EF4-FFF2-40B4-BE49-F238E27FC236}">
                  <a16:creationId xmlns:a16="http://schemas.microsoft.com/office/drawing/2014/main" id="{FC2EEB1C-3B17-226B-1BA3-40CE6AF8EAD5}"/>
                </a:ext>
              </a:extLst>
            </p:cNvPr>
            <p:cNvSpPr txBox="1"/>
            <p:nvPr/>
          </p:nvSpPr>
          <p:spPr>
            <a:xfrm>
              <a:off x="5252169" y="2672216"/>
              <a:ext cx="389850" cy="461665"/>
            </a:xfrm>
            <a:prstGeom prst="rect">
              <a:avLst/>
            </a:prstGeom>
            <a:noFill/>
          </p:spPr>
          <p:txBody>
            <a:bodyPr wrap="none" rtlCol="0">
              <a:spAutoFit/>
            </a:bodyPr>
            <a:lstStyle/>
            <a:p>
              <a:r>
                <a:rPr lang="en-US" sz="2400" b="1" dirty="0"/>
                <a:t>X</a:t>
              </a:r>
              <a:endParaRPr lang="en-US" b="1" dirty="0"/>
            </a:p>
          </p:txBody>
        </p:sp>
        <p:sp>
          <p:nvSpPr>
            <p:cNvPr id="20" name="TextBox 19">
              <a:extLst>
                <a:ext uri="{FF2B5EF4-FFF2-40B4-BE49-F238E27FC236}">
                  <a16:creationId xmlns:a16="http://schemas.microsoft.com/office/drawing/2014/main" id="{41247E9E-8557-E897-64BC-5CF1DD1C2B1B}"/>
                </a:ext>
              </a:extLst>
            </p:cNvPr>
            <p:cNvSpPr txBox="1"/>
            <p:nvPr/>
          </p:nvSpPr>
          <p:spPr>
            <a:xfrm>
              <a:off x="9655748" y="2692575"/>
              <a:ext cx="364202" cy="461665"/>
            </a:xfrm>
            <a:prstGeom prst="rect">
              <a:avLst/>
            </a:prstGeom>
            <a:noFill/>
          </p:spPr>
          <p:txBody>
            <a:bodyPr wrap="none" rtlCol="0">
              <a:spAutoFit/>
            </a:bodyPr>
            <a:lstStyle/>
            <a:p>
              <a:r>
                <a:rPr lang="en-US" sz="2400" b="1" dirty="0"/>
                <a:t>=</a:t>
              </a:r>
              <a:endParaRPr lang="en-US" b="1" dirty="0"/>
            </a:p>
          </p:txBody>
        </p:sp>
      </p:grpSp>
      <p:sp>
        <p:nvSpPr>
          <p:cNvPr id="7" name="Rectangle 6">
            <a:extLst>
              <a:ext uri="{FF2B5EF4-FFF2-40B4-BE49-F238E27FC236}">
                <a16:creationId xmlns:a16="http://schemas.microsoft.com/office/drawing/2014/main" id="{D904E762-8C7D-C5E6-31DA-45F9F3C80B33}"/>
              </a:ext>
            </a:extLst>
          </p:cNvPr>
          <p:cNvSpPr/>
          <p:nvPr/>
        </p:nvSpPr>
        <p:spPr>
          <a:xfrm>
            <a:off x="567500" y="3630880"/>
            <a:ext cx="1919844" cy="1855520"/>
          </a:xfrm>
          <a:prstGeom prst="rect">
            <a:avLst/>
          </a:prstGeom>
          <a:solidFill>
            <a:schemeClr val="accent1">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solidFill>
                  <a:schemeClr val="tx1"/>
                </a:solidFill>
              </a:rPr>
              <a:t>Represents the student’s rate of improvement (SROI)</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Need 6-9 data points</a:t>
            </a:r>
          </a:p>
        </p:txBody>
      </p:sp>
      <p:sp>
        <p:nvSpPr>
          <p:cNvPr id="8" name="Rectangle 7">
            <a:extLst>
              <a:ext uri="{FF2B5EF4-FFF2-40B4-BE49-F238E27FC236}">
                <a16:creationId xmlns:a16="http://schemas.microsoft.com/office/drawing/2014/main" id="{48941FE9-D55C-F86E-2B87-BE87044B86A7}"/>
              </a:ext>
            </a:extLst>
          </p:cNvPr>
          <p:cNvSpPr/>
          <p:nvPr/>
        </p:nvSpPr>
        <p:spPr>
          <a:xfrm>
            <a:off x="2717213" y="3630880"/>
            <a:ext cx="2712364" cy="1855520"/>
          </a:xfrm>
          <a:prstGeom prst="rect">
            <a:avLst/>
          </a:prstGeom>
          <a:solidFill>
            <a:schemeClr val="accent6">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solidFill>
                  <a:schemeClr val="tx1"/>
                </a:solidFill>
              </a:rPr>
              <a:t>Represents growth needed to close the gap</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For example, if student needs to make 50% more progress, target growth rate would be 1.5 </a:t>
            </a:r>
          </a:p>
        </p:txBody>
      </p:sp>
      <p:sp>
        <p:nvSpPr>
          <p:cNvPr id="4" name="Text Placeholder 3">
            <a:extLst>
              <a:ext uri="{FF2B5EF4-FFF2-40B4-BE49-F238E27FC236}">
                <a16:creationId xmlns:a16="http://schemas.microsoft.com/office/drawing/2014/main" id="{AF669C3D-D385-444D-809F-C52DA9A21199}"/>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prstGeom prst="rect">
            <a:avLst/>
          </a:prstGeom>
        </p:spPr>
        <p:txBody>
          <a:bodyPr/>
          <a:lstStyle/>
          <a:p>
            <a:fld id="{4DBB3109-6B36-4C42-ABE5-993D6B0A452A}" type="slidenum">
              <a:rPr lang="en-US" smtClean="0">
                <a:solidFill>
                  <a:srgbClr val="FFFFFF">
                    <a:lumMod val="75000"/>
                  </a:srgbClr>
                </a:solidFill>
              </a:rPr>
              <a:pPr/>
              <a:t>23</a:t>
            </a:fld>
            <a:endParaRPr lang="en-US" dirty="0">
              <a:solidFill>
                <a:srgbClr val="FFFFFF">
                  <a:lumMod val="75000"/>
                </a:srgbClr>
              </a:solidFill>
            </a:endParaRPr>
          </a:p>
        </p:txBody>
      </p:sp>
    </p:spTree>
    <p:extLst>
      <p:ext uri="{BB962C8B-B14F-4D97-AF65-F5344CB8AC3E}">
        <p14:creationId xmlns:p14="http://schemas.microsoft.com/office/powerpoint/2010/main" val="25865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Setting a Goal Using an Intra-Individual Framework</a:t>
            </a:r>
          </a:p>
        </p:txBody>
      </p:sp>
      <p:graphicFrame>
        <p:nvGraphicFramePr>
          <p:cNvPr id="10" name="Content Placeholder 7" descr="Example graph of a second grade student's goal line compared to baseline"/>
          <p:cNvGraphicFramePr>
            <a:graphicFrameLocks/>
          </p:cNvGraphicFramePr>
          <p:nvPr>
            <p:extLst>
              <p:ext uri="{D42A27DB-BD31-4B8C-83A1-F6EECF244321}">
                <p14:modId xmlns:p14="http://schemas.microsoft.com/office/powerpoint/2010/main" val="3258135012"/>
              </p:ext>
            </p:extLst>
          </p:nvPr>
        </p:nvGraphicFramePr>
        <p:xfrm>
          <a:off x="2054978" y="1622677"/>
          <a:ext cx="7847012" cy="385127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n example of the numbers plugged into the Intra-individual Framework for a given student, based on their performance and Target Growth Rate, to determine their goal. Slope is 1.0, times 1.5 Target Growth Rate, times 10 weeks, plus a Baseline of 19, equals a Goal of 34 WRC.">
            <a:extLst>
              <a:ext uri="{FF2B5EF4-FFF2-40B4-BE49-F238E27FC236}">
                <a16:creationId xmlns:a16="http://schemas.microsoft.com/office/drawing/2014/main" id="{44077029-4BF9-F932-C757-F88C89AF20A2}"/>
              </a:ext>
            </a:extLst>
          </p:cNvPr>
          <p:cNvGrpSpPr/>
          <p:nvPr/>
        </p:nvGrpSpPr>
        <p:grpSpPr>
          <a:xfrm>
            <a:off x="2578960" y="2817714"/>
            <a:ext cx="8003817" cy="1953658"/>
            <a:chOff x="2578960" y="2817714"/>
            <a:chExt cx="8003817" cy="1953658"/>
          </a:xfrm>
        </p:grpSpPr>
        <p:cxnSp>
          <p:nvCxnSpPr>
            <p:cNvPr id="19" name="Straight Connector 18">
              <a:extLst>
                <a:ext uri="{C183D7F6-B498-43B3-948B-1728B52AA6E4}">
                  <adec:decorative xmlns:adec="http://schemas.microsoft.com/office/drawing/2017/decorative" val="1"/>
                </a:ext>
              </a:extLst>
            </p:cNvPr>
            <p:cNvCxnSpPr>
              <a:endCxn id="13" idx="2"/>
            </p:cNvCxnSpPr>
            <p:nvPr/>
          </p:nvCxnSpPr>
          <p:spPr>
            <a:xfrm flipV="1">
              <a:off x="2649185" y="4330972"/>
              <a:ext cx="2643404" cy="11663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1" name="Left Brace 10">
              <a:extLst>
                <a:ext uri="{C183D7F6-B498-43B3-948B-1728B52AA6E4}">
                  <adec:decorative xmlns:adec="http://schemas.microsoft.com/office/drawing/2017/decorative" val="1"/>
                </a:ext>
              </a:extLst>
            </p:cNvPr>
            <p:cNvSpPr/>
            <p:nvPr/>
          </p:nvSpPr>
          <p:spPr>
            <a:xfrm rot="5159886">
              <a:off x="3636263" y="2577885"/>
              <a:ext cx="578836" cy="2693441"/>
            </a:xfrm>
            <a:prstGeom prst="leftBrace">
              <a:avLst>
                <a:gd name="adj1" fmla="val 8333"/>
                <a:gd name="adj2" fmla="val 795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5-Point Star 12">
              <a:extLst>
                <a:ext uri="{C183D7F6-B498-43B3-948B-1728B52AA6E4}">
                  <adec:decorative xmlns:adec="http://schemas.microsoft.com/office/drawing/2017/decorative" val="1"/>
                </a:ext>
              </a:extLst>
            </p:cNvPr>
            <p:cNvSpPr/>
            <p:nvPr/>
          </p:nvSpPr>
          <p:spPr>
            <a:xfrm>
              <a:off x="5248237" y="4074921"/>
              <a:ext cx="232228" cy="25605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4650445" y="4402040"/>
              <a:ext cx="23878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Baseline = 19 WRC</a:t>
              </a:r>
            </a:p>
          </p:txBody>
        </p:sp>
        <p:cxnSp>
          <p:nvCxnSpPr>
            <p:cNvPr id="17" name="Straight Connector 16">
              <a:extLst>
                <a:ext uri="{C183D7F6-B498-43B3-948B-1728B52AA6E4}">
                  <adec:decorative xmlns:adec="http://schemas.microsoft.com/office/drawing/2017/decorative" val="1"/>
                </a:ext>
              </a:extLst>
            </p:cNvPr>
            <p:cNvCxnSpPr/>
            <p:nvPr/>
          </p:nvCxnSpPr>
          <p:spPr>
            <a:xfrm flipV="1">
              <a:off x="5364352" y="3850506"/>
              <a:ext cx="3882571" cy="3524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5-Point Star 14">
              <a:extLst>
                <a:ext uri="{C183D7F6-B498-43B3-948B-1728B52AA6E4}">
                  <adec:decorative xmlns:adec="http://schemas.microsoft.com/office/drawing/2017/decorative" val="1"/>
                </a:ext>
              </a:extLst>
            </p:cNvPr>
            <p:cNvSpPr/>
            <p:nvPr/>
          </p:nvSpPr>
          <p:spPr>
            <a:xfrm>
              <a:off x="9130808" y="3722481"/>
              <a:ext cx="232228" cy="25605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Box 25"/>
            <p:cNvSpPr txBox="1"/>
            <p:nvPr/>
          </p:nvSpPr>
          <p:spPr>
            <a:xfrm rot="21587524">
              <a:off x="9093058" y="2817714"/>
              <a:ext cx="1489719" cy="830997"/>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bg1"/>
                  </a:solidFill>
                </a:rPr>
                <a:t>GOAL</a:t>
              </a:r>
            </a:p>
            <a:p>
              <a:pPr algn="ctr"/>
              <a:r>
                <a:rPr lang="en-US" sz="2400" dirty="0">
                  <a:solidFill>
                    <a:schemeClr val="bg1"/>
                  </a:solidFill>
                </a:rPr>
                <a:t>34 WRC</a:t>
              </a:r>
            </a:p>
          </p:txBody>
        </p:sp>
        <p:sp>
          <p:nvSpPr>
            <p:cNvPr id="2" name="Rounded Rectangle 1">
              <a:extLst>
                <a:ext uri="{FF2B5EF4-FFF2-40B4-BE49-F238E27FC236}">
                  <a16:creationId xmlns:a16="http://schemas.microsoft.com/office/drawing/2014/main" id="{3DD5F8C0-7D88-5106-7471-3692E5007225}"/>
                </a:ext>
              </a:extLst>
            </p:cNvPr>
            <p:cNvSpPr/>
            <p:nvPr/>
          </p:nvSpPr>
          <p:spPr>
            <a:xfrm>
              <a:off x="2708163" y="2962290"/>
              <a:ext cx="919206" cy="560733"/>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Slope</a:t>
              </a:r>
            </a:p>
            <a:p>
              <a:pPr algn="ctr"/>
              <a:r>
                <a:rPr lang="en-US" sz="1600" dirty="0">
                  <a:solidFill>
                    <a:schemeClr val="bg1"/>
                  </a:solidFill>
                </a:rPr>
                <a:t>1.0</a:t>
              </a:r>
            </a:p>
          </p:txBody>
        </p:sp>
        <p:sp>
          <p:nvSpPr>
            <p:cNvPr id="3" name="Rounded Rectangle 2">
              <a:extLst>
                <a:ext uri="{FF2B5EF4-FFF2-40B4-BE49-F238E27FC236}">
                  <a16:creationId xmlns:a16="http://schemas.microsoft.com/office/drawing/2014/main" id="{DAF2E173-9404-A9CC-C103-3738ABA5A8E3}"/>
                </a:ext>
              </a:extLst>
            </p:cNvPr>
            <p:cNvSpPr/>
            <p:nvPr/>
          </p:nvSpPr>
          <p:spPr>
            <a:xfrm>
              <a:off x="3892920" y="2961058"/>
              <a:ext cx="2085564" cy="560733"/>
            </a:xfrm>
            <a:prstGeom prst="roundRect">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Target Growth Rate</a:t>
              </a:r>
            </a:p>
            <a:p>
              <a:pPr algn="ctr"/>
              <a:r>
                <a:rPr lang="en-US" sz="1600" dirty="0">
                  <a:solidFill>
                    <a:schemeClr val="bg1"/>
                  </a:solidFill>
                </a:rPr>
                <a:t>1.5</a:t>
              </a:r>
            </a:p>
          </p:txBody>
        </p:sp>
        <p:sp>
          <p:nvSpPr>
            <p:cNvPr id="6" name="Rounded Rectangle 5">
              <a:extLst>
                <a:ext uri="{FF2B5EF4-FFF2-40B4-BE49-F238E27FC236}">
                  <a16:creationId xmlns:a16="http://schemas.microsoft.com/office/drawing/2014/main" id="{AE8B8AB3-04B1-99BD-5CD0-E3872BC1EE55}"/>
                </a:ext>
              </a:extLst>
            </p:cNvPr>
            <p:cNvSpPr/>
            <p:nvPr/>
          </p:nvSpPr>
          <p:spPr>
            <a:xfrm>
              <a:off x="6238818" y="2962289"/>
              <a:ext cx="1255692" cy="560733"/>
            </a:xfrm>
            <a:prstGeom prst="round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 of Weeks</a:t>
              </a:r>
            </a:p>
            <a:p>
              <a:pPr algn="ctr"/>
              <a:r>
                <a:rPr lang="en-US" sz="1600" dirty="0">
                  <a:solidFill>
                    <a:schemeClr val="bg1"/>
                  </a:solidFill>
                </a:rPr>
                <a:t>10</a:t>
              </a:r>
            </a:p>
          </p:txBody>
        </p:sp>
        <p:sp>
          <p:nvSpPr>
            <p:cNvPr id="7" name="Rounded Rectangle 6">
              <a:extLst>
                <a:ext uri="{FF2B5EF4-FFF2-40B4-BE49-F238E27FC236}">
                  <a16:creationId xmlns:a16="http://schemas.microsoft.com/office/drawing/2014/main" id="{2A8CCE40-1AD3-87F8-8CEF-3B11FED0A83A}"/>
                </a:ext>
              </a:extLst>
            </p:cNvPr>
            <p:cNvSpPr/>
            <p:nvPr/>
          </p:nvSpPr>
          <p:spPr>
            <a:xfrm>
              <a:off x="7754844" y="2945394"/>
              <a:ext cx="1033280" cy="560733"/>
            </a:xfrm>
            <a:prstGeom prst="roundRect">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Baseline</a:t>
              </a:r>
            </a:p>
            <a:p>
              <a:pPr algn="ctr"/>
              <a:r>
                <a:rPr lang="en-US" sz="1600" dirty="0">
                  <a:solidFill>
                    <a:schemeClr val="bg1"/>
                  </a:solidFill>
                </a:rPr>
                <a:t>19</a:t>
              </a:r>
            </a:p>
          </p:txBody>
        </p:sp>
        <p:sp>
          <p:nvSpPr>
            <p:cNvPr id="9" name="TextBox 8">
              <a:extLst>
                <a:ext uri="{FF2B5EF4-FFF2-40B4-BE49-F238E27FC236}">
                  <a16:creationId xmlns:a16="http://schemas.microsoft.com/office/drawing/2014/main" id="{5EF83194-C35A-F664-120C-2C8F6D7841A9}"/>
                </a:ext>
              </a:extLst>
            </p:cNvPr>
            <p:cNvSpPr txBox="1"/>
            <p:nvPr/>
          </p:nvSpPr>
          <p:spPr>
            <a:xfrm>
              <a:off x="3592439" y="3045313"/>
              <a:ext cx="338554" cy="369332"/>
            </a:xfrm>
            <a:prstGeom prst="rect">
              <a:avLst/>
            </a:prstGeom>
            <a:noFill/>
          </p:spPr>
          <p:txBody>
            <a:bodyPr wrap="none" rtlCol="0">
              <a:spAutoFit/>
            </a:bodyPr>
            <a:lstStyle/>
            <a:p>
              <a:r>
                <a:rPr lang="en-US" b="1" dirty="0"/>
                <a:t>X</a:t>
              </a:r>
              <a:endParaRPr lang="en-US" sz="1400" b="1" dirty="0"/>
            </a:p>
          </p:txBody>
        </p:sp>
        <p:sp>
          <p:nvSpPr>
            <p:cNvPr id="16" name="TextBox 15">
              <a:extLst>
                <a:ext uri="{FF2B5EF4-FFF2-40B4-BE49-F238E27FC236}">
                  <a16:creationId xmlns:a16="http://schemas.microsoft.com/office/drawing/2014/main" id="{5BCF133F-A20C-FBE5-699E-13E750EAA2BB}"/>
                </a:ext>
              </a:extLst>
            </p:cNvPr>
            <p:cNvSpPr txBox="1"/>
            <p:nvPr/>
          </p:nvSpPr>
          <p:spPr>
            <a:xfrm>
              <a:off x="7442576" y="2985630"/>
              <a:ext cx="364202" cy="461665"/>
            </a:xfrm>
            <a:prstGeom prst="rect">
              <a:avLst/>
            </a:prstGeom>
            <a:noFill/>
          </p:spPr>
          <p:txBody>
            <a:bodyPr wrap="none" rtlCol="0">
              <a:spAutoFit/>
            </a:bodyPr>
            <a:lstStyle/>
            <a:p>
              <a:r>
                <a:rPr lang="en-US" sz="2400" b="1" dirty="0"/>
                <a:t>+</a:t>
              </a:r>
              <a:endParaRPr lang="en-US" b="1" dirty="0"/>
            </a:p>
          </p:txBody>
        </p:sp>
        <p:sp>
          <p:nvSpPr>
            <p:cNvPr id="18" name="TextBox 17">
              <a:extLst>
                <a:ext uri="{FF2B5EF4-FFF2-40B4-BE49-F238E27FC236}">
                  <a16:creationId xmlns:a16="http://schemas.microsoft.com/office/drawing/2014/main" id="{200405B2-ACD9-C5A8-5D56-F4AB2B804E2F}"/>
                </a:ext>
              </a:extLst>
            </p:cNvPr>
            <p:cNvSpPr txBox="1"/>
            <p:nvPr/>
          </p:nvSpPr>
          <p:spPr>
            <a:xfrm>
              <a:off x="5927678" y="3019121"/>
              <a:ext cx="338554" cy="369332"/>
            </a:xfrm>
            <a:prstGeom prst="rect">
              <a:avLst/>
            </a:prstGeom>
            <a:noFill/>
          </p:spPr>
          <p:txBody>
            <a:bodyPr wrap="none" rtlCol="0">
              <a:spAutoFit/>
            </a:bodyPr>
            <a:lstStyle/>
            <a:p>
              <a:r>
                <a:rPr lang="en-US" b="1" dirty="0"/>
                <a:t>X</a:t>
              </a:r>
              <a:endParaRPr lang="en-US" sz="1400" b="1" dirty="0"/>
            </a:p>
          </p:txBody>
        </p:sp>
        <p:sp>
          <p:nvSpPr>
            <p:cNvPr id="20" name="TextBox 19">
              <a:extLst>
                <a:ext uri="{FF2B5EF4-FFF2-40B4-BE49-F238E27FC236}">
                  <a16:creationId xmlns:a16="http://schemas.microsoft.com/office/drawing/2014/main" id="{D3A4D56A-6AE3-2955-19DA-6D371991F00B}"/>
                </a:ext>
              </a:extLst>
            </p:cNvPr>
            <p:cNvSpPr txBox="1"/>
            <p:nvPr/>
          </p:nvSpPr>
          <p:spPr>
            <a:xfrm>
              <a:off x="8757739" y="2985630"/>
              <a:ext cx="364202" cy="461665"/>
            </a:xfrm>
            <a:prstGeom prst="rect">
              <a:avLst/>
            </a:prstGeom>
            <a:noFill/>
          </p:spPr>
          <p:txBody>
            <a:bodyPr wrap="none" rtlCol="0">
              <a:spAutoFit/>
            </a:bodyPr>
            <a:lstStyle/>
            <a:p>
              <a:r>
                <a:rPr lang="en-US" sz="2400" b="1" dirty="0"/>
                <a:t>=</a:t>
              </a:r>
              <a:endParaRPr lang="en-US" b="1" dirty="0"/>
            </a:p>
          </p:txBody>
        </p:sp>
      </p:gr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55295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174E-C61C-D1C3-C0B1-7DF6F154DDE9}"/>
              </a:ext>
            </a:extLst>
          </p:cNvPr>
          <p:cNvSpPr>
            <a:spLocks noGrp="1"/>
          </p:cNvSpPr>
          <p:nvPr>
            <p:ph type="title"/>
          </p:nvPr>
        </p:nvSpPr>
        <p:spPr/>
        <p:txBody>
          <a:bodyPr>
            <a:normAutofit/>
          </a:bodyPr>
          <a:lstStyle/>
          <a:p>
            <a:r>
              <a:rPr lang="en-US" sz="3200" dirty="0"/>
              <a:t>Considerations for Using Intra-Individual Framework</a:t>
            </a:r>
          </a:p>
        </p:txBody>
      </p:sp>
      <p:pic>
        <p:nvPicPr>
          <p:cNvPr id="6" name="Picture 5" descr="Consideration for using an Intra-Individual Framework include: it may be difficult to understand and calculate, and therefore requires more training and support; it requires the collection of 6 to 9 data points before setting the goal; it may not be necessary for students performing at or near grade level. An advantage is that it provides a valid strategy for setting a goal in situations where students are performing far below grade level and typical growth rates are not appropriate.">
            <a:extLst>
              <a:ext uri="{FF2B5EF4-FFF2-40B4-BE49-F238E27FC236}">
                <a16:creationId xmlns:a16="http://schemas.microsoft.com/office/drawing/2014/main" id="{80F98C70-6B53-BC53-FECE-AE0D5505ABC6}"/>
              </a:ext>
            </a:extLst>
          </p:cNvPr>
          <p:cNvPicPr>
            <a:picLocks noChangeAspect="1"/>
          </p:cNvPicPr>
          <p:nvPr/>
        </p:nvPicPr>
        <p:blipFill rotWithShape="1">
          <a:blip r:embed="rId2">
            <a:extLst>
              <a:ext uri="{28A0092B-C50C-407E-A947-70E740481C1C}">
                <a14:useLocalDpi xmlns:a14="http://schemas.microsoft.com/office/drawing/2010/main" val="0"/>
              </a:ext>
            </a:extLst>
          </a:blip>
          <a:srcRect l="51" t="70352" r="1642" b="5108"/>
          <a:stretch/>
        </p:blipFill>
        <p:spPr>
          <a:xfrm>
            <a:off x="195451" y="1528948"/>
            <a:ext cx="11798049" cy="3800104"/>
          </a:xfrm>
          <a:prstGeom prst="rect">
            <a:avLst/>
          </a:prstGeom>
          <a:noFill/>
          <a:ln>
            <a:noFill/>
          </a:ln>
        </p:spPr>
      </p:pic>
      <p:sp>
        <p:nvSpPr>
          <p:cNvPr id="4" name="Text Placeholder 3">
            <a:extLst>
              <a:ext uri="{FF2B5EF4-FFF2-40B4-BE49-F238E27FC236}">
                <a16:creationId xmlns:a16="http://schemas.microsoft.com/office/drawing/2014/main" id="{9B2B9BB8-7D4A-7B27-6AD7-BC984F8C74E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3850385-134B-345F-5CD4-B99161B83046}"/>
              </a:ext>
            </a:extLst>
          </p:cNvPr>
          <p:cNvSpPr>
            <a:spLocks noGrp="1"/>
          </p:cNvSpPr>
          <p:nvPr>
            <p:ph type="sldNum" sz="quarter" idx="14"/>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206627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4AAD-D1BC-4C09-9970-EC9616611FF9}"/>
              </a:ext>
            </a:extLst>
          </p:cNvPr>
          <p:cNvSpPr>
            <a:spLocks noGrp="1"/>
          </p:cNvSpPr>
          <p:nvPr>
            <p:ph type="title"/>
          </p:nvPr>
        </p:nvSpPr>
        <p:spPr/>
        <p:txBody>
          <a:bodyPr/>
          <a:lstStyle/>
          <a:p>
            <a:r>
              <a:rPr lang="en-US" dirty="0"/>
              <a:t>Write a Measurable Goal</a:t>
            </a:r>
          </a:p>
        </p:txBody>
      </p:sp>
      <p:sp>
        <p:nvSpPr>
          <p:cNvPr id="5" name="Content Placeholder 4">
            <a:extLst>
              <a:ext uri="{FF2B5EF4-FFF2-40B4-BE49-F238E27FC236}">
                <a16:creationId xmlns:a16="http://schemas.microsoft.com/office/drawing/2014/main" id="{B2982E33-042D-4FD9-8631-96C1B7FE88CB}"/>
              </a:ext>
            </a:extLst>
          </p:cNvPr>
          <p:cNvSpPr>
            <a:spLocks noGrp="1"/>
          </p:cNvSpPr>
          <p:nvPr>
            <p:ph sz="quarter" idx="15"/>
          </p:nvPr>
        </p:nvSpPr>
        <p:spPr/>
        <p:txBody>
          <a:bodyPr/>
          <a:lstStyle/>
          <a:p>
            <a:r>
              <a:rPr lang="en-US" dirty="0"/>
              <a:t>Quality IEP goals address the condition, or context in which the skill will be performed, target behavior, and level of proficiency/time frame. </a:t>
            </a:r>
          </a:p>
        </p:txBody>
      </p:sp>
      <p:sp>
        <p:nvSpPr>
          <p:cNvPr id="6" name="Rectangle: Rounded Corners 5">
            <a:extLst>
              <a:ext uri="{FF2B5EF4-FFF2-40B4-BE49-F238E27FC236}">
                <a16:creationId xmlns:a16="http://schemas.microsoft.com/office/drawing/2014/main" id="{D4AE5E25-BACA-47B4-9E58-8C96D2884BC3}"/>
              </a:ext>
            </a:extLst>
          </p:cNvPr>
          <p:cNvSpPr/>
          <p:nvPr/>
        </p:nvSpPr>
        <p:spPr>
          <a:xfrm>
            <a:off x="654908" y="2903838"/>
            <a:ext cx="10676238" cy="2669059"/>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Sample template for IEP structure: </a:t>
            </a:r>
          </a:p>
          <a:p>
            <a:endParaRPr lang="en-US" sz="2400" dirty="0">
              <a:solidFill>
                <a:schemeClr val="tx1"/>
              </a:solidFill>
            </a:endParaRPr>
          </a:p>
          <a:p>
            <a:r>
              <a:rPr lang="en-US" sz="2400" dirty="0">
                <a:solidFill>
                  <a:schemeClr val="tx1"/>
                </a:solidFill>
              </a:rPr>
              <a:t>When given </a:t>
            </a:r>
            <a:r>
              <a:rPr lang="en-US" sz="2400" b="1" dirty="0">
                <a:solidFill>
                  <a:schemeClr val="tx1"/>
                </a:solidFill>
              </a:rPr>
              <a:t>[grade level and tool], </a:t>
            </a:r>
            <a:r>
              <a:rPr lang="en-US" sz="2400" dirty="0">
                <a:solidFill>
                  <a:schemeClr val="tx1"/>
                </a:solidFill>
              </a:rPr>
              <a:t>the student</a:t>
            </a:r>
            <a:r>
              <a:rPr lang="en-US" sz="2400" b="1" dirty="0">
                <a:solidFill>
                  <a:schemeClr val="tx1"/>
                </a:solidFill>
              </a:rPr>
              <a:t> </a:t>
            </a:r>
            <a:r>
              <a:rPr lang="en-US" sz="2400" dirty="0">
                <a:solidFill>
                  <a:schemeClr val="tx1"/>
                </a:solidFill>
              </a:rPr>
              <a:t>will </a:t>
            </a:r>
            <a:r>
              <a:rPr lang="en-US" sz="2400" b="1" dirty="0">
                <a:solidFill>
                  <a:schemeClr val="tx1"/>
                </a:solidFill>
              </a:rPr>
              <a:t>[observable behavior and goal] [level of proficiency </a:t>
            </a:r>
            <a:r>
              <a:rPr lang="en-US" sz="2400" b="1">
                <a:solidFill>
                  <a:schemeClr val="tx1"/>
                </a:solidFill>
              </a:rPr>
              <a:t>and time frame</a:t>
            </a:r>
            <a:r>
              <a:rPr lang="en-US" sz="2400" b="1" dirty="0">
                <a:solidFill>
                  <a:schemeClr val="tx1"/>
                </a:solidFill>
              </a:rPr>
              <a:t>]. </a:t>
            </a:r>
            <a:endParaRPr lang="en-US" sz="2400" dirty="0">
              <a:solidFill>
                <a:schemeClr val="tx1"/>
              </a:solidFill>
            </a:endParaRPr>
          </a:p>
        </p:txBody>
      </p:sp>
      <p:sp>
        <p:nvSpPr>
          <p:cNvPr id="4" name="Text Placeholder 3">
            <a:extLst>
              <a:ext uri="{FF2B5EF4-FFF2-40B4-BE49-F238E27FC236}">
                <a16:creationId xmlns:a16="http://schemas.microsoft.com/office/drawing/2014/main" id="{1D1B4B7D-B1A0-4A6B-9456-AB3F385DC01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EA723143-3C3C-4AE7-8341-9EE11C117852}"/>
              </a:ext>
            </a:extLst>
          </p:cNvPr>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Tree>
    <p:extLst>
      <p:ext uri="{BB962C8B-B14F-4D97-AF65-F5344CB8AC3E}">
        <p14:creationId xmlns:p14="http://schemas.microsoft.com/office/powerpoint/2010/main" val="2136588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E6C8-38DE-F07A-08D2-154B595355E0}"/>
              </a:ext>
            </a:extLst>
          </p:cNvPr>
          <p:cNvSpPr>
            <a:spLocks noGrp="1"/>
          </p:cNvSpPr>
          <p:nvPr>
            <p:ph type="title"/>
          </p:nvPr>
        </p:nvSpPr>
        <p:spPr/>
        <p:txBody>
          <a:bodyPr/>
          <a:lstStyle/>
          <a:p>
            <a:r>
              <a:rPr lang="en-US" dirty="0"/>
              <a:t>In the Chat:</a:t>
            </a:r>
            <a:r>
              <a:rPr lang="en-US" sz="800" dirty="0">
                <a:solidFill>
                  <a:schemeClr val="bg1"/>
                </a:solidFill>
              </a:rPr>
              <a:t> 2</a:t>
            </a:r>
          </a:p>
        </p:txBody>
      </p:sp>
      <p:sp>
        <p:nvSpPr>
          <p:cNvPr id="3" name="Content Placeholder 2">
            <a:extLst>
              <a:ext uri="{FF2B5EF4-FFF2-40B4-BE49-F238E27FC236}">
                <a16:creationId xmlns:a16="http://schemas.microsoft.com/office/drawing/2014/main" id="{75F191A9-1416-2744-A572-915CE952832A}"/>
              </a:ext>
            </a:extLst>
          </p:cNvPr>
          <p:cNvSpPr>
            <a:spLocks noGrp="1"/>
          </p:cNvSpPr>
          <p:nvPr>
            <p:ph sz="quarter" idx="15"/>
          </p:nvPr>
        </p:nvSpPr>
        <p:spPr>
          <a:xfrm>
            <a:off x="457200" y="1371600"/>
            <a:ext cx="5364480" cy="4343400"/>
          </a:xfrm>
        </p:spPr>
        <p:txBody>
          <a:bodyPr/>
          <a:lstStyle/>
          <a:p>
            <a:r>
              <a:rPr lang="en-US" dirty="0"/>
              <a:t>Which option(s) are you currently using to set student goals?</a:t>
            </a:r>
          </a:p>
        </p:txBody>
      </p:sp>
      <p:pic>
        <p:nvPicPr>
          <p:cNvPr id="6" name="Picture 5" descr="The NCII Overview of Academic Goal-Setting Strategies resource">
            <a:extLst>
              <a:ext uri="{FF2B5EF4-FFF2-40B4-BE49-F238E27FC236}">
                <a16:creationId xmlns:a16="http://schemas.microsoft.com/office/drawing/2014/main" id="{099E6FC5-2257-FAA4-AA97-17DD72CB8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909" y="1151635"/>
            <a:ext cx="3843973" cy="4959967"/>
          </a:xfrm>
          <a:prstGeom prst="rect">
            <a:avLst/>
          </a:prstGeom>
          <a:noFill/>
          <a:ln>
            <a:solidFill>
              <a:schemeClr val="tx2"/>
            </a:solidFill>
          </a:ln>
        </p:spPr>
      </p:pic>
      <p:sp>
        <p:nvSpPr>
          <p:cNvPr id="4" name="Text Placeholder 3">
            <a:extLst>
              <a:ext uri="{FF2B5EF4-FFF2-40B4-BE49-F238E27FC236}">
                <a16:creationId xmlns:a16="http://schemas.microsoft.com/office/drawing/2014/main" id="{359D75EE-0899-2514-0E2C-DCB8E83E012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843319F-0B82-9560-41FF-51691F00978B}"/>
              </a:ext>
            </a:extLst>
          </p:cNvPr>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375041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03BD7B-FF28-3F77-A4FC-67A951CCA34A}"/>
              </a:ext>
            </a:extLst>
          </p:cNvPr>
          <p:cNvSpPr>
            <a:spLocks noGrp="1"/>
          </p:cNvSpPr>
          <p:nvPr>
            <p:ph type="title"/>
          </p:nvPr>
        </p:nvSpPr>
        <p:spPr/>
        <p:txBody>
          <a:bodyPr/>
          <a:lstStyle/>
          <a:p>
            <a:r>
              <a:rPr lang="en-US" dirty="0"/>
              <a:t>Making Instructional Decisions for Individual Students</a:t>
            </a:r>
          </a:p>
        </p:txBody>
      </p:sp>
      <p:sp>
        <p:nvSpPr>
          <p:cNvPr id="7" name="Text Placeholder 6">
            <a:extLst>
              <a:ext uri="{FF2B5EF4-FFF2-40B4-BE49-F238E27FC236}">
                <a16:creationId xmlns:a16="http://schemas.microsoft.com/office/drawing/2014/main" id="{2CF8BC9D-FC0F-ABAC-E844-498DCE9C1FC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FBBC372-3745-74C3-FC16-EB2694B3C8FE}"/>
              </a:ext>
            </a:extLst>
          </p:cNvPr>
          <p:cNvSpPr>
            <a:spLocks noGrp="1"/>
          </p:cNvSpPr>
          <p:nvPr>
            <p:ph type="sldNum" sz="quarter" idx="15"/>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135385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1A6E3-CCB7-389F-7227-40B3DB288F5B}"/>
              </a:ext>
            </a:extLst>
          </p:cNvPr>
          <p:cNvSpPr>
            <a:spLocks noGrp="1"/>
          </p:cNvSpPr>
          <p:nvPr>
            <p:ph type="title"/>
          </p:nvPr>
        </p:nvSpPr>
        <p:spPr/>
        <p:txBody>
          <a:bodyPr/>
          <a:lstStyle/>
          <a:p>
            <a:r>
              <a:rPr lang="en-US" dirty="0"/>
              <a:t>Analyzing Graphed Data</a:t>
            </a:r>
          </a:p>
        </p:txBody>
      </p:sp>
      <p:sp>
        <p:nvSpPr>
          <p:cNvPr id="7" name="Content Placeholder 6">
            <a:extLst>
              <a:ext uri="{FF2B5EF4-FFF2-40B4-BE49-F238E27FC236}">
                <a16:creationId xmlns:a16="http://schemas.microsoft.com/office/drawing/2014/main" id="{BC3C7573-0D9F-41F7-71BB-7188C85B4ACF}"/>
              </a:ext>
            </a:extLst>
          </p:cNvPr>
          <p:cNvSpPr>
            <a:spLocks noGrp="1"/>
          </p:cNvSpPr>
          <p:nvPr>
            <p:ph sz="quarter" idx="15"/>
          </p:nvPr>
        </p:nvSpPr>
        <p:spPr>
          <a:xfrm>
            <a:off x="457200" y="1371600"/>
            <a:ext cx="11274552" cy="1700213"/>
          </a:xfrm>
        </p:spPr>
        <p:txBody>
          <a:bodyPr/>
          <a:lstStyle/>
          <a:p>
            <a:r>
              <a:rPr lang="en-US" dirty="0"/>
              <a:t>After setting a goal, collecting progress monitoring data, and graphing progress monitoring data, ask the following questions to determine if a change is needed.</a:t>
            </a:r>
          </a:p>
        </p:txBody>
      </p:sp>
      <p:sp>
        <p:nvSpPr>
          <p:cNvPr id="8" name="Rounded Rectangle 7" descr="Line graph icon with an upward trend">
            <a:extLst>
              <a:ext uri="{FF2B5EF4-FFF2-40B4-BE49-F238E27FC236}">
                <a16:creationId xmlns:a16="http://schemas.microsoft.com/office/drawing/2014/main" id="{1CE9BE0C-C1AA-378B-37B3-0A87BC7A024B}"/>
              </a:ext>
            </a:extLst>
          </p:cNvPr>
          <p:cNvSpPr/>
          <p:nvPr/>
        </p:nvSpPr>
        <p:spPr>
          <a:xfrm>
            <a:off x="709865" y="2616868"/>
            <a:ext cx="10712616" cy="1100137"/>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2600" dirty="0">
                <a:solidFill>
                  <a:schemeClr val="tx1"/>
                </a:solidFill>
              </a:rPr>
              <a:t>Is the student’s performance improving?</a:t>
            </a:r>
          </a:p>
        </p:txBody>
      </p:sp>
      <p:pic>
        <p:nvPicPr>
          <p:cNvPr id="11" name="Graphic 10" descr="Line graph icon with an upward trend">
            <a:extLst>
              <a:ext uri="{FF2B5EF4-FFF2-40B4-BE49-F238E27FC236}">
                <a16:creationId xmlns:a16="http://schemas.microsoft.com/office/drawing/2014/main" id="{8F1D6273-B5CE-32C2-BB33-A6E496EC69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97" y="2725661"/>
            <a:ext cx="960234" cy="914400"/>
          </a:xfrm>
          <a:prstGeom prst="rect">
            <a:avLst/>
          </a:prstGeom>
        </p:spPr>
      </p:pic>
      <p:sp>
        <p:nvSpPr>
          <p:cNvPr id="9" name="Rounded Rectangle 8">
            <a:extLst>
              <a:ext uri="{FF2B5EF4-FFF2-40B4-BE49-F238E27FC236}">
                <a16:creationId xmlns:a16="http://schemas.microsoft.com/office/drawing/2014/main" id="{508BA78D-2FA3-522E-648F-CB696E3496DB}"/>
              </a:ext>
            </a:extLst>
          </p:cNvPr>
          <p:cNvSpPr/>
          <p:nvPr/>
        </p:nvSpPr>
        <p:spPr>
          <a:xfrm>
            <a:off x="709864" y="3955053"/>
            <a:ext cx="10712616" cy="1100137"/>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2600" dirty="0">
                <a:solidFill>
                  <a:schemeClr val="tx1"/>
                </a:solidFill>
              </a:rPr>
              <a:t>Is the student’s performance improving sufficiently to meet their goal?</a:t>
            </a:r>
          </a:p>
        </p:txBody>
      </p:sp>
      <p:pic>
        <p:nvPicPr>
          <p:cNvPr id="13" name="Graphic 12" descr="Bullseye icon">
            <a:extLst>
              <a:ext uri="{FF2B5EF4-FFF2-40B4-BE49-F238E27FC236}">
                <a16:creationId xmlns:a16="http://schemas.microsoft.com/office/drawing/2014/main" id="{96D377BC-EAE0-D090-9FE4-24465AA2C8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896" y="4033634"/>
            <a:ext cx="960234" cy="914400"/>
          </a:xfrm>
          <a:prstGeom prst="rect">
            <a:avLst/>
          </a:prstGeom>
        </p:spPr>
      </p:pic>
      <p:sp>
        <p:nvSpPr>
          <p:cNvPr id="4" name="Slide Number Placeholder 3">
            <a:extLst>
              <a:ext uri="{FF2B5EF4-FFF2-40B4-BE49-F238E27FC236}">
                <a16:creationId xmlns:a16="http://schemas.microsoft.com/office/drawing/2014/main" id="{6716D986-3B29-B6E4-44A6-24AE53BC65C4}"/>
              </a:ext>
            </a:extLst>
          </p:cNvPr>
          <p:cNvSpPr>
            <a:spLocks noGrp="1"/>
          </p:cNvSpPr>
          <p:nvPr>
            <p:ph type="sldNum" sz="quarter" idx="1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262747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Overview</a:t>
            </a:r>
          </a:p>
        </p:txBody>
      </p:sp>
      <p:sp>
        <p:nvSpPr>
          <p:cNvPr id="6" name="Text Placeholder 5">
            <a:extLst>
              <a:ext uri="{FF2B5EF4-FFF2-40B4-BE49-F238E27FC236}">
                <a16:creationId xmlns:a16="http://schemas.microsoft.com/office/drawing/2014/main" id="{4C66F0C3-8A7D-0AC3-311C-B6AAA61996B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5"/>
          </p:nvPr>
        </p:nvSpPr>
        <p:spPr/>
        <p:txBody>
          <a:bodyPr/>
          <a:lstStyle/>
          <a:p>
            <a:fld id="{BABF4E83-61DB-418F-A99F-17BC9BB58EF6}" type="slidenum">
              <a:rPr lang="en-US" smtClean="0"/>
              <a:pPr/>
              <a:t>3</a:t>
            </a:fld>
            <a:endParaRPr lang="en-US"/>
          </a:p>
        </p:txBody>
      </p:sp>
    </p:spTree>
    <p:extLst>
      <p:ext uri="{BB962C8B-B14F-4D97-AF65-F5344CB8AC3E}">
        <p14:creationId xmlns:p14="http://schemas.microsoft.com/office/powerpoint/2010/main" val="3413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Very low scores</a:t>
            </a:r>
          </a:p>
        </p:txBody>
      </p:sp>
      <p:sp>
        <p:nvSpPr>
          <p:cNvPr id="4" name="Content Placeholder 3"/>
          <p:cNvSpPr>
            <a:spLocks noGrp="1"/>
          </p:cNvSpPr>
          <p:nvPr>
            <p:ph sz="half" idx="1"/>
          </p:nvPr>
        </p:nvSpPr>
        <p:spPr>
          <a:xfrm>
            <a:off x="457200" y="1371600"/>
            <a:ext cx="3934047" cy="4343400"/>
          </a:xfrm>
        </p:spPr>
        <p:txBody>
          <a:bodyPr/>
          <a:lstStyle/>
          <a:p>
            <a:r>
              <a:rPr lang="en-US" sz="3200" u="sng" dirty="0"/>
              <a:t>The situation</a:t>
            </a:r>
            <a:r>
              <a:rPr lang="en-US" sz="3200" dirty="0"/>
              <a:t>: Your student’s scores are very low, close to the bottom of the graph.</a:t>
            </a:r>
          </a:p>
          <a:p>
            <a:endParaRPr lang="en-US" dirty="0"/>
          </a:p>
        </p:txBody>
      </p:sp>
      <p:sp>
        <p:nvSpPr>
          <p:cNvPr id="6" name="Text Placeholder 5">
            <a:extLst>
              <a:ext uri="{FF2B5EF4-FFF2-40B4-BE49-F238E27FC236}">
                <a16:creationId xmlns:a16="http://schemas.microsoft.com/office/drawing/2014/main" id="{42B15B30-C33F-208D-74C3-655EFD00984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pic>
        <p:nvPicPr>
          <p:cNvPr id="36866" name="Picture 2" descr="This graph shows a student who is having very low scores that are close to the bottom of the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68085"/>
            <a:ext cx="7053867" cy="33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a:extLst>
              <a:ext uri="{FF2B5EF4-FFF2-40B4-BE49-F238E27FC236}">
                <a16:creationId xmlns:a16="http://schemas.microsoft.com/office/drawing/2014/main" id="{E5CEF163-056E-35DC-73A4-633B3798DF3C}"/>
              </a:ext>
            </a:extLst>
          </p:cNvPr>
          <p:cNvSpPr/>
          <p:nvPr/>
        </p:nvSpPr>
        <p:spPr>
          <a:xfrm>
            <a:off x="5572125" y="2143125"/>
            <a:ext cx="5918263" cy="1894631"/>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Consider: </a:t>
            </a:r>
            <a:r>
              <a:rPr lang="en-US" dirty="0">
                <a:solidFill>
                  <a:schemeClr val="tx1"/>
                </a:solidFill>
              </a:rPr>
              <a:t>Are there issues with your progress monitoring measure or process? </a:t>
            </a:r>
          </a:p>
        </p:txBody>
      </p:sp>
    </p:spTree>
    <p:extLst>
      <p:ext uri="{BB962C8B-B14F-4D97-AF65-F5344CB8AC3E}">
        <p14:creationId xmlns:p14="http://schemas.microsoft.com/office/powerpoint/2010/main" val="41481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Highly variable scores</a:t>
            </a:r>
          </a:p>
        </p:txBody>
      </p:sp>
      <p:sp>
        <p:nvSpPr>
          <p:cNvPr id="6" name="Content Placeholder 3">
            <a:extLst>
              <a:ext uri="{FF2B5EF4-FFF2-40B4-BE49-F238E27FC236}">
                <a16:creationId xmlns:a16="http://schemas.microsoft.com/office/drawing/2014/main" id="{648FD383-C6AB-DFA2-B663-1C9EEB63F000}"/>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Your student’s scores are highly variable with a lot of ”bounce” from day to day. </a:t>
            </a:r>
          </a:p>
          <a:p>
            <a:endParaRPr lang="en-US" dirty="0"/>
          </a:p>
        </p:txBody>
      </p:sp>
      <p:pic>
        <p:nvPicPr>
          <p:cNvPr id="10" name="Picture 2" descr="This graph shows a data trend of a student with highly variable scores."/>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403952"/>
            <a:ext cx="7204841" cy="330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a:extLst>
              <a:ext uri="{FF2B5EF4-FFF2-40B4-BE49-F238E27FC236}">
                <a16:creationId xmlns:a16="http://schemas.microsoft.com/office/drawing/2014/main" id="{E7F74ABB-F9CA-5DFF-EA69-8255311F2A0B}"/>
              </a:ext>
            </a:extLst>
          </p:cNvPr>
          <p:cNvSpPr/>
          <p:nvPr/>
        </p:nvSpPr>
        <p:spPr>
          <a:xfrm>
            <a:off x="5628209" y="1123792"/>
            <a:ext cx="6434382" cy="2534495"/>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Consider:</a:t>
            </a:r>
          </a:p>
          <a:p>
            <a:pPr marL="285750" indent="-285750">
              <a:buFont typeface="Arial" panose="020B0604020202020204" pitchFamily="34" charset="0"/>
              <a:buChar char="•"/>
            </a:pPr>
            <a:r>
              <a:rPr lang="en-US" dirty="0">
                <a:solidFill>
                  <a:schemeClr val="tx1"/>
                </a:solidFill>
              </a:rPr>
              <a:t>Are there issues with your progress monitoring measure or process? </a:t>
            </a:r>
          </a:p>
          <a:p>
            <a:pPr marL="285750" indent="-285750">
              <a:buFont typeface="Arial" panose="020B0604020202020204" pitchFamily="34" charset="0"/>
              <a:buChar char="•"/>
            </a:pPr>
            <a:r>
              <a:rPr lang="en-US" dirty="0">
                <a:solidFill>
                  <a:schemeClr val="tx1"/>
                </a:solidFill>
              </a:rPr>
              <a:t>Is the assessment consistently administered?</a:t>
            </a:r>
          </a:p>
          <a:p>
            <a:pPr marL="285750" indent="-285750">
              <a:buFont typeface="Arial" panose="020B0604020202020204" pitchFamily="34" charset="0"/>
              <a:buChar char="•"/>
            </a:pPr>
            <a:r>
              <a:rPr lang="en-US" dirty="0">
                <a:solidFill>
                  <a:schemeClr val="tx1"/>
                </a:solidFill>
              </a:rPr>
              <a:t>Does the student’s motivation or engagement vary from day to day?</a:t>
            </a:r>
          </a:p>
        </p:txBody>
      </p:sp>
    </p:spTree>
    <p:extLst>
      <p:ext uri="{BB962C8B-B14F-4D97-AF65-F5344CB8AC3E}">
        <p14:creationId xmlns:p14="http://schemas.microsoft.com/office/powerpoint/2010/main" val="32969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Flat trend line</a:t>
            </a:r>
          </a:p>
        </p:txBody>
      </p:sp>
      <p:sp>
        <p:nvSpPr>
          <p:cNvPr id="5" name="Content Placeholder 3">
            <a:extLst>
              <a:ext uri="{FF2B5EF4-FFF2-40B4-BE49-F238E27FC236}">
                <a16:creationId xmlns:a16="http://schemas.microsoft.com/office/drawing/2014/main" id="{3DF9B5D4-091F-6959-DA63-0FC7F7EA92A4}"/>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The trend line of your student’s scores is flat or going down</a:t>
            </a:r>
          </a:p>
          <a:p>
            <a:endParaRPr lang="en-US" dirty="0"/>
          </a:p>
        </p:txBody>
      </p:sp>
      <p:pic>
        <p:nvPicPr>
          <p:cNvPr id="10" name="Picture 2" descr="This graph shows a data trend of a student whose scores create a flat trend lin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61936"/>
            <a:ext cx="6972653" cy="33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070792DE-8A3F-B75D-1939-F2F3CC7EB3AE}"/>
              </a:ext>
            </a:extLst>
          </p:cNvPr>
          <p:cNvSpPr/>
          <p:nvPr/>
        </p:nvSpPr>
        <p:spPr>
          <a:xfrm>
            <a:off x="5662613" y="2025845"/>
            <a:ext cx="4967287" cy="2010481"/>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Consider: </a:t>
            </a:r>
            <a:r>
              <a:rPr lang="en-US" dirty="0">
                <a:solidFill>
                  <a:schemeClr val="tx1"/>
                </a:solidFill>
              </a:rPr>
              <a:t>Has the plan been implemented as intended?</a:t>
            </a:r>
          </a:p>
        </p:txBody>
      </p:sp>
    </p:spTree>
    <p:extLst>
      <p:ext uri="{BB962C8B-B14F-4D97-AF65-F5344CB8AC3E}">
        <p14:creationId xmlns:p14="http://schemas.microsoft.com/office/powerpoint/2010/main" val="13094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D954B7A-79B5-9745-A74B-29DC9B0417E2}"/>
              </a:ext>
            </a:extLst>
          </p:cNvPr>
          <p:cNvSpPr>
            <a:spLocks noGrp="1"/>
          </p:cNvSpPr>
          <p:nvPr>
            <p:ph type="title"/>
          </p:nvPr>
        </p:nvSpPr>
        <p:spPr>
          <a:xfrm>
            <a:off x="457200" y="0"/>
            <a:ext cx="11276076" cy="1280160"/>
          </a:xfrm>
        </p:spPr>
        <p:txBody>
          <a:bodyPr/>
          <a:lstStyle/>
          <a:p>
            <a:r>
              <a:rPr lang="en-US" dirty="0"/>
              <a:t>Graphs: Goal line steeper than the trend line</a:t>
            </a:r>
          </a:p>
        </p:txBody>
      </p:sp>
      <p:sp>
        <p:nvSpPr>
          <p:cNvPr id="4" name="Content Placeholder 3">
            <a:extLst>
              <a:ext uri="{FF2B5EF4-FFF2-40B4-BE49-F238E27FC236}">
                <a16:creationId xmlns:a16="http://schemas.microsoft.com/office/drawing/2014/main" id="{38E026E2-3827-2A3E-D395-56F076C64B7E}"/>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The trend line is increasing, but it is less steep than the  the goal line</a:t>
            </a:r>
          </a:p>
          <a:p>
            <a:endParaRPr lang="en-US" dirty="0"/>
          </a:p>
        </p:txBody>
      </p:sp>
      <p:pic>
        <p:nvPicPr>
          <p:cNvPr id="9" name="Picture 2" descr="This shows a graph representing the data trend of a student whose goal line is steeper than the trend line.  This means that the student is making some progress, but the rate of improvement is not fast enough for the student to reach the goal by the end of the year.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77420"/>
            <a:ext cx="7063875" cy="333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EC776168-F582-0CED-982C-9B395580DC52}"/>
              </a:ext>
            </a:extLst>
          </p:cNvPr>
          <p:cNvSpPr/>
          <p:nvPr/>
        </p:nvSpPr>
        <p:spPr>
          <a:xfrm>
            <a:off x="5300663" y="1471613"/>
            <a:ext cx="6129337" cy="2572455"/>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Consider</a:t>
            </a:r>
          </a:p>
          <a:p>
            <a:pPr marL="285750" indent="-285750">
              <a:buFont typeface="Arial" panose="020B0604020202020204" pitchFamily="34" charset="0"/>
              <a:buChar char="•"/>
            </a:pPr>
            <a:r>
              <a:rPr lang="en-US" dirty="0">
                <a:solidFill>
                  <a:schemeClr val="tx1"/>
                </a:solidFill>
              </a:rPr>
              <a:t>Was the appropriate method used to set the goal?</a:t>
            </a:r>
          </a:p>
          <a:p>
            <a:pPr marL="285750" indent="-285750">
              <a:buFont typeface="Arial" panose="020B0604020202020204" pitchFamily="34" charset="0"/>
              <a:buChar char="•"/>
            </a:pPr>
            <a:r>
              <a:rPr lang="en-US" dirty="0">
                <a:solidFill>
                  <a:schemeClr val="tx1"/>
                </a:solidFill>
              </a:rPr>
              <a:t>Intensifying the intervention rather than trying something new.</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4901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Trend line steeper than goal line</a:t>
            </a:r>
          </a:p>
        </p:txBody>
      </p:sp>
      <p:sp>
        <p:nvSpPr>
          <p:cNvPr id="7" name="Content Placeholder 3">
            <a:extLst>
              <a:ext uri="{FF2B5EF4-FFF2-40B4-BE49-F238E27FC236}">
                <a16:creationId xmlns:a16="http://schemas.microsoft.com/office/drawing/2014/main" id="{8F8D30E7-E38D-6CA1-A8DE-868F431A97C3}"/>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The trend line is steeper than the goal line.</a:t>
            </a:r>
          </a:p>
          <a:p>
            <a:endParaRPr lang="en-US" dirty="0"/>
          </a:p>
        </p:txBody>
      </p:sp>
      <p:pic>
        <p:nvPicPr>
          <p:cNvPr id="10" name="Picture 2" descr="This graph represents the data trend of a student whose trend line is steeper than the goal line.  This means that the student is progressing at a faster rate than anticipated and is on track to exceed the goal."/>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06547"/>
            <a:ext cx="7112954" cy="340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a:extLst>
              <a:ext uri="{FF2B5EF4-FFF2-40B4-BE49-F238E27FC236}">
                <a16:creationId xmlns:a16="http://schemas.microsoft.com/office/drawing/2014/main" id="{06DF82A0-0D10-528A-3B64-E2BA7C3B693B}"/>
              </a:ext>
            </a:extLst>
          </p:cNvPr>
          <p:cNvSpPr/>
          <p:nvPr/>
        </p:nvSpPr>
        <p:spPr>
          <a:xfrm>
            <a:off x="5191126" y="1890954"/>
            <a:ext cx="5429249" cy="1951915"/>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Consider: </a:t>
            </a:r>
            <a:r>
              <a:rPr lang="en-US" dirty="0">
                <a:solidFill>
                  <a:schemeClr val="tx1"/>
                </a:solidFill>
              </a:rPr>
              <a:t>Was the original goal appropriately ambitious given the student’s circumstances?</a:t>
            </a:r>
          </a:p>
        </p:txBody>
      </p:sp>
    </p:spTree>
    <p:extLst>
      <p:ext uri="{BB962C8B-B14F-4D97-AF65-F5344CB8AC3E}">
        <p14:creationId xmlns:p14="http://schemas.microsoft.com/office/powerpoint/2010/main" val="23092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Scores flat after change</a:t>
            </a:r>
          </a:p>
        </p:txBody>
      </p:sp>
      <p:sp>
        <p:nvSpPr>
          <p:cNvPr id="5" name="Content Placeholder 3">
            <a:extLst>
              <a:ext uri="{FF2B5EF4-FFF2-40B4-BE49-F238E27FC236}">
                <a16:creationId xmlns:a16="http://schemas.microsoft.com/office/drawing/2014/main" id="{F4097782-9F1E-CF08-FF04-727DBBC90B1C}"/>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After an instructional change, progress monitoring data do not indicate an increased access to instruction</a:t>
            </a:r>
          </a:p>
          <a:p>
            <a:endParaRPr lang="en-US" dirty="0"/>
          </a:p>
        </p:txBody>
      </p:sp>
      <p:pic>
        <p:nvPicPr>
          <p:cNvPr id="10" name="Picture 2" descr="This graph shows the data trend of a student whose scores are flat after an intervention chang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79790"/>
            <a:ext cx="6926203" cy="333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F9A501F2-67FC-5B9F-F5EF-41E8BB9471EE}"/>
              </a:ext>
            </a:extLst>
          </p:cNvPr>
          <p:cNvSpPr/>
          <p:nvPr/>
        </p:nvSpPr>
        <p:spPr>
          <a:xfrm>
            <a:off x="5300664" y="1689756"/>
            <a:ext cx="5405436" cy="1815444"/>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Consider: </a:t>
            </a:r>
            <a:r>
              <a:rPr lang="en-US" dirty="0">
                <a:solidFill>
                  <a:schemeClr val="tx1"/>
                </a:solidFill>
              </a:rPr>
              <a:t>Why might the original intervention have worked better for the student?</a:t>
            </a:r>
          </a:p>
        </p:txBody>
      </p:sp>
    </p:spTree>
    <p:extLst>
      <p:ext uri="{BB962C8B-B14F-4D97-AF65-F5344CB8AC3E}">
        <p14:creationId xmlns:p14="http://schemas.microsoft.com/office/powerpoint/2010/main" val="2369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Scores improving after change</a:t>
            </a:r>
          </a:p>
        </p:txBody>
      </p:sp>
      <p:sp>
        <p:nvSpPr>
          <p:cNvPr id="5" name="Content Placeholder 3">
            <a:extLst>
              <a:ext uri="{FF2B5EF4-FFF2-40B4-BE49-F238E27FC236}">
                <a16:creationId xmlns:a16="http://schemas.microsoft.com/office/drawing/2014/main" id="{ABB115F7-57D6-1B58-4CC3-DC0B1BC410E4}"/>
              </a:ext>
            </a:extLst>
          </p:cNvPr>
          <p:cNvSpPr txBox="1">
            <a:spLocks/>
          </p:cNvSpPr>
          <p:nvPr/>
        </p:nvSpPr>
        <p:spPr bwMode="gray">
          <a:xfrm>
            <a:off x="457201" y="1689755"/>
            <a:ext cx="4400549"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r>
              <a:rPr lang="en-US" sz="3200" u="sng" dirty="0"/>
              <a:t>The situation</a:t>
            </a:r>
            <a:r>
              <a:rPr lang="en-US" sz="3200" dirty="0"/>
              <a:t>: After an instructional change, the trend line is steeper than before the change was made </a:t>
            </a:r>
          </a:p>
          <a:p>
            <a:endParaRPr lang="en-US" dirty="0"/>
          </a:p>
        </p:txBody>
      </p:sp>
      <p:pic>
        <p:nvPicPr>
          <p:cNvPr id="10" name="Picture 2" descr="This is a graph that represents the data trend of a student whose scores improve after an instructional chang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60575" y="2247903"/>
            <a:ext cx="7010535" cy="346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a:extLst>
              <a:ext uri="{FF2B5EF4-FFF2-40B4-BE49-F238E27FC236}">
                <a16:creationId xmlns:a16="http://schemas.microsoft.com/office/drawing/2014/main" id="{F27F8707-3F98-9E2E-D12E-CF4784D1C1EE}"/>
              </a:ext>
            </a:extLst>
          </p:cNvPr>
          <p:cNvSpPr/>
          <p:nvPr/>
        </p:nvSpPr>
        <p:spPr>
          <a:xfrm>
            <a:off x="5375731" y="1689755"/>
            <a:ext cx="5815012" cy="1995640"/>
          </a:xfrm>
          <a:prstGeom prst="cloud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Consider: </a:t>
            </a:r>
            <a:r>
              <a:rPr lang="en-US" dirty="0">
                <a:solidFill>
                  <a:schemeClr val="tx1"/>
                </a:solidFill>
              </a:rPr>
              <a:t>Continue the intervention and monitor the student’s progress through the end of the year.</a:t>
            </a:r>
            <a:endParaRPr lang="en-US" b="1" dirty="0">
              <a:solidFill>
                <a:schemeClr val="tx1"/>
              </a:solidFill>
            </a:endParaRPr>
          </a:p>
        </p:txBody>
      </p:sp>
    </p:spTree>
    <p:extLst>
      <p:ext uri="{BB962C8B-B14F-4D97-AF65-F5344CB8AC3E}">
        <p14:creationId xmlns:p14="http://schemas.microsoft.com/office/powerpoint/2010/main" val="39436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A84F0-820B-DC5A-4744-729DB50EAC0E}"/>
              </a:ext>
            </a:extLst>
          </p:cNvPr>
          <p:cNvSpPr>
            <a:spLocks noGrp="1"/>
          </p:cNvSpPr>
          <p:nvPr>
            <p:ph type="title"/>
          </p:nvPr>
        </p:nvSpPr>
        <p:spPr/>
        <p:txBody>
          <a:bodyPr/>
          <a:lstStyle/>
          <a:p>
            <a:r>
              <a:rPr lang="en-US" dirty="0"/>
              <a:t>Decision Rules for Analyzing Progress Monitoring Data</a:t>
            </a:r>
          </a:p>
        </p:txBody>
      </p:sp>
      <p:grpSp>
        <p:nvGrpSpPr>
          <p:cNvPr id="18" name="Group 17" descr="4 Point Rule">
            <a:extLst>
              <a:ext uri="{FF2B5EF4-FFF2-40B4-BE49-F238E27FC236}">
                <a16:creationId xmlns:a16="http://schemas.microsoft.com/office/drawing/2014/main" id="{F8FFADBF-8D98-ABB7-A405-64B24754B8E6}"/>
              </a:ext>
            </a:extLst>
          </p:cNvPr>
          <p:cNvGrpSpPr/>
          <p:nvPr/>
        </p:nvGrpSpPr>
        <p:grpSpPr>
          <a:xfrm>
            <a:off x="1257299" y="2148554"/>
            <a:ext cx="10201275" cy="1100137"/>
            <a:chOff x="1257299" y="2148554"/>
            <a:chExt cx="10201275" cy="1100137"/>
          </a:xfrm>
        </p:grpSpPr>
        <p:sp>
          <p:nvSpPr>
            <p:cNvPr id="9" name="Rounded Rectangle 8">
              <a:extLst>
                <a:ext uri="{FF2B5EF4-FFF2-40B4-BE49-F238E27FC236}">
                  <a16:creationId xmlns:a16="http://schemas.microsoft.com/office/drawing/2014/main" id="{EACECD9C-BB4F-D847-53DE-EBBE923D68C1}"/>
                </a:ext>
              </a:extLst>
            </p:cNvPr>
            <p:cNvSpPr/>
            <p:nvPr/>
          </p:nvSpPr>
          <p:spPr>
            <a:xfrm>
              <a:off x="1257299" y="2148554"/>
              <a:ext cx="10201275" cy="1100137"/>
            </a:xfrm>
            <a:prstGeom prst="roundRect">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3200" dirty="0">
                  <a:solidFill>
                    <a:schemeClr val="tx1"/>
                  </a:solidFill>
                </a:rPr>
                <a:t>4 Point Rule</a:t>
              </a:r>
            </a:p>
          </p:txBody>
        </p:sp>
        <p:pic>
          <p:nvPicPr>
            <p:cNvPr id="15" name="Graphic 14" descr="4 icon">
              <a:extLst>
                <a:ext uri="{FF2B5EF4-FFF2-40B4-BE49-F238E27FC236}">
                  <a16:creationId xmlns:a16="http://schemas.microsoft.com/office/drawing/2014/main" id="{39769866-AC91-20C0-878C-6BB105952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25" y="2241422"/>
              <a:ext cx="914400" cy="914400"/>
            </a:xfrm>
            <a:prstGeom prst="rect">
              <a:avLst/>
            </a:prstGeom>
          </p:spPr>
        </p:pic>
      </p:grpSp>
      <p:grpSp>
        <p:nvGrpSpPr>
          <p:cNvPr id="19" name="Group 18" descr="Trend Line Analysis">
            <a:extLst>
              <a:ext uri="{FF2B5EF4-FFF2-40B4-BE49-F238E27FC236}">
                <a16:creationId xmlns:a16="http://schemas.microsoft.com/office/drawing/2014/main" id="{A3D5F1EE-9E98-04CE-9CB5-7B0F4573B416}"/>
              </a:ext>
            </a:extLst>
          </p:cNvPr>
          <p:cNvGrpSpPr/>
          <p:nvPr/>
        </p:nvGrpSpPr>
        <p:grpSpPr>
          <a:xfrm>
            <a:off x="1257298" y="3607165"/>
            <a:ext cx="10201275" cy="1100137"/>
            <a:chOff x="1257298" y="3607165"/>
            <a:chExt cx="10201275" cy="1100137"/>
          </a:xfrm>
        </p:grpSpPr>
        <p:sp>
          <p:nvSpPr>
            <p:cNvPr id="12" name="Rounded Rectangle 11">
              <a:extLst>
                <a:ext uri="{FF2B5EF4-FFF2-40B4-BE49-F238E27FC236}">
                  <a16:creationId xmlns:a16="http://schemas.microsoft.com/office/drawing/2014/main" id="{D35F488F-B0B0-A245-98EC-E95979E7A076}"/>
                </a:ext>
              </a:extLst>
            </p:cNvPr>
            <p:cNvSpPr/>
            <p:nvPr/>
          </p:nvSpPr>
          <p:spPr>
            <a:xfrm>
              <a:off x="1257298" y="3607165"/>
              <a:ext cx="10201275" cy="1100137"/>
            </a:xfrm>
            <a:prstGeom prst="roundRect">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3138"/>
              <a:r>
                <a:rPr lang="en-US" sz="3200" dirty="0">
                  <a:solidFill>
                    <a:schemeClr val="tx1"/>
                  </a:solidFill>
                </a:rPr>
                <a:t>Trend Line Analysis</a:t>
              </a:r>
            </a:p>
          </p:txBody>
        </p:sp>
        <p:pic>
          <p:nvPicPr>
            <p:cNvPr id="17" name="Graphic 16" descr="Linear upward trend graph icon">
              <a:extLst>
                <a:ext uri="{FF2B5EF4-FFF2-40B4-BE49-F238E27FC236}">
                  <a16:creationId xmlns:a16="http://schemas.microsoft.com/office/drawing/2014/main" id="{24A285EC-EFF3-9A74-DB41-6D6695111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1125" y="3700033"/>
              <a:ext cx="914400" cy="914400"/>
            </a:xfrm>
            <a:prstGeom prst="rect">
              <a:avLst/>
            </a:prstGeom>
          </p:spPr>
        </p:pic>
      </p:grpSp>
      <p:sp>
        <p:nvSpPr>
          <p:cNvPr id="6" name="Text Placeholder 5">
            <a:extLst>
              <a:ext uri="{FF2B5EF4-FFF2-40B4-BE49-F238E27FC236}">
                <a16:creationId xmlns:a16="http://schemas.microsoft.com/office/drawing/2014/main" id="{56A11E04-D218-2BDD-8F81-5F5CEF0E8E9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FCD8358-1756-FE4B-5A68-F4F70F2CCFA7}"/>
              </a:ext>
            </a:extLst>
          </p:cNvPr>
          <p:cNvSpPr>
            <a:spLocks noGrp="1"/>
          </p:cNvSpPr>
          <p:nvPr>
            <p:ph type="sldNum" sz="quarter" idx="14"/>
          </p:nvPr>
        </p:nvSpPr>
        <p:spPr/>
        <p:txBody>
          <a:bodyPr/>
          <a:lstStyle/>
          <a:p>
            <a:fld id="{4DBB3109-6B36-4C42-ABE5-993D6B0A452A}" type="slidenum">
              <a:rPr lang="en-US" smtClean="0"/>
              <a:pPr/>
              <a:t>37</a:t>
            </a:fld>
            <a:endParaRPr lang="en-US"/>
          </a:p>
        </p:txBody>
      </p:sp>
    </p:spTree>
    <p:extLst>
      <p:ext uri="{BB962C8B-B14F-4D97-AF65-F5344CB8AC3E}">
        <p14:creationId xmlns:p14="http://schemas.microsoft.com/office/powerpoint/2010/main" val="19416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dirty="0"/>
              <a:t>The Four Point Rule</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7200" y="1371600"/>
            <a:ext cx="11274552" cy="114485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If </a:t>
            </a:r>
            <a:r>
              <a:rPr lang="en-US" sz="2400" b="1" dirty="0"/>
              <a:t>three weeks </a:t>
            </a:r>
            <a:r>
              <a:rPr lang="en-US" sz="2400" dirty="0"/>
              <a:t>of instruction have occurred AND at least </a:t>
            </a:r>
            <a:r>
              <a:rPr lang="en-US" sz="2400" b="1" dirty="0"/>
              <a:t>six data points</a:t>
            </a:r>
            <a:r>
              <a:rPr lang="en-US" sz="2400" dirty="0"/>
              <a:t> have been collected, examine the four most recent data points.</a:t>
            </a:r>
          </a:p>
        </p:txBody>
      </p:sp>
      <p:sp>
        <p:nvSpPr>
          <p:cNvPr id="2" name="TextBox 1">
            <a:extLst>
              <a:ext uri="{FF2B5EF4-FFF2-40B4-BE49-F238E27FC236}">
                <a16:creationId xmlns:a16="http://schemas.microsoft.com/office/drawing/2014/main" id="{8465AE06-C10A-44DD-4508-69A03B9F79DD}"/>
              </a:ext>
            </a:extLst>
          </p:cNvPr>
          <p:cNvSpPr txBox="1"/>
          <p:nvPr/>
        </p:nvSpPr>
        <p:spPr>
          <a:xfrm>
            <a:off x="1371590" y="2431161"/>
            <a:ext cx="1601721" cy="461665"/>
          </a:xfrm>
          <a:prstGeom prst="rect">
            <a:avLst/>
          </a:prstGeom>
          <a:solidFill>
            <a:schemeClr val="accent2">
              <a:lumMod val="20000"/>
              <a:lumOff val="80000"/>
            </a:schemeClr>
          </a:solidFill>
          <a:ln>
            <a:solidFill>
              <a:schemeClr val="tx1"/>
            </a:solidFill>
          </a:ln>
        </p:spPr>
        <p:txBody>
          <a:bodyPr wrap="none" rtlCol="0">
            <a:spAutoFit/>
          </a:bodyPr>
          <a:lstStyle/>
          <a:p>
            <a:r>
              <a:rPr lang="en-US" sz="2400" dirty="0"/>
              <a:t>POSITIVE</a:t>
            </a:r>
            <a:endParaRPr lang="en-US" dirty="0"/>
          </a:p>
        </p:txBody>
      </p:sp>
      <p:pic>
        <p:nvPicPr>
          <p:cNvPr id="6" name="Content Placeholder 5" descr="A graph shows Alicia's reading scores.  The horizontal axis shows weeks of instruction. The vertical axis shows words read correctly.  All of Alicia’s most recent four data points were above the goal line.  This suggests that we should increase her goal.  If she reaches the grade-level benchmark, we may consider reducing the intensity of her supports.&#10;">
            <a:extLst>
              <a:ext uri="{FF2B5EF4-FFF2-40B4-BE49-F238E27FC236}">
                <a16:creationId xmlns:a16="http://schemas.microsoft.com/office/drawing/2014/main" id="{E3AF866D-3B86-4C4B-BD9E-794504F623E0}"/>
              </a:ext>
            </a:extLst>
          </p:cNvPr>
          <p:cNvPicPr>
            <a:picLocks noGrp="1" noChangeAspect="1" noChangeArrowheads="1"/>
          </p:cNvPicPr>
          <p:nvPr>
            <p:ph sz="quarter" idx="17"/>
          </p:nvPr>
        </p:nvPicPr>
        <p:blipFill>
          <a:blip r:embed="rId2" cstate="print">
            <a:extLst>
              <a:ext uri="{28A0092B-C50C-407E-A947-70E740481C1C}">
                <a14:useLocalDpi xmlns:a14="http://schemas.microsoft.com/office/drawing/2010/main" val="0"/>
              </a:ext>
            </a:extLst>
          </a:blip>
          <a:stretch>
            <a:fillRect/>
          </a:stretch>
        </p:blipFill>
        <p:spPr bwMode="auto">
          <a:xfrm>
            <a:off x="379441" y="2771790"/>
            <a:ext cx="3586020" cy="2408289"/>
          </a:xfrm>
          <a:prstGeom prst="rect">
            <a:avLst/>
          </a:prstGeom>
        </p:spPr>
      </p:pic>
      <p:sp>
        <p:nvSpPr>
          <p:cNvPr id="14" name="TextBox 13">
            <a:extLst>
              <a:ext uri="{FF2B5EF4-FFF2-40B4-BE49-F238E27FC236}">
                <a16:creationId xmlns:a16="http://schemas.microsoft.com/office/drawing/2014/main" id="{EE2C1046-E098-35F8-57B1-E665EC6DD2EA}"/>
              </a:ext>
            </a:extLst>
          </p:cNvPr>
          <p:cNvSpPr txBox="1"/>
          <p:nvPr/>
        </p:nvSpPr>
        <p:spPr>
          <a:xfrm>
            <a:off x="654305" y="5018957"/>
            <a:ext cx="3036290" cy="646331"/>
          </a:xfrm>
          <a:prstGeom prst="rect">
            <a:avLst/>
          </a:prstGeom>
          <a:noFill/>
        </p:spPr>
        <p:txBody>
          <a:bodyPr wrap="square" rtlCol="0">
            <a:spAutoFit/>
          </a:bodyPr>
          <a:lstStyle/>
          <a:p>
            <a:pPr algn="ctr"/>
            <a:r>
              <a:rPr lang="en-US" dirty="0"/>
              <a:t>If all four are above the goal line, </a:t>
            </a:r>
            <a:r>
              <a:rPr lang="en-US" i="1" dirty="0"/>
              <a:t>increase the goal</a:t>
            </a:r>
          </a:p>
        </p:txBody>
      </p:sp>
      <p:sp>
        <p:nvSpPr>
          <p:cNvPr id="3" name="TextBox 2">
            <a:extLst>
              <a:ext uri="{FF2B5EF4-FFF2-40B4-BE49-F238E27FC236}">
                <a16:creationId xmlns:a16="http://schemas.microsoft.com/office/drawing/2014/main" id="{E4EA1649-6820-F4F2-7F02-32819C56F54F}"/>
              </a:ext>
            </a:extLst>
          </p:cNvPr>
          <p:cNvSpPr txBox="1"/>
          <p:nvPr/>
        </p:nvSpPr>
        <p:spPr>
          <a:xfrm>
            <a:off x="5346678" y="2458565"/>
            <a:ext cx="1090363" cy="461665"/>
          </a:xfrm>
          <a:prstGeom prst="rect">
            <a:avLst/>
          </a:prstGeom>
          <a:solidFill>
            <a:schemeClr val="accent5">
              <a:lumMod val="20000"/>
              <a:lumOff val="80000"/>
            </a:schemeClr>
          </a:solidFill>
          <a:ln>
            <a:solidFill>
              <a:schemeClr val="tx1"/>
            </a:solidFill>
          </a:ln>
        </p:spPr>
        <p:txBody>
          <a:bodyPr wrap="none" rtlCol="0">
            <a:spAutoFit/>
          </a:bodyPr>
          <a:lstStyle/>
          <a:p>
            <a:pPr algn="ctr"/>
            <a:r>
              <a:rPr lang="en-US" sz="2400" dirty="0"/>
              <a:t>POOR</a:t>
            </a:r>
            <a:endParaRPr lang="en-US" dirty="0"/>
          </a:p>
        </p:txBody>
      </p:sp>
      <p:pic>
        <p:nvPicPr>
          <p:cNvPr id="7" name="Picture 6" descr="A similar graph shows Mandy's reading scores.  Her four most recent scores are below the goal line. Therefore, the teacher needs to change the her instructional program. The end-of-year performance goal and goal line never decrease; they can only increase. The instructional program should be tailored to bring Mandy’s scores up so they match or surpass the goal line. &#10;&#10;The advantage of the four-point rule is that it’s easy to do, as it doesn’t require calculating trend line.  The disadvantage is that it is not very sensitive.  An outlier score could delay making a decision by preventing 4 consecutive scores falling above or below the goal line.&#10;">
            <a:extLst>
              <a:ext uri="{FF2B5EF4-FFF2-40B4-BE49-F238E27FC236}">
                <a16:creationId xmlns:a16="http://schemas.microsoft.com/office/drawing/2014/main" id="{3E219B44-3F7F-4160-B759-46B7C1EE03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5461" y="2920230"/>
            <a:ext cx="3837258" cy="20809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FC756B2E-B3AE-AD87-8A71-ED4BAA15A4E8}"/>
              </a:ext>
            </a:extLst>
          </p:cNvPr>
          <p:cNvSpPr txBox="1"/>
          <p:nvPr/>
        </p:nvSpPr>
        <p:spPr>
          <a:xfrm>
            <a:off x="4547111" y="4991064"/>
            <a:ext cx="2673957" cy="923330"/>
          </a:xfrm>
          <a:prstGeom prst="rect">
            <a:avLst/>
          </a:prstGeom>
          <a:noFill/>
        </p:spPr>
        <p:txBody>
          <a:bodyPr wrap="square" rtlCol="0">
            <a:spAutoFit/>
          </a:bodyPr>
          <a:lstStyle/>
          <a:p>
            <a:pPr algn="ctr"/>
            <a:r>
              <a:rPr lang="en-US" dirty="0"/>
              <a:t>If all four are below goal line, </a:t>
            </a:r>
            <a:r>
              <a:rPr lang="en-US" i="1" dirty="0"/>
              <a:t>consider adapting the intervention</a:t>
            </a:r>
          </a:p>
        </p:txBody>
      </p:sp>
      <p:sp>
        <p:nvSpPr>
          <p:cNvPr id="4" name="TextBox 3">
            <a:extLst>
              <a:ext uri="{FF2B5EF4-FFF2-40B4-BE49-F238E27FC236}">
                <a16:creationId xmlns:a16="http://schemas.microsoft.com/office/drawing/2014/main" id="{2E0D04AC-CE99-B330-F8A5-EBAAECB48E61}"/>
              </a:ext>
            </a:extLst>
          </p:cNvPr>
          <p:cNvSpPr txBox="1"/>
          <p:nvPr/>
        </p:nvSpPr>
        <p:spPr>
          <a:xfrm>
            <a:off x="8664828" y="2473854"/>
            <a:ext cx="2577950" cy="461665"/>
          </a:xfrm>
          <a:prstGeom prst="rect">
            <a:avLst/>
          </a:prstGeom>
          <a:solidFill>
            <a:schemeClr val="accent4">
              <a:lumMod val="20000"/>
              <a:lumOff val="80000"/>
            </a:schemeClr>
          </a:solidFill>
          <a:ln>
            <a:solidFill>
              <a:schemeClr val="tx1"/>
            </a:solidFill>
          </a:ln>
        </p:spPr>
        <p:txBody>
          <a:bodyPr wrap="none" rtlCol="0">
            <a:spAutoFit/>
          </a:bodyPr>
          <a:lstStyle/>
          <a:p>
            <a:pPr algn="ctr"/>
            <a:r>
              <a:rPr lang="en-US" sz="2400" dirty="0"/>
              <a:t>QUESTIONABLE</a:t>
            </a:r>
            <a:endParaRPr lang="en-US" dirty="0"/>
          </a:p>
        </p:txBody>
      </p:sp>
      <p:pic>
        <p:nvPicPr>
          <p:cNvPr id="11" name="Picture 10" descr="A third graph shows another student's math scores. The horizontal axis shows weeks of instruction. The vertical axis shows digits correct in seven minutes. The four most recent data points are both above and below the goal line, so the teacher should keep collecting data and continue to monitor progress. ">
            <a:extLst>
              <a:ext uri="{FF2B5EF4-FFF2-40B4-BE49-F238E27FC236}">
                <a16:creationId xmlns:a16="http://schemas.microsoft.com/office/drawing/2014/main" id="{58BB5F0B-56EE-48F8-87B6-ECA6284973A9}"/>
              </a:ext>
            </a:extLst>
          </p:cNvPr>
          <p:cNvPicPr>
            <a:picLocks noChangeAspect="1"/>
          </p:cNvPicPr>
          <p:nvPr/>
        </p:nvPicPr>
        <p:blipFill>
          <a:blip r:embed="rId4"/>
          <a:stretch>
            <a:fillRect/>
          </a:stretch>
        </p:blipFill>
        <p:spPr>
          <a:xfrm>
            <a:off x="7715606" y="2875802"/>
            <a:ext cx="4476394" cy="2056883"/>
          </a:xfrm>
          <a:prstGeom prst="rect">
            <a:avLst/>
          </a:prstGeom>
        </p:spPr>
      </p:pic>
      <p:sp>
        <p:nvSpPr>
          <p:cNvPr id="17" name="TextBox 16">
            <a:extLst>
              <a:ext uri="{FF2B5EF4-FFF2-40B4-BE49-F238E27FC236}">
                <a16:creationId xmlns:a16="http://schemas.microsoft.com/office/drawing/2014/main" id="{EFCF153C-2F8D-F14C-63FA-36E85F701335}"/>
              </a:ext>
            </a:extLst>
          </p:cNvPr>
          <p:cNvSpPr txBox="1"/>
          <p:nvPr/>
        </p:nvSpPr>
        <p:spPr>
          <a:xfrm>
            <a:off x="7551481" y="5008714"/>
            <a:ext cx="4476394" cy="923330"/>
          </a:xfrm>
          <a:prstGeom prst="rect">
            <a:avLst/>
          </a:prstGeom>
          <a:noFill/>
        </p:spPr>
        <p:txBody>
          <a:bodyPr wrap="square" rtlCol="0">
            <a:spAutoFit/>
          </a:bodyPr>
          <a:lstStyle/>
          <a:p>
            <a:pPr algn="ctr"/>
            <a:r>
              <a:rPr lang="en-US" dirty="0"/>
              <a:t>If the four data points are both above and below the goal line, </a:t>
            </a:r>
            <a:r>
              <a:rPr lang="en-US" i="1" dirty="0"/>
              <a:t>keep collecting data and continue to monitor progress</a:t>
            </a:r>
            <a:r>
              <a:rPr lang="en-US" dirty="0"/>
              <a:t>.</a:t>
            </a:r>
            <a:endParaRPr lang="en-US" i="1" dirty="0"/>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38</a:t>
            </a:fld>
            <a:endParaRPr lang="en-US"/>
          </a:p>
        </p:txBody>
      </p:sp>
    </p:spTree>
    <p:extLst>
      <p:ext uri="{BB962C8B-B14F-4D97-AF65-F5344CB8AC3E}">
        <p14:creationId xmlns:p14="http://schemas.microsoft.com/office/powerpoint/2010/main" val="13327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 grpId="0" animBg="1"/>
      <p:bldP spid="16" grpId="0"/>
      <p:bldP spid="4"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dirty="0"/>
              <a:t>Trend Line Analysis</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8724" y="1196011"/>
            <a:ext cx="11274552" cy="114485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If </a:t>
            </a:r>
            <a:r>
              <a:rPr lang="en-US" sz="2400" b="1" dirty="0"/>
              <a:t>four weeks </a:t>
            </a:r>
            <a:r>
              <a:rPr lang="en-US" sz="2400" dirty="0"/>
              <a:t>of instruction have occurred AND at least </a:t>
            </a:r>
            <a:r>
              <a:rPr lang="en-US" sz="2400" b="1" dirty="0"/>
              <a:t>eight data points</a:t>
            </a:r>
            <a:r>
              <a:rPr lang="en-US" sz="2400" dirty="0"/>
              <a:t> have been collected, figure the trend of current performance and compare to goal line.</a:t>
            </a:r>
          </a:p>
        </p:txBody>
      </p:sp>
      <p:sp>
        <p:nvSpPr>
          <p:cNvPr id="2" name="TextBox 1">
            <a:extLst>
              <a:ext uri="{FF2B5EF4-FFF2-40B4-BE49-F238E27FC236}">
                <a16:creationId xmlns:a16="http://schemas.microsoft.com/office/drawing/2014/main" id="{8465AE06-C10A-44DD-4508-69A03B9F79DD}"/>
              </a:ext>
            </a:extLst>
          </p:cNvPr>
          <p:cNvSpPr txBox="1"/>
          <p:nvPr/>
        </p:nvSpPr>
        <p:spPr>
          <a:xfrm>
            <a:off x="1515537" y="2370029"/>
            <a:ext cx="1317989" cy="461665"/>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sz="2400" dirty="0"/>
              <a:t>POSITIVE</a:t>
            </a:r>
            <a:endParaRPr lang="en-US" dirty="0"/>
          </a:p>
        </p:txBody>
      </p:sp>
      <p:pic>
        <p:nvPicPr>
          <p:cNvPr id="13" name="Content Placeholder 6" descr="A graph of reading data with weeks of instruction on the horizontal axis and words read correctly on the vertical axis.  Mario's scores are marked by diamonds.  A solid trend line shows his rate of improvement.  A dashed goal line connects the X marking Mario's baseline score and another X marking his goal.  Mario’s trend line is above the goal line. This suggests that we should increase his goal.  If he reaches the grade-level benchmark, we may consider reducing the intensity of his supports.&#10;">
            <a:extLst>
              <a:ext uri="{FF2B5EF4-FFF2-40B4-BE49-F238E27FC236}">
                <a16:creationId xmlns:a16="http://schemas.microsoft.com/office/drawing/2014/main" id="{3885606E-CD02-90C1-2406-5F5FBB5DC8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7179" y="2920906"/>
            <a:ext cx="3472397" cy="208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EE2C1046-E098-35F8-57B1-E665EC6DD2EA}"/>
              </a:ext>
            </a:extLst>
          </p:cNvPr>
          <p:cNvSpPr txBox="1"/>
          <p:nvPr/>
        </p:nvSpPr>
        <p:spPr>
          <a:xfrm>
            <a:off x="491513" y="4916087"/>
            <a:ext cx="3599374" cy="877163"/>
          </a:xfrm>
          <a:prstGeom prst="rect">
            <a:avLst/>
          </a:prstGeom>
          <a:noFill/>
        </p:spPr>
        <p:txBody>
          <a:bodyPr wrap="square" rtlCol="0">
            <a:spAutoFit/>
          </a:bodyPr>
          <a:lstStyle/>
          <a:p>
            <a:pPr algn="ctr"/>
            <a:r>
              <a:rPr lang="en-US" sz="1700" dirty="0"/>
              <a:t>If the student’s trend line is steeper than the goal line, </a:t>
            </a:r>
            <a:r>
              <a:rPr lang="en-US" sz="1700" i="1" dirty="0"/>
              <a:t>increase the goal</a:t>
            </a:r>
            <a:r>
              <a:rPr lang="en-US" sz="1700" dirty="0"/>
              <a:t> (if goal is below benchmark).</a:t>
            </a:r>
            <a:endParaRPr lang="en-US" sz="1700" i="1" dirty="0"/>
          </a:p>
        </p:txBody>
      </p:sp>
      <p:sp>
        <p:nvSpPr>
          <p:cNvPr id="3" name="TextBox 2">
            <a:extLst>
              <a:ext uri="{FF2B5EF4-FFF2-40B4-BE49-F238E27FC236}">
                <a16:creationId xmlns:a16="http://schemas.microsoft.com/office/drawing/2014/main" id="{E4EA1649-6820-F4F2-7F02-32819C56F54F}"/>
              </a:ext>
            </a:extLst>
          </p:cNvPr>
          <p:cNvSpPr txBox="1"/>
          <p:nvPr/>
        </p:nvSpPr>
        <p:spPr>
          <a:xfrm>
            <a:off x="5312429" y="2402997"/>
            <a:ext cx="1158857"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POOR</a:t>
            </a:r>
            <a:endParaRPr lang="en-US" dirty="0"/>
          </a:p>
        </p:txBody>
      </p:sp>
      <p:pic>
        <p:nvPicPr>
          <p:cNvPr id="15" name="Picture 14" descr="A similar graph shows Jared's reading scores.  Jared’s trend line is below the goal line, indicating a flatter slope that will not allow him to reach his goal, so an instructional change is needed.&#10;">
            <a:extLst>
              <a:ext uri="{FF2B5EF4-FFF2-40B4-BE49-F238E27FC236}">
                <a16:creationId xmlns:a16="http://schemas.microsoft.com/office/drawing/2014/main" id="{1C7B1EDE-5709-0F7B-D782-595385010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169" y="2939582"/>
            <a:ext cx="3331379" cy="199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FC756B2E-B3AE-AD87-8A71-ED4BAA15A4E8}"/>
              </a:ext>
            </a:extLst>
          </p:cNvPr>
          <p:cNvSpPr txBox="1"/>
          <p:nvPr/>
        </p:nvSpPr>
        <p:spPr>
          <a:xfrm>
            <a:off x="4226169" y="4938408"/>
            <a:ext cx="3513408" cy="1138773"/>
          </a:xfrm>
          <a:prstGeom prst="rect">
            <a:avLst/>
          </a:prstGeom>
          <a:noFill/>
        </p:spPr>
        <p:txBody>
          <a:bodyPr wrap="square" rtlCol="0">
            <a:spAutoFit/>
          </a:bodyPr>
          <a:lstStyle/>
          <a:p>
            <a:pPr algn="ctr">
              <a:buClr>
                <a:schemeClr val="accent1"/>
              </a:buClr>
            </a:pPr>
            <a:r>
              <a:rPr lang="en-US" sz="1700" dirty="0"/>
              <a:t>If the student’s trend line is flatter than the goal line, </a:t>
            </a:r>
            <a:r>
              <a:rPr lang="en-US" sz="1700" i="1" dirty="0"/>
              <a:t>consider adapting the intervention and assess fidelity.</a:t>
            </a:r>
            <a:r>
              <a:rPr lang="en-US" sz="1700" dirty="0"/>
              <a:t> </a:t>
            </a:r>
          </a:p>
        </p:txBody>
      </p:sp>
      <p:sp>
        <p:nvSpPr>
          <p:cNvPr id="4" name="TextBox 3">
            <a:extLst>
              <a:ext uri="{FF2B5EF4-FFF2-40B4-BE49-F238E27FC236}">
                <a16:creationId xmlns:a16="http://schemas.microsoft.com/office/drawing/2014/main" id="{2E0D04AC-CE99-B330-F8A5-EBAAECB48E61}"/>
              </a:ext>
            </a:extLst>
          </p:cNvPr>
          <p:cNvSpPr txBox="1"/>
          <p:nvPr/>
        </p:nvSpPr>
        <p:spPr>
          <a:xfrm>
            <a:off x="8878333" y="2420083"/>
            <a:ext cx="2130390" cy="461665"/>
          </a:xfrm>
          <a:prstGeom prst="rect">
            <a:avLst/>
          </a:prstGeom>
          <a:solidFill>
            <a:schemeClr val="accent4">
              <a:lumMod val="20000"/>
              <a:lumOff val="80000"/>
            </a:schemeClr>
          </a:solidFill>
          <a:ln>
            <a:solidFill>
              <a:schemeClr val="tx1"/>
            </a:solidFill>
          </a:ln>
        </p:spPr>
        <p:txBody>
          <a:bodyPr wrap="none" rtlCol="0">
            <a:spAutoFit/>
          </a:bodyPr>
          <a:lstStyle/>
          <a:p>
            <a:pPr algn="ctr"/>
            <a:r>
              <a:rPr lang="en-US" sz="2400" dirty="0"/>
              <a:t>QUESTIONABLE</a:t>
            </a:r>
            <a:endParaRPr lang="en-US" dirty="0"/>
          </a:p>
        </p:txBody>
      </p:sp>
      <p:pic>
        <p:nvPicPr>
          <p:cNvPr id="19" name="Picture 18" descr="A third graph shows another student's math scores. The horizontal axis shows weeks of instruction. The vertical axis shows digits correct in seven minutes. The data points lie on the goal line, so the teacher should keep collecting data and monitoring progress.">
            <a:extLst>
              <a:ext uri="{FF2B5EF4-FFF2-40B4-BE49-F238E27FC236}">
                <a16:creationId xmlns:a16="http://schemas.microsoft.com/office/drawing/2014/main" id="{95A196B6-2774-4377-BA8E-1B0D8BA25DC5}"/>
              </a:ext>
            </a:extLst>
          </p:cNvPr>
          <p:cNvPicPr>
            <a:picLocks noChangeAspect="1"/>
          </p:cNvPicPr>
          <p:nvPr/>
        </p:nvPicPr>
        <p:blipFill>
          <a:blip r:embed="rId4"/>
          <a:stretch>
            <a:fillRect/>
          </a:stretch>
        </p:blipFill>
        <p:spPr>
          <a:xfrm>
            <a:off x="7551481" y="2940073"/>
            <a:ext cx="4439450" cy="1998335"/>
          </a:xfrm>
          <a:prstGeom prst="rect">
            <a:avLst/>
          </a:prstGeom>
        </p:spPr>
      </p:pic>
      <p:sp>
        <p:nvSpPr>
          <p:cNvPr id="17" name="TextBox 16">
            <a:extLst>
              <a:ext uri="{FF2B5EF4-FFF2-40B4-BE49-F238E27FC236}">
                <a16:creationId xmlns:a16="http://schemas.microsoft.com/office/drawing/2014/main" id="{EFCF153C-2F8D-F14C-63FA-36E85F701335}"/>
              </a:ext>
            </a:extLst>
          </p:cNvPr>
          <p:cNvSpPr txBox="1"/>
          <p:nvPr/>
        </p:nvSpPr>
        <p:spPr>
          <a:xfrm>
            <a:off x="7882296" y="5008112"/>
            <a:ext cx="3885293" cy="877163"/>
          </a:xfrm>
          <a:prstGeom prst="rect">
            <a:avLst/>
          </a:prstGeom>
          <a:noFill/>
        </p:spPr>
        <p:txBody>
          <a:bodyPr wrap="square" rtlCol="0">
            <a:spAutoFit/>
          </a:bodyPr>
          <a:lstStyle/>
          <a:p>
            <a:pPr algn="ctr">
              <a:buClr>
                <a:schemeClr val="accent1"/>
              </a:buClr>
            </a:pPr>
            <a:r>
              <a:rPr lang="en-US" sz="1700" dirty="0"/>
              <a:t>If the student’s trend line and goal line are the same, </a:t>
            </a:r>
            <a:r>
              <a:rPr lang="en-US" sz="1700" i="1" dirty="0"/>
              <a:t>keep collecting data and continue to monitor progress</a:t>
            </a:r>
            <a:r>
              <a:rPr lang="en-US" sz="1700" dirty="0"/>
              <a:t>.</a:t>
            </a:r>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39</a:t>
            </a:fld>
            <a:endParaRPr lang="en-US"/>
          </a:p>
        </p:txBody>
      </p:sp>
    </p:spTree>
    <p:extLst>
      <p:ext uri="{BB962C8B-B14F-4D97-AF65-F5344CB8AC3E}">
        <p14:creationId xmlns:p14="http://schemas.microsoft.com/office/powerpoint/2010/main" val="247098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 grpId="0" animBg="1"/>
      <p:bldP spid="16" grpId="0"/>
      <p:bldP spid="4"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3B3FE3-2DB3-8330-4610-0E8F691BC620}"/>
              </a:ext>
            </a:extLst>
          </p:cNvPr>
          <p:cNvSpPr>
            <a:spLocks noGrp="1"/>
          </p:cNvSpPr>
          <p:nvPr>
            <p:ph type="title"/>
          </p:nvPr>
        </p:nvSpPr>
        <p:spPr/>
        <p:txBody>
          <a:bodyPr/>
          <a:lstStyle/>
          <a:p>
            <a:r>
              <a:rPr lang="en-US" dirty="0"/>
              <a:t>What is Progress Monitoring?</a:t>
            </a:r>
          </a:p>
        </p:txBody>
      </p:sp>
      <p:sp>
        <p:nvSpPr>
          <p:cNvPr id="7" name="Content Placeholder 6">
            <a:extLst>
              <a:ext uri="{FF2B5EF4-FFF2-40B4-BE49-F238E27FC236}">
                <a16:creationId xmlns:a16="http://schemas.microsoft.com/office/drawing/2014/main" id="{47425317-5D81-9AC8-EE6F-8979EC5E5B43}"/>
              </a:ext>
            </a:extLst>
          </p:cNvPr>
          <p:cNvSpPr>
            <a:spLocks noGrp="1"/>
          </p:cNvSpPr>
          <p:nvPr>
            <p:ph sz="quarter" idx="15"/>
          </p:nvPr>
        </p:nvSpPr>
        <p:spPr/>
        <p:txBody>
          <a:bodyPr>
            <a:normAutofit/>
          </a:bodyPr>
          <a:lstStyle/>
          <a:p>
            <a:pPr marL="0" indent="0">
              <a:buNone/>
            </a:pPr>
            <a:r>
              <a:rPr lang="en-US" sz="3200" dirty="0"/>
              <a:t>Progress monitoring is repeated measurement of student performance over the course of intervention to index/quantify responsiveness to intervention and to thus determine, on an ongoing basis, when adjustments to the program are needed to improve responsiveness.</a:t>
            </a:r>
          </a:p>
          <a:p>
            <a:pPr marL="0" indent="0">
              <a:buNone/>
            </a:pPr>
            <a:r>
              <a:rPr lang="en-US" sz="3200" dirty="0"/>
              <a:t>		</a:t>
            </a:r>
          </a:p>
        </p:txBody>
      </p:sp>
      <p:sp>
        <p:nvSpPr>
          <p:cNvPr id="6" name="Text Placeholder 5">
            <a:extLst>
              <a:ext uri="{FF2B5EF4-FFF2-40B4-BE49-F238E27FC236}">
                <a16:creationId xmlns:a16="http://schemas.microsoft.com/office/drawing/2014/main" id="{EBA94B06-0C57-B36F-8F20-6A166D0E77A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1000" dirty="0"/>
              <a:t>National Center on Intensive Intervention, 2017</a:t>
            </a:r>
            <a:endParaRPr lang="en-US" dirty="0"/>
          </a:p>
        </p:txBody>
      </p:sp>
      <p:sp>
        <p:nvSpPr>
          <p:cNvPr id="4" name="Slide Number Placeholder 3">
            <a:extLst>
              <a:ext uri="{FF2B5EF4-FFF2-40B4-BE49-F238E27FC236}">
                <a16:creationId xmlns:a16="http://schemas.microsoft.com/office/drawing/2014/main" id="{2DA359A2-71B7-58E8-1A51-9EE810C9C65C}"/>
              </a:ext>
            </a:extLst>
          </p:cNvPr>
          <p:cNvSpPr>
            <a:spLocks noGrp="1"/>
          </p:cNvSpPr>
          <p:nvPr>
            <p:ph type="sldNum" sz="quarter" idx="14"/>
          </p:nvPr>
        </p:nvSpPr>
        <p:spPr/>
        <p:txBody>
          <a:bodyPr/>
          <a:lstStyle/>
          <a:p>
            <a:fld id="{99A20822-4A49-4D36-86E3-300BA48D3F00}" type="slidenum">
              <a:rPr lang="en-US" smtClean="0"/>
              <a:pPr/>
              <a:t>4</a:t>
            </a:fld>
            <a:endParaRPr lang="en-US" dirty="0"/>
          </a:p>
        </p:txBody>
      </p:sp>
    </p:spTree>
    <p:extLst>
      <p:ext uri="{BB962C8B-B14F-4D97-AF65-F5344CB8AC3E}">
        <p14:creationId xmlns:p14="http://schemas.microsoft.com/office/powerpoint/2010/main" val="4205618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42A5-C304-42C5-80DE-5C486E45A3C8}"/>
              </a:ext>
            </a:extLst>
          </p:cNvPr>
          <p:cNvSpPr>
            <a:spLocks noGrp="1"/>
          </p:cNvSpPr>
          <p:nvPr>
            <p:ph type="title"/>
          </p:nvPr>
        </p:nvSpPr>
        <p:spPr/>
        <p:txBody>
          <a:bodyPr/>
          <a:lstStyle/>
          <a:p>
            <a:r>
              <a:rPr lang="en-US" dirty="0"/>
              <a:t>Want to Learn More? </a:t>
            </a:r>
          </a:p>
        </p:txBody>
      </p:sp>
      <p:sp>
        <p:nvSpPr>
          <p:cNvPr id="3" name="Content Placeholder 2">
            <a:extLst>
              <a:ext uri="{FF2B5EF4-FFF2-40B4-BE49-F238E27FC236}">
                <a16:creationId xmlns:a16="http://schemas.microsoft.com/office/drawing/2014/main" id="{FAA5117D-DB61-468B-8744-6087A55E72C5}"/>
              </a:ext>
            </a:extLst>
          </p:cNvPr>
          <p:cNvSpPr>
            <a:spLocks noGrp="1"/>
          </p:cNvSpPr>
          <p:nvPr>
            <p:ph sz="quarter" idx="15"/>
          </p:nvPr>
        </p:nvSpPr>
        <p:spPr>
          <a:xfrm>
            <a:off x="2765801" y="1257300"/>
            <a:ext cx="9047546" cy="4343400"/>
          </a:xfrm>
        </p:spPr>
        <p:txBody>
          <a:bodyPr vert="horz" lIns="0" tIns="0" rIns="0" bIns="0" rtlCol="0" anchor="t">
            <a:normAutofit fontScale="92500" lnSpcReduction="20000"/>
          </a:bodyPr>
          <a:lstStyle/>
          <a:p>
            <a:r>
              <a:rPr lang="en-US" dirty="0">
                <a:hlinkClick r:id="rId3"/>
              </a:rPr>
              <a:t>NCII Academic Progress Monitoring Tools Chart</a:t>
            </a:r>
            <a:r>
              <a:rPr lang="en-US" dirty="0"/>
              <a:t>. These charts display expert ratings on the technical rigor of assessments.</a:t>
            </a:r>
          </a:p>
          <a:p>
            <a:r>
              <a:rPr lang="en-US" dirty="0">
                <a:hlinkClick r:id="rId4"/>
              </a:rPr>
              <a:t>TOOL: Student Progress Monitoring Tool for Data Collection and Graphing</a:t>
            </a:r>
            <a:r>
              <a:rPr lang="en-US" dirty="0"/>
              <a:t>. This tool is designed to help educators collect academic progress monitoring data across multiple measures as a part of the data-based individualization (DBI) process.</a:t>
            </a:r>
          </a:p>
          <a:p>
            <a:r>
              <a:rPr lang="en-US" dirty="0">
                <a:hlinkClick r:id="rId5"/>
              </a:rPr>
              <a:t>GUIDE: Strategies for Setting High-Quality Academic Individualized Education Program Goals</a:t>
            </a:r>
            <a:r>
              <a:rPr lang="en-US" dirty="0"/>
              <a:t>. In this guide, we explain how educators can establish IEP goals that are measurable, ambitious, and appropriate in light of the student's circumstances.</a:t>
            </a:r>
            <a:endParaRPr lang="en-US" dirty="0">
              <a:hlinkClick r:id="rId6"/>
            </a:endParaRPr>
          </a:p>
          <a:p>
            <a:endParaRPr lang="en-US" dirty="0"/>
          </a:p>
          <a:p>
            <a:endParaRPr lang="en-US" dirty="0"/>
          </a:p>
        </p:txBody>
      </p:sp>
      <p:pic>
        <p:nvPicPr>
          <p:cNvPr id="8" name="Picture 7">
            <a:extLst>
              <a:ext uri="{FF2B5EF4-FFF2-40B4-BE49-F238E27FC236}">
                <a16:creationId xmlns:a16="http://schemas.microsoft.com/office/drawing/2014/main" id="{9C6299EC-AF1E-4536-BF32-F2B43AA63AA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75650" y="981824"/>
            <a:ext cx="1944486" cy="1168561"/>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FBEB9120-252D-F7D0-184C-F44A8DAA863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491" y="2426409"/>
            <a:ext cx="1873645" cy="1280160"/>
          </a:xfrm>
          <a:prstGeom prst="rect">
            <a:avLst/>
          </a:prstGeom>
          <a:ln>
            <a:solidFill>
              <a:schemeClr val="tx1"/>
            </a:solidFill>
          </a:ln>
        </p:spPr>
      </p:pic>
      <p:pic>
        <p:nvPicPr>
          <p:cNvPr id="7" name="Picture 6">
            <a:extLst>
              <a:ext uri="{FF2B5EF4-FFF2-40B4-BE49-F238E27FC236}">
                <a16:creationId xmlns:a16="http://schemas.microsoft.com/office/drawing/2014/main" id="{D58277DB-352D-14DD-6D20-A97F458D6A3C}"/>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4404" y="3735421"/>
            <a:ext cx="1705732" cy="2208179"/>
          </a:xfrm>
          <a:prstGeom prst="rect">
            <a:avLst/>
          </a:prstGeom>
        </p:spPr>
      </p:pic>
      <p:sp>
        <p:nvSpPr>
          <p:cNvPr id="4" name="Text Placeholder 3">
            <a:extLst>
              <a:ext uri="{FF2B5EF4-FFF2-40B4-BE49-F238E27FC236}">
                <a16:creationId xmlns:a16="http://schemas.microsoft.com/office/drawing/2014/main" id="{033D1DDA-478B-460B-9300-8EB1C21F3599}"/>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41F0CC6-F7C1-4B4F-A517-14D96D205F07}"/>
              </a:ext>
            </a:extLst>
          </p:cNvPr>
          <p:cNvSpPr>
            <a:spLocks noGrp="1"/>
          </p:cNvSpPr>
          <p:nvPr>
            <p:ph type="sldNum" sz="quarter" idx="14"/>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669100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EFCC-1CA2-917D-BCC6-A45772C00990}"/>
              </a:ext>
            </a:extLst>
          </p:cNvPr>
          <p:cNvSpPr>
            <a:spLocks noGrp="1"/>
          </p:cNvSpPr>
          <p:nvPr>
            <p:ph type="title"/>
          </p:nvPr>
        </p:nvSpPr>
        <p:spPr/>
        <p:txBody>
          <a:bodyPr/>
          <a:lstStyle/>
          <a:p>
            <a:r>
              <a:rPr lang="en-US" dirty="0"/>
              <a:t>Additional NCII Training Modules</a:t>
            </a:r>
          </a:p>
        </p:txBody>
      </p:sp>
      <p:pic>
        <p:nvPicPr>
          <p:cNvPr id="15" name="Content Placeholder 14" descr="Screenshot of NCII's Online Learning Modules">
            <a:extLst>
              <a:ext uri="{FF2B5EF4-FFF2-40B4-BE49-F238E27FC236}">
                <a16:creationId xmlns:a16="http://schemas.microsoft.com/office/drawing/2014/main" id="{9D4FBC7B-29A0-42E2-36E3-C42A4B6BE0FB}"/>
              </a:ext>
            </a:extLst>
          </p:cNvPr>
          <p:cNvPicPr>
            <a:picLocks noGrp="1" noChangeAspect="1"/>
          </p:cNvPicPr>
          <p:nvPr>
            <p:ph sz="quarter" idx="15"/>
          </p:nvPr>
        </p:nvPicPr>
        <p:blipFill>
          <a:blip r:embed="rId2"/>
          <a:stretch>
            <a:fillRect/>
          </a:stretch>
        </p:blipFill>
        <p:spPr>
          <a:xfrm>
            <a:off x="1303507" y="1035995"/>
            <a:ext cx="9744448" cy="4474723"/>
          </a:xfrm>
        </p:spPr>
      </p:pic>
      <p:sp>
        <p:nvSpPr>
          <p:cNvPr id="4" name="Text Placeholder 3">
            <a:extLst>
              <a:ext uri="{FF2B5EF4-FFF2-40B4-BE49-F238E27FC236}">
                <a16:creationId xmlns:a16="http://schemas.microsoft.com/office/drawing/2014/main" id="{B10CCFB8-B93D-F2AD-BB2F-328C4DBFD05E}"/>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252F0D9-0203-A59E-0B7B-49CE93B7C3F4}"/>
              </a:ext>
            </a:extLst>
          </p:cNvPr>
          <p:cNvSpPr>
            <a:spLocks noGrp="1"/>
          </p:cNvSpPr>
          <p:nvPr>
            <p:ph type="sldNum" sz="quarter" idx="14"/>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1689810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CAC1-AE30-22D6-9D6D-CB991EFB84AD}"/>
              </a:ext>
            </a:extLst>
          </p:cNvPr>
          <p:cNvSpPr>
            <a:spLocks noGrp="1"/>
          </p:cNvSpPr>
          <p:nvPr>
            <p:ph type="title"/>
          </p:nvPr>
        </p:nvSpPr>
        <p:spPr/>
        <p:txBody>
          <a:bodyPr/>
          <a:lstStyle/>
          <a:p>
            <a:r>
              <a:rPr lang="en-US" dirty="0"/>
              <a:t>Partner Training Modules</a:t>
            </a:r>
          </a:p>
        </p:txBody>
      </p:sp>
      <p:pic>
        <p:nvPicPr>
          <p:cNvPr id="18" name="Picture 17" descr="IRIS Center's Progress Monitoring: Mathematics resource">
            <a:extLst>
              <a:ext uri="{FF2B5EF4-FFF2-40B4-BE49-F238E27FC236}">
                <a16:creationId xmlns:a16="http://schemas.microsoft.com/office/drawing/2014/main" id="{039BA157-943B-9363-3A49-06B731C2255C}"/>
              </a:ext>
            </a:extLst>
          </p:cNvPr>
          <p:cNvPicPr>
            <a:picLocks noChangeAspect="1"/>
          </p:cNvPicPr>
          <p:nvPr/>
        </p:nvPicPr>
        <p:blipFill>
          <a:blip r:embed="rId2"/>
          <a:stretch>
            <a:fillRect/>
          </a:stretch>
        </p:blipFill>
        <p:spPr>
          <a:xfrm>
            <a:off x="457200" y="1180703"/>
            <a:ext cx="3274322" cy="2476897"/>
          </a:xfrm>
          <a:prstGeom prst="rect">
            <a:avLst/>
          </a:prstGeom>
        </p:spPr>
      </p:pic>
      <p:pic>
        <p:nvPicPr>
          <p:cNvPr id="20" name="Picture 19" descr="IRIS Center's Progress Monitoring: Reading resource">
            <a:extLst>
              <a:ext uri="{FF2B5EF4-FFF2-40B4-BE49-F238E27FC236}">
                <a16:creationId xmlns:a16="http://schemas.microsoft.com/office/drawing/2014/main" id="{A1A1289B-2E55-ADB7-F5B3-41840852486C}"/>
              </a:ext>
            </a:extLst>
          </p:cNvPr>
          <p:cNvPicPr>
            <a:picLocks noChangeAspect="1"/>
          </p:cNvPicPr>
          <p:nvPr/>
        </p:nvPicPr>
        <p:blipFill>
          <a:blip r:embed="rId3"/>
          <a:stretch>
            <a:fillRect/>
          </a:stretch>
        </p:blipFill>
        <p:spPr>
          <a:xfrm>
            <a:off x="1978253" y="2275138"/>
            <a:ext cx="4067070" cy="3107933"/>
          </a:xfrm>
          <a:prstGeom prst="rect">
            <a:avLst/>
          </a:prstGeom>
        </p:spPr>
      </p:pic>
      <p:pic>
        <p:nvPicPr>
          <p:cNvPr id="12" name="Picture 11" descr="IRIS Center logo">
            <a:extLst>
              <a:ext uri="{FF2B5EF4-FFF2-40B4-BE49-F238E27FC236}">
                <a16:creationId xmlns:a16="http://schemas.microsoft.com/office/drawing/2014/main" id="{F9BACA0B-934F-21C8-DD71-8E88B5604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718" y="4582862"/>
            <a:ext cx="2428875" cy="1190625"/>
          </a:xfrm>
          <a:prstGeom prst="rect">
            <a:avLst/>
          </a:prstGeom>
        </p:spPr>
      </p:pic>
      <p:pic>
        <p:nvPicPr>
          <p:cNvPr id="7" name="Content Placeholder 6" descr="PROGRESS Center's &quot;The What and Why of Measurable Annual Goals&quot; resource">
            <a:extLst>
              <a:ext uri="{FF2B5EF4-FFF2-40B4-BE49-F238E27FC236}">
                <a16:creationId xmlns:a16="http://schemas.microsoft.com/office/drawing/2014/main" id="{4B89A971-4E84-F30F-DD27-3E37A6777B69}"/>
              </a:ext>
            </a:extLst>
          </p:cNvPr>
          <p:cNvPicPr>
            <a:picLocks noGrp="1" noChangeAspect="1"/>
          </p:cNvPicPr>
          <p:nvPr>
            <p:ph sz="quarter" idx="15"/>
          </p:nvPr>
        </p:nvPicPr>
        <p:blipFill>
          <a:blip r:embed="rId5"/>
          <a:stretch>
            <a:fillRect/>
          </a:stretch>
        </p:blipFill>
        <p:spPr>
          <a:xfrm>
            <a:off x="6894859" y="1129392"/>
            <a:ext cx="2252133" cy="4343400"/>
          </a:xfrm>
          <a:ln>
            <a:solidFill>
              <a:schemeClr val="tx1"/>
            </a:solidFill>
          </a:ln>
        </p:spPr>
      </p:pic>
      <p:pic>
        <p:nvPicPr>
          <p:cNvPr id="14" name="Picture 13" descr="PROGRESS Center logo">
            <a:extLst>
              <a:ext uri="{FF2B5EF4-FFF2-40B4-BE49-F238E27FC236}">
                <a16:creationId xmlns:a16="http://schemas.microsoft.com/office/drawing/2014/main" id="{8059D9F2-81CC-8846-EEA0-CBA05D090ED9}"/>
              </a:ext>
            </a:extLst>
          </p:cNvPr>
          <p:cNvPicPr>
            <a:picLocks noChangeAspect="1"/>
          </p:cNvPicPr>
          <p:nvPr/>
        </p:nvPicPr>
        <p:blipFill rotWithShape="1">
          <a:blip r:embed="rId6">
            <a:extLst>
              <a:ext uri="{28A0092B-C50C-407E-A947-70E740481C1C}">
                <a14:useLocalDpi xmlns:a14="http://schemas.microsoft.com/office/drawing/2010/main" val="0"/>
              </a:ext>
            </a:extLst>
          </a:blip>
          <a:srcRect l="9704" t="866" r="11605" b="-866"/>
          <a:stretch/>
        </p:blipFill>
        <p:spPr>
          <a:xfrm>
            <a:off x="8763201" y="4020434"/>
            <a:ext cx="2986788" cy="1186118"/>
          </a:xfrm>
          <a:prstGeom prst="rect">
            <a:avLst/>
          </a:prstGeom>
          <a:ln w="38100">
            <a:solidFill>
              <a:srgbClr val="4C8D40"/>
            </a:solidFill>
          </a:ln>
        </p:spPr>
      </p:pic>
      <p:sp>
        <p:nvSpPr>
          <p:cNvPr id="4" name="Text Placeholder 3">
            <a:extLst>
              <a:ext uri="{FF2B5EF4-FFF2-40B4-BE49-F238E27FC236}">
                <a16:creationId xmlns:a16="http://schemas.microsoft.com/office/drawing/2014/main" id="{ABC1F0F6-6A7E-DE6F-64D8-81A32262060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0382BA6-A1E3-2194-0354-08F1A9DDE876}"/>
              </a:ext>
            </a:extLst>
          </p:cNvPr>
          <p:cNvSpPr>
            <a:spLocks noGrp="1"/>
          </p:cNvSpPr>
          <p:nvPr>
            <p:ph type="sldNum" sz="quarter" idx="14"/>
          </p:nvPr>
        </p:nvSpPr>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117692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pPr>
              <a:spcBef>
                <a:spcPts val="0"/>
              </a:spcBef>
              <a:buClr>
                <a:schemeClr val="accent1"/>
              </a:buClr>
            </a:pPr>
            <a:r>
              <a:rPr lang="en-US" dirty="0"/>
              <a:t>This presentation was produced under the U.S. Department of Education, Office of Special Education Programs, Award No. H326Q260001.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resource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43</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A064-AB8C-F5E1-1AE4-4258667360DF}"/>
              </a:ext>
            </a:extLst>
          </p:cNvPr>
          <p:cNvSpPr>
            <a:spLocks noGrp="1"/>
          </p:cNvSpPr>
          <p:nvPr>
            <p:ph type="title" idx="4294967295"/>
          </p:nvPr>
        </p:nvSpPr>
        <p:spPr>
          <a:xfrm>
            <a:off x="457200" y="-1280160"/>
            <a:ext cx="11276076" cy="1280160"/>
          </a:xfrm>
        </p:spPr>
        <p:txBody>
          <a:bodyPr vert="horz" lIns="0" tIns="0" rIns="0" bIns="0" rtlCol="0" anchor="b" anchorCtr="0">
            <a:normAutofit/>
          </a:bodyPr>
          <a:lstStyle/>
          <a:p>
            <a:r>
              <a:rPr lang="en-US" dirty="0"/>
              <a:t>NCII Contact Information</a:t>
            </a:r>
          </a:p>
        </p:txBody>
      </p:sp>
      <p:pic>
        <p:nvPicPr>
          <p:cNvPr id="15" name="Picture Placeholder 14" descr="A hand carrying a walking person icon on a graph with an upward trend">
            <a:extLst>
              <a:ext uri="{FF2B5EF4-FFF2-40B4-BE49-F238E27FC236}">
                <a16:creationId xmlns:a16="http://schemas.microsoft.com/office/drawing/2014/main" id="{A0064369-10A3-4C10-B79E-0416C6A742B2}"/>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29113" b="29113"/>
          <a:stretch/>
        </p:blipFill>
        <p:spPr>
          <a:xfrm>
            <a:off x="730250" y="1096963"/>
            <a:ext cx="10533063" cy="2514600"/>
          </a:xfrm>
          <a:effectLst/>
        </p:spPr>
      </p:pic>
      <p:sp>
        <p:nvSpPr>
          <p:cNvPr id="9" name="Text Placeholder 8">
            <a:extLst>
              <a:ext uri="{FF2B5EF4-FFF2-40B4-BE49-F238E27FC236}">
                <a16:creationId xmlns:a16="http://schemas.microsoft.com/office/drawing/2014/main" id="{62D91556-B89F-47FF-890A-092B3E8979B5}"/>
              </a:ext>
              <a:ext uri="{C183D7F6-B498-43B3-948B-1728B52AA6E4}">
                <adec:decorative xmlns:adec="http://schemas.microsoft.com/office/drawing/2017/decorative" val="1"/>
              </a:ext>
            </a:extLst>
          </p:cNvPr>
          <p:cNvSpPr>
            <a:spLocks noGrp="1"/>
          </p:cNvSpPr>
          <p:nvPr>
            <p:ph type="body" sz="quarter" idx="23"/>
          </p:nvPr>
        </p:nvSpPr>
        <p:spPr>
          <a:xfrm>
            <a:off x="730250" y="1096963"/>
            <a:ext cx="10533888" cy="2514600"/>
          </a:xfrm>
          <a:solidFill>
            <a:schemeClr val="bg2">
              <a:lumMod val="50000"/>
              <a:alpha val="85000"/>
            </a:schemeClr>
          </a:solidFill>
        </p:spPr>
        <p:txBody>
          <a:bodyPr/>
          <a:lstStyle/>
          <a:p>
            <a:endParaRPr lang="en-US" dirty="0"/>
          </a:p>
        </p:txBody>
      </p:sp>
      <p:sp>
        <p:nvSpPr>
          <p:cNvPr id="5" name="Slide Number Placeholder 4">
            <a:extLst>
              <a:ext uri="{FF2B5EF4-FFF2-40B4-BE49-F238E27FC236}">
                <a16:creationId xmlns:a16="http://schemas.microsoft.com/office/drawing/2014/main" id="{3D4798B2-C908-4741-98DD-8E6626574CFB}"/>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44</a:t>
            </a:fld>
            <a:endParaRPr lang="en-US" dirty="0"/>
          </a:p>
        </p:txBody>
      </p:sp>
    </p:spTree>
    <p:extLst>
      <p:ext uri="{BB962C8B-B14F-4D97-AF65-F5344CB8AC3E}">
        <p14:creationId xmlns:p14="http://schemas.microsoft.com/office/powerpoint/2010/main" val="81698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3B3FE3-2DB3-8330-4610-0E8F691BC620}"/>
              </a:ext>
            </a:extLst>
          </p:cNvPr>
          <p:cNvSpPr>
            <a:spLocks noGrp="1"/>
          </p:cNvSpPr>
          <p:nvPr>
            <p:ph type="title"/>
          </p:nvPr>
        </p:nvSpPr>
        <p:spPr/>
        <p:txBody>
          <a:bodyPr>
            <a:normAutofit/>
          </a:bodyPr>
          <a:lstStyle/>
          <a:p>
            <a:r>
              <a:rPr lang="en-US" dirty="0"/>
              <a:t>Monitoring Progress vs. Progress Monitoring</a:t>
            </a:r>
          </a:p>
        </p:txBody>
      </p:sp>
      <p:sp>
        <p:nvSpPr>
          <p:cNvPr id="7" name="Content Placeholder 6">
            <a:extLst>
              <a:ext uri="{FF2B5EF4-FFF2-40B4-BE49-F238E27FC236}">
                <a16:creationId xmlns:a16="http://schemas.microsoft.com/office/drawing/2014/main" id="{47425317-5D81-9AC8-EE6F-8979EC5E5B43}"/>
              </a:ext>
            </a:extLst>
          </p:cNvPr>
          <p:cNvSpPr>
            <a:spLocks noGrp="1"/>
          </p:cNvSpPr>
          <p:nvPr>
            <p:ph sz="quarter" idx="15"/>
          </p:nvPr>
        </p:nvSpPr>
        <p:spPr>
          <a:xfrm>
            <a:off x="457200" y="1371600"/>
            <a:ext cx="11274552" cy="669072"/>
          </a:xfrm>
        </p:spPr>
        <p:txBody>
          <a:bodyPr>
            <a:normAutofit/>
          </a:bodyPr>
          <a:lstStyle/>
          <a:p>
            <a:pPr marL="0" indent="0" algn="ctr">
              <a:buNone/>
            </a:pPr>
            <a:r>
              <a:rPr lang="en-US" sz="2800" b="1" i="1" dirty="0"/>
              <a:t>Monitoring progress </a:t>
            </a:r>
            <a:r>
              <a:rPr lang="en-US" sz="2800" dirty="0"/>
              <a:t>is not the same as </a:t>
            </a:r>
            <a:r>
              <a:rPr lang="en-US" sz="2800" b="1" i="1" dirty="0"/>
              <a:t>progress monitoring.</a:t>
            </a:r>
          </a:p>
        </p:txBody>
      </p:sp>
      <p:sp>
        <p:nvSpPr>
          <p:cNvPr id="8" name="Rounded Rectangle 7">
            <a:extLst>
              <a:ext uri="{FF2B5EF4-FFF2-40B4-BE49-F238E27FC236}">
                <a16:creationId xmlns:a16="http://schemas.microsoft.com/office/drawing/2014/main" id="{172D1DEC-40E3-F69D-3013-305DA304D6BB}"/>
              </a:ext>
            </a:extLst>
          </p:cNvPr>
          <p:cNvSpPr/>
          <p:nvPr/>
        </p:nvSpPr>
        <p:spPr>
          <a:xfrm>
            <a:off x="611945" y="2024494"/>
            <a:ext cx="5376556" cy="3643532"/>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Monitoring Progress</a:t>
            </a:r>
          </a:p>
          <a:p>
            <a:pPr marL="285750" indent="-285750">
              <a:spcBef>
                <a:spcPts val="600"/>
              </a:spcBef>
              <a:buFont typeface="Arial" panose="020B0604020202020204" pitchFamily="34" charset="0"/>
              <a:buChar char="•"/>
            </a:pPr>
            <a:r>
              <a:rPr lang="en-US" dirty="0">
                <a:solidFill>
                  <a:schemeClr val="bg1"/>
                </a:solidFill>
              </a:rPr>
              <a:t>Often informal or unstandardized</a:t>
            </a:r>
          </a:p>
          <a:p>
            <a:pPr marL="285750" indent="-285750">
              <a:spcBef>
                <a:spcPts val="600"/>
              </a:spcBef>
              <a:buFont typeface="Arial" panose="020B0604020202020204" pitchFamily="34" charset="0"/>
              <a:buChar char="•"/>
            </a:pPr>
            <a:r>
              <a:rPr lang="en-US" dirty="0">
                <a:solidFill>
                  <a:schemeClr val="bg1"/>
                </a:solidFill>
              </a:rPr>
              <a:t>Can occur during daily instruction</a:t>
            </a:r>
          </a:p>
          <a:p>
            <a:pPr marL="285750" indent="-285750">
              <a:spcBef>
                <a:spcPts val="600"/>
              </a:spcBef>
              <a:buFont typeface="Arial" panose="020B0604020202020204" pitchFamily="34" charset="0"/>
              <a:buChar char="•"/>
            </a:pPr>
            <a:r>
              <a:rPr lang="en-US" dirty="0">
                <a:solidFill>
                  <a:schemeClr val="bg1"/>
                </a:solidFill>
              </a:rPr>
              <a:t>Provides data for immediate, real-time instructional decisions</a:t>
            </a:r>
          </a:p>
          <a:p>
            <a:pPr marL="285750" indent="-285750">
              <a:spcBef>
                <a:spcPts val="600"/>
              </a:spcBef>
              <a:buFont typeface="Arial" panose="020B0604020202020204" pitchFamily="34" charset="0"/>
              <a:buChar char="•"/>
            </a:pPr>
            <a:r>
              <a:rPr lang="en-US" dirty="0">
                <a:solidFill>
                  <a:schemeClr val="bg1"/>
                </a:solidFill>
              </a:rPr>
              <a:t>Uses formative assessments, questioning, providing feedback, and similar strategies</a:t>
            </a:r>
          </a:p>
          <a:p>
            <a:pPr marL="285750" indent="-285750">
              <a:spcBef>
                <a:spcPts val="600"/>
              </a:spcBef>
              <a:buFont typeface="Arial" panose="020B0604020202020204" pitchFamily="34" charset="0"/>
              <a:buChar char="•"/>
            </a:pPr>
            <a:r>
              <a:rPr lang="en-US" dirty="0">
                <a:solidFill>
                  <a:schemeClr val="bg1"/>
                </a:solidFill>
              </a:rPr>
              <a:t>Used for all students</a:t>
            </a:r>
          </a:p>
        </p:txBody>
      </p:sp>
      <p:sp>
        <p:nvSpPr>
          <p:cNvPr id="3" name="Rounded Rectangle 2">
            <a:extLst>
              <a:ext uri="{FF2B5EF4-FFF2-40B4-BE49-F238E27FC236}">
                <a16:creationId xmlns:a16="http://schemas.microsoft.com/office/drawing/2014/main" id="{262E6C24-FA38-FA8F-1C1C-5FE33BACCFF3}"/>
              </a:ext>
            </a:extLst>
          </p:cNvPr>
          <p:cNvSpPr/>
          <p:nvPr/>
        </p:nvSpPr>
        <p:spPr>
          <a:xfrm>
            <a:off x="6203501" y="2024494"/>
            <a:ext cx="5376672" cy="3643532"/>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Progress Monitoring</a:t>
            </a:r>
          </a:p>
          <a:p>
            <a:pPr marL="285750" indent="-285750">
              <a:spcBef>
                <a:spcPts val="600"/>
              </a:spcBef>
              <a:buFont typeface="Arial" panose="020B0604020202020204" pitchFamily="34" charset="0"/>
              <a:buChar char="•"/>
            </a:pPr>
            <a:r>
              <a:rPr lang="en-US" dirty="0">
                <a:solidFill>
                  <a:schemeClr val="bg1"/>
                </a:solidFill>
              </a:rPr>
              <a:t>Valid and reliable measures, with standardized delivery</a:t>
            </a:r>
          </a:p>
          <a:p>
            <a:pPr marL="285750" indent="-285750">
              <a:spcBef>
                <a:spcPts val="600"/>
              </a:spcBef>
              <a:buFont typeface="Arial" panose="020B0604020202020204" pitchFamily="34" charset="0"/>
              <a:buChar char="•"/>
            </a:pPr>
            <a:r>
              <a:rPr lang="en-US" dirty="0">
                <a:solidFill>
                  <a:schemeClr val="bg1"/>
                </a:solidFill>
              </a:rPr>
              <a:t>Frequency depends on intensity of instruction and recommendations of the  developer (e.g., weekly or monthly)</a:t>
            </a:r>
          </a:p>
          <a:p>
            <a:pPr marL="285750" indent="-285750">
              <a:spcBef>
                <a:spcPts val="600"/>
              </a:spcBef>
              <a:buFont typeface="Arial" panose="020B0604020202020204" pitchFamily="34" charset="0"/>
              <a:buChar char="•"/>
            </a:pPr>
            <a:r>
              <a:rPr lang="en-US" dirty="0">
                <a:solidFill>
                  <a:schemeClr val="bg1"/>
                </a:solidFill>
              </a:rPr>
              <a:t>Requires ongoing and graphed data (i.e., 6–9 data points for valid interpretation</a:t>
            </a:r>
          </a:p>
          <a:p>
            <a:pPr marL="285750" indent="-285750">
              <a:spcBef>
                <a:spcPts val="600"/>
              </a:spcBef>
              <a:buFont typeface="Arial" panose="020B0604020202020204" pitchFamily="34" charset="0"/>
              <a:buChar char="•"/>
            </a:pPr>
            <a:r>
              <a:rPr lang="en-US" dirty="0">
                <a:solidFill>
                  <a:schemeClr val="bg1"/>
                </a:solidFill>
              </a:rPr>
              <a:t>Used for entitlement decisions and students receiving targeted and intensive interventions</a:t>
            </a:r>
          </a:p>
        </p:txBody>
      </p:sp>
      <p:sp>
        <p:nvSpPr>
          <p:cNvPr id="4" name="Slide Number Placeholder 3">
            <a:extLst>
              <a:ext uri="{FF2B5EF4-FFF2-40B4-BE49-F238E27FC236}">
                <a16:creationId xmlns:a16="http://schemas.microsoft.com/office/drawing/2014/main" id="{2DA359A2-71B7-58E8-1A51-9EE810C9C65C}"/>
              </a:ext>
            </a:extLst>
          </p:cNvPr>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68211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AB5E-D115-9DDF-B023-4E8B3F4185A4}"/>
              </a:ext>
            </a:extLst>
          </p:cNvPr>
          <p:cNvSpPr>
            <a:spLocks noGrp="1"/>
          </p:cNvSpPr>
          <p:nvPr>
            <p:ph type="title"/>
          </p:nvPr>
        </p:nvSpPr>
        <p:spPr/>
        <p:txBody>
          <a:bodyPr/>
          <a:lstStyle/>
          <a:p>
            <a:r>
              <a:rPr lang="en-US" dirty="0"/>
              <a:t>Why Is Progress Monitoring Important?</a:t>
            </a:r>
          </a:p>
        </p:txBody>
      </p:sp>
      <p:sp>
        <p:nvSpPr>
          <p:cNvPr id="6" name="Oval 5">
            <a:extLst>
              <a:ext uri="{FF2B5EF4-FFF2-40B4-BE49-F238E27FC236}">
                <a16:creationId xmlns:a16="http://schemas.microsoft.com/office/drawing/2014/main" id="{37173982-265D-8F5E-9E88-78BECFAC6C22}"/>
              </a:ext>
            </a:extLst>
          </p:cNvPr>
          <p:cNvSpPr>
            <a:spLocks noChangeAspect="1"/>
          </p:cNvSpPr>
          <p:nvPr/>
        </p:nvSpPr>
        <p:spPr>
          <a:xfrm>
            <a:off x="5362954" y="2771262"/>
            <a:ext cx="1463040" cy="146304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Data allow us to</a:t>
            </a:r>
          </a:p>
        </p:txBody>
      </p:sp>
      <p:grpSp>
        <p:nvGrpSpPr>
          <p:cNvPr id="4" name="Group 3" descr="Identify students who are not making adequate progress">
            <a:extLst>
              <a:ext uri="{FF2B5EF4-FFF2-40B4-BE49-F238E27FC236}">
                <a16:creationId xmlns:a16="http://schemas.microsoft.com/office/drawing/2014/main" id="{1B96494D-595D-F965-971F-EF99AEE3D6F7}"/>
              </a:ext>
            </a:extLst>
          </p:cNvPr>
          <p:cNvGrpSpPr/>
          <p:nvPr/>
        </p:nvGrpSpPr>
        <p:grpSpPr>
          <a:xfrm>
            <a:off x="4866179" y="1136914"/>
            <a:ext cx="2456593" cy="1558530"/>
            <a:chOff x="4866179" y="1136914"/>
            <a:chExt cx="2456593" cy="1558530"/>
          </a:xfrm>
        </p:grpSpPr>
        <p:sp>
          <p:nvSpPr>
            <p:cNvPr id="15" name="Right Arrow 14">
              <a:extLst>
                <a:ext uri="{FF2B5EF4-FFF2-40B4-BE49-F238E27FC236}">
                  <a16:creationId xmlns:a16="http://schemas.microsoft.com/office/drawing/2014/main" id="{9DED937E-468C-13A9-F3E3-6D96BE3DE1CD}"/>
                </a:ext>
              </a:extLst>
            </p:cNvPr>
            <p:cNvSpPr/>
            <p:nvPr/>
          </p:nvSpPr>
          <p:spPr>
            <a:xfrm rot="5400000">
              <a:off x="5482399" y="1744470"/>
              <a:ext cx="1224151" cy="677798"/>
            </a:xfrm>
            <a:prstGeom prst="right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a:extLst>
                <a:ext uri="{FF2B5EF4-FFF2-40B4-BE49-F238E27FC236}">
                  <a16:creationId xmlns:a16="http://schemas.microsoft.com/office/drawing/2014/main" id="{8C27242A-4E51-B3E9-3898-DF64B8F92F1A}"/>
                </a:ext>
              </a:extLst>
            </p:cNvPr>
            <p:cNvSpPr/>
            <p:nvPr/>
          </p:nvSpPr>
          <p:spPr>
            <a:xfrm>
              <a:off x="4866179" y="1136914"/>
              <a:ext cx="2456593" cy="1031037"/>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Identify students who are not making adequate progress</a:t>
              </a:r>
            </a:p>
          </p:txBody>
        </p:sp>
      </p:grpSp>
      <p:grpSp>
        <p:nvGrpSpPr>
          <p:cNvPr id="9" name="Group 8" descr="Determine when an instructional change is needed">
            <a:extLst>
              <a:ext uri="{FF2B5EF4-FFF2-40B4-BE49-F238E27FC236}">
                <a16:creationId xmlns:a16="http://schemas.microsoft.com/office/drawing/2014/main" id="{894B1933-286A-8476-8184-A898B0F28DB3}"/>
              </a:ext>
            </a:extLst>
          </p:cNvPr>
          <p:cNvGrpSpPr/>
          <p:nvPr/>
        </p:nvGrpSpPr>
        <p:grpSpPr>
          <a:xfrm>
            <a:off x="6825996" y="1886573"/>
            <a:ext cx="3294081" cy="1225710"/>
            <a:chOff x="6825996" y="1886573"/>
            <a:chExt cx="3294081" cy="1225710"/>
          </a:xfrm>
        </p:grpSpPr>
        <p:sp>
          <p:nvSpPr>
            <p:cNvPr id="18" name="Right Arrow 17">
              <a:extLst>
                <a:ext uri="{FF2B5EF4-FFF2-40B4-BE49-F238E27FC236}">
                  <a16:creationId xmlns:a16="http://schemas.microsoft.com/office/drawing/2014/main" id="{4D7D5A83-754D-B736-A257-2BADD223CAC9}"/>
                </a:ext>
              </a:extLst>
            </p:cNvPr>
            <p:cNvSpPr/>
            <p:nvPr/>
          </p:nvSpPr>
          <p:spPr>
            <a:xfrm rot="8561088">
              <a:off x="6825996" y="2434485"/>
              <a:ext cx="1224151" cy="677798"/>
            </a:xfrm>
            <a:prstGeom prst="rightArrow">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a:extLst>
                <a:ext uri="{FF2B5EF4-FFF2-40B4-BE49-F238E27FC236}">
                  <a16:creationId xmlns:a16="http://schemas.microsoft.com/office/drawing/2014/main" id="{A7536316-8F61-4548-7B2D-531873AC519C}"/>
                </a:ext>
              </a:extLst>
            </p:cNvPr>
            <p:cNvSpPr/>
            <p:nvPr/>
          </p:nvSpPr>
          <p:spPr>
            <a:xfrm>
              <a:off x="7660341" y="1886573"/>
              <a:ext cx="2459736" cy="1033272"/>
            </a:xfrm>
            <a:prstGeom prst="roundRect">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Determine when an instructional change is needed</a:t>
              </a:r>
            </a:p>
          </p:txBody>
        </p:sp>
      </p:grpSp>
      <p:grpSp>
        <p:nvGrpSpPr>
          <p:cNvPr id="14" name="Group 13" descr="Support communication with parents and students">
            <a:extLst>
              <a:ext uri="{FF2B5EF4-FFF2-40B4-BE49-F238E27FC236}">
                <a16:creationId xmlns:a16="http://schemas.microsoft.com/office/drawing/2014/main" id="{A96672F4-BB37-E32E-9AD1-12E0623CD7F3}"/>
              </a:ext>
            </a:extLst>
          </p:cNvPr>
          <p:cNvGrpSpPr/>
          <p:nvPr/>
        </p:nvGrpSpPr>
        <p:grpSpPr>
          <a:xfrm>
            <a:off x="6904098" y="3714438"/>
            <a:ext cx="3213924" cy="1033272"/>
            <a:chOff x="6904098" y="3714438"/>
            <a:chExt cx="3213924" cy="1033272"/>
          </a:xfrm>
        </p:grpSpPr>
        <p:sp>
          <p:nvSpPr>
            <p:cNvPr id="21" name="Right Arrow 20">
              <a:extLst>
                <a:ext uri="{FF2B5EF4-FFF2-40B4-BE49-F238E27FC236}">
                  <a16:creationId xmlns:a16="http://schemas.microsoft.com/office/drawing/2014/main" id="{B0E4B3E8-F1BD-BCC0-B917-6B21E55AE1E6}"/>
                </a:ext>
              </a:extLst>
            </p:cNvPr>
            <p:cNvSpPr/>
            <p:nvPr/>
          </p:nvSpPr>
          <p:spPr>
            <a:xfrm rot="10800000">
              <a:off x="6904098" y="3896642"/>
              <a:ext cx="1224151" cy="677798"/>
            </a:xfrm>
            <a:prstGeom prst="rightArrow">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ounded Rectangle 21">
              <a:extLst>
                <a:ext uri="{FF2B5EF4-FFF2-40B4-BE49-F238E27FC236}">
                  <a16:creationId xmlns:a16="http://schemas.microsoft.com/office/drawing/2014/main" id="{53F6ADAF-AFC5-38A2-6892-315877B5BD8F}"/>
                </a:ext>
              </a:extLst>
            </p:cNvPr>
            <p:cNvSpPr/>
            <p:nvPr/>
          </p:nvSpPr>
          <p:spPr>
            <a:xfrm>
              <a:off x="7658286" y="3714438"/>
              <a:ext cx="2459736" cy="1033272"/>
            </a:xfrm>
            <a:prstGeom prst="roundRect">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Support communication with parents and students</a:t>
              </a:r>
            </a:p>
          </p:txBody>
        </p:sp>
      </p:grpSp>
      <p:grpSp>
        <p:nvGrpSpPr>
          <p:cNvPr id="13" name="Group 12" descr="Support the development of present levels of performance, IEP goals, and monitoring plan for students with disabilities">
            <a:extLst>
              <a:ext uri="{FF2B5EF4-FFF2-40B4-BE49-F238E27FC236}">
                <a16:creationId xmlns:a16="http://schemas.microsoft.com/office/drawing/2014/main" id="{517CCCA3-4018-89E2-441F-2C2323475C66}"/>
              </a:ext>
            </a:extLst>
          </p:cNvPr>
          <p:cNvGrpSpPr/>
          <p:nvPr/>
        </p:nvGrpSpPr>
        <p:grpSpPr>
          <a:xfrm>
            <a:off x="4583432" y="4310119"/>
            <a:ext cx="2934796" cy="2102342"/>
            <a:chOff x="4583432" y="4310119"/>
            <a:chExt cx="2934796" cy="2102342"/>
          </a:xfrm>
        </p:grpSpPr>
        <p:sp>
          <p:nvSpPr>
            <p:cNvPr id="24" name="Right Arrow 23">
              <a:extLst>
                <a:ext uri="{FF2B5EF4-FFF2-40B4-BE49-F238E27FC236}">
                  <a16:creationId xmlns:a16="http://schemas.microsoft.com/office/drawing/2014/main" id="{5EA958AB-FA8C-52D6-D83D-C569298C3279}"/>
                </a:ext>
              </a:extLst>
            </p:cNvPr>
            <p:cNvSpPr/>
            <p:nvPr/>
          </p:nvSpPr>
          <p:spPr>
            <a:xfrm rot="16200000">
              <a:off x="5464934" y="4583296"/>
              <a:ext cx="1224151" cy="677798"/>
            </a:xfrm>
            <a:prstGeom prst="rightArrow">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ounded Rectangle 24">
              <a:extLst>
                <a:ext uri="{FF2B5EF4-FFF2-40B4-BE49-F238E27FC236}">
                  <a16:creationId xmlns:a16="http://schemas.microsoft.com/office/drawing/2014/main" id="{469EDC76-CD49-B6DA-F43B-ED19F3DA29CC}"/>
                </a:ext>
              </a:extLst>
            </p:cNvPr>
            <p:cNvSpPr/>
            <p:nvPr/>
          </p:nvSpPr>
          <p:spPr>
            <a:xfrm>
              <a:off x="4583432" y="4857981"/>
              <a:ext cx="2934796" cy="1554480"/>
            </a:xfrm>
            <a:prstGeom prst="round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Support the development of present levels of performance, IEP goals, and monitoring plan for students with disabilities</a:t>
              </a:r>
            </a:p>
          </p:txBody>
        </p:sp>
      </p:grpSp>
      <p:grpSp>
        <p:nvGrpSpPr>
          <p:cNvPr id="10" name="Group 9" descr="Estimate the rates of improvement (ROI) across time">
            <a:extLst>
              <a:ext uri="{FF2B5EF4-FFF2-40B4-BE49-F238E27FC236}">
                <a16:creationId xmlns:a16="http://schemas.microsoft.com/office/drawing/2014/main" id="{3ABFA3E6-57DD-CCC5-4C8E-D7C0ACE2FFCE}"/>
              </a:ext>
            </a:extLst>
          </p:cNvPr>
          <p:cNvGrpSpPr/>
          <p:nvPr/>
        </p:nvGrpSpPr>
        <p:grpSpPr>
          <a:xfrm>
            <a:off x="1958056" y="3714438"/>
            <a:ext cx="3326794" cy="1033272"/>
            <a:chOff x="1958056" y="3714438"/>
            <a:chExt cx="3326794" cy="1033272"/>
          </a:xfrm>
        </p:grpSpPr>
        <p:sp>
          <p:nvSpPr>
            <p:cNvPr id="11" name="Right Arrow 10">
              <a:extLst>
                <a:ext uri="{FF2B5EF4-FFF2-40B4-BE49-F238E27FC236}">
                  <a16:creationId xmlns:a16="http://schemas.microsoft.com/office/drawing/2014/main" id="{027B4164-BBC8-5EAE-CB5B-EFF88139C9A5}"/>
                </a:ext>
              </a:extLst>
            </p:cNvPr>
            <p:cNvSpPr/>
            <p:nvPr/>
          </p:nvSpPr>
          <p:spPr>
            <a:xfrm>
              <a:off x="4060699" y="3896106"/>
              <a:ext cx="1224151" cy="676656"/>
            </a:xfrm>
            <a:prstGeom prst="rightArrow">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11">
              <a:extLst>
                <a:ext uri="{FF2B5EF4-FFF2-40B4-BE49-F238E27FC236}">
                  <a16:creationId xmlns:a16="http://schemas.microsoft.com/office/drawing/2014/main" id="{4C485092-34E2-5D98-C50C-C98197B3BC13}"/>
                </a:ext>
              </a:extLst>
            </p:cNvPr>
            <p:cNvSpPr/>
            <p:nvPr/>
          </p:nvSpPr>
          <p:spPr>
            <a:xfrm>
              <a:off x="1958056" y="3714438"/>
              <a:ext cx="2456593" cy="1033272"/>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Estimate the rates of improvement (ROI) across time </a:t>
              </a:r>
            </a:p>
          </p:txBody>
        </p:sp>
      </p:grpSp>
      <p:grpSp>
        <p:nvGrpSpPr>
          <p:cNvPr id="3" name="Group 2" descr="Compare the efficacy of different forms of instruction">
            <a:extLst>
              <a:ext uri="{FF2B5EF4-FFF2-40B4-BE49-F238E27FC236}">
                <a16:creationId xmlns:a16="http://schemas.microsoft.com/office/drawing/2014/main" id="{B1CD15C1-3334-56A4-64FC-DDC0676C433C}"/>
              </a:ext>
            </a:extLst>
          </p:cNvPr>
          <p:cNvGrpSpPr/>
          <p:nvPr/>
        </p:nvGrpSpPr>
        <p:grpSpPr>
          <a:xfrm>
            <a:off x="1958056" y="1871301"/>
            <a:ext cx="3404900" cy="1223215"/>
            <a:chOff x="1958056" y="1871301"/>
            <a:chExt cx="3404900" cy="1223215"/>
          </a:xfrm>
        </p:grpSpPr>
        <p:sp>
          <p:nvSpPr>
            <p:cNvPr id="8" name="Right Arrow 7">
              <a:extLst>
                <a:ext uri="{FF2B5EF4-FFF2-40B4-BE49-F238E27FC236}">
                  <a16:creationId xmlns:a16="http://schemas.microsoft.com/office/drawing/2014/main" id="{99F5E6CB-44F9-D0F6-D99A-D42007A7D9E3}"/>
                </a:ext>
              </a:extLst>
            </p:cNvPr>
            <p:cNvSpPr/>
            <p:nvPr/>
          </p:nvSpPr>
          <p:spPr>
            <a:xfrm rot="2156766">
              <a:off x="4138805" y="2416718"/>
              <a:ext cx="1224151" cy="677798"/>
            </a:xfrm>
            <a:prstGeom prst="rightArrow">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6">
              <a:extLst>
                <a:ext uri="{FF2B5EF4-FFF2-40B4-BE49-F238E27FC236}">
                  <a16:creationId xmlns:a16="http://schemas.microsoft.com/office/drawing/2014/main" id="{88221553-58B7-F465-DC55-40D430ACA595}"/>
                </a:ext>
              </a:extLst>
            </p:cNvPr>
            <p:cNvSpPr/>
            <p:nvPr/>
          </p:nvSpPr>
          <p:spPr>
            <a:xfrm>
              <a:off x="1958056" y="1871301"/>
              <a:ext cx="2459736" cy="103327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Compare the efficacy of different forms of instruction</a:t>
              </a:r>
            </a:p>
          </p:txBody>
        </p:sp>
      </p:grpSp>
      <p:sp>
        <p:nvSpPr>
          <p:cNvPr id="5" name="Slide Number Placeholder 4">
            <a:extLst>
              <a:ext uri="{FF2B5EF4-FFF2-40B4-BE49-F238E27FC236}">
                <a16:creationId xmlns:a16="http://schemas.microsoft.com/office/drawing/2014/main" id="{4E32694D-0B2B-C850-85CB-A0F4CAA44122}"/>
              </a:ext>
            </a:extLst>
          </p:cNvPr>
          <p:cNvSpPr>
            <a:spLocks noGrp="1"/>
          </p:cNvSpPr>
          <p:nvPr>
            <p:ph type="sldNum" sz="quarter" idx="14"/>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135558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527B-5DEA-ABE4-77F6-BA440CA0414B}"/>
              </a:ext>
            </a:extLst>
          </p:cNvPr>
          <p:cNvSpPr>
            <a:spLocks noGrp="1"/>
          </p:cNvSpPr>
          <p:nvPr>
            <p:ph type="title"/>
          </p:nvPr>
        </p:nvSpPr>
        <p:spPr/>
        <p:txBody>
          <a:bodyPr/>
          <a:lstStyle/>
          <a:p>
            <a:r>
              <a:rPr lang="en-US" dirty="0"/>
              <a:t>Progress Monitoring and DBI</a:t>
            </a:r>
          </a:p>
        </p:txBody>
      </p:sp>
      <p:pic>
        <p:nvPicPr>
          <p:cNvPr id="6" name="Picture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00731433-F4AE-4E76-0C96-F1FE58732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563" y="1280160"/>
            <a:ext cx="3176874" cy="4681025"/>
          </a:xfrm>
          <a:prstGeom prst="rect">
            <a:avLst/>
          </a:prstGeom>
        </p:spPr>
      </p:pic>
      <p:sp>
        <p:nvSpPr>
          <p:cNvPr id="7" name="Right Arrow 6" descr="A pink arrow pointing to the first instance of progress monitoring in the DBI process">
            <a:extLst>
              <a:ext uri="{FF2B5EF4-FFF2-40B4-BE49-F238E27FC236}">
                <a16:creationId xmlns:a16="http://schemas.microsoft.com/office/drawing/2014/main" id="{1E127702-0543-19A1-AF6B-439F14B4EE2D}"/>
              </a:ext>
            </a:extLst>
          </p:cNvPr>
          <p:cNvSpPr/>
          <p:nvPr/>
        </p:nvSpPr>
        <p:spPr>
          <a:xfrm>
            <a:off x="3171511" y="2307227"/>
            <a:ext cx="1665514" cy="506186"/>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ight Arrow 7" descr="A pink arrow pointing to the second instance of progress monitoring in the DBI process">
            <a:extLst>
              <a:ext uri="{FF2B5EF4-FFF2-40B4-BE49-F238E27FC236}">
                <a16:creationId xmlns:a16="http://schemas.microsoft.com/office/drawing/2014/main" id="{B1A281B6-4C06-8459-4719-98916546575B}"/>
              </a:ext>
            </a:extLst>
          </p:cNvPr>
          <p:cNvSpPr/>
          <p:nvPr/>
        </p:nvSpPr>
        <p:spPr>
          <a:xfrm rot="10800000">
            <a:off x="7620797" y="5149026"/>
            <a:ext cx="1665514" cy="506186"/>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Slide Number Placeholder 4">
            <a:extLst>
              <a:ext uri="{FF2B5EF4-FFF2-40B4-BE49-F238E27FC236}">
                <a16:creationId xmlns:a16="http://schemas.microsoft.com/office/drawing/2014/main" id="{C7C2AB3E-2109-C75B-1D89-9B85649D55E3}"/>
              </a:ext>
            </a:extLst>
          </p:cNvPr>
          <p:cNvSpPr>
            <a:spLocks noGrp="1"/>
          </p:cNvSpPr>
          <p:nvPr>
            <p:ph type="sldNum" sz="quarter" idx="14"/>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209542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097D-5C26-4B04-B94B-AA5EE17FA9F1}"/>
              </a:ext>
            </a:extLst>
          </p:cNvPr>
          <p:cNvSpPr>
            <a:spLocks noGrp="1"/>
          </p:cNvSpPr>
          <p:nvPr>
            <p:ph type="title"/>
          </p:nvPr>
        </p:nvSpPr>
        <p:spPr/>
        <p:txBody>
          <a:bodyPr/>
          <a:lstStyle/>
          <a:p>
            <a:r>
              <a:rPr lang="en-US" dirty="0"/>
              <a:t>Getting Started with Progress Monitoring: Select the Target and Measure</a:t>
            </a:r>
          </a:p>
        </p:txBody>
      </p:sp>
      <p:sp>
        <p:nvSpPr>
          <p:cNvPr id="7" name="Content Placeholder 6">
            <a:extLst>
              <a:ext uri="{FF2B5EF4-FFF2-40B4-BE49-F238E27FC236}">
                <a16:creationId xmlns:a16="http://schemas.microsoft.com/office/drawing/2014/main" id="{084A7B07-3D9F-4DFA-A27F-2D74CD56D08D}"/>
              </a:ext>
            </a:extLst>
          </p:cNvPr>
          <p:cNvSpPr>
            <a:spLocks noGrp="1"/>
          </p:cNvSpPr>
          <p:nvPr>
            <p:ph sz="quarter" idx="15"/>
          </p:nvPr>
        </p:nvSpPr>
        <p:spPr/>
        <p:txBody>
          <a:bodyPr/>
          <a:lstStyle/>
          <a:p>
            <a:r>
              <a:rPr lang="en-US" dirty="0"/>
              <a:t>Determine target behavior</a:t>
            </a:r>
          </a:p>
          <a:p>
            <a:r>
              <a:rPr lang="en-US" dirty="0"/>
              <a:t>Identify a measure </a:t>
            </a:r>
          </a:p>
        </p:txBody>
      </p:sp>
      <p:pic>
        <p:nvPicPr>
          <p:cNvPr id="3" name="Picture 2" descr="A graph depicting a student's progress with short vowels over a number of weeks">
            <a:extLst>
              <a:ext uri="{FF2B5EF4-FFF2-40B4-BE49-F238E27FC236}">
                <a16:creationId xmlns:a16="http://schemas.microsoft.com/office/drawing/2014/main" id="{38D5A803-FD08-4C1E-B22A-78C13042A5B1}"/>
              </a:ext>
            </a:extLst>
          </p:cNvPr>
          <p:cNvPicPr>
            <a:picLocks noChangeAspect="1"/>
          </p:cNvPicPr>
          <p:nvPr/>
        </p:nvPicPr>
        <p:blipFill rotWithShape="1">
          <a:blip r:embed="rId3"/>
          <a:srcRect b="3462"/>
          <a:stretch/>
        </p:blipFill>
        <p:spPr>
          <a:xfrm>
            <a:off x="1181872" y="2618497"/>
            <a:ext cx="3388373" cy="2138762"/>
          </a:xfrm>
          <a:prstGeom prst="rect">
            <a:avLst/>
          </a:prstGeom>
        </p:spPr>
      </p:pic>
      <p:sp>
        <p:nvSpPr>
          <p:cNvPr id="4" name="Rectangle: Rounded Corners 3">
            <a:extLst>
              <a:ext uri="{FF2B5EF4-FFF2-40B4-BE49-F238E27FC236}">
                <a16:creationId xmlns:a16="http://schemas.microsoft.com/office/drawing/2014/main" id="{E52EE45D-E3DC-45C8-818B-F6CB95BB6886}"/>
              </a:ext>
            </a:extLst>
          </p:cNvPr>
          <p:cNvSpPr/>
          <p:nvPr/>
        </p:nvSpPr>
        <p:spPr>
          <a:xfrm>
            <a:off x="1069850" y="4940911"/>
            <a:ext cx="3501189" cy="469231"/>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Single Skill Measure</a:t>
            </a:r>
          </a:p>
        </p:txBody>
      </p:sp>
      <p:grpSp>
        <p:nvGrpSpPr>
          <p:cNvPr id="166" name="Group 165" descr="This shows the same graph as previous slides but includes a trend line representing the trend of the student's rate of progress toward the goal.  In this graph the trend line is not as steep as the goal line, showing that the student is not on track to meet the goal. ">
            <a:extLst>
              <a:ext uri="{FF2B5EF4-FFF2-40B4-BE49-F238E27FC236}">
                <a16:creationId xmlns:a16="http://schemas.microsoft.com/office/drawing/2014/main" id="{B8F8FA7A-C5F6-46CE-BE99-7D8AF1F7E5AE}"/>
              </a:ext>
            </a:extLst>
          </p:cNvPr>
          <p:cNvGrpSpPr/>
          <p:nvPr/>
        </p:nvGrpSpPr>
        <p:grpSpPr>
          <a:xfrm>
            <a:off x="6102497" y="2660607"/>
            <a:ext cx="3674164" cy="2054543"/>
            <a:chOff x="4974166" y="2965269"/>
            <a:chExt cx="3920471" cy="1822238"/>
          </a:xfrm>
        </p:grpSpPr>
        <p:grpSp>
          <p:nvGrpSpPr>
            <p:cNvPr id="167" name="Group 166">
              <a:extLst>
                <a:ext uri="{FF2B5EF4-FFF2-40B4-BE49-F238E27FC236}">
                  <a16:creationId xmlns:a16="http://schemas.microsoft.com/office/drawing/2014/main" id="{0625396E-A3F3-4A12-B4B0-6A3EC31C437E}"/>
                </a:ext>
              </a:extLst>
            </p:cNvPr>
            <p:cNvGrpSpPr/>
            <p:nvPr/>
          </p:nvGrpSpPr>
          <p:grpSpPr>
            <a:xfrm>
              <a:off x="4974166" y="2965269"/>
              <a:ext cx="3920471" cy="1822238"/>
              <a:chOff x="4974166" y="2965269"/>
              <a:chExt cx="3920471" cy="1822238"/>
            </a:xfrm>
          </p:grpSpPr>
          <p:grpSp>
            <p:nvGrpSpPr>
              <p:cNvPr id="169" name="Group 168">
                <a:extLst>
                  <a:ext uri="{FF2B5EF4-FFF2-40B4-BE49-F238E27FC236}">
                    <a16:creationId xmlns:a16="http://schemas.microsoft.com/office/drawing/2014/main" id="{0368CFC0-B895-4F48-82BF-C7344A9E8A5F}"/>
                  </a:ext>
                </a:extLst>
              </p:cNvPr>
              <p:cNvGrpSpPr/>
              <p:nvPr/>
            </p:nvGrpSpPr>
            <p:grpSpPr>
              <a:xfrm>
                <a:off x="4974166" y="2965269"/>
                <a:ext cx="3920471" cy="1822238"/>
                <a:chOff x="4974166" y="2965269"/>
                <a:chExt cx="3920471" cy="1822238"/>
              </a:xfrm>
            </p:grpSpPr>
            <p:grpSp>
              <p:nvGrpSpPr>
                <p:cNvPr id="171" name="Group 170">
                  <a:extLst>
                    <a:ext uri="{FF2B5EF4-FFF2-40B4-BE49-F238E27FC236}">
                      <a16:creationId xmlns:a16="http://schemas.microsoft.com/office/drawing/2014/main" id="{D1B3FBBF-9B44-449A-9252-602492CA3192}"/>
                    </a:ext>
                  </a:extLst>
                </p:cNvPr>
                <p:cNvGrpSpPr/>
                <p:nvPr/>
              </p:nvGrpSpPr>
              <p:grpSpPr>
                <a:xfrm>
                  <a:off x="4974166" y="2965269"/>
                  <a:ext cx="3920471" cy="1822238"/>
                  <a:chOff x="4974166" y="2965269"/>
                  <a:chExt cx="3920471" cy="1822238"/>
                </a:xfrm>
              </p:grpSpPr>
              <p:grpSp>
                <p:nvGrpSpPr>
                  <p:cNvPr id="173" name="Group 172">
                    <a:extLst>
                      <a:ext uri="{FF2B5EF4-FFF2-40B4-BE49-F238E27FC236}">
                        <a16:creationId xmlns:a16="http://schemas.microsoft.com/office/drawing/2014/main" id="{09681028-59C7-47FB-B8D2-A2BFE983EBB8}"/>
                      </a:ext>
                    </a:extLst>
                  </p:cNvPr>
                  <p:cNvGrpSpPr/>
                  <p:nvPr/>
                </p:nvGrpSpPr>
                <p:grpSpPr>
                  <a:xfrm>
                    <a:off x="4974166" y="2965269"/>
                    <a:ext cx="3920471" cy="1822238"/>
                    <a:chOff x="4974166" y="2965269"/>
                    <a:chExt cx="3920471" cy="1822238"/>
                  </a:xfrm>
                </p:grpSpPr>
                <p:grpSp>
                  <p:nvGrpSpPr>
                    <p:cNvPr id="175" name="Group 174">
                      <a:extLst>
                        <a:ext uri="{FF2B5EF4-FFF2-40B4-BE49-F238E27FC236}">
                          <a16:creationId xmlns:a16="http://schemas.microsoft.com/office/drawing/2014/main" id="{D205BAAD-D7A5-49AF-84C6-0B91C50A515E}"/>
                        </a:ext>
                      </a:extLst>
                    </p:cNvPr>
                    <p:cNvGrpSpPr/>
                    <p:nvPr/>
                  </p:nvGrpSpPr>
                  <p:grpSpPr>
                    <a:xfrm>
                      <a:off x="4974166" y="2965269"/>
                      <a:ext cx="3920471" cy="1822238"/>
                      <a:chOff x="4974166" y="2965269"/>
                      <a:chExt cx="3920471" cy="1822238"/>
                    </a:xfrm>
                  </p:grpSpPr>
                  <p:grpSp>
                    <p:nvGrpSpPr>
                      <p:cNvPr id="177" name="Group 176">
                        <a:extLst>
                          <a:ext uri="{FF2B5EF4-FFF2-40B4-BE49-F238E27FC236}">
                            <a16:creationId xmlns:a16="http://schemas.microsoft.com/office/drawing/2014/main" id="{2B945332-95E0-4B3A-81FC-D58F3BF01B0A}"/>
                          </a:ext>
                        </a:extLst>
                      </p:cNvPr>
                      <p:cNvGrpSpPr/>
                      <p:nvPr/>
                    </p:nvGrpSpPr>
                    <p:grpSpPr>
                      <a:xfrm>
                        <a:off x="4974166" y="2965269"/>
                        <a:ext cx="3920471" cy="1822238"/>
                        <a:chOff x="4974166" y="2965269"/>
                        <a:chExt cx="3920471" cy="1822238"/>
                      </a:xfrm>
                    </p:grpSpPr>
                    <p:grpSp>
                      <p:nvGrpSpPr>
                        <p:cNvPr id="179" name="Group 178">
                          <a:extLst>
                            <a:ext uri="{FF2B5EF4-FFF2-40B4-BE49-F238E27FC236}">
                              <a16:creationId xmlns:a16="http://schemas.microsoft.com/office/drawing/2014/main" id="{B7AED2EF-11EF-47C8-AED9-ED6FBD93F834}"/>
                            </a:ext>
                          </a:extLst>
                        </p:cNvPr>
                        <p:cNvGrpSpPr/>
                        <p:nvPr/>
                      </p:nvGrpSpPr>
                      <p:grpSpPr>
                        <a:xfrm>
                          <a:off x="4974166" y="2965269"/>
                          <a:ext cx="3920471" cy="1822238"/>
                          <a:chOff x="4974166" y="2965269"/>
                          <a:chExt cx="3920471" cy="1822238"/>
                        </a:xfrm>
                      </p:grpSpPr>
                      <p:grpSp>
                        <p:nvGrpSpPr>
                          <p:cNvPr id="181" name="Group 180">
                            <a:extLst>
                              <a:ext uri="{FF2B5EF4-FFF2-40B4-BE49-F238E27FC236}">
                                <a16:creationId xmlns:a16="http://schemas.microsoft.com/office/drawing/2014/main" id="{185D76A8-43DD-41F1-BE31-77AB989423B6}"/>
                              </a:ext>
                            </a:extLst>
                          </p:cNvPr>
                          <p:cNvGrpSpPr/>
                          <p:nvPr/>
                        </p:nvGrpSpPr>
                        <p:grpSpPr>
                          <a:xfrm>
                            <a:off x="4974166" y="2965269"/>
                            <a:ext cx="3920471" cy="1822238"/>
                            <a:chOff x="4974166" y="2965269"/>
                            <a:chExt cx="3920471" cy="1822238"/>
                          </a:xfrm>
                        </p:grpSpPr>
                        <p:pic>
                          <p:nvPicPr>
                            <p:cNvPr id="183" name="Picture 5" descr="This shows the same graph as previous slides but includes a trend line representing the trend of the student's rate of progress toward the goal.  In this graph the trend line is not as steep as the goal line, showing that the student is not on track to meet the goal. ">
                              <a:extLst>
                                <a:ext uri="{FF2B5EF4-FFF2-40B4-BE49-F238E27FC236}">
                                  <a16:creationId xmlns:a16="http://schemas.microsoft.com/office/drawing/2014/main" id="{F47F7A21-66AD-478A-9260-5D325CB348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166" y="2965269"/>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5-Point Star 3">
                              <a:extLst>
                                <a:ext uri="{FF2B5EF4-FFF2-40B4-BE49-F238E27FC236}">
                                  <a16:creationId xmlns:a16="http://schemas.microsoft.com/office/drawing/2014/main" id="{1834E096-298E-4B89-8FBE-0AFD68F2C0CF}"/>
                                </a:ext>
                              </a:extLst>
                            </p:cNvPr>
                            <p:cNvSpPr/>
                            <p:nvPr/>
                          </p:nvSpPr>
                          <p:spPr>
                            <a:xfrm>
                              <a:off x="8655405" y="3092860"/>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2" name="Straight Connector 181">
                            <a:extLst>
                              <a:ext uri="{FF2B5EF4-FFF2-40B4-BE49-F238E27FC236}">
                                <a16:creationId xmlns:a16="http://schemas.microsoft.com/office/drawing/2014/main" id="{B745DA86-AE05-47FC-B5C3-5756CE91B549}"/>
                              </a:ext>
                            </a:extLst>
                          </p:cNvPr>
                          <p:cNvCxnSpPr/>
                          <p:nvPr/>
                        </p:nvCxnSpPr>
                        <p:spPr>
                          <a:xfrm>
                            <a:off x="5729077" y="2965269"/>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80" name="Straight Connector 179">
                          <a:extLst>
                            <a:ext uri="{FF2B5EF4-FFF2-40B4-BE49-F238E27FC236}">
                              <a16:creationId xmlns:a16="http://schemas.microsoft.com/office/drawing/2014/main" id="{CD1FFE55-9789-43DC-A60A-7B7BCB276371}"/>
                            </a:ext>
                          </a:extLst>
                        </p:cNvPr>
                        <p:cNvCxnSpPr>
                          <a:endCxn id="184" idx="4"/>
                        </p:cNvCxnSpPr>
                        <p:nvPr/>
                      </p:nvCxnSpPr>
                      <p:spPr>
                        <a:xfrm flipV="1">
                          <a:off x="5739710" y="3174085"/>
                          <a:ext cx="3138978" cy="12913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8" name="Rectangle 177">
                        <a:extLst>
                          <a:ext uri="{FF2B5EF4-FFF2-40B4-BE49-F238E27FC236}">
                            <a16:creationId xmlns:a16="http://schemas.microsoft.com/office/drawing/2014/main" id="{525F40D6-8CB1-4CCE-9D19-97BBA861C907}"/>
                          </a:ext>
                        </a:extLst>
                      </p:cNvPr>
                      <p:cNvSpPr>
                        <a:spLocks noChangeAspect="1"/>
                      </p:cNvSpPr>
                      <p:nvPr/>
                    </p:nvSpPr>
                    <p:spPr>
                      <a:xfrm rot="2700000">
                        <a:off x="6140619" y="4343371"/>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a16="http://schemas.microsoft.com/office/drawing/2014/main" id="{E05ED2EA-100A-451E-BEEC-49776539B66C}"/>
                        </a:ext>
                      </a:extLst>
                    </p:cNvPr>
                    <p:cNvSpPr>
                      <a:spLocks noChangeAspect="1"/>
                    </p:cNvSpPr>
                    <p:nvPr/>
                  </p:nvSpPr>
                  <p:spPr>
                    <a:xfrm rot="2700000">
                      <a:off x="6235426" y="418898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3C013D0D-52D4-421F-9892-1BA53FD6970F}"/>
                      </a:ext>
                    </a:extLst>
                  </p:cNvPr>
                  <p:cNvSpPr>
                    <a:spLocks noChangeAspect="1"/>
                  </p:cNvSpPr>
                  <p:nvPr/>
                </p:nvSpPr>
                <p:spPr>
                  <a:xfrm rot="2700000">
                    <a:off x="6367831" y="430457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4591F7F8-8E11-481D-B404-780D63BFB751}"/>
                    </a:ext>
                  </a:extLst>
                </p:cNvPr>
                <p:cNvSpPr>
                  <a:spLocks noChangeAspect="1"/>
                </p:cNvSpPr>
                <p:nvPr/>
              </p:nvSpPr>
              <p:spPr>
                <a:xfrm rot="2700000">
                  <a:off x="6481434" y="4226985"/>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a:extLst>
                  <a:ext uri="{FF2B5EF4-FFF2-40B4-BE49-F238E27FC236}">
                    <a16:creationId xmlns:a16="http://schemas.microsoft.com/office/drawing/2014/main" id="{36BF47B0-AA9A-4E58-AA70-614895499EEA}"/>
                  </a:ext>
                </a:extLst>
              </p:cNvPr>
              <p:cNvSpPr>
                <a:spLocks noChangeAspect="1"/>
              </p:cNvSpPr>
              <p:nvPr/>
            </p:nvSpPr>
            <p:spPr>
              <a:xfrm rot="2700000">
                <a:off x="6620105" y="4188190"/>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8" name="Straight Connector 167">
              <a:extLst>
                <a:ext uri="{FF2B5EF4-FFF2-40B4-BE49-F238E27FC236}">
                  <a16:creationId xmlns:a16="http://schemas.microsoft.com/office/drawing/2014/main" id="{257330FE-1B60-40A4-8C75-B9E2CCEB5C58}"/>
                </a:ext>
              </a:extLst>
            </p:cNvPr>
            <p:cNvCxnSpPr/>
            <p:nvPr/>
          </p:nvCxnSpPr>
          <p:spPr>
            <a:xfrm flipV="1">
              <a:off x="5747984" y="3598682"/>
              <a:ext cx="3019062" cy="86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Rounded Corners 184">
            <a:extLst>
              <a:ext uri="{FF2B5EF4-FFF2-40B4-BE49-F238E27FC236}">
                <a16:creationId xmlns:a16="http://schemas.microsoft.com/office/drawing/2014/main" id="{ECCD2858-51C3-4A8E-9B3B-7A92238EFB56}"/>
              </a:ext>
            </a:extLst>
          </p:cNvPr>
          <p:cNvSpPr/>
          <p:nvPr/>
        </p:nvSpPr>
        <p:spPr>
          <a:xfrm>
            <a:off x="6400801" y="4940912"/>
            <a:ext cx="3501189" cy="469231"/>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General Outcome Measure</a:t>
            </a:r>
          </a:p>
        </p:txBody>
      </p:sp>
      <p:sp>
        <p:nvSpPr>
          <p:cNvPr id="6" name="Text Placeholder 5">
            <a:extLst>
              <a:ext uri="{FF2B5EF4-FFF2-40B4-BE49-F238E27FC236}">
                <a16:creationId xmlns:a16="http://schemas.microsoft.com/office/drawing/2014/main" id="{C228ED16-EE6A-4F40-B959-4F8880F4286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CF09269-5669-42DC-8DFB-EB1571EE5C2A}"/>
              </a:ext>
            </a:extLst>
          </p:cNvPr>
          <p:cNvSpPr>
            <a:spLocks noGrp="1"/>
          </p:cNvSpPr>
          <p:nvPr>
            <p:ph type="sldNum" sz="quarter" idx="14"/>
          </p:nvPr>
        </p:nvSpPr>
        <p:spPr/>
        <p:txBody>
          <a:bodyPr/>
          <a:lstStyle/>
          <a:p>
            <a:fld id="{99A20822-4A49-4D36-86E3-300BA48D3F00}" type="slidenum">
              <a:rPr lang="en-US" smtClean="0"/>
              <a:t>8</a:t>
            </a:fld>
            <a:endParaRPr lang="en-US"/>
          </a:p>
        </p:txBody>
      </p:sp>
    </p:spTree>
    <p:extLst>
      <p:ext uri="{BB962C8B-B14F-4D97-AF65-F5344CB8AC3E}">
        <p14:creationId xmlns:p14="http://schemas.microsoft.com/office/powerpoint/2010/main" val="46030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C5D8-4DB6-4B78-B1F3-4A1156A57600}"/>
              </a:ext>
            </a:extLst>
          </p:cNvPr>
          <p:cNvSpPr>
            <a:spLocks noGrp="1"/>
          </p:cNvSpPr>
          <p:nvPr>
            <p:ph type="title"/>
          </p:nvPr>
        </p:nvSpPr>
        <p:spPr/>
        <p:txBody>
          <a:bodyPr/>
          <a:lstStyle/>
          <a:p>
            <a:r>
              <a:rPr lang="en-US" dirty="0"/>
              <a:t>Identify a Measure: Key Characteristics</a:t>
            </a:r>
          </a:p>
        </p:txBody>
      </p:sp>
      <p:sp>
        <p:nvSpPr>
          <p:cNvPr id="3" name="Content Placeholder 2">
            <a:extLst>
              <a:ext uri="{FF2B5EF4-FFF2-40B4-BE49-F238E27FC236}">
                <a16:creationId xmlns:a16="http://schemas.microsoft.com/office/drawing/2014/main" id="{50FB5775-3460-4410-958D-382F199C0758}"/>
              </a:ext>
            </a:extLst>
          </p:cNvPr>
          <p:cNvSpPr>
            <a:spLocks noGrp="1"/>
          </p:cNvSpPr>
          <p:nvPr>
            <p:ph sz="half" idx="1"/>
          </p:nvPr>
        </p:nvSpPr>
        <p:spPr/>
        <p:txBody>
          <a:bodyPr>
            <a:noAutofit/>
          </a:bodyPr>
          <a:lstStyle/>
          <a:p>
            <a:r>
              <a:rPr lang="en-US" sz="2500" dirty="0"/>
              <a:t>Have sufficient number of </a:t>
            </a:r>
            <a:r>
              <a:rPr lang="en-US" sz="2500" b="1" dirty="0"/>
              <a:t>alternate forms </a:t>
            </a:r>
            <a:r>
              <a:rPr lang="en-US" sz="2500" dirty="0"/>
              <a:t>of equal and controlled difficulty.</a:t>
            </a:r>
          </a:p>
          <a:p>
            <a:r>
              <a:rPr lang="en-US" sz="2500" dirty="0"/>
              <a:t>Specify minimum </a:t>
            </a:r>
            <a:r>
              <a:rPr lang="en-US" sz="2500" b="1" dirty="0"/>
              <a:t>acceptable growth</a:t>
            </a:r>
            <a:r>
              <a:rPr lang="en-US" sz="2500" dirty="0"/>
              <a:t>.</a:t>
            </a:r>
          </a:p>
          <a:p>
            <a:r>
              <a:rPr lang="en-US" sz="2500" dirty="0"/>
              <a:t>Provide </a:t>
            </a:r>
            <a:r>
              <a:rPr lang="en-US" sz="2500" b="1" dirty="0"/>
              <a:t>benchmarks</a:t>
            </a:r>
            <a:r>
              <a:rPr lang="en-US" sz="2500" dirty="0"/>
              <a:t> for minimum acceptable end-of-year performance.</a:t>
            </a:r>
          </a:p>
          <a:p>
            <a:r>
              <a:rPr lang="en-US" sz="2500" dirty="0"/>
              <a:t>Have </a:t>
            </a:r>
            <a:r>
              <a:rPr lang="en-US" sz="2500" b="1" dirty="0"/>
              <a:t>reliability and validity </a:t>
            </a:r>
            <a:r>
              <a:rPr lang="en-US" sz="2500" dirty="0"/>
              <a:t>information for the performance-level score and for growth for students with intensive needs.</a:t>
            </a:r>
          </a:p>
        </p:txBody>
      </p:sp>
      <p:pic>
        <p:nvPicPr>
          <p:cNvPr id="12" name="Content Placeholder 11" descr="The NCII Academic Progress Monitoring Tools Chart">
            <a:extLst>
              <a:ext uri="{FF2B5EF4-FFF2-40B4-BE49-F238E27FC236}">
                <a16:creationId xmlns:a16="http://schemas.microsoft.com/office/drawing/2014/main" id="{51EC5412-2123-994F-CFF3-CFE0F25B0B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162675" y="1869938"/>
            <a:ext cx="5568950" cy="3346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F16370DD-59CC-440E-907E-5DD6DE9AF63F}"/>
              </a:ext>
            </a:extLst>
          </p:cNvPr>
          <p:cNvSpPr>
            <a:spLocks noGrp="1"/>
          </p:cNvSpPr>
          <p:nvPr>
            <p:ph type="sldNum" sz="quarter" idx="12"/>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18933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schemas.openxmlformats.org/package/2006/metadata/core-properties"/>
    <ds:schemaRef ds:uri="8ef39c64-a023-403b-b100-a285cfd6ef74"/>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89a51b02-0933-47a0-85eb-c3aa1e4e384a"/>
    <ds:schemaRef ds:uri="http://schemas.microsoft.com/office/2006/metadata/properties"/>
    <ds:schemaRef ds:uri="9a29b55a-3458-43b1-b5f5-8a06b1b83431"/>
    <ds:schemaRef ds:uri="4a50c3af-328d-4c26-9632-e6dd7a90b192"/>
  </ds:schemaRefs>
</ds:datastoreItem>
</file>

<file path=customXml/itemProps2.xml><?xml version="1.0" encoding="utf-8"?>
<ds:datastoreItem xmlns:ds="http://schemas.openxmlformats.org/officeDocument/2006/customXml" ds:itemID="{BFC12CD2-D9BE-4FBC-A9AA-ED9C43D77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NCII-PPT-030322</Template>
  <TotalTime>184</TotalTime>
  <Words>1917</Words>
  <Application>Microsoft Office PowerPoint</Application>
  <PresentationFormat>Widescreen</PresentationFormat>
  <Paragraphs>271</Paragraphs>
  <Slides>44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Segoe UI</vt:lpstr>
      <vt:lpstr>Wingdings</vt:lpstr>
      <vt:lpstr>2018 NCII PPT</vt:lpstr>
      <vt:lpstr>Using Academic Progress Monitoring for Individualized Instructional Planning</vt:lpstr>
      <vt:lpstr>Agenda</vt:lpstr>
      <vt:lpstr>Progress Monitoring Overview</vt:lpstr>
      <vt:lpstr>What is Progress Monitoring?</vt:lpstr>
      <vt:lpstr>Monitoring Progress vs. Progress Monitoring</vt:lpstr>
      <vt:lpstr>Why Is Progress Monitoring Important?</vt:lpstr>
      <vt:lpstr>Progress Monitoring and DBI</vt:lpstr>
      <vt:lpstr>Getting Started with Progress Monitoring: Select the Target and Measure</vt:lpstr>
      <vt:lpstr>Identify a Measure: Key Characteristics</vt:lpstr>
      <vt:lpstr>In the Chat:</vt:lpstr>
      <vt:lpstr>Goal Setting</vt:lpstr>
      <vt:lpstr>Steps for Goal Setting</vt:lpstr>
      <vt:lpstr>Establish a Baseline </vt:lpstr>
      <vt:lpstr>Choose a Goal-Setting Strategy</vt:lpstr>
      <vt:lpstr>Goal-Setting Strategy Option 1: Benchmarks</vt:lpstr>
      <vt:lpstr>Option 1: Benchmarks for Middle- or End-of-Year Performance</vt:lpstr>
      <vt:lpstr>Considerations for Using Benchmarks</vt:lpstr>
      <vt:lpstr>Where do you find benchmarks?</vt:lpstr>
      <vt:lpstr>Option 2: National Norms for Rate of Improvement</vt:lpstr>
      <vt:lpstr>Option 2: National Norms for Rate of Improvement 2</vt:lpstr>
      <vt:lpstr>Considerations for Using Rates of Improvement</vt:lpstr>
      <vt:lpstr>Where do you find rates of improvement?</vt:lpstr>
      <vt:lpstr>Option 3: Intra-Individual Framework</vt:lpstr>
      <vt:lpstr>Setting a Goal Using an Intra-Individual Framework</vt:lpstr>
      <vt:lpstr>Considerations for Using Intra-Individual Framework</vt:lpstr>
      <vt:lpstr>Write a Measurable Goal</vt:lpstr>
      <vt:lpstr>In the Chat: 2</vt:lpstr>
      <vt:lpstr>Making Instructional Decisions for Individual Students</vt:lpstr>
      <vt:lpstr>Analyzing Graphed Data</vt:lpstr>
      <vt:lpstr>Graphs: Very low scores</vt:lpstr>
      <vt:lpstr>Graphs: Highly variable scores</vt:lpstr>
      <vt:lpstr>Graphs: Flat trend line</vt:lpstr>
      <vt:lpstr>Graphs: Goal line steeper than the trend line</vt:lpstr>
      <vt:lpstr>Graphs: Trend line steeper than goal line</vt:lpstr>
      <vt:lpstr>Graphs: Scores flat after change</vt:lpstr>
      <vt:lpstr>Graphs: Scores improving after change</vt:lpstr>
      <vt:lpstr>Decision Rules for Analyzing Progress Monitoring Data</vt:lpstr>
      <vt:lpstr>The Four Point Rule</vt:lpstr>
      <vt:lpstr>Trend Line Analysis</vt:lpstr>
      <vt:lpstr>Want to Learn More? </vt:lpstr>
      <vt:lpstr>Additional NCII Training Modules</vt:lpstr>
      <vt:lpstr>Partner Training Modules</vt:lpstr>
      <vt:lpstr>NCII Disclaimer</vt:lpstr>
      <vt:lpstr>NCII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Academic Progress Monitoring for Individualized Instructional Planning</dc:title>
  <dc:subject>Specify the subject of the presentation</dc:subject>
  <dc:creator>Peterson, Amy</dc:creator>
  <cp:keywords>Add appropriate tags for accessibility</cp:keywords>
  <cp:lastModifiedBy>Peterson, Amy</cp:lastModifiedBy>
  <cp:revision>5</cp:revision>
  <cp:lastPrinted>2017-10-19T00:36:21Z</cp:lastPrinted>
  <dcterms:created xsi:type="dcterms:W3CDTF">2023-07-10T21:53:36Z</dcterms:created>
  <dcterms:modified xsi:type="dcterms:W3CDTF">2023-08-01T12:45:24Z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0x010100CAA0D7E67984EF4ABEBACF74A4B1D294</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