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58"/>
  </p:notesMasterIdLst>
  <p:handoutMasterIdLst>
    <p:handoutMasterId r:id="rId59"/>
  </p:handoutMasterIdLst>
  <p:sldIdLst>
    <p:sldId id="1879" r:id="rId6"/>
    <p:sldId id="1863" r:id="rId7"/>
    <p:sldId id="1865" r:id="rId8"/>
    <p:sldId id="1864" r:id="rId9"/>
    <p:sldId id="1853" r:id="rId10"/>
    <p:sldId id="361" r:id="rId11"/>
    <p:sldId id="1876" r:id="rId12"/>
    <p:sldId id="1855" r:id="rId13"/>
    <p:sldId id="1880" r:id="rId14"/>
    <p:sldId id="4410" r:id="rId15"/>
    <p:sldId id="4250" r:id="rId16"/>
    <p:sldId id="4411" r:id="rId17"/>
    <p:sldId id="1877" r:id="rId18"/>
    <p:sldId id="757" r:id="rId19"/>
    <p:sldId id="1858" r:id="rId20"/>
    <p:sldId id="4223" r:id="rId21"/>
    <p:sldId id="4244" r:id="rId22"/>
    <p:sldId id="4237" r:id="rId23"/>
    <p:sldId id="3931" r:id="rId24"/>
    <p:sldId id="4400" r:id="rId25"/>
    <p:sldId id="4401" r:id="rId26"/>
    <p:sldId id="4402" r:id="rId27"/>
    <p:sldId id="1573" r:id="rId28"/>
    <p:sldId id="1565" r:id="rId29"/>
    <p:sldId id="1883" r:id="rId30"/>
    <p:sldId id="4397" r:id="rId31"/>
    <p:sldId id="1633" r:id="rId32"/>
    <p:sldId id="4217" r:id="rId33"/>
    <p:sldId id="4404" r:id="rId34"/>
    <p:sldId id="4386" r:id="rId35"/>
    <p:sldId id="4406" r:id="rId36"/>
    <p:sldId id="1891" r:id="rId37"/>
    <p:sldId id="432" r:id="rId38"/>
    <p:sldId id="4388" r:id="rId39"/>
    <p:sldId id="4399" r:id="rId40"/>
    <p:sldId id="4398" r:id="rId41"/>
    <p:sldId id="436" r:id="rId42"/>
    <p:sldId id="1572" r:id="rId43"/>
    <p:sldId id="4390" r:id="rId44"/>
    <p:sldId id="266" r:id="rId45"/>
    <p:sldId id="4407" r:id="rId46"/>
    <p:sldId id="4396" r:id="rId47"/>
    <p:sldId id="4395" r:id="rId48"/>
    <p:sldId id="1845" r:id="rId49"/>
    <p:sldId id="4393" r:id="rId50"/>
    <p:sldId id="4408" r:id="rId51"/>
    <p:sldId id="1892" r:id="rId52"/>
    <p:sldId id="1875" r:id="rId53"/>
    <p:sldId id="1882" r:id="rId54"/>
    <p:sldId id="4412" r:id="rId55"/>
    <p:sldId id="423" r:id="rId56"/>
    <p:sldId id="412"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71BDA477-4368-6A82-8093-F61225D70F6D}" name="Bailey, Tessie" initials="BT" userId="S::tbailey@air.org::8fad8b4d-791e-4caa-89ed-605e4c91cf05" providerId="AD"/>
  <p188:author id="{452D3FBC-06F7-B4FE-810D-D96A41C77B20}" name="Jackson, Stephanie" initials="JS" userId="S::sjackson@air.org::41507284-d238-4789-82df-dc9a05d895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8" clrIdx="1">
    <p:extLst>
      <p:ext uri="{19B8F6BF-5375-455C-9EA6-DF929625EA0E}">
        <p15:presenceInfo xmlns:p15="http://schemas.microsoft.com/office/powerpoint/2012/main" userId="Linda K. Reed" providerId="None"/>
      </p:ext>
    </p:extLst>
  </p:cmAuthor>
  <p:cmAuthor id="9" name="Peterson, Amy" initials="PA" lastIdx="5" clrIdx="8">
    <p:extLst>
      <p:ext uri="{19B8F6BF-5375-455C-9EA6-DF929625EA0E}">
        <p15:presenceInfo xmlns:p15="http://schemas.microsoft.com/office/powerpoint/2012/main" userId="S::ampeterson@air.org::8c14dd6b-6031-4383-8241-8af97fa7035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BD"/>
    <a:srgbClr val="E6F1F9"/>
    <a:srgbClr val="AAC37E"/>
    <a:srgbClr val="E6E6E6"/>
    <a:srgbClr val="FFFFFF"/>
    <a:srgbClr val="0080A8"/>
    <a:srgbClr val="D5E2BF"/>
    <a:srgbClr val="000000"/>
    <a:srgbClr val="BACE97"/>
    <a:srgbClr val="C8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5AAD3-452A-4A5A-AFD1-9D66096168B8}" v="74" dt="2023-07-28T14:46:50.142"/>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70" autoAdjust="0"/>
  </p:normalViewPr>
  <p:slideViewPr>
    <p:cSldViewPr snapToGrid="0">
      <p:cViewPr varScale="1">
        <p:scale>
          <a:sx n="76" d="100"/>
          <a:sy n="76" d="100"/>
        </p:scale>
        <p:origin x="1176" y="96"/>
      </p:cViewPr>
      <p:guideLst>
        <p:guide orient="horz" pos="384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5BB5AAD3-452A-4A5A-AFD1-9D66096168B8}"/>
    <pc:docChg chg="delSld modSld">
      <pc:chgData name="Peterson, Amy" userId="8c14dd6b-6031-4383-8241-8af97fa7035b" providerId="ADAL" clId="{5BB5AAD3-452A-4A5A-AFD1-9D66096168B8}" dt="2023-07-28T14:46:50.142" v="958" actId="962"/>
      <pc:docMkLst>
        <pc:docMk/>
      </pc:docMkLst>
      <pc:sldChg chg="modNotesTx">
        <pc:chgData name="Peterson, Amy" userId="8c14dd6b-6031-4383-8241-8af97fa7035b" providerId="ADAL" clId="{5BB5AAD3-452A-4A5A-AFD1-9D66096168B8}" dt="2023-07-28T14:29:06.158" v="8" actId="6549"/>
        <pc:sldMkLst>
          <pc:docMk/>
          <pc:sldMk cId="2843146732" sldId="361"/>
        </pc:sldMkLst>
      </pc:sldChg>
      <pc:sldChg chg="modSp mod modNotesTx">
        <pc:chgData name="Peterson, Amy" userId="8c14dd6b-6031-4383-8241-8af97fa7035b" providerId="ADAL" clId="{5BB5AAD3-452A-4A5A-AFD1-9D66096168B8}" dt="2023-07-28T14:46:32.380" v="926" actId="1076"/>
        <pc:sldMkLst>
          <pc:docMk/>
          <pc:sldMk cId="2204362442" sldId="432"/>
        </pc:sldMkLst>
        <pc:grpChg chg="mod">
          <ac:chgData name="Peterson, Amy" userId="8c14dd6b-6031-4383-8241-8af97fa7035b" providerId="ADAL" clId="{5BB5AAD3-452A-4A5A-AFD1-9D66096168B8}" dt="2023-07-28T14:46:32.380" v="926" actId="1076"/>
          <ac:grpSpMkLst>
            <pc:docMk/>
            <pc:sldMk cId="2204362442" sldId="432"/>
            <ac:grpSpMk id="7" creationId="{8DAA1105-5521-4A38-A6A2-FDA41AFAF25D}"/>
          </ac:grpSpMkLst>
        </pc:grpChg>
      </pc:sldChg>
      <pc:sldChg chg="modNotesTx">
        <pc:chgData name="Peterson, Amy" userId="8c14dd6b-6031-4383-8241-8af97fa7035b" providerId="ADAL" clId="{5BB5AAD3-452A-4A5A-AFD1-9D66096168B8}" dt="2023-07-28T14:30:06.251" v="21" actId="6549"/>
        <pc:sldMkLst>
          <pc:docMk/>
          <pc:sldMk cId="1630850268" sldId="436"/>
        </pc:sldMkLst>
      </pc:sldChg>
      <pc:sldChg chg="modNotesTx">
        <pc:chgData name="Peterson, Amy" userId="8c14dd6b-6031-4383-8241-8af97fa7035b" providerId="ADAL" clId="{5BB5AAD3-452A-4A5A-AFD1-9D66096168B8}" dt="2023-07-28T14:29:20.305" v="12" actId="6549"/>
        <pc:sldMkLst>
          <pc:docMk/>
          <pc:sldMk cId="1842015325" sldId="757"/>
        </pc:sldMkLst>
      </pc:sldChg>
      <pc:sldChg chg="modNotesTx">
        <pc:chgData name="Peterson, Amy" userId="8c14dd6b-6031-4383-8241-8af97fa7035b" providerId="ADAL" clId="{5BB5AAD3-452A-4A5A-AFD1-9D66096168B8}" dt="2023-07-28T14:29:42.273" v="15" actId="6549"/>
        <pc:sldMkLst>
          <pc:docMk/>
          <pc:sldMk cId="3674097253" sldId="1565"/>
        </pc:sldMkLst>
      </pc:sldChg>
      <pc:sldChg chg="modNotesTx">
        <pc:chgData name="Peterson, Amy" userId="8c14dd6b-6031-4383-8241-8af97fa7035b" providerId="ADAL" clId="{5BB5AAD3-452A-4A5A-AFD1-9D66096168B8}" dt="2023-07-28T14:30:08.884" v="22" actId="6549"/>
        <pc:sldMkLst>
          <pc:docMk/>
          <pc:sldMk cId="1288967613" sldId="1572"/>
        </pc:sldMkLst>
      </pc:sldChg>
      <pc:sldChg chg="modSp mod modNotesTx">
        <pc:chgData name="Peterson, Amy" userId="8c14dd6b-6031-4383-8241-8af97fa7035b" providerId="ADAL" clId="{5BB5AAD3-452A-4A5A-AFD1-9D66096168B8}" dt="2023-07-28T14:45:19.270" v="595" actId="962"/>
        <pc:sldMkLst>
          <pc:docMk/>
          <pc:sldMk cId="2234592817" sldId="1573"/>
        </pc:sldMkLst>
        <pc:picChg chg="mod">
          <ac:chgData name="Peterson, Amy" userId="8c14dd6b-6031-4383-8241-8af97fa7035b" providerId="ADAL" clId="{5BB5AAD3-452A-4A5A-AFD1-9D66096168B8}" dt="2023-07-28T14:45:19.270" v="595" actId="962"/>
          <ac:picMkLst>
            <pc:docMk/>
            <pc:sldMk cId="2234592817" sldId="1573"/>
            <ac:picMk id="15" creationId="{90D4F587-5BAD-480E-B1CE-016C357993D0}"/>
          </ac:picMkLst>
        </pc:picChg>
      </pc:sldChg>
      <pc:sldChg chg="del">
        <pc:chgData name="Peterson, Amy" userId="8c14dd6b-6031-4383-8241-8af97fa7035b" providerId="ADAL" clId="{5BB5AAD3-452A-4A5A-AFD1-9D66096168B8}" dt="2023-07-28T14:30:10.084" v="23" actId="47"/>
        <pc:sldMkLst>
          <pc:docMk/>
          <pc:sldMk cId="801097005" sldId="1614"/>
        </pc:sldMkLst>
      </pc:sldChg>
      <pc:sldChg chg="modSp mod">
        <pc:chgData name="Peterson, Amy" userId="8c14dd6b-6031-4383-8241-8af97fa7035b" providerId="ADAL" clId="{5BB5AAD3-452A-4A5A-AFD1-9D66096168B8}" dt="2023-07-28T14:31:47.896" v="37"/>
        <pc:sldMkLst>
          <pc:docMk/>
          <pc:sldMk cId="2292281336" sldId="1845"/>
        </pc:sldMkLst>
        <pc:picChg chg="ord">
          <ac:chgData name="Peterson, Amy" userId="8c14dd6b-6031-4383-8241-8af97fa7035b" providerId="ADAL" clId="{5BB5AAD3-452A-4A5A-AFD1-9D66096168B8}" dt="2023-07-28T14:31:47.896" v="37"/>
          <ac:picMkLst>
            <pc:docMk/>
            <pc:sldMk cId="2292281336" sldId="1845"/>
            <ac:picMk id="9" creationId="{774164DA-A97A-77A4-7B1D-594CE8AD41BB}"/>
          </ac:picMkLst>
        </pc:picChg>
      </pc:sldChg>
      <pc:sldChg chg="del">
        <pc:chgData name="Peterson, Amy" userId="8c14dd6b-6031-4383-8241-8af97fa7035b" providerId="ADAL" clId="{5BB5AAD3-452A-4A5A-AFD1-9D66096168B8}" dt="2023-07-28T14:28:48.844" v="2" actId="47"/>
        <pc:sldMkLst>
          <pc:docMk/>
          <pc:sldMk cId="865552365" sldId="1851"/>
        </pc:sldMkLst>
      </pc:sldChg>
      <pc:sldChg chg="modNotesTx">
        <pc:chgData name="Peterson, Amy" userId="8c14dd6b-6031-4383-8241-8af97fa7035b" providerId="ADAL" clId="{5BB5AAD3-452A-4A5A-AFD1-9D66096168B8}" dt="2023-07-28T14:29:02.027" v="7" actId="6549"/>
        <pc:sldMkLst>
          <pc:docMk/>
          <pc:sldMk cId="0" sldId="1853"/>
        </pc:sldMkLst>
      </pc:sldChg>
      <pc:sldChg chg="modSp mod modNotesTx">
        <pc:chgData name="Peterson, Amy" userId="8c14dd6b-6031-4383-8241-8af97fa7035b" providerId="ADAL" clId="{5BB5AAD3-452A-4A5A-AFD1-9D66096168B8}" dt="2023-07-28T14:30:52.370" v="27" actId="14734"/>
        <pc:sldMkLst>
          <pc:docMk/>
          <pc:sldMk cId="2174914352" sldId="1855"/>
        </pc:sldMkLst>
        <pc:graphicFrameChg chg="modGraphic">
          <ac:chgData name="Peterson, Amy" userId="8c14dd6b-6031-4383-8241-8af97fa7035b" providerId="ADAL" clId="{5BB5AAD3-452A-4A5A-AFD1-9D66096168B8}" dt="2023-07-28T14:30:52.370" v="27" actId="14734"/>
          <ac:graphicFrameMkLst>
            <pc:docMk/>
            <pc:sldMk cId="2174914352" sldId="1855"/>
            <ac:graphicFrameMk id="3" creationId="{B11A6D7C-4252-73A7-A9BC-8537ECA9E287}"/>
          </ac:graphicFrameMkLst>
        </pc:graphicFrameChg>
      </pc:sldChg>
      <pc:sldChg chg="modNotesTx">
        <pc:chgData name="Peterson, Amy" userId="8c14dd6b-6031-4383-8241-8af97fa7035b" providerId="ADAL" clId="{5BB5AAD3-452A-4A5A-AFD1-9D66096168B8}" dt="2023-07-28T14:28:56.471" v="4" actId="6549"/>
        <pc:sldMkLst>
          <pc:docMk/>
          <pc:sldMk cId="758513170" sldId="1863"/>
        </pc:sldMkLst>
      </pc:sldChg>
      <pc:sldChg chg="modNotesTx">
        <pc:chgData name="Peterson, Amy" userId="8c14dd6b-6031-4383-8241-8af97fa7035b" providerId="ADAL" clId="{5BB5AAD3-452A-4A5A-AFD1-9D66096168B8}" dt="2023-07-28T14:29:00.378" v="6" actId="6549"/>
        <pc:sldMkLst>
          <pc:docMk/>
          <pc:sldMk cId="3270711568" sldId="1864"/>
        </pc:sldMkLst>
      </pc:sldChg>
      <pc:sldChg chg="modNotesTx">
        <pc:chgData name="Peterson, Amy" userId="8c14dd6b-6031-4383-8241-8af97fa7035b" providerId="ADAL" clId="{5BB5AAD3-452A-4A5A-AFD1-9D66096168B8}" dt="2023-07-28T14:28:58.437" v="5" actId="6549"/>
        <pc:sldMkLst>
          <pc:docMk/>
          <pc:sldMk cId="102501412" sldId="1865"/>
        </pc:sldMkLst>
      </pc:sldChg>
      <pc:sldChg chg="del">
        <pc:chgData name="Peterson, Amy" userId="8c14dd6b-6031-4383-8241-8af97fa7035b" providerId="ADAL" clId="{5BB5AAD3-452A-4A5A-AFD1-9D66096168B8}" dt="2023-07-28T14:30:11.448" v="24" actId="47"/>
        <pc:sldMkLst>
          <pc:docMk/>
          <pc:sldMk cId="2339120687" sldId="1871"/>
        </pc:sldMkLst>
      </pc:sldChg>
      <pc:sldChg chg="modNotesTx">
        <pc:chgData name="Peterson, Amy" userId="8c14dd6b-6031-4383-8241-8af97fa7035b" providerId="ADAL" clId="{5BB5AAD3-452A-4A5A-AFD1-9D66096168B8}" dt="2023-07-28T14:30:25.006" v="25" actId="6549"/>
        <pc:sldMkLst>
          <pc:docMk/>
          <pc:sldMk cId="349125620" sldId="1875"/>
        </pc:sldMkLst>
      </pc:sldChg>
      <pc:sldChg chg="modNotesTx">
        <pc:chgData name="Peterson, Amy" userId="8c14dd6b-6031-4383-8241-8af97fa7035b" providerId="ADAL" clId="{5BB5AAD3-452A-4A5A-AFD1-9D66096168B8}" dt="2023-07-28T14:29:17.987" v="11" actId="6549"/>
        <pc:sldMkLst>
          <pc:docMk/>
          <pc:sldMk cId="3800235853" sldId="1877"/>
        </pc:sldMkLst>
      </pc:sldChg>
      <pc:sldChg chg="del">
        <pc:chgData name="Peterson, Amy" userId="8c14dd6b-6031-4383-8241-8af97fa7035b" providerId="ADAL" clId="{5BB5AAD3-452A-4A5A-AFD1-9D66096168B8}" dt="2023-07-28T14:28:47.828" v="0" actId="47"/>
        <pc:sldMkLst>
          <pc:docMk/>
          <pc:sldMk cId="3044803331" sldId="1878"/>
        </pc:sldMkLst>
      </pc:sldChg>
      <pc:sldChg chg="modNotesTx">
        <pc:chgData name="Peterson, Amy" userId="8c14dd6b-6031-4383-8241-8af97fa7035b" providerId="ADAL" clId="{5BB5AAD3-452A-4A5A-AFD1-9D66096168B8}" dt="2023-07-28T14:28:54.528" v="3" actId="6549"/>
        <pc:sldMkLst>
          <pc:docMk/>
          <pc:sldMk cId="191728790" sldId="1879"/>
        </pc:sldMkLst>
      </pc:sldChg>
      <pc:sldChg chg="modNotesTx">
        <pc:chgData name="Peterson, Amy" userId="8c14dd6b-6031-4383-8241-8af97fa7035b" providerId="ADAL" clId="{5BB5AAD3-452A-4A5A-AFD1-9D66096168B8}" dt="2023-07-28T14:29:12.531" v="10" actId="6549"/>
        <pc:sldMkLst>
          <pc:docMk/>
          <pc:sldMk cId="410938981" sldId="1880"/>
        </pc:sldMkLst>
      </pc:sldChg>
      <pc:sldChg chg="modSp mod modNotesTx">
        <pc:chgData name="Peterson, Amy" userId="8c14dd6b-6031-4383-8241-8af97fa7035b" providerId="ADAL" clId="{5BB5AAD3-452A-4A5A-AFD1-9D66096168B8}" dt="2023-07-28T14:30:59.833" v="28" actId="14734"/>
        <pc:sldMkLst>
          <pc:docMk/>
          <pc:sldMk cId="2587313621" sldId="1882"/>
        </pc:sldMkLst>
        <pc:graphicFrameChg chg="modGraphic">
          <ac:chgData name="Peterson, Amy" userId="8c14dd6b-6031-4383-8241-8af97fa7035b" providerId="ADAL" clId="{5BB5AAD3-452A-4A5A-AFD1-9D66096168B8}" dt="2023-07-28T14:30:59.833" v="28" actId="14734"/>
          <ac:graphicFrameMkLst>
            <pc:docMk/>
            <pc:sldMk cId="2587313621" sldId="1882"/>
            <ac:graphicFrameMk id="3" creationId="{B11A6D7C-4252-73A7-A9BC-8537ECA9E287}"/>
          </ac:graphicFrameMkLst>
        </pc:graphicFrameChg>
      </pc:sldChg>
      <pc:sldChg chg="modNotesTx">
        <pc:chgData name="Peterson, Amy" userId="8c14dd6b-6031-4383-8241-8af97fa7035b" providerId="ADAL" clId="{5BB5AAD3-452A-4A5A-AFD1-9D66096168B8}" dt="2023-07-28T14:29:44.962" v="16" actId="6549"/>
        <pc:sldMkLst>
          <pc:docMk/>
          <pc:sldMk cId="3729939999" sldId="1883"/>
        </pc:sldMkLst>
      </pc:sldChg>
      <pc:sldChg chg="modSp mod modNotesTx">
        <pc:chgData name="Peterson, Amy" userId="8c14dd6b-6031-4383-8241-8af97fa7035b" providerId="ADAL" clId="{5BB5AAD3-452A-4A5A-AFD1-9D66096168B8}" dt="2023-07-28T14:43:25.146" v="41" actId="962"/>
        <pc:sldMkLst>
          <pc:docMk/>
          <pc:sldMk cId="3045630632" sldId="1891"/>
        </pc:sldMkLst>
        <pc:grpChg chg="mod">
          <ac:chgData name="Peterson, Amy" userId="8c14dd6b-6031-4383-8241-8af97fa7035b" providerId="ADAL" clId="{5BB5AAD3-452A-4A5A-AFD1-9D66096168B8}" dt="2023-07-28T14:43:25.146" v="41" actId="962"/>
          <ac:grpSpMkLst>
            <pc:docMk/>
            <pc:sldMk cId="3045630632" sldId="1891"/>
            <ac:grpSpMk id="4" creationId="{F86496AB-D639-433E-8F9C-F04E39E8D9B4}"/>
          </ac:grpSpMkLst>
        </pc:grpChg>
      </pc:sldChg>
      <pc:sldChg chg="modSp modNotesTx">
        <pc:chgData name="Peterson, Amy" userId="8c14dd6b-6031-4383-8241-8af97fa7035b" providerId="ADAL" clId="{5BB5AAD3-452A-4A5A-AFD1-9D66096168B8}" dt="2023-07-28T14:44:28.744" v="127" actId="962"/>
        <pc:sldMkLst>
          <pc:docMk/>
          <pc:sldMk cId="3768458171" sldId="3931"/>
        </pc:sldMkLst>
        <pc:picChg chg="mod">
          <ac:chgData name="Peterson, Amy" userId="8c14dd6b-6031-4383-8241-8af97fa7035b" providerId="ADAL" clId="{5BB5AAD3-452A-4A5A-AFD1-9D66096168B8}" dt="2023-07-28T14:44:28.744" v="127" actId="962"/>
          <ac:picMkLst>
            <pc:docMk/>
            <pc:sldMk cId="3768458171" sldId="3931"/>
            <ac:picMk id="3074" creationId="{6B14839F-D6D7-4143-B442-D193614FE0CD}"/>
          </ac:picMkLst>
        </pc:picChg>
      </pc:sldChg>
      <pc:sldChg chg="modSp mod">
        <pc:chgData name="Peterson, Amy" userId="8c14dd6b-6031-4383-8241-8af97fa7035b" providerId="ADAL" clId="{5BB5AAD3-452A-4A5A-AFD1-9D66096168B8}" dt="2023-07-28T14:44:18.665" v="87" actId="962"/>
        <pc:sldMkLst>
          <pc:docMk/>
          <pc:sldMk cId="3733729448" sldId="4237"/>
        </pc:sldMkLst>
        <pc:picChg chg="mod">
          <ac:chgData name="Peterson, Amy" userId="8c14dd6b-6031-4383-8241-8af97fa7035b" providerId="ADAL" clId="{5BB5AAD3-452A-4A5A-AFD1-9D66096168B8}" dt="2023-07-28T14:44:18.665" v="87" actId="962"/>
          <ac:picMkLst>
            <pc:docMk/>
            <pc:sldMk cId="3733729448" sldId="4237"/>
            <ac:picMk id="3" creationId="{D0730D5C-E99C-4E84-994D-A0A460AC08FD}"/>
          </ac:picMkLst>
        </pc:picChg>
      </pc:sldChg>
      <pc:sldChg chg="modSp mod">
        <pc:chgData name="Peterson, Amy" userId="8c14dd6b-6031-4383-8241-8af97fa7035b" providerId="ADAL" clId="{5BB5AAD3-452A-4A5A-AFD1-9D66096168B8}" dt="2023-07-28T14:43:53.327" v="45" actId="962"/>
        <pc:sldMkLst>
          <pc:docMk/>
          <pc:sldMk cId="4220905813" sldId="4250"/>
        </pc:sldMkLst>
        <pc:spChg chg="mod">
          <ac:chgData name="Peterson, Amy" userId="8c14dd6b-6031-4383-8241-8af97fa7035b" providerId="ADAL" clId="{5BB5AAD3-452A-4A5A-AFD1-9D66096168B8}" dt="2023-07-28T14:31:22.161" v="34" actId="962"/>
          <ac:spMkLst>
            <pc:docMk/>
            <pc:sldMk cId="4220905813" sldId="4250"/>
            <ac:spMk id="4" creationId="{DB2C8525-6D00-2CAB-67BD-C2402E85471E}"/>
          </ac:spMkLst>
        </pc:spChg>
        <pc:picChg chg="mod ord">
          <ac:chgData name="Peterson, Amy" userId="8c14dd6b-6031-4383-8241-8af97fa7035b" providerId="ADAL" clId="{5BB5AAD3-452A-4A5A-AFD1-9D66096168B8}" dt="2023-07-28T14:43:53.327" v="45" actId="962"/>
          <ac:picMkLst>
            <pc:docMk/>
            <pc:sldMk cId="4220905813" sldId="4250"/>
            <ac:picMk id="9" creationId="{CC499241-25D4-3E91-F990-F2519DCFD89A}"/>
          </ac:picMkLst>
        </pc:picChg>
      </pc:sldChg>
      <pc:sldChg chg="modSp modNotesTx">
        <pc:chgData name="Peterson, Amy" userId="8c14dd6b-6031-4383-8241-8af97fa7035b" providerId="ADAL" clId="{5BB5AAD3-452A-4A5A-AFD1-9D66096168B8}" dt="2023-07-28T14:46:50.142" v="958" actId="962"/>
        <pc:sldMkLst>
          <pc:docMk/>
          <pc:sldMk cId="2483388496" sldId="4398"/>
        </pc:sldMkLst>
        <pc:picChg chg="mod">
          <ac:chgData name="Peterson, Amy" userId="8c14dd6b-6031-4383-8241-8af97fa7035b" providerId="ADAL" clId="{5BB5AAD3-452A-4A5A-AFD1-9D66096168B8}" dt="2023-07-28T14:46:50.142" v="958" actId="962"/>
          <ac:picMkLst>
            <pc:docMk/>
            <pc:sldMk cId="2483388496" sldId="4398"/>
            <ac:picMk id="9" creationId="{67C885C3-0450-61E1-A7F1-D41620FEC459}"/>
          </ac:picMkLst>
        </pc:picChg>
      </pc:sldChg>
      <pc:sldChg chg="modSp mod">
        <pc:chgData name="Peterson, Amy" userId="8c14dd6b-6031-4383-8241-8af97fa7035b" providerId="ADAL" clId="{5BB5AAD3-452A-4A5A-AFD1-9D66096168B8}" dt="2023-07-28T14:46:21.341" v="925" actId="962"/>
        <pc:sldMkLst>
          <pc:docMk/>
          <pc:sldMk cId="337919321" sldId="4404"/>
        </pc:sldMkLst>
        <pc:picChg chg="mod">
          <ac:chgData name="Peterson, Amy" userId="8c14dd6b-6031-4383-8241-8af97fa7035b" providerId="ADAL" clId="{5BB5AAD3-452A-4A5A-AFD1-9D66096168B8}" dt="2023-07-28T14:46:21.341" v="925" actId="962"/>
          <ac:picMkLst>
            <pc:docMk/>
            <pc:sldMk cId="337919321" sldId="4404"/>
            <ac:picMk id="7" creationId="{701F72C7-C98D-A01D-B753-97DDAD98E312}"/>
          </ac:picMkLst>
        </pc:picChg>
      </pc:sldChg>
      <pc:sldChg chg="modNotesTx">
        <pc:chgData name="Peterson, Amy" userId="8c14dd6b-6031-4383-8241-8af97fa7035b" providerId="ADAL" clId="{5BB5AAD3-452A-4A5A-AFD1-9D66096168B8}" dt="2023-07-28T14:29:51.649" v="17" actId="6549"/>
        <pc:sldMkLst>
          <pc:docMk/>
          <pc:sldMk cId="2168729888" sldId="4406"/>
        </pc:sldMkLst>
      </pc:sldChg>
      <pc:sldChg chg="del">
        <pc:chgData name="Peterson, Amy" userId="8c14dd6b-6031-4383-8241-8af97fa7035b" providerId="ADAL" clId="{5BB5AAD3-452A-4A5A-AFD1-9D66096168B8}" dt="2023-07-28T14:28:48.334" v="1" actId="47"/>
        <pc:sldMkLst>
          <pc:docMk/>
          <pc:sldMk cId="137979377" sldId="4409"/>
        </pc:sldMkLst>
      </pc:sldChg>
      <pc:sldChg chg="modSp mod">
        <pc:chgData name="Peterson, Amy" userId="8c14dd6b-6031-4383-8241-8af97fa7035b" providerId="ADAL" clId="{5BB5AAD3-452A-4A5A-AFD1-9D66096168B8}" dt="2023-07-28T14:31:11.658" v="31" actId="962"/>
        <pc:sldMkLst>
          <pc:docMk/>
          <pc:sldMk cId="601624346" sldId="4410"/>
        </pc:sldMkLst>
        <pc:spChg chg="mod">
          <ac:chgData name="Peterson, Amy" userId="8c14dd6b-6031-4383-8241-8af97fa7035b" providerId="ADAL" clId="{5BB5AAD3-452A-4A5A-AFD1-9D66096168B8}" dt="2023-07-28T14:31:11.658" v="31" actId="962"/>
          <ac:spMkLst>
            <pc:docMk/>
            <pc:sldMk cId="601624346" sldId="4410"/>
            <ac:spMk id="4" creationId="{9E354F1E-7E11-61E0-CDB5-45FC84EC0D47}"/>
          </ac:spMkLst>
        </pc:spChg>
        <pc:picChg chg="ord">
          <ac:chgData name="Peterson, Amy" userId="8c14dd6b-6031-4383-8241-8af97fa7035b" providerId="ADAL" clId="{5BB5AAD3-452A-4A5A-AFD1-9D66096168B8}" dt="2023-07-28T14:31:08.834" v="30"/>
          <ac:picMkLst>
            <pc:docMk/>
            <pc:sldMk cId="601624346" sldId="4410"/>
            <ac:picMk id="11" creationId="{1C407CCE-230D-627F-05B6-56E1A7A0BED9}"/>
          </ac:picMkLst>
        </pc:picChg>
      </pc:sldChg>
      <pc:sldChg chg="modSp mod">
        <pc:chgData name="Peterson, Amy" userId="8c14dd6b-6031-4383-8241-8af97fa7035b" providerId="ADAL" clId="{5BB5AAD3-452A-4A5A-AFD1-9D66096168B8}" dt="2023-07-28T14:31:32.244" v="36"/>
        <pc:sldMkLst>
          <pc:docMk/>
          <pc:sldMk cId="1017395727" sldId="4411"/>
        </pc:sldMkLst>
        <pc:spChg chg="ord">
          <ac:chgData name="Peterson, Amy" userId="8c14dd6b-6031-4383-8241-8af97fa7035b" providerId="ADAL" clId="{5BB5AAD3-452A-4A5A-AFD1-9D66096168B8}" dt="2023-07-28T14:31:32.244" v="36"/>
          <ac:spMkLst>
            <pc:docMk/>
            <pc:sldMk cId="1017395727" sldId="4411"/>
            <ac:spMk id="5" creationId="{74A6492D-E050-4A69-91F1-7D4BF5E787AB}"/>
          </ac:spMkLst>
        </pc:spChg>
      </pc:sldChg>
      <pc:sldChg chg="modSp mod">
        <pc:chgData name="Peterson, Amy" userId="8c14dd6b-6031-4383-8241-8af97fa7035b" providerId="ADAL" clId="{5BB5AAD3-452A-4A5A-AFD1-9D66096168B8}" dt="2023-07-28T14:31:58.639" v="39"/>
        <pc:sldMkLst>
          <pc:docMk/>
          <pc:sldMk cId="331414835" sldId="4412"/>
        </pc:sldMkLst>
        <pc:spChg chg="ord">
          <ac:chgData name="Peterson, Amy" userId="8c14dd6b-6031-4383-8241-8af97fa7035b" providerId="ADAL" clId="{5BB5AAD3-452A-4A5A-AFD1-9D66096168B8}" dt="2023-07-28T14:31:58.639" v="39"/>
          <ac:spMkLst>
            <pc:docMk/>
            <pc:sldMk cId="331414835" sldId="4412"/>
            <ac:spMk id="5" creationId="{74A6492D-E050-4A69-91F1-7D4BF5E787AB}"/>
          </ac:spMkLst>
        </pc:spChg>
        <pc:picChg chg="ord">
          <ac:chgData name="Peterson, Amy" userId="8c14dd6b-6031-4383-8241-8af97fa7035b" providerId="ADAL" clId="{5BB5AAD3-452A-4A5A-AFD1-9D66096168B8}" dt="2023-07-28T14:31:57.265" v="38"/>
          <ac:picMkLst>
            <pc:docMk/>
            <pc:sldMk cId="331414835" sldId="4412"/>
            <ac:picMk id="13" creationId="{2E3DABD5-3CF1-E2C3-1889-BC6F3485E5AA}"/>
          </ac:picMkLst>
        </pc:picChg>
      </pc:sldChg>
      <pc:sldMasterChg chg="delSldLayout">
        <pc:chgData name="Peterson, Amy" userId="8c14dd6b-6031-4383-8241-8af97fa7035b" providerId="ADAL" clId="{5BB5AAD3-452A-4A5A-AFD1-9D66096168B8}" dt="2023-07-28T14:30:10.084" v="23" actId="47"/>
        <pc:sldMasterMkLst>
          <pc:docMk/>
          <pc:sldMasterMk cId="2960848570" sldId="2147483689"/>
        </pc:sldMasterMkLst>
        <pc:sldLayoutChg chg="del">
          <pc:chgData name="Peterson, Amy" userId="8c14dd6b-6031-4383-8241-8af97fa7035b" providerId="ADAL" clId="{5BB5AAD3-452A-4A5A-AFD1-9D66096168B8}" dt="2023-07-28T14:30:10.084" v="23" actId="47"/>
          <pc:sldLayoutMkLst>
            <pc:docMk/>
            <pc:sldMasterMk cId="2960848570" sldId="2147483689"/>
            <pc:sldLayoutMk cId="4051189349" sldId="214748371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Sheet1!$D$4</c:f>
              <c:strCache>
                <c:ptCount val="1"/>
                <c:pt idx="0">
                  <c:v>Phase 1</c:v>
                </c:pt>
              </c:strCache>
            </c:strRef>
          </c:tx>
          <c:spPr>
            <a:ln w="25400" cap="rnd">
              <a:solidFill>
                <a:srgbClr val="0076BD"/>
              </a:solidFill>
              <a:round/>
            </a:ln>
            <a:effectLst/>
          </c:spPr>
          <c:marker>
            <c:symbol val="circle"/>
            <c:size val="5"/>
            <c:spPr>
              <a:solidFill>
                <a:srgbClr val="0076BD"/>
              </a:solidFill>
              <a:ln w="63500">
                <a:solidFill>
                  <a:srgbClr val="0076BD"/>
                </a:solidFill>
              </a:ln>
              <a:effectLst/>
            </c:spPr>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Sheet1!$D$5:$D$36</c:f>
              <c:numCache>
                <c:formatCode>General</c:formatCode>
                <c:ptCount val="32"/>
                <c:pt idx="0">
                  <c:v>87</c:v>
                </c:pt>
                <c:pt idx="1">
                  <c:v>86</c:v>
                </c:pt>
                <c:pt idx="2">
                  <c:v>89</c:v>
                </c:pt>
                <c:pt idx="3">
                  <c:v>88</c:v>
                </c:pt>
                <c:pt idx="4">
                  <c:v>87</c:v>
                </c:pt>
                <c:pt idx="5">
                  <c:v>89</c:v>
                </c:pt>
              </c:numCache>
            </c:numRef>
          </c:yVal>
          <c:smooth val="0"/>
          <c:extLst>
            <c:ext xmlns:c16="http://schemas.microsoft.com/office/drawing/2014/chart" uri="{C3380CC4-5D6E-409C-BE32-E72D297353CC}">
              <c16:uniqueId val="{00000000-0620-4AEC-98F0-F6A7FDE467A2}"/>
            </c:ext>
          </c:extLst>
        </c:ser>
        <c:ser>
          <c:idx val="1"/>
          <c:order val="1"/>
          <c:tx>
            <c:strRef>
              <c:f>Sheet1!$E$4</c:f>
              <c:strCache>
                <c:ptCount val="1"/>
                <c:pt idx="0">
                  <c:v>Phase 2</c:v>
                </c:pt>
              </c:strCache>
            </c:strRef>
          </c:tx>
          <c:spPr>
            <a:ln w="25400" cap="rnd">
              <a:solidFill>
                <a:srgbClr val="0076BD"/>
              </a:solidFill>
              <a:round/>
            </a:ln>
            <a:effectLst/>
          </c:spPr>
          <c:marker>
            <c:symbol val="circle"/>
            <c:size val="5"/>
            <c:spPr>
              <a:solidFill>
                <a:srgbClr val="0076BD"/>
              </a:solidFill>
              <a:ln w="63500">
                <a:solidFill>
                  <a:srgbClr val="0076BD"/>
                </a:solidFill>
              </a:ln>
              <a:effectLst/>
            </c:spPr>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Sheet1!$E$5:$E$36</c:f>
              <c:numCache>
                <c:formatCode>General</c:formatCode>
                <c:ptCount val="32"/>
                <c:pt idx="6">
                  <c:v>92</c:v>
                </c:pt>
                <c:pt idx="7">
                  <c:v>91</c:v>
                </c:pt>
                <c:pt idx="8">
                  <c:v>89</c:v>
                </c:pt>
                <c:pt idx="9">
                  <c:v>92</c:v>
                </c:pt>
                <c:pt idx="10">
                  <c:v>88</c:v>
                </c:pt>
                <c:pt idx="11">
                  <c:v>93</c:v>
                </c:pt>
              </c:numCache>
            </c:numRef>
          </c:yVal>
          <c:smooth val="0"/>
          <c:extLst>
            <c:ext xmlns:c16="http://schemas.microsoft.com/office/drawing/2014/chart" uri="{C3380CC4-5D6E-409C-BE32-E72D297353CC}">
              <c16:uniqueId val="{00000001-0620-4AEC-98F0-F6A7FDE467A2}"/>
            </c:ext>
          </c:extLst>
        </c:ser>
        <c:ser>
          <c:idx val="2"/>
          <c:order val="2"/>
          <c:tx>
            <c:strRef>
              <c:f>Sheet1!$F$4</c:f>
              <c:strCache>
                <c:ptCount val="1"/>
                <c:pt idx="0">
                  <c:v>Phase 3</c:v>
                </c:pt>
              </c:strCache>
            </c:strRef>
          </c:tx>
          <c:spPr>
            <a:ln w="25400" cap="rnd">
              <a:solidFill>
                <a:srgbClr val="0076BD"/>
              </a:solidFill>
              <a:round/>
            </a:ln>
            <a:effectLst/>
          </c:spPr>
          <c:marker>
            <c:symbol val="circle"/>
            <c:size val="5"/>
            <c:spPr>
              <a:solidFill>
                <a:srgbClr val="0076BD"/>
              </a:solidFill>
              <a:ln w="63500">
                <a:solidFill>
                  <a:srgbClr val="0076BD"/>
                </a:solidFill>
              </a:ln>
              <a:effectLst/>
            </c:spPr>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Sheet1!$F$5:$F$36</c:f>
              <c:numCache>
                <c:formatCode>General</c:formatCode>
                <c:ptCount val="32"/>
                <c:pt idx="12">
                  <c:v>93</c:v>
                </c:pt>
                <c:pt idx="13">
                  <c:v>92</c:v>
                </c:pt>
                <c:pt idx="14">
                  <c:v>94</c:v>
                </c:pt>
                <c:pt idx="15">
                  <c:v>96</c:v>
                </c:pt>
                <c:pt idx="16">
                  <c:v>95</c:v>
                </c:pt>
                <c:pt idx="17">
                  <c:v>93</c:v>
                </c:pt>
                <c:pt idx="18">
                  <c:v>96</c:v>
                </c:pt>
              </c:numCache>
            </c:numRef>
          </c:yVal>
          <c:smooth val="0"/>
          <c:extLst>
            <c:ext xmlns:c16="http://schemas.microsoft.com/office/drawing/2014/chart" uri="{C3380CC4-5D6E-409C-BE32-E72D297353CC}">
              <c16:uniqueId val="{00000002-0620-4AEC-98F0-F6A7FDE467A2}"/>
            </c:ext>
          </c:extLst>
        </c:ser>
        <c:ser>
          <c:idx val="3"/>
          <c:order val="3"/>
          <c:tx>
            <c:strRef>
              <c:f>Sheet1!$G$4</c:f>
              <c:strCache>
                <c:ptCount val="1"/>
                <c:pt idx="0">
                  <c:v>Phase 4</c:v>
                </c:pt>
              </c:strCache>
            </c:strRef>
          </c:tx>
          <c:spPr>
            <a:ln w="25400" cap="rnd">
              <a:solidFill>
                <a:srgbClr val="0076BD"/>
              </a:solidFill>
              <a:round/>
            </a:ln>
            <a:effectLst/>
          </c:spPr>
          <c:marker>
            <c:symbol val="circle"/>
            <c:size val="5"/>
            <c:spPr>
              <a:solidFill>
                <a:srgbClr val="0076BD"/>
              </a:solidFill>
              <a:ln w="63500">
                <a:solidFill>
                  <a:srgbClr val="0076BD"/>
                </a:solidFill>
              </a:ln>
              <a:effectLst/>
            </c:spPr>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Sheet1!$G$5:$G$36</c:f>
              <c:numCache>
                <c:formatCode>General</c:formatCode>
                <c:ptCount val="32"/>
                <c:pt idx="19">
                  <c:v>94</c:v>
                </c:pt>
                <c:pt idx="20">
                  <c:v>95</c:v>
                </c:pt>
                <c:pt idx="21">
                  <c:v>93</c:v>
                </c:pt>
                <c:pt idx="22">
                  <c:v>96</c:v>
                </c:pt>
                <c:pt idx="23">
                  <c:v>95</c:v>
                </c:pt>
                <c:pt idx="24">
                  <c:v>97</c:v>
                </c:pt>
              </c:numCache>
            </c:numRef>
          </c:yVal>
          <c:smooth val="0"/>
          <c:extLst>
            <c:ext xmlns:c16="http://schemas.microsoft.com/office/drawing/2014/chart" uri="{C3380CC4-5D6E-409C-BE32-E72D297353CC}">
              <c16:uniqueId val="{00000003-0620-4AEC-98F0-F6A7FDE467A2}"/>
            </c:ext>
          </c:extLst>
        </c:ser>
        <c:ser>
          <c:idx val="4"/>
          <c:order val="4"/>
          <c:tx>
            <c:strRef>
              <c:f>Sheet1!$H$4</c:f>
              <c:strCache>
                <c:ptCount val="1"/>
                <c:pt idx="0">
                  <c:v>Phase 5</c:v>
                </c:pt>
              </c:strCache>
            </c:strRef>
          </c:tx>
          <c:spPr>
            <a:ln w="25400" cap="rnd">
              <a:solidFill>
                <a:srgbClr val="0076BD"/>
              </a:solidFill>
              <a:round/>
            </a:ln>
            <a:effectLst/>
          </c:spPr>
          <c:marker>
            <c:symbol val="circle"/>
            <c:size val="5"/>
            <c:spPr>
              <a:solidFill>
                <a:srgbClr val="0076BD"/>
              </a:solidFill>
              <a:ln w="63500">
                <a:solidFill>
                  <a:srgbClr val="0076BD"/>
                </a:solidFill>
              </a:ln>
              <a:effectLst/>
            </c:spPr>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Sheet1!$H$5:$H$36</c:f>
              <c:numCache>
                <c:formatCode>General</c:formatCode>
                <c:ptCount val="32"/>
                <c:pt idx="25">
                  <c:v>96</c:v>
                </c:pt>
                <c:pt idx="26">
                  <c:v>101</c:v>
                </c:pt>
                <c:pt idx="27">
                  <c:v>103</c:v>
                </c:pt>
                <c:pt idx="28">
                  <c:v>104</c:v>
                </c:pt>
                <c:pt idx="29">
                  <c:v>108</c:v>
                </c:pt>
                <c:pt idx="30">
                  <c:v>107</c:v>
                </c:pt>
                <c:pt idx="31">
                  <c:v>110</c:v>
                </c:pt>
              </c:numCache>
            </c:numRef>
          </c:yVal>
          <c:smooth val="0"/>
          <c:extLst>
            <c:ext xmlns:c16="http://schemas.microsoft.com/office/drawing/2014/chart" uri="{C3380CC4-5D6E-409C-BE32-E72D297353CC}">
              <c16:uniqueId val="{00000004-0620-4AEC-98F0-F6A7FDE467A2}"/>
            </c:ext>
          </c:extLst>
        </c:ser>
        <c:ser>
          <c:idx val="5"/>
          <c:order val="5"/>
          <c:tx>
            <c:strRef>
              <c:f>Sheet1!$I$4</c:f>
              <c:strCache>
                <c:ptCount val="1"/>
                <c:pt idx="0">
                  <c:v>Goal</c:v>
                </c:pt>
              </c:strCache>
            </c:strRef>
          </c:tx>
          <c:spPr>
            <a:ln w="25400" cap="rnd">
              <a:solidFill>
                <a:srgbClr val="FF0000"/>
              </a:solidFill>
              <a:round/>
            </a:ln>
            <a:effectLst/>
          </c:spPr>
          <c:marker>
            <c:symbol val="none"/>
          </c:marker>
          <c:xVal>
            <c:numRef>
              <c:f>Sheet1!$C$5:$C$36</c:f>
              <c:numCache>
                <c:formatCode>d\-mmm</c:formatCode>
                <c:ptCount val="32"/>
                <c:pt idx="0">
                  <c:v>44812</c:v>
                </c:pt>
                <c:pt idx="1">
                  <c:v>44819</c:v>
                </c:pt>
                <c:pt idx="2">
                  <c:v>44826</c:v>
                </c:pt>
                <c:pt idx="3">
                  <c:v>44833</c:v>
                </c:pt>
                <c:pt idx="4">
                  <c:v>44840</c:v>
                </c:pt>
                <c:pt idx="5">
                  <c:v>44847</c:v>
                </c:pt>
                <c:pt idx="6">
                  <c:v>44854</c:v>
                </c:pt>
                <c:pt idx="7">
                  <c:v>44861</c:v>
                </c:pt>
                <c:pt idx="8">
                  <c:v>44868</c:v>
                </c:pt>
                <c:pt idx="9">
                  <c:v>44875</c:v>
                </c:pt>
                <c:pt idx="10">
                  <c:v>44882</c:v>
                </c:pt>
                <c:pt idx="11">
                  <c:v>44889</c:v>
                </c:pt>
                <c:pt idx="12">
                  <c:v>44896</c:v>
                </c:pt>
                <c:pt idx="13">
                  <c:v>44903</c:v>
                </c:pt>
                <c:pt idx="14">
                  <c:v>44910</c:v>
                </c:pt>
                <c:pt idx="15">
                  <c:v>44917</c:v>
                </c:pt>
                <c:pt idx="16">
                  <c:v>44924</c:v>
                </c:pt>
                <c:pt idx="17">
                  <c:v>44931</c:v>
                </c:pt>
                <c:pt idx="18">
                  <c:v>44938</c:v>
                </c:pt>
                <c:pt idx="19">
                  <c:v>44945</c:v>
                </c:pt>
                <c:pt idx="20">
                  <c:v>44952</c:v>
                </c:pt>
                <c:pt idx="21">
                  <c:v>44959</c:v>
                </c:pt>
                <c:pt idx="22">
                  <c:v>44966</c:v>
                </c:pt>
                <c:pt idx="23">
                  <c:v>44973</c:v>
                </c:pt>
                <c:pt idx="24">
                  <c:v>44980</c:v>
                </c:pt>
                <c:pt idx="25">
                  <c:v>44987</c:v>
                </c:pt>
                <c:pt idx="26">
                  <c:v>44994</c:v>
                </c:pt>
                <c:pt idx="27">
                  <c:v>45001</c:v>
                </c:pt>
                <c:pt idx="28">
                  <c:v>45008</c:v>
                </c:pt>
                <c:pt idx="29">
                  <c:v>45015</c:v>
                </c:pt>
                <c:pt idx="30">
                  <c:v>45022</c:v>
                </c:pt>
                <c:pt idx="31">
                  <c:v>45029</c:v>
                </c:pt>
              </c:numCache>
            </c:numRef>
          </c:xVal>
          <c:yVal>
            <c:numRef>
              <c:f>Sheet1!$I$5:$I$36</c:f>
              <c:numCache>
                <c:formatCode>0.00</c:formatCode>
                <c:ptCount val="32"/>
                <c:pt idx="0">
                  <c:v>88</c:v>
                </c:pt>
                <c:pt idx="1">
                  <c:v>89</c:v>
                </c:pt>
                <c:pt idx="2">
                  <c:v>90</c:v>
                </c:pt>
                <c:pt idx="3">
                  <c:v>91</c:v>
                </c:pt>
                <c:pt idx="4">
                  <c:v>92</c:v>
                </c:pt>
                <c:pt idx="5">
                  <c:v>93</c:v>
                </c:pt>
                <c:pt idx="6">
                  <c:v>94</c:v>
                </c:pt>
                <c:pt idx="7">
                  <c:v>95</c:v>
                </c:pt>
                <c:pt idx="8">
                  <c:v>96</c:v>
                </c:pt>
                <c:pt idx="9">
                  <c:v>97</c:v>
                </c:pt>
                <c:pt idx="10">
                  <c:v>98</c:v>
                </c:pt>
                <c:pt idx="11">
                  <c:v>99</c:v>
                </c:pt>
                <c:pt idx="12">
                  <c:v>100</c:v>
                </c:pt>
                <c:pt idx="13">
                  <c:v>101</c:v>
                </c:pt>
                <c:pt idx="14">
                  <c:v>102</c:v>
                </c:pt>
                <c:pt idx="15">
                  <c:v>103</c:v>
                </c:pt>
                <c:pt idx="16">
                  <c:v>104</c:v>
                </c:pt>
                <c:pt idx="17">
                  <c:v>105</c:v>
                </c:pt>
                <c:pt idx="18">
                  <c:v>106</c:v>
                </c:pt>
                <c:pt idx="19">
                  <c:v>107</c:v>
                </c:pt>
                <c:pt idx="20">
                  <c:v>108</c:v>
                </c:pt>
                <c:pt idx="21">
                  <c:v>109</c:v>
                </c:pt>
                <c:pt idx="22">
                  <c:v>110</c:v>
                </c:pt>
                <c:pt idx="23">
                  <c:v>111</c:v>
                </c:pt>
                <c:pt idx="24">
                  <c:v>112</c:v>
                </c:pt>
                <c:pt idx="25">
                  <c:v>113</c:v>
                </c:pt>
                <c:pt idx="26">
                  <c:v>114</c:v>
                </c:pt>
                <c:pt idx="27">
                  <c:v>115</c:v>
                </c:pt>
                <c:pt idx="28">
                  <c:v>116</c:v>
                </c:pt>
                <c:pt idx="29">
                  <c:v>117</c:v>
                </c:pt>
                <c:pt idx="30">
                  <c:v>118</c:v>
                </c:pt>
                <c:pt idx="31">
                  <c:v>119</c:v>
                </c:pt>
              </c:numCache>
            </c:numRef>
          </c:yVal>
          <c:smooth val="0"/>
          <c:extLst>
            <c:ext xmlns:c16="http://schemas.microsoft.com/office/drawing/2014/chart" uri="{C3380CC4-5D6E-409C-BE32-E72D297353CC}">
              <c16:uniqueId val="{00000005-0620-4AEC-98F0-F6A7FDE467A2}"/>
            </c:ext>
          </c:extLst>
        </c:ser>
        <c:dLbls>
          <c:showLegendKey val="0"/>
          <c:showVal val="0"/>
          <c:showCatName val="0"/>
          <c:showSerName val="0"/>
          <c:showPercent val="0"/>
          <c:showBubbleSize val="0"/>
        </c:dLbls>
        <c:axId val="119374239"/>
        <c:axId val="119374655"/>
      </c:scatterChart>
      <c:valAx>
        <c:axId val="119374239"/>
        <c:scaling>
          <c:orientation val="minMax"/>
          <c:min val="44800"/>
        </c:scaling>
        <c:delete val="0"/>
        <c:axPos val="b"/>
        <c:numFmt formatCode="m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19374655"/>
        <c:crosses val="autoZero"/>
        <c:crossBetween val="midCat"/>
        <c:majorUnit val="30"/>
      </c:valAx>
      <c:valAx>
        <c:axId val="119374655"/>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19374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Lst>
  <dgm:cxnLst>
    <dgm:cxn modelId="{AD4E6E5A-C26A-4296-87FD-C853C5ACB7E1}" type="presOf" srcId="{E36050C3-DEE3-4DA1-9E1D-3EFEBC890B50}" destId="{C24EC2B1-8792-47C8-B2DE-8B8E26A370BF}"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48225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60819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8353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1215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Slide has animations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SSTAGE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mn-ea"/>
                <a:cs typeface="Arial"/>
                <a:sym typeface="Arial"/>
              </a:rPr>
              <a:t>Tessie Bailey, American Institutes for Reseach (tbailey@air.org) </a:t>
            </a: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54DC83E-89B8-4806-9A94-7D2BAA520DC6}"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7843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595959"/>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33028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a:p>
        </p:txBody>
      </p:sp>
    </p:spTree>
    <p:extLst>
      <p:ext uri="{BB962C8B-B14F-4D97-AF65-F5344CB8AC3E}">
        <p14:creationId xmlns:p14="http://schemas.microsoft.com/office/powerpoint/2010/main" val="1088099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5283B7A-D276-4A84-AFC5-7E1AFF95F830}"/>
              </a:ext>
            </a:extLst>
          </p:cNvPr>
          <p:cNvSpPr>
            <a:spLocks noGrp="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336432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endParaRPr lang="en-US" i="0" baseline="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6963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7676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51557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4034586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6440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301814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8874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endParaRPr lang="en-US" i="0" baseline="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06714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xfrm>
            <a:off x="492125" y="4422775"/>
            <a:ext cx="6119813" cy="41878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1FA6ABD1-6EE4-40C1-9D3A-388FC1B0D431}" type="slidenum">
              <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ctr" defTabSz="914400"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86708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24757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d2cd2e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71d2cd2e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92090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a:p>
        </p:txBody>
      </p:sp>
    </p:spTree>
    <p:extLst>
      <p:ext uri="{BB962C8B-B14F-4D97-AF65-F5344CB8AC3E}">
        <p14:creationId xmlns:p14="http://schemas.microsoft.com/office/powerpoint/2010/main" val="6042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50258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a:p>
        </p:txBody>
      </p:sp>
    </p:spTree>
    <p:extLst>
      <p:ext uri="{BB962C8B-B14F-4D97-AF65-F5344CB8AC3E}">
        <p14:creationId xmlns:p14="http://schemas.microsoft.com/office/powerpoint/2010/main" val="3962138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52</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44640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E50EFFF-7CCE-4F3A-9857-9C25C8C71910}" type="slidenum">
              <a:rPr lang="en-US" smtClean="0"/>
              <a:t>5</a:t>
            </a:fld>
            <a:endParaRPr lang="en-US"/>
          </a:p>
        </p:txBody>
      </p:sp>
    </p:spTree>
    <p:extLst>
      <p:ext uri="{BB962C8B-B14F-4D97-AF65-F5344CB8AC3E}">
        <p14:creationId xmlns:p14="http://schemas.microsoft.com/office/powerpoint/2010/main" val="417000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44035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68996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351991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239538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43532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300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6303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06097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927404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431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3162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1986241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352062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50311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096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15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01557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31838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659698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01482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460294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58677512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1665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5914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178" indent="-457178">
              <a:lnSpc>
                <a:spcPct val="125000"/>
              </a:lnSpc>
              <a:spcBef>
                <a:spcPts val="600"/>
              </a:spcBef>
              <a:buClr>
                <a:schemeClr val="tx1"/>
              </a:buClr>
              <a:buFont typeface="+mj-lt"/>
              <a:buAutoNum type="arabicPeriod"/>
              <a:defRPr sz="2600"/>
            </a:lvl1pPr>
            <a:lvl2pPr marL="914354" indent="-457178">
              <a:lnSpc>
                <a:spcPct val="125000"/>
              </a:lnSpc>
              <a:spcBef>
                <a:spcPts val="600"/>
              </a:spcBef>
              <a:buClr>
                <a:schemeClr val="tx1"/>
              </a:buClr>
              <a:buFont typeface="+mj-lt"/>
              <a:buAutoNum type="alphaLcPeriod"/>
              <a:defRPr sz="2600"/>
            </a:lvl2pPr>
            <a:lvl3pPr marL="1371532" indent="-457178">
              <a:lnSpc>
                <a:spcPct val="125000"/>
              </a:lnSpc>
              <a:spcBef>
                <a:spcPts val="600"/>
              </a:spcBef>
              <a:buClr>
                <a:schemeClr val="tx1"/>
              </a:buClr>
              <a:buFont typeface="+mj-lt"/>
              <a:buAutoNum type="romanLcPeriod"/>
              <a:defRPr sz="2600"/>
            </a:lvl3pPr>
            <a:lvl4pPr marL="1828709" indent="-457178">
              <a:lnSpc>
                <a:spcPct val="125000"/>
              </a:lnSpc>
              <a:spcBef>
                <a:spcPts val="600"/>
              </a:spcBef>
              <a:buClr>
                <a:schemeClr val="tx1"/>
              </a:buClr>
              <a:buSzPct val="100000"/>
              <a:buFont typeface="+mj-lt"/>
              <a:buAutoNum type="arabicParenR"/>
              <a:defRPr sz="2600"/>
            </a:lvl4pPr>
            <a:lvl5pPr marL="2285886" indent="-457178">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178" indent="-457178">
              <a:lnSpc>
                <a:spcPct val="125000"/>
              </a:lnSpc>
              <a:spcBef>
                <a:spcPts val="600"/>
              </a:spcBef>
              <a:buClr>
                <a:schemeClr val="tx1"/>
              </a:buClr>
              <a:buFont typeface="+mj-lt"/>
              <a:buAutoNum type="arabicPeriod"/>
              <a:defRPr sz="2600"/>
            </a:lvl1pPr>
            <a:lvl2pPr marL="914354" indent="-457178">
              <a:lnSpc>
                <a:spcPct val="125000"/>
              </a:lnSpc>
              <a:spcBef>
                <a:spcPts val="600"/>
              </a:spcBef>
              <a:buClr>
                <a:schemeClr val="tx1"/>
              </a:buClr>
              <a:buFont typeface="+mj-lt"/>
              <a:buAutoNum type="alphaLcPeriod"/>
              <a:defRPr sz="2600"/>
            </a:lvl2pPr>
            <a:lvl3pPr marL="1371532" indent="-457178">
              <a:lnSpc>
                <a:spcPct val="125000"/>
              </a:lnSpc>
              <a:spcBef>
                <a:spcPts val="600"/>
              </a:spcBef>
              <a:buClr>
                <a:schemeClr val="tx1"/>
              </a:buClr>
              <a:buFont typeface="+mj-lt"/>
              <a:buAutoNum type="romanLcPeriod"/>
              <a:defRPr sz="2600"/>
            </a:lvl3pPr>
            <a:lvl4pPr marL="1828709" indent="-457178">
              <a:lnSpc>
                <a:spcPct val="125000"/>
              </a:lnSpc>
              <a:spcBef>
                <a:spcPts val="600"/>
              </a:spcBef>
              <a:buClr>
                <a:schemeClr val="tx1"/>
              </a:buClr>
              <a:buSzPct val="100000"/>
              <a:buFont typeface="+mj-lt"/>
              <a:buAutoNum type="arabicParenR"/>
              <a:defRPr sz="2600"/>
            </a:lvl4pPr>
            <a:lvl5pPr marL="2285886" indent="-457178">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54" indent="0">
              <a:buNone/>
              <a:defRPr sz="751"/>
            </a:lvl2pPr>
            <a:lvl3pPr marL="480036" indent="0">
              <a:buNone/>
              <a:defRPr sz="751"/>
            </a:lvl3pPr>
            <a:lvl4pPr marL="720055" indent="0">
              <a:buNone/>
              <a:defRPr sz="751"/>
            </a:lvl4pPr>
            <a:lvl5pPr marL="960072" indent="0">
              <a:buNone/>
              <a:defRPr sz="751"/>
            </a:lvl5pPr>
          </a:lstStyle>
          <a:p>
            <a:pPr marL="0" marR="0" lvl="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56512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54" indent="0">
              <a:buNone/>
              <a:defRPr sz="751"/>
            </a:lvl2pPr>
            <a:lvl3pPr marL="480036" indent="0">
              <a:buNone/>
              <a:defRPr sz="751"/>
            </a:lvl3pPr>
            <a:lvl4pPr marL="720055" indent="0">
              <a:buNone/>
              <a:defRPr sz="751"/>
            </a:lvl4pPr>
            <a:lvl5pPr marL="960072" indent="0">
              <a:buNone/>
              <a:defRPr sz="751"/>
            </a:lvl5pPr>
          </a:lstStyle>
          <a:p>
            <a:pPr marL="0" marR="0" lvl="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62215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1"/>
              </a:spcBef>
              <a:defRPr/>
            </a:lvl1pPr>
            <a:lvl2pPr>
              <a:spcBef>
                <a:spcPts val="451"/>
              </a:spcBef>
              <a:defRPr/>
            </a:lvl2pPr>
            <a:lvl3pPr>
              <a:spcBef>
                <a:spcPts val="451"/>
              </a:spcBef>
              <a:defRPr/>
            </a:lvl3pPr>
            <a:lvl4pPr>
              <a:spcBef>
                <a:spcPts val="451"/>
              </a:spcBef>
              <a:defRPr/>
            </a:lvl4pPr>
            <a:lvl5pPr>
              <a:spcBef>
                <a:spcPts val="451"/>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24" rtl="0" eaLnBrk="1" fontAlgn="auto" latinLnBrk="0" hangingPunct="1">
              <a:lnSpc>
                <a:spcPct val="125000"/>
              </a:lnSpc>
              <a:spcBef>
                <a:spcPts val="0"/>
              </a:spcBef>
              <a:spcAft>
                <a:spcPts val="0"/>
              </a:spcAft>
              <a:buClrTx/>
              <a:buSzPct val="100000"/>
              <a:buFont typeface="Arial" panose="020B0604020202020204" pitchFamily="34" charset="0"/>
              <a:buNone/>
              <a:tabLst/>
              <a:defRPr sz="751" i="0"/>
            </a:lvl1pPr>
            <a:lvl2pPr marL="193766" indent="0">
              <a:buNone/>
              <a:defRPr sz="563"/>
            </a:lvl2pPr>
            <a:lvl3pPr marL="360027" indent="0">
              <a:buNone/>
              <a:defRPr sz="563"/>
            </a:lvl3pPr>
            <a:lvl4pPr marL="540041" indent="0">
              <a:buNone/>
              <a:defRPr sz="563"/>
            </a:lvl4pPr>
            <a:lvl5pPr marL="720054" indent="0">
              <a:buNone/>
              <a:defRPr sz="563"/>
            </a:lvl5pPr>
          </a:lstStyle>
          <a:p>
            <a:pPr marL="0" marR="0" lvl="0" indent="0" algn="l" defTabSz="514324"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561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32287" y="6507316"/>
            <a:ext cx="150682"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4120195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54" indent="0">
              <a:buNone/>
              <a:defRPr sz="751"/>
            </a:lvl2pPr>
            <a:lvl3pPr marL="480036" indent="0">
              <a:buNone/>
              <a:defRPr sz="751"/>
            </a:lvl3pPr>
            <a:lvl4pPr marL="720055" indent="0">
              <a:buNone/>
              <a:defRPr sz="751"/>
            </a:lvl4pPr>
            <a:lvl5pPr marL="960072" indent="0">
              <a:buNone/>
              <a:defRPr sz="751"/>
            </a:lvl5pPr>
          </a:lstStyle>
          <a:p>
            <a:pPr marL="0" marR="0" lvl="0" indent="0" algn="l" defTabSz="685766"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00434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32287" y="6507316"/>
            <a:ext cx="150682" cy="153888"/>
          </a:xfrm>
        </p:spPr>
        <p:txBody>
          <a:bodyPr wrap="none" anchor="b" anchorCtr="0"/>
          <a:lstStyle/>
          <a:p>
            <a:fld id="{4DBB3109-6B36-4C42-ABE5-993D6B0A452A}" type="slidenum">
              <a:rPr lang="en-US" smtClean="0"/>
              <a:pPr/>
              <a:t>‹#›</a:t>
            </a:fld>
            <a:endParaRPr lang="en-US"/>
          </a:p>
        </p:txBody>
      </p:sp>
    </p:spTree>
    <p:extLst>
      <p:ext uri="{BB962C8B-B14F-4D97-AF65-F5344CB8AC3E}">
        <p14:creationId xmlns:p14="http://schemas.microsoft.com/office/powerpoint/2010/main" val="3508061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irst Level No Bullet">
  <p:cSld name="1_First Level No Bullet">
    <p:spTree>
      <p:nvGrpSpPr>
        <p:cNvPr id="1" name="Shape 106"/>
        <p:cNvGrpSpPr/>
        <p:nvPr/>
      </p:nvGrpSpPr>
      <p:grpSpPr>
        <a:xfrm>
          <a:off x="0" y="0"/>
          <a:ext cx="0" cy="0"/>
          <a:chOff x="0" y="0"/>
          <a:chExt cx="0" cy="0"/>
        </a:xfrm>
      </p:grpSpPr>
      <p:sp>
        <p:nvSpPr>
          <p:cNvPr id="107" name="Google Shape;107;ge5645043f9_2_47"/>
          <p:cNvSpPr txBox="1">
            <a:spLocks noGrp="1"/>
          </p:cNvSpPr>
          <p:nvPr>
            <p:ph type="title"/>
          </p:nvPr>
        </p:nvSpPr>
        <p:spPr>
          <a:xfrm>
            <a:off x="457200" y="1"/>
            <a:ext cx="11338560"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76BD"/>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ge5645043f9_2_47"/>
          <p:cNvSpPr txBox="1">
            <a:spLocks noGrp="1"/>
          </p:cNvSpPr>
          <p:nvPr>
            <p:ph type="body" idx="1"/>
          </p:nvPr>
        </p:nvSpPr>
        <p:spPr>
          <a:xfrm>
            <a:off x="457200" y="1280160"/>
            <a:ext cx="11338560" cy="484632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1867"/>
              </a:spcBef>
              <a:spcAft>
                <a:spcPts val="0"/>
              </a:spcAft>
              <a:buClr>
                <a:schemeClr val="dk1"/>
              </a:buClr>
              <a:buSzPts val="2100"/>
              <a:buNone/>
              <a:defRPr sz="2800">
                <a:solidFill>
                  <a:schemeClr val="dk1"/>
                </a:solidFill>
              </a:defRPr>
            </a:lvl1pPr>
            <a:lvl2pPr marL="1219170" lvl="1" indent="-482588" algn="l">
              <a:lnSpc>
                <a:spcPct val="100000"/>
              </a:lnSpc>
              <a:spcBef>
                <a:spcPts val="667"/>
              </a:spcBef>
              <a:spcAft>
                <a:spcPts val="0"/>
              </a:spcAft>
              <a:buClr>
                <a:schemeClr val="dk1"/>
              </a:buClr>
              <a:buSzPts val="2100"/>
              <a:buFont typeface="Times New Roman"/>
              <a:buChar char="•"/>
              <a:defRPr sz="2800">
                <a:solidFill>
                  <a:schemeClr val="dk1"/>
                </a:solidFill>
              </a:defRPr>
            </a:lvl2pPr>
            <a:lvl3pPr marL="1828754" lvl="2" indent="-482588" algn="l">
              <a:lnSpc>
                <a:spcPct val="100000"/>
              </a:lnSpc>
              <a:spcBef>
                <a:spcPts val="667"/>
              </a:spcBef>
              <a:spcAft>
                <a:spcPts val="0"/>
              </a:spcAft>
              <a:buClr>
                <a:schemeClr val="dk1"/>
              </a:buClr>
              <a:buSzPts val="2100"/>
              <a:buFont typeface="Arial Narrow"/>
              <a:buChar char="–"/>
              <a:defRPr sz="2800">
                <a:solidFill>
                  <a:schemeClr val="dk1"/>
                </a:solidFill>
              </a:defRPr>
            </a:lvl3pPr>
            <a:lvl4pPr marL="2438339" lvl="3" indent="-499521" algn="l">
              <a:lnSpc>
                <a:spcPct val="100000"/>
              </a:lnSpc>
              <a:spcBef>
                <a:spcPts val="667"/>
              </a:spcBef>
              <a:spcAft>
                <a:spcPts val="0"/>
              </a:spcAft>
              <a:buClr>
                <a:schemeClr val="dk1"/>
              </a:buClr>
              <a:buSzPts val="2300"/>
              <a:buFont typeface="Arial Narrow"/>
              <a:buChar char="»"/>
              <a:defRPr sz="2800">
                <a:solidFill>
                  <a:schemeClr val="dk1"/>
                </a:solidFill>
              </a:defRPr>
            </a:lvl4pPr>
            <a:lvl5pPr marL="3047924" lvl="4" indent="-482588" algn="l">
              <a:lnSpc>
                <a:spcPct val="100000"/>
              </a:lnSpc>
              <a:spcBef>
                <a:spcPts val="667"/>
              </a:spcBef>
              <a:spcAft>
                <a:spcPts val="0"/>
              </a:spcAft>
              <a:buClr>
                <a:schemeClr val="dk1"/>
              </a:buClr>
              <a:buSzPts val="2100"/>
              <a:buFont typeface="Arial Narrow"/>
              <a:buChar char="◦"/>
              <a:defRPr sz="2800">
                <a:solidFill>
                  <a:schemeClr val="dk1"/>
                </a:solidFill>
              </a:defRPr>
            </a:lvl5pPr>
            <a:lvl6pPr marL="3657509" lvl="5" indent="-482588" algn="l">
              <a:lnSpc>
                <a:spcPct val="100000"/>
              </a:lnSpc>
              <a:spcBef>
                <a:spcPts val="667"/>
              </a:spcBef>
              <a:spcAft>
                <a:spcPts val="0"/>
              </a:spcAft>
              <a:buClr>
                <a:schemeClr val="dk1"/>
              </a:buClr>
              <a:buSzPts val="2100"/>
              <a:buFont typeface="Arial Narrow"/>
              <a:buChar char="›"/>
              <a:defRPr sz="2800">
                <a:solidFill>
                  <a:schemeClr val="dk1"/>
                </a:solidFill>
              </a:defRPr>
            </a:lvl6pPr>
            <a:lvl7pPr marL="4267093" lvl="6" indent="-423323" algn="l">
              <a:lnSpc>
                <a:spcPct val="90000"/>
              </a:lnSpc>
              <a:spcBef>
                <a:spcPts val="400"/>
              </a:spcBef>
              <a:spcAft>
                <a:spcPts val="0"/>
              </a:spcAft>
              <a:buClr>
                <a:schemeClr val="dk1"/>
              </a:buClr>
              <a:buSzPts val="1400"/>
              <a:buChar char="•"/>
              <a:defRPr/>
            </a:lvl7pPr>
            <a:lvl8pPr marL="4876678" lvl="7" indent="-423323" algn="l">
              <a:lnSpc>
                <a:spcPct val="90000"/>
              </a:lnSpc>
              <a:spcBef>
                <a:spcPts val="400"/>
              </a:spcBef>
              <a:spcAft>
                <a:spcPts val="0"/>
              </a:spcAft>
              <a:buClr>
                <a:schemeClr val="dk1"/>
              </a:buClr>
              <a:buSzPts val="1400"/>
              <a:buChar char="•"/>
              <a:defRPr/>
            </a:lvl8pPr>
            <a:lvl9pPr marL="5486263" lvl="8" indent="-423323" algn="l">
              <a:lnSpc>
                <a:spcPct val="90000"/>
              </a:lnSpc>
              <a:spcBef>
                <a:spcPts val="400"/>
              </a:spcBef>
              <a:spcAft>
                <a:spcPts val="0"/>
              </a:spcAft>
              <a:buClr>
                <a:schemeClr val="dk1"/>
              </a:buClr>
              <a:buSzPts val="1400"/>
              <a:buChar char="•"/>
              <a:defRPr/>
            </a:lvl9pPr>
          </a:lstStyle>
          <a:p>
            <a:endParaRPr/>
          </a:p>
        </p:txBody>
      </p:sp>
      <p:sp>
        <p:nvSpPr>
          <p:cNvPr id="109" name="Google Shape;109;ge5645043f9_2_47"/>
          <p:cNvSpPr txBox="1">
            <a:spLocks noGrp="1"/>
          </p:cNvSpPr>
          <p:nvPr>
            <p:ph type="body" idx="2"/>
          </p:nvPr>
        </p:nvSpPr>
        <p:spPr>
          <a:xfrm>
            <a:off x="457200" y="6135689"/>
            <a:ext cx="11337925" cy="192087"/>
          </a:xfrm>
          <a:prstGeom prst="rect">
            <a:avLst/>
          </a:prstGeom>
          <a:noFill/>
          <a:ln>
            <a:noFill/>
          </a:ln>
        </p:spPr>
        <p:txBody>
          <a:bodyPr spcFirstLastPara="1" wrap="square" lIns="0" tIns="0" rIns="0" bIns="0" anchor="b" anchorCtr="0">
            <a:noAutofit/>
          </a:bodyPr>
          <a:lstStyle>
            <a:lvl1pPr marL="609585" lvl="0" indent="-304792" algn="l">
              <a:lnSpc>
                <a:spcPct val="100000"/>
              </a:lnSpc>
              <a:spcBef>
                <a:spcPts val="400"/>
              </a:spcBef>
              <a:spcAft>
                <a:spcPts val="0"/>
              </a:spcAft>
              <a:buSzPts val="800"/>
              <a:buNone/>
              <a:defRPr sz="1067">
                <a:solidFill>
                  <a:schemeClr val="dk1"/>
                </a:solidFill>
              </a:defRPr>
            </a:lvl1pPr>
            <a:lvl2pPr marL="1219170" lvl="1" indent="-304792" algn="l">
              <a:lnSpc>
                <a:spcPct val="100000"/>
              </a:lnSpc>
              <a:spcBef>
                <a:spcPts val="0"/>
              </a:spcBef>
              <a:spcAft>
                <a:spcPts val="0"/>
              </a:spcAft>
              <a:buSzPts val="800"/>
              <a:buNone/>
              <a:defRPr sz="1067"/>
            </a:lvl2pPr>
            <a:lvl3pPr marL="1828754" lvl="2" indent="-304792" algn="l">
              <a:lnSpc>
                <a:spcPct val="100000"/>
              </a:lnSpc>
              <a:spcBef>
                <a:spcPts val="0"/>
              </a:spcBef>
              <a:spcAft>
                <a:spcPts val="0"/>
              </a:spcAft>
              <a:buSzPts val="800"/>
              <a:buNone/>
              <a:defRPr sz="1067"/>
            </a:lvl3pPr>
            <a:lvl4pPr marL="2438339" lvl="3" indent="-304792" algn="l">
              <a:lnSpc>
                <a:spcPct val="100000"/>
              </a:lnSpc>
              <a:spcBef>
                <a:spcPts val="0"/>
              </a:spcBef>
              <a:spcAft>
                <a:spcPts val="0"/>
              </a:spcAft>
              <a:buSzPts val="800"/>
              <a:buNone/>
              <a:defRPr sz="1067"/>
            </a:lvl4pPr>
            <a:lvl5pPr marL="3047924" lvl="4" indent="-304792" algn="l">
              <a:lnSpc>
                <a:spcPct val="100000"/>
              </a:lnSpc>
              <a:spcBef>
                <a:spcPts val="0"/>
              </a:spcBef>
              <a:spcAft>
                <a:spcPts val="0"/>
              </a:spcAft>
              <a:buSzPts val="800"/>
              <a:buNone/>
              <a:defRPr sz="1067"/>
            </a:lvl5pPr>
            <a:lvl6pPr marL="3657509" lvl="5" indent="-423323" algn="l">
              <a:lnSpc>
                <a:spcPct val="90000"/>
              </a:lnSpc>
              <a:spcBef>
                <a:spcPts val="400"/>
              </a:spcBef>
              <a:spcAft>
                <a:spcPts val="0"/>
              </a:spcAft>
              <a:buClr>
                <a:schemeClr val="dk1"/>
              </a:buClr>
              <a:buSzPts val="1400"/>
              <a:buChar char="•"/>
              <a:defRPr/>
            </a:lvl6pPr>
            <a:lvl7pPr marL="4267093" lvl="6" indent="-423323" algn="l">
              <a:lnSpc>
                <a:spcPct val="90000"/>
              </a:lnSpc>
              <a:spcBef>
                <a:spcPts val="400"/>
              </a:spcBef>
              <a:spcAft>
                <a:spcPts val="0"/>
              </a:spcAft>
              <a:buClr>
                <a:schemeClr val="dk1"/>
              </a:buClr>
              <a:buSzPts val="1400"/>
              <a:buChar char="•"/>
              <a:defRPr/>
            </a:lvl7pPr>
            <a:lvl8pPr marL="4876678" lvl="7" indent="-423323" algn="l">
              <a:lnSpc>
                <a:spcPct val="90000"/>
              </a:lnSpc>
              <a:spcBef>
                <a:spcPts val="400"/>
              </a:spcBef>
              <a:spcAft>
                <a:spcPts val="0"/>
              </a:spcAft>
              <a:buClr>
                <a:schemeClr val="dk1"/>
              </a:buClr>
              <a:buSzPts val="1400"/>
              <a:buChar char="•"/>
              <a:defRPr/>
            </a:lvl8pPr>
            <a:lvl9pPr marL="5486263" lvl="8" indent="-423323" algn="l">
              <a:lnSpc>
                <a:spcPct val="90000"/>
              </a:lnSpc>
              <a:spcBef>
                <a:spcPts val="400"/>
              </a:spcBef>
              <a:spcAft>
                <a:spcPts val="0"/>
              </a:spcAft>
              <a:buClr>
                <a:schemeClr val="dk1"/>
              </a:buClr>
              <a:buSzPts val="1400"/>
              <a:buChar char="•"/>
              <a:defRPr/>
            </a:lvl9pPr>
          </a:lstStyle>
          <a:p>
            <a:endParaRPr/>
          </a:p>
        </p:txBody>
      </p:sp>
      <p:sp>
        <p:nvSpPr>
          <p:cNvPr id="110" name="Google Shape;110;ge5645043f9_2_47"/>
          <p:cNvSpPr txBox="1">
            <a:spLocks noGrp="1"/>
          </p:cNvSpPr>
          <p:nvPr>
            <p:ph type="sldNum" idx="12"/>
          </p:nvPr>
        </p:nvSpPr>
        <p:spPr>
          <a:xfrm>
            <a:off x="11916192" y="6585203"/>
            <a:ext cx="153888" cy="153888"/>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Calibri"/>
                <a:ea typeface="Calibri"/>
                <a:cs typeface="Calibri"/>
                <a:sym typeface="Calibri"/>
              </a:defRPr>
            </a:lvl1pPr>
            <a:lvl2pPr marL="0" marR="0" lvl="1" indent="0" algn="l" rtl="0">
              <a:spcBef>
                <a:spcPts val="0"/>
              </a:spcBef>
              <a:buNone/>
              <a:defRPr sz="1867">
                <a:solidFill>
                  <a:schemeClr val="dk1"/>
                </a:solidFill>
                <a:latin typeface="Calibri"/>
                <a:ea typeface="Calibri"/>
                <a:cs typeface="Calibri"/>
                <a:sym typeface="Calibri"/>
              </a:defRPr>
            </a:lvl2pPr>
            <a:lvl3pPr marL="0" marR="0" lvl="2" indent="0" algn="l" rtl="0">
              <a:spcBef>
                <a:spcPts val="0"/>
              </a:spcBef>
              <a:buNone/>
              <a:defRPr sz="1867">
                <a:solidFill>
                  <a:schemeClr val="dk1"/>
                </a:solidFill>
                <a:latin typeface="Calibri"/>
                <a:ea typeface="Calibri"/>
                <a:cs typeface="Calibri"/>
                <a:sym typeface="Calibri"/>
              </a:defRPr>
            </a:lvl3pPr>
            <a:lvl4pPr marL="0" marR="0" lvl="3" indent="0" algn="l" rtl="0">
              <a:spcBef>
                <a:spcPts val="0"/>
              </a:spcBef>
              <a:buNone/>
              <a:defRPr sz="1867">
                <a:solidFill>
                  <a:schemeClr val="dk1"/>
                </a:solidFill>
                <a:latin typeface="Calibri"/>
                <a:ea typeface="Calibri"/>
                <a:cs typeface="Calibri"/>
                <a:sym typeface="Calibri"/>
              </a:defRPr>
            </a:lvl4pPr>
            <a:lvl5pPr marL="0" marR="0" lvl="4" indent="0" algn="l" rtl="0">
              <a:spcBef>
                <a:spcPts val="0"/>
              </a:spcBef>
              <a:buNone/>
              <a:defRPr sz="1867">
                <a:solidFill>
                  <a:schemeClr val="dk1"/>
                </a:solidFill>
                <a:latin typeface="Calibri"/>
                <a:ea typeface="Calibri"/>
                <a:cs typeface="Calibri"/>
                <a:sym typeface="Calibri"/>
              </a:defRPr>
            </a:lvl5pPr>
            <a:lvl6pPr marL="0" marR="0" lvl="5" indent="0" algn="l" rtl="0">
              <a:spcBef>
                <a:spcPts val="0"/>
              </a:spcBef>
              <a:buNone/>
              <a:defRPr sz="1867">
                <a:solidFill>
                  <a:schemeClr val="dk1"/>
                </a:solidFill>
                <a:latin typeface="Calibri"/>
                <a:ea typeface="Calibri"/>
                <a:cs typeface="Calibri"/>
                <a:sym typeface="Calibri"/>
              </a:defRPr>
            </a:lvl6pPr>
            <a:lvl7pPr marL="0" marR="0" lvl="6" indent="0" algn="l" rtl="0">
              <a:spcBef>
                <a:spcPts val="0"/>
              </a:spcBef>
              <a:buNone/>
              <a:defRPr sz="1867">
                <a:solidFill>
                  <a:schemeClr val="dk1"/>
                </a:solidFill>
                <a:latin typeface="Calibri"/>
                <a:ea typeface="Calibri"/>
                <a:cs typeface="Calibri"/>
                <a:sym typeface="Calibri"/>
              </a:defRPr>
            </a:lvl7pPr>
            <a:lvl8pPr marL="0" marR="0" lvl="7" indent="0" algn="l" rtl="0">
              <a:spcBef>
                <a:spcPts val="0"/>
              </a:spcBef>
              <a:buNone/>
              <a:defRPr sz="1867">
                <a:solidFill>
                  <a:schemeClr val="dk1"/>
                </a:solidFill>
                <a:latin typeface="Calibri"/>
                <a:ea typeface="Calibri"/>
                <a:cs typeface="Calibri"/>
                <a:sym typeface="Calibri"/>
              </a:defRPr>
            </a:lvl8pPr>
            <a:lvl9pPr marL="0" marR="0" lvl="8" indent="0" algn="l" rtl="0">
              <a:spcBef>
                <a:spcPts val="0"/>
              </a:spcBef>
              <a:buNone/>
              <a:defRPr sz="1867">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34703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2094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35811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75003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040293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31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4" r:id="rId3"/>
    <p:sldLayoutId id="2147483676" r:id="rId4"/>
    <p:sldLayoutId id="2147483684"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5" r:id="rId15"/>
    <p:sldLayoutId id="2147483688" r:id="rId16"/>
    <p:sldLayoutId id="2147483682" r:id="rId17"/>
    <p:sldLayoutId id="2147483686" r:id="rId18"/>
    <p:sldLayoutId id="2147483687"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31"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9608485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3" r:id="rId23"/>
    <p:sldLayoutId id="2147483715" r:id="rId24"/>
    <p:sldLayoutId id="2147483716" r:id="rId25"/>
    <p:sldLayoutId id="2147483717" r:id="rId26"/>
    <p:sldLayoutId id="2147483720" r:id="rId27"/>
    <p:sldLayoutId id="2147483721" r:id="rId28"/>
    <p:sldLayoutId id="2147483723" r:id="rId2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mailto:mmamone@air.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twitter.com/K12PROGR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content.govdelivery.com/accounts/USED/bulletins/311f842"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mtss4success.org/"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intensiveintervention.org/implementation-intervention/goal-setting" TargetMode="External"/><Relationship Id="rId2" Type="http://schemas.openxmlformats.org/officeDocument/2006/relationships/hyperlink" Target="https://sites.ed.gov/idea/regs/b/d/300.320/a/2/i/a" TargetMode="Externa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5.xml"/><Relationship Id="rId4" Type="http://schemas.openxmlformats.org/officeDocument/2006/relationships/hyperlink" Target="https://sites.ed.gov/idea/regs/b/d/300.320/a/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sites.ed.gov/idea/regs/b/d/300.320/a/7"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regs/b/d/300.320/a/3/i"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hyperlink" Target="https://sites.ed.gov/idea/regs/b/d/300.320/a/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hyperlink" Target="https://intensiveintervention.org/" TargetMode="Externa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hyperlink" Target="https://intensiveintervention.org/training/course-content" TargetMode="External"/><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hyperlink" Target="https://intensiveintervention.org/training/course-content/intensive-intervention-mathematics" TargetMode="External"/><Relationship Id="rId1" Type="http://schemas.openxmlformats.org/officeDocument/2006/relationships/slideLayout" Target="../slideLayouts/slideLayout24.xml"/><Relationship Id="rId6" Type="http://schemas.openxmlformats.org/officeDocument/2006/relationships/hyperlink" Target="https://intensiveintervention.org/training/course-content/behavior-support-intensive-intervention" TargetMode="External"/><Relationship Id="rId5" Type="http://schemas.openxmlformats.org/officeDocument/2006/relationships/hyperlink" Target="https://intensiveintervention.org/training/course-content/intensive-intervention-reading" TargetMode="Externa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hyperlink" Target="https://promotingprogress.org/training"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twitter.com/K12PROGRES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promotingprogress.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https://twitter.com/K12PROGR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Lst>
          </p:cNvPr>
          <p:cNvSpPr>
            <a:spLocks noGrp="1"/>
          </p:cNvSpPr>
          <p:nvPr>
            <p:ph type="ctrTitle"/>
          </p:nvPr>
        </p:nvSpPr>
        <p:spPr/>
        <p:txBody>
          <a:bodyPr anchor="b">
            <a:normAutofit/>
          </a:bodyPr>
          <a:lstStyle/>
          <a:p>
            <a:r>
              <a:rPr lang="en-US"/>
              <a:t>Prepping for PROGRESS</a:t>
            </a:r>
          </a:p>
        </p:txBody>
      </p:sp>
      <p:sp>
        <p:nvSpPr>
          <p:cNvPr id="89" name="Subtitle 2">
            <a:extLst>
              <a:ext uri="{FF2B5EF4-FFF2-40B4-BE49-F238E27FC236}">
                <a16:creationId xmlns:a16="http://schemas.microsoft.com/office/drawing/2014/main" id="{DAA3B57F-FCFF-24A6-31B0-61241B8B2E53}"/>
              </a:ext>
            </a:extLst>
          </p:cNvPr>
          <p:cNvSpPr>
            <a:spLocks noGrp="1"/>
          </p:cNvSpPr>
          <p:nvPr>
            <p:ph type="subTitle" idx="1"/>
          </p:nvPr>
        </p:nvSpPr>
        <p:spPr/>
        <p:txBody>
          <a:bodyPr>
            <a:noAutofit/>
          </a:bodyPr>
          <a:lstStyle/>
          <a:p>
            <a:r>
              <a:rPr lang="en-US"/>
              <a:t>Raising Expectations, Access, and Outcomes for Students With Disabilities</a:t>
            </a:r>
          </a:p>
        </p:txBody>
      </p:sp>
      <p:sp>
        <p:nvSpPr>
          <p:cNvPr id="84" name="Text Placeholder 83">
            <a:extLst>
              <a:ext uri="{FF2B5EF4-FFF2-40B4-BE49-F238E27FC236}">
                <a16:creationId xmlns:a16="http://schemas.microsoft.com/office/drawing/2014/main" id="{0AAC2408-D439-455E-983B-6A7C52E47A17}"/>
              </a:ext>
            </a:extLst>
          </p:cNvPr>
          <p:cNvSpPr>
            <a:spLocks noGrp="1"/>
          </p:cNvSpPr>
          <p:nvPr>
            <p:ph type="body" sz="quarter" idx="11"/>
          </p:nvPr>
        </p:nvSpPr>
        <p:spPr/>
        <p:txBody>
          <a:bodyPr wrap="none">
            <a:normAutofit/>
          </a:bodyPr>
          <a:lstStyle/>
          <a:p>
            <a:r>
              <a:rPr lang="en-US"/>
              <a:t>August 3, 2023</a:t>
            </a:r>
          </a:p>
        </p:txBody>
      </p:sp>
      <p:pic>
        <p:nvPicPr>
          <p:cNvPr id="23" name="Picture Placeholder 22">
            <a:extLst>
              <a:ext uri="{FF2B5EF4-FFF2-40B4-BE49-F238E27FC236}">
                <a16:creationId xmlns:a16="http://schemas.microsoft.com/office/drawing/2014/main" id="{B6E7B3D5-BFCA-4C2B-81E1-587FFEAD83C8}"/>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2469" r="32469"/>
          <a:stretch/>
        </p:blipFill>
        <p:spPr>
          <a:noFill/>
        </p:spPr>
      </p:pic>
      <p:sp>
        <p:nvSpPr>
          <p:cNvPr id="4" name="Text Placeholder 3">
            <a:extLst>
              <a:ext uri="{FF2B5EF4-FFF2-40B4-BE49-F238E27FC236}">
                <a16:creationId xmlns:a16="http://schemas.microsoft.com/office/drawing/2014/main" id="{1D4C841F-2421-952F-2FDA-323D327F969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172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F893-D363-3FB9-61FD-D7F4E4EA6E98}"/>
              </a:ext>
            </a:extLst>
          </p:cNvPr>
          <p:cNvSpPr>
            <a:spLocks noGrp="1"/>
          </p:cNvSpPr>
          <p:nvPr>
            <p:ph type="title"/>
          </p:nvPr>
        </p:nvSpPr>
        <p:spPr/>
        <p:txBody>
          <a:bodyPr/>
          <a:lstStyle/>
          <a:p>
            <a:r>
              <a:rPr lang="en-US" dirty="0"/>
              <a:t>Viewing Your Schedule</a:t>
            </a:r>
          </a:p>
        </p:txBody>
      </p:sp>
      <p:pic>
        <p:nvPicPr>
          <p:cNvPr id="11" name="Content Placeholder 10" descr="Image of the Prepping for PROGRESS 2023 event system showing the schedule at the top circled in red and the My Schedule tab highlighted,. ">
            <a:extLst>
              <a:ext uri="{FF2B5EF4-FFF2-40B4-BE49-F238E27FC236}">
                <a16:creationId xmlns:a16="http://schemas.microsoft.com/office/drawing/2014/main" id="{1C407CCE-230D-627F-05B6-56E1A7A0BED9}"/>
              </a:ext>
            </a:extLst>
          </p:cNvPr>
          <p:cNvPicPr>
            <a:picLocks noGrp="1" noChangeAspect="1"/>
          </p:cNvPicPr>
          <p:nvPr>
            <p:ph sz="quarter" idx="15"/>
          </p:nvPr>
        </p:nvPicPr>
        <p:blipFill>
          <a:blip r:embed="rId2"/>
          <a:stretch>
            <a:fillRect/>
          </a:stretch>
        </p:blipFill>
        <p:spPr>
          <a:xfrm>
            <a:off x="1828931" y="1107996"/>
            <a:ext cx="8326985" cy="4846638"/>
          </a:xfrm>
        </p:spPr>
      </p:pic>
      <p:sp>
        <p:nvSpPr>
          <p:cNvPr id="4" name="Text Placeholder 3">
            <a:extLst>
              <a:ext uri="{FF2B5EF4-FFF2-40B4-BE49-F238E27FC236}">
                <a16:creationId xmlns:a16="http://schemas.microsoft.com/office/drawing/2014/main" id="{9E354F1E-7E11-61E0-CDB5-45FC84EC0D47}"/>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D0D545D-DA55-877E-AFB6-C8D004F2037B}"/>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60162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60DA-1D66-6610-ACB3-3DE965A5B720}"/>
              </a:ext>
            </a:extLst>
          </p:cNvPr>
          <p:cNvSpPr>
            <a:spLocks noGrp="1"/>
          </p:cNvSpPr>
          <p:nvPr>
            <p:ph type="title"/>
          </p:nvPr>
        </p:nvSpPr>
        <p:spPr/>
        <p:txBody>
          <a:bodyPr/>
          <a:lstStyle/>
          <a:p>
            <a:r>
              <a:rPr lang="en-US" dirty="0"/>
              <a:t>Joining Sessions</a:t>
            </a:r>
          </a:p>
        </p:txBody>
      </p:sp>
      <p:pic>
        <p:nvPicPr>
          <p:cNvPr id="9" name="Content Placeholder 8" descr="Image of the Prepping for PROGRESS 2023 event system showing what it looks like when an event is live including the Join Zoom button circled in red. ">
            <a:extLst>
              <a:ext uri="{FF2B5EF4-FFF2-40B4-BE49-F238E27FC236}">
                <a16:creationId xmlns:a16="http://schemas.microsoft.com/office/drawing/2014/main" id="{CC499241-25D4-3E91-F990-F2519DCFD89A}"/>
              </a:ext>
            </a:extLst>
          </p:cNvPr>
          <p:cNvPicPr>
            <a:picLocks noGrp="1" noChangeAspect="1"/>
          </p:cNvPicPr>
          <p:nvPr>
            <p:ph sz="quarter" idx="15"/>
          </p:nvPr>
        </p:nvPicPr>
        <p:blipFill>
          <a:blip r:embed="rId2"/>
          <a:stretch>
            <a:fillRect/>
          </a:stretch>
        </p:blipFill>
        <p:spPr>
          <a:xfrm>
            <a:off x="457200" y="1328737"/>
            <a:ext cx="10020300" cy="4200525"/>
          </a:xfrm>
        </p:spPr>
      </p:pic>
      <p:sp>
        <p:nvSpPr>
          <p:cNvPr id="4" name="Text Placeholder 3">
            <a:extLst>
              <a:ext uri="{FF2B5EF4-FFF2-40B4-BE49-F238E27FC236}">
                <a16:creationId xmlns:a16="http://schemas.microsoft.com/office/drawing/2014/main" id="{DB2C8525-6D00-2CAB-67BD-C2402E85471E}"/>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31FDA704-1CA4-B1F1-62B7-1FA900876EC5}"/>
              </a:ext>
            </a:extLst>
          </p:cNvPr>
          <p:cNvSpPr>
            <a:spLocks noGrp="1"/>
          </p:cNvSpPr>
          <p:nvPr>
            <p:ph type="sldNum" sz="quarter" idx="14"/>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422090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dirty="0"/>
              <a:t>Where can I find event materials and recordings after the event? </a:t>
            </a:r>
          </a:p>
        </p:txBody>
      </p:sp>
      <p:pic>
        <p:nvPicPr>
          <p:cNvPr id="13" name="Content Placeholder 12" descr="Prepping for PROGRESS 2023 Event Archive and Materials webpage including intro text and accordions that can expand to show materials for each session">
            <a:extLst>
              <a:ext uri="{FF2B5EF4-FFF2-40B4-BE49-F238E27FC236}">
                <a16:creationId xmlns:a16="http://schemas.microsoft.com/office/drawing/2014/main" id="{2E3DABD5-3CF1-E2C3-1889-BC6F3485E5AA}"/>
              </a:ext>
            </a:extLst>
          </p:cNvPr>
          <p:cNvPicPr>
            <a:picLocks noGrp="1" noChangeAspect="1"/>
          </p:cNvPicPr>
          <p:nvPr>
            <p:ph sz="quarter" idx="15"/>
          </p:nvPr>
        </p:nvPicPr>
        <p:blipFill>
          <a:blip r:embed="rId3"/>
          <a:stretch>
            <a:fillRect/>
          </a:stretch>
        </p:blipFill>
        <p:spPr>
          <a:xfrm>
            <a:off x="457200" y="1246867"/>
            <a:ext cx="8156537" cy="4846638"/>
          </a:xfrm>
        </p:spPr>
      </p:pic>
      <p:pic>
        <p:nvPicPr>
          <p:cNvPr id="15" name="Picture 14" descr="Example of one of the accordions expanded showing a session description and session materials">
            <a:extLst>
              <a:ext uri="{FF2B5EF4-FFF2-40B4-BE49-F238E27FC236}">
                <a16:creationId xmlns:a16="http://schemas.microsoft.com/office/drawing/2014/main" id="{9A5B016D-F5F7-ABB8-938B-C2AFCD12D568}"/>
              </a:ext>
            </a:extLst>
          </p:cNvPr>
          <p:cNvPicPr>
            <a:picLocks noChangeAspect="1"/>
          </p:cNvPicPr>
          <p:nvPr/>
        </p:nvPicPr>
        <p:blipFill>
          <a:blip r:embed="rId4"/>
          <a:stretch>
            <a:fillRect/>
          </a:stretch>
        </p:blipFill>
        <p:spPr>
          <a:xfrm>
            <a:off x="5166177" y="1469570"/>
            <a:ext cx="6250215" cy="4245429"/>
          </a:xfrm>
          <a:prstGeom prst="rect">
            <a:avLst/>
          </a:prstGeom>
        </p:spPr>
      </p:pic>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101739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9198-4B2A-4FC2-A372-B4EA7007CEB1}"/>
              </a:ext>
            </a:extLst>
          </p:cNvPr>
          <p:cNvSpPr>
            <a:spLocks noGrp="1"/>
          </p:cNvSpPr>
          <p:nvPr>
            <p:ph type="title"/>
          </p:nvPr>
        </p:nvSpPr>
        <p:spPr/>
        <p:txBody>
          <a:bodyPr anchor="b">
            <a:normAutofit/>
          </a:bodyPr>
          <a:lstStyle/>
          <a:p>
            <a:r>
              <a:rPr lang="en-US"/>
              <a:t>Technical Support</a:t>
            </a:r>
          </a:p>
        </p:txBody>
      </p:sp>
      <p:sp>
        <p:nvSpPr>
          <p:cNvPr id="27" name="Content Placeholder 26">
            <a:extLst>
              <a:ext uri="{FF2B5EF4-FFF2-40B4-BE49-F238E27FC236}">
                <a16:creationId xmlns:a16="http://schemas.microsoft.com/office/drawing/2014/main" id="{D32CB848-42EE-4728-B6CD-D0AACCCAF17A}"/>
              </a:ext>
            </a:extLst>
          </p:cNvPr>
          <p:cNvSpPr>
            <a:spLocks noGrp="1"/>
          </p:cNvSpPr>
          <p:nvPr>
            <p:ph sz="quarter" idx="15"/>
          </p:nvPr>
        </p:nvSpPr>
        <p:spPr/>
        <p:txBody>
          <a:bodyPr/>
          <a:lstStyle/>
          <a:p>
            <a:pPr marL="342900" indent="-342900">
              <a:buFont typeface="Arial" panose="020B0604020202020204" pitchFamily="34" charset="0"/>
              <a:buChar char="•"/>
            </a:pPr>
            <a:r>
              <a:rPr lang="en-US">
                <a:solidFill>
                  <a:schemeClr val="tx1"/>
                </a:solidFill>
              </a:rPr>
              <a:t>Do you have a question about the technology? </a:t>
            </a:r>
          </a:p>
          <a:p>
            <a:pPr marL="342900" indent="-342900">
              <a:buFont typeface="Arial" panose="020B0604020202020204" pitchFamily="34" charset="0"/>
              <a:buChar char="•"/>
            </a:pPr>
            <a:r>
              <a:rPr lang="en-US">
                <a:solidFill>
                  <a:schemeClr val="tx1"/>
                </a:solidFill>
              </a:rPr>
              <a:t>Do you need support in accessing a session? </a:t>
            </a:r>
          </a:p>
          <a:p>
            <a:pPr marL="342900" indent="-342900">
              <a:buFont typeface="Arial" panose="020B0604020202020204" pitchFamily="34" charset="0"/>
              <a:buChar char="•"/>
            </a:pPr>
            <a:r>
              <a:rPr lang="en-US">
                <a:solidFill>
                  <a:schemeClr val="tx1"/>
                </a:solidFill>
              </a:rPr>
              <a:t>Do you have questions about accessing materials? </a:t>
            </a:r>
          </a:p>
          <a:p>
            <a:endParaRPr lang="en-US"/>
          </a:p>
        </p:txBody>
      </p:sp>
      <p:pic>
        <p:nvPicPr>
          <p:cNvPr id="30" name="Picture 29" descr="Mia Mamone headshot">
            <a:extLst>
              <a:ext uri="{FF2B5EF4-FFF2-40B4-BE49-F238E27FC236}">
                <a16:creationId xmlns:a16="http://schemas.microsoft.com/office/drawing/2014/main" id="{6A8B9D32-8DEB-4637-A149-BA94E3936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214" y="3235695"/>
            <a:ext cx="2615221" cy="2615221"/>
          </a:xfrm>
          <a:prstGeom prst="ellipse">
            <a:avLst/>
          </a:prstGeom>
        </p:spPr>
      </p:pic>
      <p:sp>
        <p:nvSpPr>
          <p:cNvPr id="22" name="TextBox 21">
            <a:extLst>
              <a:ext uri="{FF2B5EF4-FFF2-40B4-BE49-F238E27FC236}">
                <a16:creationId xmlns:a16="http://schemas.microsoft.com/office/drawing/2014/main" id="{C04C9F9F-A760-4FF0-8698-AF8558CE2085}"/>
              </a:ext>
            </a:extLst>
          </p:cNvPr>
          <p:cNvSpPr txBox="1"/>
          <p:nvPr/>
        </p:nvSpPr>
        <p:spPr>
          <a:xfrm>
            <a:off x="4776832" y="4148155"/>
            <a:ext cx="6459530" cy="1200329"/>
          </a:xfrm>
          <a:prstGeom prst="rect">
            <a:avLst/>
          </a:prstGeom>
          <a:noFill/>
        </p:spPr>
        <p:txBody>
          <a:bodyPr wrap="square" rtlCol="0">
            <a:spAutoFit/>
          </a:bodyPr>
          <a:lstStyle/>
          <a:p>
            <a:pPr marL="0" indent="0" algn="ctr">
              <a:buNone/>
            </a:pPr>
            <a:r>
              <a:rPr lang="en-US" sz="2400"/>
              <a:t>Reach out to Mia Mamone at </a:t>
            </a:r>
            <a:r>
              <a:rPr lang="en-US" sz="2400">
                <a:hlinkClick r:id="rId4"/>
              </a:rPr>
              <a:t>mmamone@air.org</a:t>
            </a:r>
            <a:r>
              <a:rPr lang="en-US" sz="2400"/>
              <a:t> with any challenges! She will do her best to address any needs throughout the event. </a:t>
            </a:r>
          </a:p>
        </p:txBody>
      </p:sp>
      <p:sp>
        <p:nvSpPr>
          <p:cNvPr id="5" name="Slide Number Placeholder 4">
            <a:extLst>
              <a:ext uri="{FF2B5EF4-FFF2-40B4-BE49-F238E27FC236}">
                <a16:creationId xmlns:a16="http://schemas.microsoft.com/office/drawing/2014/main" id="{EA9EB30B-D954-4166-84E2-E30C53597785}"/>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13</a:t>
            </a:fld>
            <a:endParaRPr lang="en-US"/>
          </a:p>
        </p:txBody>
      </p:sp>
    </p:spTree>
    <p:extLst>
      <p:ext uri="{BB962C8B-B14F-4D97-AF65-F5344CB8AC3E}">
        <p14:creationId xmlns:p14="http://schemas.microsoft.com/office/powerpoint/2010/main" val="380023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a:t>Connect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815224"/>
            <a:ext cx="3613410" cy="3516864"/>
          </a:xfrm>
        </p:spPr>
        <p:txBody>
          <a:bodyPr>
            <a:normAutofit fontScale="92500"/>
          </a:bodyPr>
          <a:lstStyle/>
          <a:p>
            <a:pPr marL="0" indent="0">
              <a:buNone/>
            </a:pPr>
            <a:r>
              <a:rPr lang="en-US"/>
              <a:t>Connect with us on </a:t>
            </a:r>
            <a:r>
              <a:rPr lang="en-US">
                <a:hlinkClick r:id="rId3"/>
              </a:rPr>
              <a:t>Facebook</a:t>
            </a:r>
            <a:r>
              <a:rPr lang="en-US"/>
              <a:t> and </a:t>
            </a:r>
            <a:r>
              <a:rPr lang="en-US">
                <a:hlinkClick r:id="rId4"/>
              </a:rPr>
              <a:t>Twitter</a:t>
            </a:r>
            <a:r>
              <a:rPr lang="en-US" sz="2800" b="1"/>
              <a:t> @k12progress</a:t>
            </a:r>
          </a:p>
          <a:p>
            <a:pPr marL="0" indent="0">
              <a:buNone/>
            </a:pPr>
            <a:endParaRPr lang="en-US" b="1"/>
          </a:p>
          <a:p>
            <a:pPr marL="0" indent="0">
              <a:buNone/>
            </a:pPr>
            <a:r>
              <a:rPr lang="en-US"/>
              <a:t>Share your learning about the event at </a:t>
            </a:r>
            <a:r>
              <a:rPr lang="en-US" b="1"/>
              <a:t>#promotingprogress2022</a:t>
            </a:r>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6080814" y="413157"/>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4938062" y="3573656"/>
            <a:ext cx="5427035" cy="1928081"/>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84201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6EEB3-323F-4717-AAF5-59ED4FAE463E}"/>
              </a:ext>
            </a:extLst>
          </p:cNvPr>
          <p:cNvSpPr>
            <a:spLocks noGrp="1"/>
          </p:cNvSpPr>
          <p:nvPr>
            <p:ph type="ctrTitle"/>
          </p:nvPr>
        </p:nvSpPr>
        <p:spPr/>
        <p:txBody>
          <a:bodyPr>
            <a:normAutofit/>
          </a:bodyPr>
          <a:lstStyle/>
          <a:p>
            <a:r>
              <a:rPr lang="en-US"/>
              <a:t>Leveraging an MTSS to Develop and Implement the IEP</a:t>
            </a:r>
          </a:p>
        </p:txBody>
      </p:sp>
      <p:sp>
        <p:nvSpPr>
          <p:cNvPr id="12" name="Subtitle 11">
            <a:extLst>
              <a:ext uri="{FF2B5EF4-FFF2-40B4-BE49-F238E27FC236}">
                <a16:creationId xmlns:a16="http://schemas.microsoft.com/office/drawing/2014/main" id="{23AFEF73-AB03-D6C8-C159-883185F4A23E}"/>
              </a:ext>
            </a:extLst>
          </p:cNvPr>
          <p:cNvSpPr>
            <a:spLocks noGrp="1"/>
          </p:cNvSpPr>
          <p:nvPr>
            <p:ph type="subTitle" idx="1"/>
          </p:nvPr>
        </p:nvSpPr>
        <p:spPr>
          <a:xfrm>
            <a:off x="426720" y="4431323"/>
            <a:ext cx="5373467" cy="567638"/>
          </a:xfrm>
        </p:spPr>
        <p:txBody>
          <a:bodyPr/>
          <a:lstStyle/>
          <a:p>
            <a:r>
              <a:rPr lang="en-US"/>
              <a:t>Tessie Bailey, PhD</a:t>
            </a:r>
          </a:p>
        </p:txBody>
      </p:sp>
      <p:pic>
        <p:nvPicPr>
          <p:cNvPr id="3" name="Picture Placeholder 2">
            <a:extLst>
              <a:ext uri="{FF2B5EF4-FFF2-40B4-BE49-F238E27FC236}">
                <a16:creationId xmlns:a16="http://schemas.microsoft.com/office/drawing/2014/main" id="{29644A86-608C-4494-890E-66B0970AD887}"/>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4978" r="14978"/>
          <a:stretch/>
        </p:blipFill>
        <p:spPr/>
      </p:pic>
      <p:sp>
        <p:nvSpPr>
          <p:cNvPr id="5" name="Slide Number Placeholder 4">
            <a:extLst>
              <a:ext uri="{FF2B5EF4-FFF2-40B4-BE49-F238E27FC236}">
                <a16:creationId xmlns:a16="http://schemas.microsoft.com/office/drawing/2014/main" id="{24AD233F-3518-4A14-B702-FABBB8981CFD}"/>
              </a:ext>
            </a:extLst>
          </p:cNvPr>
          <p:cNvSpPr>
            <a:spLocks noGrp="1"/>
          </p:cNvSpPr>
          <p:nvPr>
            <p:ph type="sldNum" sz="quarter" idx="11"/>
          </p:nvPr>
        </p:nvSpPr>
        <p:spPr/>
        <p:txBody>
          <a:bodyPr/>
          <a:lstStyle/>
          <a:p>
            <a:fld id="{99A20822-4A49-4D36-86E3-300BA48D3F00}" type="slidenum">
              <a:rPr lang="en-US" smtClean="0"/>
              <a:pPr/>
              <a:t>15</a:t>
            </a:fld>
            <a:endParaRPr lang="en-US"/>
          </a:p>
        </p:txBody>
      </p:sp>
    </p:spTree>
    <p:extLst>
      <p:ext uri="{BB962C8B-B14F-4D97-AF65-F5344CB8AC3E}">
        <p14:creationId xmlns:p14="http://schemas.microsoft.com/office/powerpoint/2010/main" val="316015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0A8F12-D017-420D-80BE-7E84C796E346}"/>
              </a:ext>
            </a:extLst>
          </p:cNvPr>
          <p:cNvSpPr>
            <a:spLocks noGrp="1"/>
          </p:cNvSpPr>
          <p:nvPr>
            <p:ph type="title"/>
          </p:nvPr>
        </p:nvSpPr>
        <p:spPr/>
        <p:txBody>
          <a:bodyPr/>
          <a:lstStyle/>
          <a:p>
            <a:r>
              <a:rPr lang="en-US">
                <a:solidFill>
                  <a:schemeClr val="bg1"/>
                </a:solidFill>
              </a:rPr>
              <a:t>Buffman et al. Quote</a:t>
            </a:r>
          </a:p>
        </p:txBody>
      </p:sp>
      <p:sp>
        <p:nvSpPr>
          <p:cNvPr id="5" name="Content Placeholder 2"/>
          <p:cNvSpPr txBox="1">
            <a:spLocks/>
          </p:cNvSpPr>
          <p:nvPr/>
        </p:nvSpPr>
        <p:spPr>
          <a:xfrm>
            <a:off x="1716454" y="791835"/>
            <a:ext cx="8385464" cy="339611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There is no way a </a:t>
            </a:r>
            <a:r>
              <a:rPr kumimoji="0" lang="en-US" altLang="en-US" sz="4000" b="1" i="0" u="none" strike="noStrike" kern="1200" cap="none" spc="0" normalizeH="0" baseline="0" noProof="0">
                <a:ln>
                  <a:noFill/>
                </a:ln>
                <a:solidFill>
                  <a:srgbClr val="000000"/>
                </a:solidFill>
                <a:effectLst/>
                <a:uLnTx/>
                <a:uFillTx/>
                <a:latin typeface="Calibri"/>
                <a:ea typeface="+mn-ea"/>
                <a:cs typeface="+mn-cs"/>
                <a:sym typeface="Arial"/>
              </a:rPr>
              <a:t>single teacher</a:t>
            </a: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has all the </a:t>
            </a:r>
            <a:r>
              <a:rPr kumimoji="0" lang="en-US" altLang="en-US" sz="4000" b="1" i="0" u="none" strike="noStrike" kern="1200" cap="none" spc="0" normalizeH="0" baseline="0" noProof="0">
                <a:ln>
                  <a:noFill/>
                </a:ln>
                <a:solidFill>
                  <a:srgbClr val="000000"/>
                </a:solidFill>
                <a:effectLst/>
                <a:uLnTx/>
                <a:uFillTx/>
                <a:latin typeface="Calibri"/>
                <a:ea typeface="+mn-ea"/>
                <a:cs typeface="+mn-cs"/>
                <a:sym typeface="Arial"/>
              </a:rPr>
              <a:t>time</a:t>
            </a: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all the </a:t>
            </a:r>
            <a:r>
              <a:rPr kumimoji="0" lang="en-US" altLang="en-US" sz="4000" b="1" i="0" u="none" strike="noStrike" kern="1200" cap="none" spc="0" normalizeH="0" baseline="0" noProof="0">
                <a:ln>
                  <a:noFill/>
                </a:ln>
                <a:solidFill>
                  <a:srgbClr val="000000"/>
                </a:solidFill>
                <a:effectLst/>
                <a:uLnTx/>
                <a:uFillTx/>
                <a:latin typeface="Calibri"/>
                <a:ea typeface="+mn-ea"/>
                <a:cs typeface="+mn-cs"/>
                <a:sym typeface="Arial"/>
              </a:rPr>
              <a:t>knowledge</a:t>
            </a: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 </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and all the </a:t>
            </a:r>
            <a:r>
              <a:rPr kumimoji="0" lang="en-US" altLang="en-US" sz="4000" b="1" i="0" u="none" strike="noStrike" kern="1200" cap="none" spc="0" normalizeH="0" baseline="0" noProof="0">
                <a:ln>
                  <a:noFill/>
                </a:ln>
                <a:solidFill>
                  <a:srgbClr val="000000"/>
                </a:solidFill>
                <a:effectLst/>
                <a:uLnTx/>
                <a:uFillTx/>
                <a:latin typeface="Calibri"/>
                <a:ea typeface="+mn-ea"/>
                <a:cs typeface="+mn-cs"/>
                <a:sym typeface="Arial"/>
              </a:rPr>
              <a:t>skills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 to meet all the needs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4000" b="0" i="0" u="none" strike="noStrike" kern="1200" cap="none" spc="0" normalizeH="0" baseline="0" noProof="0">
                <a:ln>
                  <a:noFill/>
                </a:ln>
                <a:solidFill>
                  <a:srgbClr val="000000"/>
                </a:solidFill>
                <a:effectLst/>
                <a:uLnTx/>
                <a:uFillTx/>
                <a:latin typeface="Calibri"/>
                <a:ea typeface="+mn-ea"/>
                <a:cs typeface="+mn-cs"/>
                <a:sym typeface="Arial"/>
              </a:rPr>
              <a:t> of every child in his or her class(es).</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r>
              <a:rPr kumimoji="0" lang="en-US" altLang="en-US" sz="2800" b="0" i="1" u="none" strike="noStrike" kern="1200" cap="none" spc="0" normalizeH="0" baseline="0" noProof="0">
                <a:ln>
                  <a:noFill/>
                </a:ln>
                <a:solidFill>
                  <a:srgbClr val="000000"/>
                </a:solidFill>
                <a:effectLst/>
                <a:uLnTx/>
                <a:uFillTx/>
                <a:latin typeface="Calibri"/>
                <a:ea typeface="+mn-ea"/>
                <a:cs typeface="+mn-cs"/>
                <a:sym typeface="Arial"/>
              </a:rPr>
              <a:t>Buffman, Mattos, &amp; Webber 2009</a:t>
            </a:r>
          </a:p>
          <a:p>
            <a:pPr marL="342900" marR="0" lvl="0" indent="-228600" algn="ctr" defTabSz="914400" rtl="0" eaLnBrk="1" fontAlgn="auto" latinLnBrk="0" hangingPunct="1">
              <a:lnSpc>
                <a:spcPct val="100000"/>
              </a:lnSpc>
              <a:spcBef>
                <a:spcPct val="20000"/>
              </a:spcBef>
              <a:spcAft>
                <a:spcPts val="0"/>
              </a:spcAft>
              <a:buClr>
                <a:srgbClr val="0076BD"/>
              </a:buClr>
              <a:buSzTx/>
              <a:buFont typeface="Arial" pitchFamily="34" charset="0"/>
              <a:buNone/>
              <a:tabLst/>
              <a:defRPr/>
            </a:pPr>
            <a:endParaRPr kumimoji="0" lang="en-US" altLang="en-US" sz="2000" b="0" i="1" u="none" strike="noStrike" kern="1200" cap="none" spc="0" normalizeH="0" baseline="0" noProof="0">
              <a:ln>
                <a:noFill/>
              </a:ln>
              <a:solidFill>
                <a:srgbClr val="000000"/>
              </a:solidFill>
              <a:effectLst/>
              <a:uLnTx/>
              <a:uFillTx/>
              <a:latin typeface="Constantia" pitchFamily="18" charset="0"/>
              <a:ea typeface="+mn-ea"/>
              <a:cs typeface="+mn-cs"/>
              <a:sym typeface="Arial"/>
            </a:endParaRPr>
          </a:p>
        </p:txBody>
      </p:sp>
      <p:sp>
        <p:nvSpPr>
          <p:cNvPr id="2" name="TextBox 1">
            <a:extLst>
              <a:ext uri="{FF2B5EF4-FFF2-40B4-BE49-F238E27FC236}">
                <a16:creationId xmlns:a16="http://schemas.microsoft.com/office/drawing/2014/main" id="{6CE603CC-2BAB-441C-AFF9-135E1640BD6D}"/>
              </a:ext>
            </a:extLst>
          </p:cNvPr>
          <p:cNvSpPr txBox="1"/>
          <p:nvPr/>
        </p:nvSpPr>
        <p:spPr>
          <a:xfrm>
            <a:off x="7585023" y="799023"/>
            <a:ext cx="4331169"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rgbClr val="FF0000"/>
                </a:solidFill>
                <a:latin typeface="Calibri"/>
                <a:cs typeface="Times New Roman" panose="02020603050405020304" pitchFamily="18" charset="0"/>
                <a:sym typeface="Arial"/>
              </a:rPr>
              <a:t>program</a:t>
            </a:r>
            <a:endParaRPr kumimoji="0" lang="en-US" sz="4000" b="1" i="0" u="none" strike="noStrike" kern="0" cap="none" spc="0" normalizeH="0" baseline="0" noProof="0">
              <a:ln>
                <a:noFill/>
              </a:ln>
              <a:solidFill>
                <a:srgbClr val="FF0000"/>
              </a:solidFill>
              <a:effectLst/>
              <a:uLnTx/>
              <a:uFillTx/>
              <a:latin typeface="Calibri"/>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7C12C0FC-ABA7-47E1-8625-91CAEECA50D5}"/>
              </a:ext>
            </a:extLst>
          </p:cNvPr>
          <p:cNvSpPr txBox="1"/>
          <p:nvPr/>
        </p:nvSpPr>
        <p:spPr>
          <a:xfrm>
            <a:off x="5655526" y="4453934"/>
            <a:ext cx="5763808"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0000"/>
                </a:solidFill>
                <a:effectLst/>
                <a:uLnTx/>
                <a:uFillTx/>
                <a:latin typeface="Calibri"/>
                <a:ea typeface="+mn-ea"/>
                <a:cs typeface="Times New Roman" panose="02020603050405020304" pitchFamily="18" charset="0"/>
                <a:sym typeface="Arial"/>
              </a:rPr>
              <a:t>every school or district.</a:t>
            </a:r>
          </a:p>
        </p:txBody>
      </p:sp>
      <p:sp>
        <p:nvSpPr>
          <p:cNvPr id="4" name="Slide Number Placeholder 3"/>
          <p:cNvSpPr>
            <a:spLocks noGrp="1"/>
          </p:cNvSpPr>
          <p:nvPr>
            <p:ph type="sldNum" sz="quarter" idx="14"/>
          </p:nvPr>
        </p:nvSpPr>
        <p:spPr bwMode="gray">
          <a:prstGeom prst="rect">
            <a:avLst/>
          </a:prstGeom>
          <a:noFill/>
        </p:spPr>
        <p:txBody>
          <a:bodyPr wrap="none" lIns="0" tIns="0" rIns="0" bIns="0" anchor="b" anchorCtr="0">
            <a:spAutoFit/>
          </a:bodyPr>
          <a:lstStyle>
            <a:defPPr>
              <a:defRPr lang="en-US"/>
            </a:defPPr>
            <a:lvl1pPr marL="0" algn="l" defTabSz="914400" rtl="0" eaLnBrk="1" latinLnBrk="0" hangingPunct="1">
              <a:defRPr lang="en-US" sz="900" kern="1200" smtClean="0">
                <a:solidFill>
                  <a:schemeClr val="bg2">
                    <a:lumMod val="75000"/>
                  </a:schemeClr>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F3477EC8-074D-41C4-94AE-E9EA7CEEA348}" type="slidenum">
              <a:rPr kumimoji="0" lang="en-US" sz="900" b="0" i="0" u="none" strike="noStrike" kern="1200" cap="none" spc="0" normalizeH="0" baseline="0" noProof="0" smtClean="0">
                <a:ln>
                  <a:noFill/>
                </a:ln>
                <a:solidFill>
                  <a:srgbClr val="FFFFFF">
                    <a:lumMod val="75000"/>
                  </a:srgbClr>
                </a:solidFill>
                <a:effectLst/>
                <a:uLnTx/>
                <a:uFillTx/>
                <a:latin typeface="Calibri"/>
                <a:ea typeface="ＭＳ Ｐゴシック" charset="-128"/>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900" b="0" i="0" u="none" strike="noStrike" kern="1200" cap="none" spc="0" normalizeH="0" baseline="0" noProof="0">
              <a:ln>
                <a:noFill/>
              </a:ln>
              <a:solidFill>
                <a:srgbClr val="E5F1F8">
                  <a:lumMod val="75000"/>
                </a:srgbClr>
              </a:solidFill>
              <a:effectLst/>
              <a:uLnTx/>
              <a:uFillTx/>
              <a:latin typeface="Calibri"/>
              <a:ea typeface="ＭＳ Ｐゴシック" charset="-128"/>
              <a:cs typeface="+mn-cs"/>
              <a:sym typeface="Arial"/>
            </a:endParaRPr>
          </a:p>
        </p:txBody>
      </p:sp>
    </p:spTree>
    <p:extLst>
      <p:ext uri="{BB962C8B-B14F-4D97-AF65-F5344CB8AC3E}">
        <p14:creationId xmlns:p14="http://schemas.microsoft.com/office/powerpoint/2010/main" val="22696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77FC-A166-46C9-AB4F-8058ECDAD9FE}"/>
              </a:ext>
            </a:extLst>
          </p:cNvPr>
          <p:cNvSpPr>
            <a:spLocks noGrp="1"/>
          </p:cNvSpPr>
          <p:nvPr>
            <p:ph type="title"/>
          </p:nvPr>
        </p:nvSpPr>
        <p:spPr/>
        <p:txBody>
          <a:bodyPr/>
          <a:lstStyle/>
          <a:p>
            <a:r>
              <a:rPr lang="en-US"/>
              <a:t>Students with Disabilities in a Tiered Support System</a:t>
            </a:r>
          </a:p>
        </p:txBody>
      </p:sp>
      <p:sp>
        <p:nvSpPr>
          <p:cNvPr id="6" name="Rectangle: Rounded Corners 5">
            <a:extLst>
              <a:ext uri="{FF2B5EF4-FFF2-40B4-BE49-F238E27FC236}">
                <a16:creationId xmlns:a16="http://schemas.microsoft.com/office/drawing/2014/main" id="{8850AB5A-5F9F-48C8-BC51-6BDDFA984830}"/>
              </a:ext>
            </a:extLst>
          </p:cNvPr>
          <p:cNvSpPr/>
          <p:nvPr/>
        </p:nvSpPr>
        <p:spPr>
          <a:xfrm>
            <a:off x="822960" y="1883664"/>
            <a:ext cx="4498848" cy="369417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srgbClr val="000000"/>
                </a:solidFill>
                <a:effectLst/>
                <a:uLnTx/>
                <a:uFillTx/>
                <a:latin typeface="Calibri"/>
                <a:ea typeface="+mn-ea"/>
                <a:cs typeface="+mn-cs"/>
              </a:rPr>
              <a:t>68%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ea typeface="+mn-ea"/>
                <a:cs typeface="+mn-cs"/>
              </a:rPr>
              <a:t>Spend 80% or more in the general education classroom</a:t>
            </a:r>
          </a:p>
        </p:txBody>
      </p:sp>
      <p:sp>
        <p:nvSpPr>
          <p:cNvPr id="7" name="Rectangle: Rounded Corners 6">
            <a:extLst>
              <a:ext uri="{FF2B5EF4-FFF2-40B4-BE49-F238E27FC236}">
                <a16:creationId xmlns:a16="http://schemas.microsoft.com/office/drawing/2014/main" id="{143C70AE-FE21-4A23-93AC-C5E35A4A5CD4}"/>
              </a:ext>
            </a:extLst>
          </p:cNvPr>
          <p:cNvSpPr/>
          <p:nvPr/>
        </p:nvSpPr>
        <p:spPr>
          <a:xfrm>
            <a:off x="6309360" y="1883664"/>
            <a:ext cx="4498848" cy="369417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srgbClr val="000000"/>
                </a:solidFill>
                <a:effectLst/>
                <a:uLnTx/>
                <a:uFillTx/>
                <a:latin typeface="Calibri"/>
                <a:ea typeface="+mn-ea"/>
                <a:cs typeface="+mn-cs"/>
              </a:rPr>
              <a:t>95%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ea typeface="+mn-ea"/>
                <a:cs typeface="+mn-cs"/>
              </a:rPr>
              <a:t>Spend some portion of their day in the general education classroom</a:t>
            </a:r>
          </a:p>
        </p:txBody>
      </p:sp>
      <p:sp>
        <p:nvSpPr>
          <p:cNvPr id="4" name="Text Placeholder 3">
            <a:extLst>
              <a:ext uri="{FF2B5EF4-FFF2-40B4-BE49-F238E27FC236}">
                <a16:creationId xmlns:a16="http://schemas.microsoft.com/office/drawing/2014/main" id="{75722B8A-BC90-4B75-A5CD-62214F895037}"/>
              </a:ext>
            </a:extLst>
          </p:cNvPr>
          <p:cNvSpPr>
            <a:spLocks noGrp="1"/>
          </p:cNvSpPr>
          <p:nvPr>
            <p:ph type="body" sz="quarter" idx="16"/>
          </p:nvPr>
        </p:nvSpPr>
        <p:spPr/>
        <p:txBody>
          <a:bodyPr/>
          <a:lstStyle/>
          <a:p>
            <a:r>
              <a:rPr lang="en-US" sz="1000">
                <a:solidFill>
                  <a:srgbClr val="000000"/>
                </a:solidFill>
                <a:effectLst/>
                <a:latin typeface="Helvetica" panose="020B0604020202020204" pitchFamily="34" charset="0"/>
                <a:ea typeface="Calibri" panose="020F0502020204030204" pitchFamily="34" charset="0"/>
                <a:hlinkClick r:id="rId3"/>
              </a:rPr>
              <a:t>https://content.govdelivery.com/accounts/USED/bulletins/311f842</a:t>
            </a:r>
            <a:r>
              <a:rPr lang="en-US" sz="1000">
                <a:solidFill>
                  <a:srgbClr val="000000"/>
                </a:solidFill>
                <a:effectLst/>
                <a:latin typeface="Helvetica" panose="020B0604020202020204" pitchFamily="34" charset="0"/>
                <a:ea typeface="Calibri" panose="020F0502020204030204" pitchFamily="34" charset="0"/>
              </a:rPr>
              <a:t> </a:t>
            </a:r>
            <a:endParaRPr lang="en-US" sz="105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7494E811-D084-4FDC-834B-7FAE2E21958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5283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09011D-A72D-4016-A673-F9E76E31C6F3}"/>
              </a:ext>
            </a:extLst>
          </p:cNvPr>
          <p:cNvSpPr>
            <a:spLocks noGrp="1"/>
          </p:cNvSpPr>
          <p:nvPr>
            <p:ph type="title"/>
          </p:nvPr>
        </p:nvSpPr>
        <p:spPr>
          <a:xfrm>
            <a:off x="457200" y="0"/>
            <a:ext cx="11338560" cy="1107996"/>
          </a:xfrm>
        </p:spPr>
        <p:txBody>
          <a:bodyPr anchor="b">
            <a:normAutofit/>
          </a:bodyPr>
          <a:lstStyle/>
          <a:p>
            <a:r>
              <a:rPr lang="en-US"/>
              <a:t>Students with Disabilities in General Education</a:t>
            </a:r>
          </a:p>
        </p:txBody>
      </p:sp>
      <p:sp>
        <p:nvSpPr>
          <p:cNvPr id="11" name="Content Placeholder 10">
            <a:extLst>
              <a:ext uri="{FF2B5EF4-FFF2-40B4-BE49-F238E27FC236}">
                <a16:creationId xmlns:a16="http://schemas.microsoft.com/office/drawing/2014/main" id="{62BBEDFA-D93F-4BE5-BEB2-FCE3F8BC726B}"/>
              </a:ext>
            </a:extLst>
          </p:cNvPr>
          <p:cNvSpPr>
            <a:spLocks noGrp="1"/>
          </p:cNvSpPr>
          <p:nvPr>
            <p:ph sz="half" idx="1"/>
          </p:nvPr>
        </p:nvSpPr>
        <p:spPr>
          <a:xfrm>
            <a:off x="457200" y="1280160"/>
            <a:ext cx="5568696" cy="4846320"/>
          </a:xfrm>
        </p:spPr>
        <p:txBody>
          <a:bodyPr>
            <a:normAutofit/>
          </a:bodyPr>
          <a:lstStyle/>
          <a:p>
            <a:pPr marL="457200" indent="-457200">
              <a:buFont typeface="Arial" panose="020B0604020202020204" pitchFamily="34" charset="0"/>
              <a:buChar char="•"/>
            </a:pPr>
            <a:r>
              <a:rPr lang="en-US">
                <a:solidFill>
                  <a:schemeClr val="tx1"/>
                </a:solidFill>
              </a:rPr>
              <a:t>All students are general education students first.</a:t>
            </a:r>
          </a:p>
          <a:p>
            <a:pPr marL="457200" indent="-457200">
              <a:buFont typeface="Arial" panose="020B0604020202020204" pitchFamily="34" charset="0"/>
              <a:buChar char="•"/>
            </a:pPr>
            <a:r>
              <a:rPr lang="en-US">
                <a:solidFill>
                  <a:schemeClr val="tx1"/>
                </a:solidFill>
              </a:rPr>
              <a:t>Some students require special education aids and services to access and benefit from general curriculum similarly to their peers. </a:t>
            </a:r>
          </a:p>
        </p:txBody>
      </p:sp>
      <p:pic>
        <p:nvPicPr>
          <p:cNvPr id="3" name="Picture 2" descr=" student in wheelchair in classroom">
            <a:extLst>
              <a:ext uri="{FF2B5EF4-FFF2-40B4-BE49-F238E27FC236}">
                <a16:creationId xmlns:a16="http://schemas.microsoft.com/office/drawing/2014/main" id="{D0730D5C-E99C-4E84-994D-A0A460AC08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00"/>
          <a:stretch/>
        </p:blipFill>
        <p:spPr>
          <a:xfrm>
            <a:off x="6227064" y="1280160"/>
            <a:ext cx="5568696" cy="4846320"/>
          </a:xfrm>
          <a:prstGeom prst="rect">
            <a:avLst/>
          </a:prstGeom>
          <a:noFill/>
        </p:spPr>
      </p:pic>
      <p:sp>
        <p:nvSpPr>
          <p:cNvPr id="16" name="Text Placeholder 4">
            <a:extLst>
              <a:ext uri="{FF2B5EF4-FFF2-40B4-BE49-F238E27FC236}">
                <a16:creationId xmlns:a16="http://schemas.microsoft.com/office/drawing/2014/main" id="{68404330-853B-2C6C-1B7E-5747EB2F93C3}"/>
              </a:ext>
            </a:extLst>
          </p:cNvPr>
          <p:cNvSpPr>
            <a:spLocks noGrp="1"/>
          </p:cNvSpPr>
          <p:nvPr>
            <p:ph type="body" sz="quarter" idx="16"/>
          </p:nvPr>
        </p:nvSpPr>
        <p:spPr>
          <a:xfrm>
            <a:off x="457200" y="6135688"/>
            <a:ext cx="11337925" cy="192087"/>
          </a:xfrm>
        </p:spPr>
        <p:txBody>
          <a:bodyPr/>
          <a:lstStyle/>
          <a:p>
            <a:endParaRPr lang="en-US"/>
          </a:p>
        </p:txBody>
      </p:sp>
      <p:sp>
        <p:nvSpPr>
          <p:cNvPr id="4" name="Slide Number Placeholder 3">
            <a:extLst>
              <a:ext uri="{FF2B5EF4-FFF2-40B4-BE49-F238E27FC236}">
                <a16:creationId xmlns:a16="http://schemas.microsoft.com/office/drawing/2014/main" id="{FB3B4FB2-5218-42CA-BB39-FEDF8BF05035}"/>
              </a:ext>
            </a:extLst>
          </p:cNvPr>
          <p:cNvSpPr>
            <a:spLocks noGrp="1"/>
          </p:cNvSpPr>
          <p:nvPr>
            <p:ph type="sldNum" sz="quarter" idx="12"/>
          </p:nvPr>
        </p:nvSpPr>
        <p:spPr>
          <a:xfrm>
            <a:off x="11916192" y="6585203"/>
            <a:ext cx="153888" cy="153888"/>
          </a:xfrm>
        </p:spPr>
        <p:txBody>
          <a:bodyPr wrap="none" anchor="b">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48F63A3B-78C7-47BE-AE5E-E10140E04643}" type="slidenum">
              <a:rPr kumimoji="0" lang="en-US" sz="1000" b="0" i="0" u="none" strike="noStrike" kern="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18</a:t>
            </a:fld>
            <a:endParaRPr kumimoji="0" lang="en-US" sz="1000" b="0" i="0" u="none" strike="noStrike" kern="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73372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124" y="370332"/>
            <a:ext cx="11338560" cy="996696"/>
          </a:xfrm>
        </p:spPr>
        <p:txBody>
          <a:bodyPr>
            <a:normAutofit fontScale="90000"/>
          </a:bodyPr>
          <a:lstStyle/>
          <a:p>
            <a:r>
              <a:rPr lang="en-US"/>
              <a:t>Multi-tier system of support in Every Student Succeeds Act (ESSA, 2015)</a:t>
            </a:r>
          </a:p>
        </p:txBody>
      </p:sp>
      <p:sp>
        <p:nvSpPr>
          <p:cNvPr id="6" name="Content Placeholder 5"/>
          <p:cNvSpPr>
            <a:spLocks noGrp="1"/>
          </p:cNvSpPr>
          <p:nvPr>
            <p:ph type="body" sz="quarter" idx="10"/>
          </p:nvPr>
        </p:nvSpPr>
        <p:spPr>
          <a:xfrm>
            <a:off x="457200" y="1699708"/>
            <a:ext cx="5638800" cy="4289612"/>
          </a:xfrm>
        </p:spPr>
        <p:txBody>
          <a:bodyPr>
            <a:normAutofit/>
          </a:bodyPr>
          <a:lstStyle/>
          <a:p>
            <a:pPr marL="457200" indent="-457200"/>
            <a:r>
              <a:rPr lang="en-US">
                <a:solidFill>
                  <a:schemeClr val="tx1"/>
                </a:solidFill>
              </a:rPr>
              <a:t>Identified as an approach for improving outcomes for students with disabilities and English Language Learners [Sec 2103 (b)(3)(F)].  </a:t>
            </a:r>
          </a:p>
          <a:p>
            <a:pPr marL="457200" indent="-457200"/>
            <a:r>
              <a:rPr lang="en-US">
                <a:solidFill>
                  <a:schemeClr val="tx1"/>
                </a:solidFill>
              </a:rPr>
              <a:t>ESSA requires use of evidence-based interventions.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pic>
        <p:nvPicPr>
          <p:cNvPr id="3074" name="Picture 2" descr="MTSS graphic - progress monitoring, multilevel prevention system, and screening">
            <a:extLst>
              <a:ext uri="{FF2B5EF4-FFF2-40B4-BE49-F238E27FC236}">
                <a16:creationId xmlns:a16="http://schemas.microsoft.com/office/drawing/2014/main" id="{6B14839F-D6D7-4143-B442-D193614FE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4" y="1519237"/>
            <a:ext cx="5000625" cy="46755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9A20822-4A49-4D36-86E3-300BA48D3F00}" type="slidenum">
              <a:rPr lang="en-US" smtClean="0"/>
              <a:t>19</a:t>
            </a:fld>
            <a:endParaRPr lang="en-US"/>
          </a:p>
        </p:txBody>
      </p:sp>
    </p:spTree>
    <p:extLst>
      <p:ext uri="{BB962C8B-B14F-4D97-AF65-F5344CB8AC3E}">
        <p14:creationId xmlns:p14="http://schemas.microsoft.com/office/powerpoint/2010/main" val="376845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910806-9D79-47E5-A848-EF97AFEB28C0}"/>
              </a:ext>
            </a:extLst>
          </p:cNvPr>
          <p:cNvSpPr>
            <a:spLocks noGrp="1"/>
          </p:cNvSpPr>
          <p:nvPr>
            <p:ph type="title"/>
          </p:nvPr>
        </p:nvSpPr>
        <p:spPr/>
        <p:txBody>
          <a:bodyPr/>
          <a:lstStyle/>
          <a:p>
            <a:r>
              <a:rPr lang="en-US">
                <a:solidFill>
                  <a:schemeClr val="bg1"/>
                </a:solidFill>
              </a:rPr>
              <a:t>Welcome</a:t>
            </a:r>
          </a:p>
        </p:txBody>
      </p:sp>
      <p:pic>
        <p:nvPicPr>
          <p:cNvPr id="5" name="Content Placeholder 4" descr="Welcome back graphic">
            <a:extLst>
              <a:ext uri="{FF2B5EF4-FFF2-40B4-BE49-F238E27FC236}">
                <a16:creationId xmlns:a16="http://schemas.microsoft.com/office/drawing/2014/main" id="{BE78AC11-C0BB-4C3D-A96A-875757BF8BA9}"/>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1484585" y="114319"/>
            <a:ext cx="8629799" cy="6213456"/>
          </a:xfrm>
        </p:spPr>
      </p:pic>
    </p:spTree>
    <p:extLst>
      <p:ext uri="{BB962C8B-B14F-4D97-AF65-F5344CB8AC3E}">
        <p14:creationId xmlns:p14="http://schemas.microsoft.com/office/powerpoint/2010/main" val="75851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91F849-288B-0459-B84C-451851869816}"/>
              </a:ext>
            </a:extLst>
          </p:cNvPr>
          <p:cNvSpPr>
            <a:spLocks noGrp="1"/>
          </p:cNvSpPr>
          <p:nvPr>
            <p:ph type="title"/>
          </p:nvPr>
        </p:nvSpPr>
        <p:spPr/>
        <p:txBody>
          <a:bodyPr/>
          <a:lstStyle/>
          <a:p>
            <a:r>
              <a:rPr lang="en-US"/>
              <a:t>Let’s Clear the Air! Common Misconceptions </a:t>
            </a:r>
          </a:p>
        </p:txBody>
      </p:sp>
      <p:sp>
        <p:nvSpPr>
          <p:cNvPr id="7" name="Content Placeholder 6">
            <a:extLst>
              <a:ext uri="{FF2B5EF4-FFF2-40B4-BE49-F238E27FC236}">
                <a16:creationId xmlns:a16="http://schemas.microsoft.com/office/drawing/2014/main" id="{AE4BF1DD-80D7-E642-6335-30394875A238}"/>
              </a:ext>
            </a:extLst>
          </p:cNvPr>
          <p:cNvSpPr>
            <a:spLocks noGrp="1"/>
          </p:cNvSpPr>
          <p:nvPr>
            <p:ph sz="quarter" idx="15"/>
          </p:nvPr>
        </p:nvSpPr>
        <p:spPr/>
        <p:txBody>
          <a:bodyPr/>
          <a:lstStyle/>
          <a:p>
            <a:r>
              <a:rPr lang="en-US" altLang="en-US">
                <a:solidFill>
                  <a:schemeClr val="tx1"/>
                </a:solidFill>
                <a:ea typeface="ＭＳ Ｐゴシック" panose="020B0600070205080204" pitchFamily="34" charset="-128"/>
              </a:rPr>
              <a:t>The primary purpose of MTSS is to identify students with disabilities.</a:t>
            </a:r>
          </a:p>
          <a:p>
            <a:pPr lvl="1"/>
            <a:r>
              <a:rPr lang="en-US" altLang="en-US">
                <a:solidFill>
                  <a:schemeClr val="accent3"/>
                </a:solidFill>
                <a:ea typeface="ＭＳ Ｐゴシック" panose="020B0600070205080204" pitchFamily="34" charset="-128"/>
              </a:rPr>
              <a:t>FALSE! While RTI within MTSS can support the child find activities, the primary purpose of an MTSS is “to maximize student achievement and support students’ social, emotional, and behavior needs” </a:t>
            </a:r>
            <a:r>
              <a:rPr lang="en-US" altLang="en-US">
                <a:ea typeface="ＭＳ Ｐゴシック" panose="020B0600070205080204" pitchFamily="34" charset="-128"/>
              </a:rPr>
              <a:t>(</a:t>
            </a:r>
            <a:r>
              <a:rPr lang="en-US" altLang="en-US">
                <a:ea typeface="ＭＳ Ｐゴシック" panose="020B0600070205080204" pitchFamily="34" charset="-128"/>
                <a:hlinkClick r:id="rId2"/>
              </a:rPr>
              <a:t>https://mtss4success.org/</a:t>
            </a:r>
            <a:r>
              <a:rPr lang="en-US" altLang="en-US">
                <a:ea typeface="ＭＳ Ｐゴシック" panose="020B0600070205080204" pitchFamily="34" charset="-128"/>
              </a:rPr>
              <a:t>) </a:t>
            </a:r>
          </a:p>
          <a:p>
            <a:r>
              <a:rPr lang="en-US" altLang="en-US">
                <a:solidFill>
                  <a:schemeClr val="tx1"/>
                </a:solidFill>
                <a:ea typeface="ＭＳ Ｐゴシック" panose="020B0600070205080204" pitchFamily="34" charset="-128"/>
              </a:rPr>
              <a:t>Special education is Tier 3 or beyond. </a:t>
            </a:r>
          </a:p>
          <a:p>
            <a:pPr lvl="1"/>
            <a:r>
              <a:rPr lang="en-US">
                <a:solidFill>
                  <a:schemeClr val="accent3"/>
                </a:solidFill>
              </a:rPr>
              <a:t>FALSE! Special education is not a tier (or a place) and can be delivered in any setting, including extracurricular activities, based on the unique needs of the child. </a:t>
            </a:r>
          </a:p>
          <a:p>
            <a:endParaRPr lang="en-US"/>
          </a:p>
        </p:txBody>
      </p:sp>
      <p:sp>
        <p:nvSpPr>
          <p:cNvPr id="8" name="Text Placeholder 7">
            <a:extLst>
              <a:ext uri="{FF2B5EF4-FFF2-40B4-BE49-F238E27FC236}">
                <a16:creationId xmlns:a16="http://schemas.microsoft.com/office/drawing/2014/main" id="{D99C46CF-A811-2A0D-5FE9-642301D5D8B7}"/>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94ED64FF-CAD8-2C49-FC68-35E7B826D246}"/>
              </a:ext>
            </a:extLst>
          </p:cNvPr>
          <p:cNvSpPr>
            <a:spLocks noGrp="1"/>
          </p:cNvSpPr>
          <p:nvPr>
            <p:ph type="sldNum" sz="quarter" idx="14"/>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37097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91F849-288B-0459-B84C-451851869816}"/>
              </a:ext>
            </a:extLst>
          </p:cNvPr>
          <p:cNvSpPr>
            <a:spLocks noGrp="1"/>
          </p:cNvSpPr>
          <p:nvPr>
            <p:ph type="title"/>
          </p:nvPr>
        </p:nvSpPr>
        <p:spPr/>
        <p:txBody>
          <a:bodyPr/>
          <a:lstStyle/>
          <a:p>
            <a:r>
              <a:rPr lang="en-US"/>
              <a:t>Let’s Clear the Air! More Common Misconceptions </a:t>
            </a:r>
          </a:p>
        </p:txBody>
      </p:sp>
      <p:sp>
        <p:nvSpPr>
          <p:cNvPr id="7" name="Content Placeholder 6">
            <a:extLst>
              <a:ext uri="{FF2B5EF4-FFF2-40B4-BE49-F238E27FC236}">
                <a16:creationId xmlns:a16="http://schemas.microsoft.com/office/drawing/2014/main" id="{AE4BF1DD-80D7-E642-6335-30394875A238}"/>
              </a:ext>
            </a:extLst>
          </p:cNvPr>
          <p:cNvSpPr>
            <a:spLocks noGrp="1"/>
          </p:cNvSpPr>
          <p:nvPr>
            <p:ph sz="quarter" idx="15"/>
          </p:nvPr>
        </p:nvSpPr>
        <p:spPr>
          <a:xfrm>
            <a:off x="457200" y="1280160"/>
            <a:ext cx="11193332" cy="4846320"/>
          </a:xfrm>
        </p:spPr>
        <p:txBody>
          <a:bodyPr>
            <a:normAutofit lnSpcReduction="10000"/>
          </a:bodyPr>
          <a:lstStyle/>
          <a:p>
            <a:r>
              <a:rPr lang="en-US" altLang="en-US">
                <a:solidFill>
                  <a:schemeClr val="tx1"/>
                </a:solidFill>
                <a:ea typeface="ＭＳ Ｐゴシック" panose="020B0600070205080204" pitchFamily="34" charset="-128"/>
              </a:rPr>
              <a:t>Students with IEPs cannot participate in Tier 2 interventions. </a:t>
            </a:r>
          </a:p>
          <a:p>
            <a:pPr lvl="1"/>
            <a:r>
              <a:rPr lang="en-US" altLang="en-US">
                <a:solidFill>
                  <a:schemeClr val="accent3"/>
                </a:solidFill>
                <a:ea typeface="ＭＳ Ｐゴシック" panose="020B0600070205080204" pitchFamily="34" charset="-128"/>
              </a:rPr>
              <a:t>FALSE! Schools have discretion in how they implement the special education services outlined in the IEP. If the available intervention addresses the student’s unique needs, it may be used to implement the IEP service. </a:t>
            </a:r>
          </a:p>
          <a:p>
            <a:r>
              <a:rPr lang="en-US" altLang="en-US">
                <a:solidFill>
                  <a:schemeClr val="tx1"/>
                </a:solidFill>
                <a:ea typeface="ＭＳ Ｐゴシック" panose="020B0600070205080204" pitchFamily="34" charset="-128"/>
              </a:rPr>
              <a:t>Tier 3 intensive intervention is the same as specially designed instruction (SDI) under IDEA. </a:t>
            </a:r>
          </a:p>
          <a:p>
            <a:pPr lvl="1"/>
            <a:r>
              <a:rPr lang="en-US" altLang="en-US">
                <a:solidFill>
                  <a:schemeClr val="accent3"/>
                </a:solidFill>
                <a:ea typeface="ＭＳ Ｐゴシック" panose="020B0600070205080204" pitchFamily="34" charset="-128"/>
              </a:rPr>
              <a:t>SORT OF! Tier 3 intensive intervention uses a validated process for individualizing and intensifying instruction that can also be used to design SDI. However, it is only considered “SDI under IDEA” if the student needs the specialized instruction to address impacts of a disability. </a:t>
            </a:r>
          </a:p>
          <a:p>
            <a:endParaRPr lang="en-US" altLang="en-US">
              <a:ea typeface="ＭＳ Ｐゴシック" panose="020B0600070205080204" pitchFamily="34" charset="-128"/>
            </a:endParaRPr>
          </a:p>
          <a:p>
            <a:endParaRPr lang="en-US"/>
          </a:p>
        </p:txBody>
      </p:sp>
      <p:sp>
        <p:nvSpPr>
          <p:cNvPr id="8" name="Text Placeholder 7">
            <a:extLst>
              <a:ext uri="{FF2B5EF4-FFF2-40B4-BE49-F238E27FC236}">
                <a16:creationId xmlns:a16="http://schemas.microsoft.com/office/drawing/2014/main" id="{D99C46CF-A811-2A0D-5FE9-642301D5D8B7}"/>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94ED64FF-CAD8-2C49-FC68-35E7B826D246}"/>
              </a:ext>
            </a:extLst>
          </p:cNvPr>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33255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1ED4-C3D8-25A8-D4F3-A0B9BF3E7BEC}"/>
              </a:ext>
            </a:extLst>
          </p:cNvPr>
          <p:cNvSpPr>
            <a:spLocks noGrp="1"/>
          </p:cNvSpPr>
          <p:nvPr>
            <p:ph type="title"/>
          </p:nvPr>
        </p:nvSpPr>
        <p:spPr>
          <a:xfrm>
            <a:off x="457200" y="0"/>
            <a:ext cx="11338560" cy="1107996"/>
          </a:xfrm>
        </p:spPr>
        <p:txBody>
          <a:bodyPr anchor="b">
            <a:normAutofit/>
          </a:bodyPr>
          <a:lstStyle/>
          <a:p>
            <a:r>
              <a:rPr lang="en-US"/>
              <a:t>Share in the chat. </a:t>
            </a:r>
          </a:p>
        </p:txBody>
      </p:sp>
      <p:sp>
        <p:nvSpPr>
          <p:cNvPr id="3" name="Content Placeholder 2">
            <a:extLst>
              <a:ext uri="{FF2B5EF4-FFF2-40B4-BE49-F238E27FC236}">
                <a16:creationId xmlns:a16="http://schemas.microsoft.com/office/drawing/2014/main" id="{8A06455C-2D39-2C14-99BF-6B33FABECCBA}"/>
              </a:ext>
            </a:extLst>
          </p:cNvPr>
          <p:cNvSpPr>
            <a:spLocks noGrp="1"/>
          </p:cNvSpPr>
          <p:nvPr>
            <p:ph idx="1"/>
          </p:nvPr>
        </p:nvSpPr>
        <p:spPr>
          <a:xfrm>
            <a:off x="457200" y="1280160"/>
            <a:ext cx="6574971" cy="4846320"/>
          </a:xfrm>
        </p:spPr>
        <p:txBody>
          <a:bodyPr>
            <a:normAutofit/>
          </a:bodyPr>
          <a:lstStyle/>
          <a:p>
            <a:r>
              <a:rPr lang="en-US" sz="3200"/>
              <a:t>Other than a disability, why might a student need more specialized, individualized instruction through MTSS? </a:t>
            </a:r>
          </a:p>
        </p:txBody>
      </p:sp>
      <p:pic>
        <p:nvPicPr>
          <p:cNvPr id="8" name="Picture 3" descr="chat box">
            <a:extLst>
              <a:ext uri="{FF2B5EF4-FFF2-40B4-BE49-F238E27FC236}">
                <a16:creationId xmlns:a16="http://schemas.microsoft.com/office/drawing/2014/main" id="{414621DB-E1AE-0893-0A6A-6017BCE79348}"/>
              </a:ext>
            </a:extLst>
          </p:cNvPr>
          <p:cNvPicPr>
            <a:picLocks noGrp="1" noChangeAspect="1"/>
          </p:cNvPicPr>
          <p:nvPr>
            <p:ph sz="quarter" idx="17"/>
          </p:nvPr>
        </p:nvPicPr>
        <p:blipFill>
          <a:blip r:embed="rId2"/>
          <a:stretch>
            <a:fillRect/>
          </a:stretch>
        </p:blipFill>
        <p:spPr>
          <a:xfrm>
            <a:off x="7163677" y="1280160"/>
            <a:ext cx="4579770" cy="4846320"/>
          </a:xfrm>
          <a:prstGeom prst="rect">
            <a:avLst/>
          </a:prstGeom>
          <a:noFill/>
          <a:ln>
            <a:noFill/>
          </a:ln>
          <a:effectLst>
            <a:outerShdw blurRad="292100" dist="139700" dir="2700000" algn="tl" rotWithShape="0">
              <a:srgbClr val="333333">
                <a:alpha val="65000"/>
              </a:srgbClr>
            </a:outerShdw>
          </a:effectLst>
        </p:spPr>
      </p:pic>
      <p:sp>
        <p:nvSpPr>
          <p:cNvPr id="13" name="Text Placeholder 4">
            <a:extLst>
              <a:ext uri="{FF2B5EF4-FFF2-40B4-BE49-F238E27FC236}">
                <a16:creationId xmlns:a16="http://schemas.microsoft.com/office/drawing/2014/main" id="{9A62DD61-A8C0-52B6-4CB6-8D639B164E0B}"/>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93FA4F8D-11EC-2037-83C9-82D4A64846C6}"/>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22</a:t>
            </a:fld>
            <a:endParaRPr lang="en-US"/>
          </a:p>
        </p:txBody>
      </p:sp>
    </p:spTree>
    <p:extLst>
      <p:ext uri="{BB962C8B-B14F-4D97-AF65-F5344CB8AC3E}">
        <p14:creationId xmlns:p14="http://schemas.microsoft.com/office/powerpoint/2010/main" val="306245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494" y="315712"/>
            <a:ext cx="11260077" cy="1081252"/>
          </a:xfrm>
        </p:spPr>
        <p:txBody>
          <a:bodyPr>
            <a:normAutofit fontScale="90000"/>
          </a:bodyPr>
          <a:lstStyle/>
          <a:p>
            <a:r>
              <a:rPr lang="en-US" sz="4400"/>
              <a:t>MTSS provides a continuum of supports…even for students with disabilities.</a:t>
            </a:r>
          </a:p>
        </p:txBody>
      </p:sp>
      <p:graphicFrame>
        <p:nvGraphicFramePr>
          <p:cNvPr id="4" name="Diagram 3" descr="MTSS diagram"/>
          <p:cNvGraphicFramePr/>
          <p:nvPr>
            <p:extLst>
              <p:ext uri="{D42A27DB-BD31-4B8C-83A1-F6EECF244321}">
                <p14:modId xmlns:p14="http://schemas.microsoft.com/office/powerpoint/2010/main" val="3214621462"/>
              </p:ext>
            </p:extLst>
          </p:nvPr>
        </p:nvGraphicFramePr>
        <p:xfrm>
          <a:off x="4121050" y="2237963"/>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MTSS diagram showing shades of tiers. In the middle is a grey triangle showing students with disabilities, gifted and talented students, and English Learners should receive services across all tiers. ">
            <a:extLst>
              <a:ext uri="{FF2B5EF4-FFF2-40B4-BE49-F238E27FC236}">
                <a16:creationId xmlns:a16="http://schemas.microsoft.com/office/drawing/2014/main" id="{90D4F587-5BAD-480E-B1CE-016C357993D0}"/>
              </a:ext>
            </a:extLst>
          </p:cNvPr>
          <p:cNvPicPr>
            <a:picLocks noChangeAspect="1"/>
          </p:cNvPicPr>
          <p:nvPr/>
        </p:nvPicPr>
        <p:blipFill>
          <a:blip r:embed="rId8"/>
          <a:stretch>
            <a:fillRect/>
          </a:stretch>
        </p:blipFill>
        <p:spPr>
          <a:xfrm>
            <a:off x="2361440" y="1296648"/>
            <a:ext cx="7246192" cy="4930629"/>
          </a:xfrm>
          <a:prstGeom prst="rect">
            <a:avLst/>
          </a:prstGeom>
        </p:spPr>
      </p:pic>
      <p:sp>
        <p:nvSpPr>
          <p:cNvPr id="19" name="Isosceles Triangle 18">
            <a:extLst>
              <a:ext uri="{FF2B5EF4-FFF2-40B4-BE49-F238E27FC236}">
                <a16:creationId xmlns:a16="http://schemas.microsoft.com/office/drawing/2014/main" id="{2798B441-0C45-4527-8E27-05C3C9D761A9}"/>
              </a:ext>
              <a:ext uri="{C183D7F6-B498-43B3-948B-1728B52AA6E4}">
                <adec:decorative xmlns:adec="http://schemas.microsoft.com/office/drawing/2017/decorative" val="1"/>
              </a:ext>
            </a:extLst>
          </p:cNvPr>
          <p:cNvSpPr/>
          <p:nvPr/>
        </p:nvSpPr>
        <p:spPr>
          <a:xfrm>
            <a:off x="5868095" y="1502964"/>
            <a:ext cx="560591" cy="4346213"/>
          </a:xfrm>
          <a:prstGeom prst="triangle">
            <a:avLst/>
          </a:prstGeom>
          <a:solidFill>
            <a:schemeClr val="tx2">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 Box 7">
            <a:extLst>
              <a:ext uri="{FF2B5EF4-FFF2-40B4-BE49-F238E27FC236}">
                <a16:creationId xmlns:a16="http://schemas.microsoft.com/office/drawing/2014/main" id="{4B684C40-DBAA-4628-9F6C-DF09E5AEB820}"/>
              </a:ext>
            </a:extLst>
          </p:cNvPr>
          <p:cNvSpPr txBox="1">
            <a:spLocks noChangeArrowheads="1"/>
          </p:cNvSpPr>
          <p:nvPr/>
        </p:nvSpPr>
        <p:spPr bwMode="auto">
          <a:xfrm>
            <a:off x="516719" y="1730131"/>
            <a:ext cx="3759897" cy="1015663"/>
          </a:xfrm>
          <a:prstGeom prst="rect">
            <a:avLst/>
          </a:prstGeom>
          <a:solidFill>
            <a:schemeClr val="bg1"/>
          </a:solidFill>
          <a:ln w="9525">
            <a:solidFill>
              <a:srgbClr val="00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SWDs, GT, ELLs</a:t>
            </a:r>
            <a:endParaRPr kumimoji="0" lang="en-US" sz="20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Receive services </a:t>
            </a:r>
            <a:br>
              <a:rPr kumimoji="0" lang="en-US" sz="2000" b="0" i="0" u="none" strike="noStrike" kern="1200" cap="none" spc="0" normalizeH="0" baseline="0" noProof="0">
                <a:ln>
                  <a:noFill/>
                </a:ln>
                <a:solidFill>
                  <a:srgbClr val="000000"/>
                </a:solidFill>
                <a:effectLst/>
                <a:uLnTx/>
                <a:uFillTx/>
                <a:latin typeface="Arial"/>
                <a:ea typeface="+mn-ea"/>
                <a:cs typeface="+mn-cs"/>
              </a:rPr>
            </a:br>
            <a:r>
              <a:rPr kumimoji="0" lang="en-US" sz="2000" b="0" i="0" u="none" strike="noStrike" kern="1200" cap="none" spc="0" normalizeH="0" baseline="0" noProof="0">
                <a:ln>
                  <a:noFill/>
                </a:ln>
                <a:solidFill>
                  <a:srgbClr val="000000"/>
                </a:solidFill>
                <a:effectLst/>
                <a:uLnTx/>
                <a:uFillTx/>
                <a:latin typeface="Arial"/>
                <a:ea typeface="+mn-ea"/>
                <a:cs typeface="+mn-cs"/>
              </a:rPr>
              <a:t>at all levels, depending on need</a:t>
            </a:r>
          </a:p>
        </p:txBody>
      </p:sp>
      <p:cxnSp>
        <p:nvCxnSpPr>
          <p:cNvPr id="24" name="Straight Arrow Connector 23">
            <a:extLst>
              <a:ext uri="{FF2B5EF4-FFF2-40B4-BE49-F238E27FC236}">
                <a16:creationId xmlns:a16="http://schemas.microsoft.com/office/drawing/2014/main" id="{5C6819F6-0DAB-4CE1-B049-6C690F33B045}"/>
              </a:ext>
              <a:ext uri="{C183D7F6-B498-43B3-948B-1728B52AA6E4}">
                <adec:decorative xmlns:adec="http://schemas.microsoft.com/office/drawing/2017/decorative" val="1"/>
              </a:ext>
            </a:extLst>
          </p:cNvPr>
          <p:cNvCxnSpPr>
            <a:cxnSpLocks/>
            <a:stCxn id="20" idx="3"/>
          </p:cNvCxnSpPr>
          <p:nvPr/>
        </p:nvCxnSpPr>
        <p:spPr>
          <a:xfrm>
            <a:off x="4276616" y="2237963"/>
            <a:ext cx="1915954" cy="124268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8B64B69-D602-4A68-8E51-C2A558D92DFF}"/>
              </a:ext>
            </a:extLst>
          </p:cNvPr>
          <p:cNvSpPr/>
          <p:nvPr/>
        </p:nvSpPr>
        <p:spPr>
          <a:xfrm>
            <a:off x="7612497" y="1319558"/>
            <a:ext cx="375381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a:ea typeface="+mn-ea"/>
                <a:cs typeface="+mn-cs"/>
              </a:rPr>
              <a:t>Tier 3: Intensive intervention likely needed by 3-5% of students to fully benefit</a:t>
            </a:r>
            <a:endParaRPr kumimoji="0" lang="en-US" b="0" i="0" u="none" strike="noStrike" kern="1200" cap="none" spc="0" normalizeH="0" baseline="0" noProof="0">
              <a:ln>
                <a:noFill/>
              </a:ln>
              <a:solidFill>
                <a:srgbClr val="000000"/>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81036234-52A5-40CE-A3F4-5321615DA51A}"/>
              </a:ext>
              <a:ext uri="{C183D7F6-B498-43B3-948B-1728B52AA6E4}">
                <adec:decorative xmlns:adec="http://schemas.microsoft.com/office/drawing/2017/decorative" val="1"/>
              </a:ext>
            </a:extLst>
          </p:cNvPr>
          <p:cNvCxnSpPr>
            <a:cxnSpLocks/>
          </p:cNvCxnSpPr>
          <p:nvPr/>
        </p:nvCxnSpPr>
        <p:spPr>
          <a:xfrm flipH="1">
            <a:off x="6407050" y="1894130"/>
            <a:ext cx="1205447" cy="0"/>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B95AAE0-8066-4B72-A464-DC6503558EF3}"/>
              </a:ext>
            </a:extLst>
          </p:cNvPr>
          <p:cNvSpPr/>
          <p:nvPr/>
        </p:nvSpPr>
        <p:spPr>
          <a:xfrm>
            <a:off x="8633045" y="4515112"/>
            <a:ext cx="281930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Tier 1: 80% of students benefit</a:t>
            </a:r>
            <a:r>
              <a:rPr kumimoji="0" lang="en-US" sz="1800" b="1" i="0" u="none" strike="noStrike" kern="1200" cap="none" spc="0" normalizeH="0" noProof="0">
                <a:ln>
                  <a:noFill/>
                </a:ln>
                <a:solidFill>
                  <a:srgbClr val="000000"/>
                </a:solidFill>
                <a:effectLst/>
                <a:uLnTx/>
                <a:uFillTx/>
                <a:latin typeface="Arial"/>
                <a:ea typeface="+mn-ea"/>
                <a:cs typeface="+mn-cs"/>
              </a:rPr>
              <a:t> without additional supports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28" name="Straight Arrow Connector 27">
            <a:extLst>
              <a:ext uri="{FF2B5EF4-FFF2-40B4-BE49-F238E27FC236}">
                <a16:creationId xmlns:a16="http://schemas.microsoft.com/office/drawing/2014/main" id="{96C22B50-23D5-42F4-958E-14B12BA7A19C}"/>
              </a:ext>
              <a:ext uri="{C183D7F6-B498-43B3-948B-1728B52AA6E4}">
                <adec:decorative xmlns:adec="http://schemas.microsoft.com/office/drawing/2017/decorative" val="1"/>
              </a:ext>
            </a:extLst>
          </p:cNvPr>
          <p:cNvCxnSpPr>
            <a:cxnSpLocks/>
          </p:cNvCxnSpPr>
          <p:nvPr/>
        </p:nvCxnSpPr>
        <p:spPr>
          <a:xfrm flipH="1">
            <a:off x="7886292" y="4760433"/>
            <a:ext cx="746755"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459F258-B3B9-4EB2-ADB3-5E5A2550EA36}"/>
              </a:ext>
            </a:extLst>
          </p:cNvPr>
          <p:cNvSpPr/>
          <p:nvPr/>
        </p:nvSpPr>
        <p:spPr>
          <a:xfrm>
            <a:off x="7886292" y="3029358"/>
            <a:ext cx="375381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Tier 2: 15% of students may need supplemental, targeted supports to fully benefit.</a:t>
            </a:r>
            <a:r>
              <a:rPr kumimoji="0" lang="en-US" sz="1800" b="1" i="0" u="none" strike="noStrike" kern="1200" cap="none" spc="0" normalizeH="0" noProof="0">
                <a:ln>
                  <a:noFill/>
                </a:ln>
                <a:solidFill>
                  <a:srgbClr val="000000"/>
                </a:solidFill>
                <a:effectLst/>
                <a:uLnTx/>
                <a:uFillTx/>
                <a:latin typeface="Arial"/>
                <a:ea typeface="+mn-ea"/>
                <a:cs typeface="+mn-cs"/>
              </a:rPr>
              <a:t> </a:t>
            </a:r>
            <a:r>
              <a:rPr kumimoji="0" lang="en-US" sz="1800" b="1" i="0" u="none" strike="noStrike" kern="1200" cap="none" spc="0" normalizeH="0" baseline="0" noProof="0">
                <a:ln>
                  <a:noFill/>
                </a:ln>
                <a:solidFill>
                  <a:srgbClr val="000000"/>
                </a:solidFill>
                <a:effectLst/>
                <a:uLnTx/>
                <a:uFillTx/>
                <a:latin typeface="Arial"/>
                <a:ea typeface="+mn-ea"/>
                <a:cs typeface="+mn-cs"/>
              </a:rPr>
              <a:t> </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30" name="Straight Arrow Connector 29">
            <a:extLst>
              <a:ext uri="{FF2B5EF4-FFF2-40B4-BE49-F238E27FC236}">
                <a16:creationId xmlns:a16="http://schemas.microsoft.com/office/drawing/2014/main" id="{E265BFC0-C791-4E4F-B1DA-44AC49BA0D4B}"/>
              </a:ext>
              <a:ext uri="{C183D7F6-B498-43B3-948B-1728B52AA6E4}">
                <adec:decorative xmlns:adec="http://schemas.microsoft.com/office/drawing/2017/decorative" val="1"/>
              </a:ext>
            </a:extLst>
          </p:cNvPr>
          <p:cNvCxnSpPr>
            <a:cxnSpLocks/>
          </p:cNvCxnSpPr>
          <p:nvPr/>
        </p:nvCxnSpPr>
        <p:spPr>
          <a:xfrm flipH="1" flipV="1">
            <a:off x="6879231" y="3255172"/>
            <a:ext cx="1182563" cy="891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Isosceles Triangle 1">
            <a:extLst>
              <a:ext uri="{FF2B5EF4-FFF2-40B4-BE49-F238E27FC236}">
                <a16:creationId xmlns:a16="http://schemas.microsoft.com/office/drawing/2014/main" id="{295A74FC-F267-4FA2-A1B3-2DC73B4758EA}"/>
              </a:ext>
              <a:ext uri="{C183D7F6-B498-43B3-948B-1728B52AA6E4}">
                <adec:decorative xmlns:adec="http://schemas.microsoft.com/office/drawing/2017/decorative" val="1"/>
              </a:ext>
            </a:extLst>
          </p:cNvPr>
          <p:cNvSpPr/>
          <p:nvPr/>
        </p:nvSpPr>
        <p:spPr>
          <a:xfrm>
            <a:off x="5990817" y="1420733"/>
            <a:ext cx="316842" cy="209708"/>
          </a:xfrm>
          <a:prstGeom prst="triangle">
            <a:avLst/>
          </a:prstGeom>
          <a:solidFill>
            <a:schemeClr val="tx2">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EE58609-3D69-570A-9086-38E974F379AD}"/>
              </a:ext>
              <a:ext uri="{C183D7F6-B498-43B3-948B-1728B52AA6E4}">
                <adec:decorative xmlns:adec="http://schemas.microsoft.com/office/drawing/2017/decorative" val="1"/>
              </a:ext>
            </a:extLst>
          </p:cNvPr>
          <p:cNvSpPr/>
          <p:nvPr/>
        </p:nvSpPr>
        <p:spPr>
          <a:xfrm>
            <a:off x="2821259" y="2882923"/>
            <a:ext cx="1322790" cy="106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Slide Number Placeholder 4"/>
          <p:cNvSpPr>
            <a:spLocks noGrp="1"/>
          </p:cNvSpPr>
          <p:nvPr>
            <p:ph type="sldNum" sz="quarter" idx="12"/>
          </p:nvPr>
        </p:nvSpPr>
        <p:spPr>
          <a:xfrm>
            <a:off x="14105162" y="5864234"/>
            <a:ext cx="6412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a:ln>
                  <a:noFill/>
                </a:ln>
                <a:solidFill>
                  <a:srgbClr val="D4D4D4">
                    <a:lumMod val="75000"/>
                  </a:srgbClr>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D4D4D4">
                  <a:lumMod val="75000"/>
                </a:srgbClr>
              </a:solidFill>
              <a:effectLst/>
              <a:uLnTx/>
              <a:uFillTx/>
              <a:latin typeface="Arial"/>
              <a:cs typeface="Calibri"/>
            </a:endParaRPr>
          </a:p>
        </p:txBody>
      </p:sp>
    </p:spTree>
    <p:extLst>
      <p:ext uri="{BB962C8B-B14F-4D97-AF65-F5344CB8AC3E}">
        <p14:creationId xmlns:p14="http://schemas.microsoft.com/office/powerpoint/2010/main" val="22345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27" grpId="0"/>
      <p:bldP spid="2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D9A2-4D64-47AC-B7CC-4FA1C090083A}"/>
              </a:ext>
            </a:extLst>
          </p:cNvPr>
          <p:cNvSpPr>
            <a:spLocks noGrp="1"/>
          </p:cNvSpPr>
          <p:nvPr>
            <p:ph type="title"/>
          </p:nvPr>
        </p:nvSpPr>
        <p:spPr>
          <a:xfrm>
            <a:off x="629265" y="580103"/>
            <a:ext cx="9810135" cy="672627"/>
          </a:xfrm>
        </p:spPr>
        <p:txBody>
          <a:bodyPr>
            <a:noAutofit/>
          </a:bodyPr>
          <a:lstStyle/>
          <a:p>
            <a:r>
              <a:rPr lang="en-US"/>
              <a:t>MTSS addresses the needs of the whole child by aligning systems and supports.  </a:t>
            </a:r>
          </a:p>
        </p:txBody>
      </p:sp>
      <p:pic>
        <p:nvPicPr>
          <p:cNvPr id="7" name="Picture 6" descr="Image of a triangle that shows the level of support an individual child needs across different domains. This student benefits from universal tier 1 supports related to social skills, science, written expression, attendance, communication, emotional skills. They need supplemental supports related to self regulation and more intensive supports for reading fluency and comprehension.  ">
            <a:extLst>
              <a:ext uri="{FF2B5EF4-FFF2-40B4-BE49-F238E27FC236}">
                <a16:creationId xmlns:a16="http://schemas.microsoft.com/office/drawing/2014/main" id="{0AD732F8-5853-4E50-973D-DDE2CF9A27C7}"/>
              </a:ext>
            </a:extLst>
          </p:cNvPr>
          <p:cNvPicPr>
            <a:picLocks noChangeAspect="1"/>
          </p:cNvPicPr>
          <p:nvPr/>
        </p:nvPicPr>
        <p:blipFill>
          <a:blip r:embed="rId3"/>
          <a:stretch>
            <a:fillRect/>
          </a:stretch>
        </p:blipFill>
        <p:spPr>
          <a:xfrm>
            <a:off x="2357437" y="1498569"/>
            <a:ext cx="7477125" cy="4895850"/>
          </a:xfrm>
          <a:prstGeom prst="rect">
            <a:avLst/>
          </a:prstGeom>
        </p:spPr>
      </p:pic>
      <p:sp>
        <p:nvSpPr>
          <p:cNvPr id="8" name="TextBox 7">
            <a:extLst>
              <a:ext uri="{FF2B5EF4-FFF2-40B4-BE49-F238E27FC236}">
                <a16:creationId xmlns:a16="http://schemas.microsoft.com/office/drawing/2014/main" id="{ED1D784B-2E42-409D-AC88-A5E270ACEB1C}"/>
              </a:ext>
            </a:extLst>
          </p:cNvPr>
          <p:cNvSpPr txBox="1"/>
          <p:nvPr/>
        </p:nvSpPr>
        <p:spPr>
          <a:xfrm>
            <a:off x="8249920" y="1699725"/>
            <a:ext cx="2286000" cy="2246769"/>
          </a:xfrm>
          <a:prstGeom prst="rect">
            <a:avLst/>
          </a:prstGeom>
          <a:solidFill>
            <a:schemeClr val="bg1"/>
          </a:solidFill>
          <a:ln>
            <a:solidFill>
              <a:srgbClr val="27436B"/>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9565A"/>
                </a:solidFill>
                <a:effectLst/>
                <a:uLnTx/>
                <a:uFillTx/>
                <a:latin typeface="Calibri"/>
                <a:ea typeface="+mn-ea"/>
                <a:cs typeface="+mn-cs"/>
              </a:rPr>
              <a:t>There is no such thing as a ‘Tier 2’ or a ‘SPED’  student!</a:t>
            </a:r>
          </a:p>
        </p:txBody>
      </p:sp>
      <p:sp>
        <p:nvSpPr>
          <p:cNvPr id="3" name="Rectangle 2">
            <a:extLst>
              <a:ext uri="{FF2B5EF4-FFF2-40B4-BE49-F238E27FC236}">
                <a16:creationId xmlns:a16="http://schemas.microsoft.com/office/drawing/2014/main" id="{5DD2D876-A5DC-648C-0231-247F51B285F5}"/>
              </a:ext>
              <a:ext uri="{C183D7F6-B498-43B3-948B-1728B52AA6E4}">
                <adec:decorative xmlns:adec="http://schemas.microsoft.com/office/drawing/2017/decorative" val="1"/>
              </a:ext>
            </a:extLst>
          </p:cNvPr>
          <p:cNvSpPr/>
          <p:nvPr/>
        </p:nvSpPr>
        <p:spPr>
          <a:xfrm>
            <a:off x="2821259" y="2882923"/>
            <a:ext cx="1322790" cy="106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Slide Number Placeholder 3">
            <a:extLst>
              <a:ext uri="{FF2B5EF4-FFF2-40B4-BE49-F238E27FC236}">
                <a16:creationId xmlns:a16="http://schemas.microsoft.com/office/drawing/2014/main" id="{5296C447-31E3-417B-8E13-7CC2206285D4}"/>
              </a:ext>
            </a:extLst>
          </p:cNvPr>
          <p:cNvSpPr>
            <a:spLocks noGrp="1"/>
          </p:cNvSpPr>
          <p:nvPr>
            <p:ph type="sldNum" sz="quarter" idx="12"/>
          </p:nvPr>
        </p:nvSpPr>
        <p:spPr>
          <a:xfrm>
            <a:off x="14780285" y="6675977"/>
            <a:ext cx="128240" cy="1384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900" b="0" i="0" u="none" strike="noStrike" kern="1200" cap="none" spc="0" normalizeH="0" baseline="0" noProof="0">
                <a:ln>
                  <a:noFill/>
                </a:ln>
                <a:solidFill>
                  <a:srgbClr val="D4D4D4">
                    <a:lumMod val="75000"/>
                  </a:srgbClr>
                </a:solidFill>
                <a:effectLst/>
                <a:uLnTx/>
                <a:uFillTx/>
                <a:latin typeface="Arial"/>
                <a:ea typeface="ＭＳ Ｐゴシック" charset="-128"/>
                <a:cs typeface="Calibri"/>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D4D4D4">
                  <a:lumMod val="75000"/>
                </a:srgbClr>
              </a:solidFill>
              <a:effectLst/>
              <a:uLnTx/>
              <a:uFillTx/>
              <a:latin typeface="Arial"/>
              <a:ea typeface="ＭＳ Ｐゴシック" charset="-128"/>
              <a:cs typeface="Calibri"/>
            </a:endParaRPr>
          </a:p>
        </p:txBody>
      </p:sp>
    </p:spTree>
    <p:extLst>
      <p:ext uri="{BB962C8B-B14F-4D97-AF65-F5344CB8AC3E}">
        <p14:creationId xmlns:p14="http://schemas.microsoft.com/office/powerpoint/2010/main" val="367409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MTSS Support IDEA Child Find </a:t>
            </a:r>
            <a:r>
              <a:rPr lang="en-US" dirty="0"/>
              <a:t>and</a:t>
            </a:r>
            <a:r>
              <a:rPr lang="en-US"/>
              <a:t> Eligibility Determination Obligations? </a:t>
            </a:r>
          </a:p>
        </p:txBody>
      </p:sp>
      <p:sp>
        <p:nvSpPr>
          <p:cNvPr id="3" name="Content Placeholder 2">
            <a:extLst>
              <a:ext uri="{FF2B5EF4-FFF2-40B4-BE49-F238E27FC236}">
                <a16:creationId xmlns:a16="http://schemas.microsoft.com/office/drawing/2014/main" id="{16826AC7-AB23-325E-D434-EF79F12B6D17}"/>
              </a:ext>
            </a:extLst>
          </p:cNvPr>
          <p:cNvSpPr>
            <a:spLocks noGrp="1"/>
          </p:cNvSpPr>
          <p:nvPr>
            <p:ph sz="quarter" idx="15"/>
          </p:nvPr>
        </p:nvSpPr>
        <p:spPr/>
        <p:txBody>
          <a:bodyPr>
            <a:normAutofit lnSpcReduction="10000"/>
          </a:bodyPr>
          <a:lstStyle/>
          <a:p>
            <a:pPr lvl="0"/>
            <a:r>
              <a:rPr lang="en-US" noProof="0">
                <a:solidFill>
                  <a:schemeClr val="tx1"/>
                </a:solidFill>
              </a:rPr>
              <a:t>Assist in child </a:t>
            </a:r>
            <a:r>
              <a:rPr lang="en-US">
                <a:solidFill>
                  <a:schemeClr val="tx1"/>
                </a:solidFill>
              </a:rPr>
              <a:t>f</a:t>
            </a:r>
            <a:r>
              <a:rPr lang="en-US" noProof="0" err="1">
                <a:solidFill>
                  <a:schemeClr val="tx1"/>
                </a:solidFill>
              </a:rPr>
              <a:t>ind</a:t>
            </a:r>
            <a:r>
              <a:rPr lang="en-US" noProof="0">
                <a:solidFill>
                  <a:schemeClr val="tx1"/>
                </a:solidFill>
              </a:rPr>
              <a:t> obligations (i.e., identify, locate, and evaluate) through MTSS screening/risk verification process [20 U.S.C. § 1412(a)(3)(A)]. </a:t>
            </a:r>
          </a:p>
          <a:p>
            <a:pPr lvl="0"/>
            <a:r>
              <a:rPr lang="en-US" noProof="0">
                <a:solidFill>
                  <a:schemeClr val="tx1"/>
                </a:solidFill>
              </a:rPr>
              <a:t>Ensure provision of Tiers 2-3 interventions to rule out lack of instruction [</a:t>
            </a:r>
            <a:r>
              <a:rPr lang="pt-BR" noProof="0">
                <a:solidFill>
                  <a:schemeClr val="tx1"/>
                </a:solidFill>
              </a:rPr>
              <a:t>34 C.F.R. § 300.309(a)]</a:t>
            </a:r>
            <a:r>
              <a:rPr lang="en-US" noProof="0">
                <a:solidFill>
                  <a:schemeClr val="tx1"/>
                </a:solidFill>
              </a:rPr>
              <a:t>.</a:t>
            </a:r>
          </a:p>
          <a:p>
            <a:pPr lvl="0"/>
            <a:r>
              <a:rPr lang="en-US" noProof="0">
                <a:solidFill>
                  <a:schemeClr val="tx1"/>
                </a:solidFill>
              </a:rPr>
              <a:t>Provide data to demonstrate “need” for special education [20 U.S.C. § 1401(3)(A)]. </a:t>
            </a:r>
          </a:p>
          <a:p>
            <a:pPr lvl="0"/>
            <a:r>
              <a:rPr lang="en-US" noProof="0">
                <a:solidFill>
                  <a:schemeClr val="tx1"/>
                </a:solidFill>
              </a:rPr>
              <a:t>Provide formal progress monitoring data that can be provided to parents [</a:t>
            </a:r>
            <a:r>
              <a:rPr lang="pt-BR" noProof="0">
                <a:solidFill>
                  <a:schemeClr val="tx1"/>
                </a:solidFill>
              </a:rPr>
              <a:t>34 C.F.R. § 300.309(b)]</a:t>
            </a:r>
            <a:r>
              <a:rPr lang="en-US" noProof="0">
                <a:solidFill>
                  <a:schemeClr val="tx1"/>
                </a:solidFill>
              </a:rPr>
              <a:t>. </a:t>
            </a:r>
          </a:p>
          <a:p>
            <a:pPr lvl="0"/>
            <a:r>
              <a:rPr lang="en-US" noProof="0">
                <a:solidFill>
                  <a:schemeClr val="tx1"/>
                </a:solidFill>
              </a:rPr>
              <a:t>Compare student performance to peers and gather data to understand any unique circumstances.  </a:t>
            </a:r>
          </a:p>
          <a:p>
            <a:endParaRPr lang="en-US"/>
          </a:p>
        </p:txBody>
      </p:sp>
      <p:sp>
        <p:nvSpPr>
          <p:cNvPr id="9" name="Text Placeholder 8">
            <a:extLst>
              <a:ext uri="{FF2B5EF4-FFF2-40B4-BE49-F238E27FC236}">
                <a16:creationId xmlns:a16="http://schemas.microsoft.com/office/drawing/2014/main" id="{AB66839F-1672-11FF-9C22-60328C3259F6}"/>
              </a:ext>
            </a:extLst>
          </p:cNvPr>
          <p:cNvSpPr>
            <a:spLocks noGrp="1"/>
          </p:cNvSpPr>
          <p:nvPr>
            <p:ph type="body" sz="quarter" idx="16"/>
          </p:nvPr>
        </p:nvSpPr>
        <p:spPr/>
        <p:txBody>
          <a:bodyPr/>
          <a:lstStyle/>
          <a:p>
            <a:endParaRPr lang="en-US"/>
          </a:p>
        </p:txBody>
      </p:sp>
      <p:sp>
        <p:nvSpPr>
          <p:cNvPr id="6" name="Slide Number Placeholder 5"/>
          <p:cNvSpPr>
            <a:spLocks noGrp="1"/>
          </p:cNvSpPr>
          <p:nvPr>
            <p:ph type="sldNum" sz="quarter" idx="14"/>
          </p:nvPr>
        </p:nvSpPr>
        <p:spPr/>
        <p:txBody>
          <a:bodyPr/>
          <a:lstStyle/>
          <a:p>
            <a:pPr lvl="0"/>
            <a:fld id="{B094D1B2-26D5-48CC-9B16-6583E954EFA6}" type="slidenum">
              <a:rPr lang="en-US" noProof="0" smtClean="0"/>
              <a:pPr lvl="0"/>
              <a:t>25</a:t>
            </a:fld>
            <a:endParaRPr lang="en-US" noProof="0"/>
          </a:p>
        </p:txBody>
      </p:sp>
    </p:spTree>
    <p:extLst>
      <p:ext uri="{BB962C8B-B14F-4D97-AF65-F5344CB8AC3E}">
        <p14:creationId xmlns:p14="http://schemas.microsoft.com/office/powerpoint/2010/main" val="372993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12B0-9DDC-014F-5CAE-72F1884E8AC6}"/>
              </a:ext>
            </a:extLst>
          </p:cNvPr>
          <p:cNvSpPr>
            <a:spLocks noGrp="1"/>
          </p:cNvSpPr>
          <p:nvPr>
            <p:ph type="title"/>
          </p:nvPr>
        </p:nvSpPr>
        <p:spPr/>
        <p:txBody>
          <a:bodyPr/>
          <a:lstStyle/>
          <a:p>
            <a:r>
              <a:rPr lang="en-US"/>
              <a:t>But what about identified students? </a:t>
            </a:r>
          </a:p>
        </p:txBody>
      </p:sp>
      <p:sp>
        <p:nvSpPr>
          <p:cNvPr id="3" name="Content Placeholder 2">
            <a:extLst>
              <a:ext uri="{FF2B5EF4-FFF2-40B4-BE49-F238E27FC236}">
                <a16:creationId xmlns:a16="http://schemas.microsoft.com/office/drawing/2014/main" id="{4E6CB395-0984-7486-1F4E-DE9056B318A4}"/>
              </a:ext>
            </a:extLst>
          </p:cNvPr>
          <p:cNvSpPr>
            <a:spLocks noGrp="1"/>
          </p:cNvSpPr>
          <p:nvPr>
            <p:ph sz="quarter" idx="15"/>
          </p:nvPr>
        </p:nvSpPr>
        <p:spPr/>
        <p:txBody>
          <a:bodyPr>
            <a:normAutofit/>
          </a:bodyPr>
          <a:lstStyle/>
          <a:p>
            <a:pPr marL="0" indent="0" algn="ctr">
              <a:buNone/>
            </a:pPr>
            <a:endParaRPr lang="en-US" sz="3600"/>
          </a:p>
          <a:p>
            <a:pPr marL="0" indent="0" algn="ctr">
              <a:buNone/>
            </a:pPr>
            <a:endParaRPr lang="en-US" sz="3600"/>
          </a:p>
          <a:p>
            <a:pPr marL="0" indent="0" algn="ctr">
              <a:buNone/>
            </a:pPr>
            <a:r>
              <a:rPr lang="en-US" sz="3600">
                <a:solidFill>
                  <a:schemeClr val="tx1"/>
                </a:solidFill>
              </a:rPr>
              <a:t>To appropriately support identified students with disabilities, we need effective implementation of school-wide MTSS. </a:t>
            </a:r>
          </a:p>
        </p:txBody>
      </p:sp>
      <p:sp>
        <p:nvSpPr>
          <p:cNvPr id="6" name="Text Placeholder 5">
            <a:extLst>
              <a:ext uri="{FF2B5EF4-FFF2-40B4-BE49-F238E27FC236}">
                <a16:creationId xmlns:a16="http://schemas.microsoft.com/office/drawing/2014/main" id="{B34D586F-D486-631A-2282-DC0324E8D45D}"/>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B22B749B-5B1D-88C4-48F8-6BA10A531672}"/>
              </a:ext>
            </a:extLst>
          </p:cNvPr>
          <p:cNvSpPr>
            <a:spLocks noGrp="1"/>
          </p:cNvSpPr>
          <p:nvPr>
            <p:ph type="sldNum" sz="quarter" idx="14"/>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203351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0"/>
            <a:ext cx="11338560" cy="1107996"/>
          </a:xfrm>
        </p:spPr>
        <p:txBody>
          <a:bodyPr anchor="b">
            <a:normAutofit/>
          </a:bodyPr>
          <a:lstStyle/>
          <a:p>
            <a:r>
              <a:rPr lang="en-US"/>
              <a:t>We Must Ensure Appropriate Progress</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idx="1"/>
          </p:nvPr>
        </p:nvSpPr>
        <p:spPr>
          <a:xfrm>
            <a:off x="457200" y="1280160"/>
            <a:ext cx="6574971" cy="4846320"/>
          </a:xfrm>
        </p:spPr>
        <p:txBody>
          <a:bodyPr>
            <a:normAutofit/>
          </a:bodyPr>
          <a:lstStyle/>
          <a:p>
            <a:pPr marL="0" indent="0"/>
            <a:r>
              <a:rPr lang="en-US" sz="2800"/>
              <a:t>“To meet its substantive obligation under the IDEA, a school must offer an IEP </a:t>
            </a:r>
            <a:r>
              <a:rPr lang="en-US" sz="2800" b="1"/>
              <a:t>reasonably calculated</a:t>
            </a:r>
            <a:r>
              <a:rPr lang="en-US" sz="2800"/>
              <a:t> to enable a child to </a:t>
            </a:r>
            <a:r>
              <a:rPr lang="en-US" sz="2800" b="1"/>
              <a:t>make progress </a:t>
            </a:r>
            <a:r>
              <a:rPr lang="en-US" sz="2800"/>
              <a:t>appropriate </a:t>
            </a:r>
            <a:r>
              <a:rPr lang="en-US" sz="2800" b="1"/>
              <a:t>in light of the child’s circumstances.</a:t>
            </a:r>
            <a:r>
              <a:rPr lang="en-US" sz="2800"/>
              <a:t>” [emphasis added]</a:t>
            </a:r>
          </a:p>
          <a:p>
            <a:pPr marL="0" indent="0"/>
            <a:r>
              <a:rPr lang="en-US" sz="2800"/>
              <a:t>—</a:t>
            </a:r>
            <a:r>
              <a:rPr lang="en-US" sz="2800" i="1" err="1"/>
              <a:t>Endrew</a:t>
            </a:r>
            <a:r>
              <a:rPr lang="en-US" sz="2800" i="1"/>
              <a:t> F. v. Douglas County School </a:t>
            </a:r>
            <a:br>
              <a:rPr lang="en-US" sz="2800" i="1"/>
            </a:br>
            <a:r>
              <a:rPr lang="en-US" sz="2800" i="1"/>
              <a:t>District RE-1 (2017)</a:t>
            </a:r>
          </a:p>
          <a:p>
            <a:pPr marL="0" indent="0"/>
            <a:endParaRPr lang="en-US"/>
          </a:p>
          <a:p>
            <a:endParaRPr lang="en-US"/>
          </a:p>
        </p:txBody>
      </p:sp>
      <p:pic>
        <p:nvPicPr>
          <p:cNvPr id="8" name="Content Placeholder 7" descr="Gavel">
            <a:extLst>
              <a:ext uri="{FF2B5EF4-FFF2-40B4-BE49-F238E27FC236}">
                <a16:creationId xmlns:a16="http://schemas.microsoft.com/office/drawing/2014/main" id="{75EC9963-7376-2E5A-589F-914D423BB573}"/>
              </a:ext>
            </a:extLst>
          </p:cNvPr>
          <p:cNvPicPr>
            <a:picLocks noGrp="1" noChangeAspect="1"/>
          </p:cNvPicPr>
          <p:nvPr>
            <p:ph sz="quarter" idx="1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2000" y="1361757"/>
            <a:ext cx="4683125" cy="4683125"/>
          </a:xfrm>
        </p:spPr>
      </p:pic>
      <p:sp>
        <p:nvSpPr>
          <p:cNvPr id="13" name="Text Placeholder 4">
            <a:extLst>
              <a:ext uri="{FF2B5EF4-FFF2-40B4-BE49-F238E27FC236}">
                <a16:creationId xmlns:a16="http://schemas.microsoft.com/office/drawing/2014/main" id="{C03366C8-8A76-A9C1-3674-496D1AC18079}"/>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a:xfrm>
            <a:off x="11916192" y="6585203"/>
            <a:ext cx="153888" cy="153888"/>
          </a:xfrm>
        </p:spPr>
        <p:txBody>
          <a:bodyPr wrap="none" anchor="b">
            <a:normAutofit/>
          </a:bodyPr>
          <a:lstStyle/>
          <a:p>
            <a:pPr marL="0" marR="0" lvl="0" indent="0" defTabSz="914400" rtl="0" eaLnBrk="1" fontAlgn="auto" latinLnBrk="0" hangingPunct="1">
              <a:spcBef>
                <a:spcPts val="0"/>
              </a:spcBef>
              <a:spcAft>
                <a:spcPts val="600"/>
              </a:spcAft>
              <a:buClrTx/>
              <a:buSzTx/>
              <a:buFontTx/>
              <a:buNone/>
              <a:tabLst/>
              <a:defRPr/>
            </a:pPr>
            <a:fld id="{99A20822-4A49-4D36-86E3-300BA48D3F0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28327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92009-BE65-482C-9D0D-578EFA0E6071}"/>
              </a:ext>
            </a:extLst>
          </p:cNvPr>
          <p:cNvSpPr>
            <a:spLocks noGrp="1"/>
          </p:cNvSpPr>
          <p:nvPr>
            <p:ph type="ctrTitle"/>
          </p:nvPr>
        </p:nvSpPr>
        <p:spPr/>
        <p:txBody>
          <a:bodyPr/>
          <a:lstStyle/>
          <a:p>
            <a:r>
              <a:rPr lang="en-US"/>
              <a:t>Strategies for Leveraging MTSS for IEP Development</a:t>
            </a:r>
          </a:p>
        </p:txBody>
      </p:sp>
      <p:sp>
        <p:nvSpPr>
          <p:cNvPr id="7" name="Subtitle 6">
            <a:extLst>
              <a:ext uri="{FF2B5EF4-FFF2-40B4-BE49-F238E27FC236}">
                <a16:creationId xmlns:a16="http://schemas.microsoft.com/office/drawing/2014/main" id="{274B3E36-2240-43E9-B427-207F9F9D043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A7B0C7A-61ED-4699-BF43-783FBC3D672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2461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75A8-947D-9C69-2DFA-CECDDBA46DCA}"/>
              </a:ext>
            </a:extLst>
          </p:cNvPr>
          <p:cNvSpPr>
            <a:spLocks noGrp="1"/>
          </p:cNvSpPr>
          <p:nvPr>
            <p:ph type="title"/>
          </p:nvPr>
        </p:nvSpPr>
        <p:spPr/>
        <p:txBody>
          <a:bodyPr/>
          <a:lstStyle/>
          <a:p>
            <a:r>
              <a:rPr lang="en-US"/>
              <a:t>Strategy 1. Leverage MTSS Data for Present Level Statement </a:t>
            </a:r>
          </a:p>
        </p:txBody>
      </p:sp>
      <p:sp>
        <p:nvSpPr>
          <p:cNvPr id="3" name="Content Placeholder 2">
            <a:extLst>
              <a:ext uri="{FF2B5EF4-FFF2-40B4-BE49-F238E27FC236}">
                <a16:creationId xmlns:a16="http://schemas.microsoft.com/office/drawing/2014/main" id="{594EDD7C-BAD2-ECFF-11C6-6834323F0D97}"/>
              </a:ext>
            </a:extLst>
          </p:cNvPr>
          <p:cNvSpPr>
            <a:spLocks noGrp="1"/>
          </p:cNvSpPr>
          <p:nvPr>
            <p:ph sz="half" idx="1"/>
          </p:nvPr>
        </p:nvSpPr>
        <p:spPr>
          <a:xfrm>
            <a:off x="457200" y="1629010"/>
            <a:ext cx="5568696" cy="4497469"/>
          </a:xfrm>
        </p:spPr>
        <p:txBody>
          <a:bodyPr>
            <a:normAutofit/>
          </a:bodyPr>
          <a:lstStyle/>
          <a:p>
            <a:pPr marL="0" indent="0">
              <a:buNone/>
            </a:pPr>
            <a:r>
              <a:rPr lang="en-US" sz="3200">
                <a:solidFill>
                  <a:schemeClr val="tx1"/>
                </a:solidFill>
              </a:rPr>
              <a:t>Screening, progress monitoring, and Tier 1 classroom data provide objective, measurable data for how “the child’s disability affects the child’s involvement and progress in the general education curriculum” in the present level statement.</a:t>
            </a:r>
          </a:p>
        </p:txBody>
      </p:sp>
      <p:pic>
        <p:nvPicPr>
          <p:cNvPr id="7" name="Content Placeholder 6" descr="Screening data chart showing students grouped by those in established (green), emerging (yellow), and deficient (red)performance levels">
            <a:extLst>
              <a:ext uri="{FF2B5EF4-FFF2-40B4-BE49-F238E27FC236}">
                <a16:creationId xmlns:a16="http://schemas.microsoft.com/office/drawing/2014/main" id="{701F72C7-C98D-A01D-B753-97DDAD98E312}"/>
              </a:ext>
            </a:extLst>
          </p:cNvPr>
          <p:cNvPicPr>
            <a:picLocks noGrp="1" noChangeAspect="1"/>
          </p:cNvPicPr>
          <p:nvPr>
            <p:ph sz="half" idx="2"/>
          </p:nvPr>
        </p:nvPicPr>
        <p:blipFill>
          <a:blip r:embed="rId3"/>
          <a:stretch>
            <a:fillRect/>
          </a:stretch>
        </p:blipFill>
        <p:spPr>
          <a:xfrm>
            <a:off x="6227763" y="1791015"/>
            <a:ext cx="5567362" cy="3823658"/>
          </a:xfrm>
          <a:prstGeom prst="rect">
            <a:avLst/>
          </a:prstGeom>
        </p:spPr>
      </p:pic>
      <p:sp>
        <p:nvSpPr>
          <p:cNvPr id="4" name="Text Placeholder 3">
            <a:extLst>
              <a:ext uri="{FF2B5EF4-FFF2-40B4-BE49-F238E27FC236}">
                <a16:creationId xmlns:a16="http://schemas.microsoft.com/office/drawing/2014/main" id="{CE45C32F-7012-880A-C2F2-3268A4EF82E0}"/>
              </a:ext>
            </a:extLst>
          </p:cNvPr>
          <p:cNvSpPr>
            <a:spLocks noGrp="1"/>
          </p:cNvSpPr>
          <p:nvPr>
            <p:ph type="body" sz="quarter" idx="16"/>
          </p:nvPr>
        </p:nvSpPr>
        <p:spPr/>
        <p:txBody>
          <a:bodyPr/>
          <a:lstStyle/>
          <a:p>
            <a:r>
              <a:rPr lang="en-US"/>
              <a:t>[Sec. 300.320(a)(1)(</a:t>
            </a:r>
            <a:r>
              <a:rPr lang="en-US" err="1"/>
              <a:t>i</a:t>
            </a:r>
            <a:r>
              <a:rPr lang="en-US"/>
              <a:t>)]</a:t>
            </a:r>
          </a:p>
        </p:txBody>
      </p:sp>
      <p:sp>
        <p:nvSpPr>
          <p:cNvPr id="5" name="Slide Number Placeholder 4">
            <a:extLst>
              <a:ext uri="{FF2B5EF4-FFF2-40B4-BE49-F238E27FC236}">
                <a16:creationId xmlns:a16="http://schemas.microsoft.com/office/drawing/2014/main" id="{BCAF5B50-F321-1061-3035-E9542C44B7BB}"/>
              </a:ext>
            </a:extLst>
          </p:cNvPr>
          <p:cNvSpPr>
            <a:spLocks noGrp="1"/>
          </p:cNvSpPr>
          <p:nvPr>
            <p:ph type="sldNum" sz="quarter" idx="12"/>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33791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FF9B-1B2C-4673-9C7B-63B83781F0DF}"/>
              </a:ext>
            </a:extLst>
          </p:cNvPr>
          <p:cNvSpPr>
            <a:spLocks noGrp="1"/>
          </p:cNvSpPr>
          <p:nvPr>
            <p:ph type="title"/>
          </p:nvPr>
        </p:nvSpPr>
        <p:spPr/>
        <p:txBody>
          <a:bodyPr/>
          <a:lstStyle/>
          <a:p>
            <a:r>
              <a:rPr lang="en-US"/>
              <a:t>Day 1 Recap</a:t>
            </a:r>
          </a:p>
        </p:txBody>
      </p:sp>
      <p:sp>
        <p:nvSpPr>
          <p:cNvPr id="3" name="Content Placeholder 2">
            <a:extLst>
              <a:ext uri="{FF2B5EF4-FFF2-40B4-BE49-F238E27FC236}">
                <a16:creationId xmlns:a16="http://schemas.microsoft.com/office/drawing/2014/main" id="{E799557C-B05A-4F14-B506-0D99FA4F75A1}"/>
              </a:ext>
            </a:extLst>
          </p:cNvPr>
          <p:cNvSpPr>
            <a:spLocks noGrp="1"/>
          </p:cNvSpPr>
          <p:nvPr>
            <p:ph sz="quarter" idx="15"/>
          </p:nvPr>
        </p:nvSpPr>
        <p:spPr/>
        <p:txBody>
          <a:bodyPr/>
          <a:lstStyle/>
          <a:p>
            <a:r>
              <a:rPr lang="en-US" b="1" dirty="0">
                <a:solidFill>
                  <a:schemeClr val="tx1"/>
                </a:solidFill>
              </a:rPr>
              <a:t>Welcome and Panel Presentation</a:t>
            </a:r>
          </a:p>
          <a:p>
            <a:r>
              <a:rPr lang="en-US" b="1" dirty="0">
                <a:solidFill>
                  <a:schemeClr val="tx1"/>
                </a:solidFill>
              </a:rPr>
              <a:t>Strand Sessions</a:t>
            </a:r>
          </a:p>
          <a:p>
            <a:pPr lvl="1"/>
            <a:r>
              <a:rPr lang="en-US" dirty="0">
                <a:solidFill>
                  <a:schemeClr val="tx1"/>
                </a:solidFill>
              </a:rPr>
              <a:t>ABCs of the IEP</a:t>
            </a:r>
          </a:p>
          <a:p>
            <a:pPr lvl="1"/>
            <a:r>
              <a:rPr lang="en-US" dirty="0">
                <a:solidFill>
                  <a:schemeClr val="tx1"/>
                </a:solidFill>
              </a:rPr>
              <a:t>Are Accommodations SDI? Myth Busting This and Other Common Confusions in Special Education </a:t>
            </a:r>
          </a:p>
          <a:p>
            <a:r>
              <a:rPr lang="en-US" b="1" dirty="0">
                <a:solidFill>
                  <a:schemeClr val="tx1"/>
                </a:solidFill>
              </a:rPr>
              <a:t>Networking Time</a:t>
            </a:r>
          </a:p>
          <a:p>
            <a:endParaRPr lang="en-US" dirty="0"/>
          </a:p>
        </p:txBody>
      </p:sp>
      <p:sp>
        <p:nvSpPr>
          <p:cNvPr id="5" name="Slide Number Placeholder 4">
            <a:extLst>
              <a:ext uri="{FF2B5EF4-FFF2-40B4-BE49-F238E27FC236}">
                <a16:creationId xmlns:a16="http://schemas.microsoft.com/office/drawing/2014/main" id="{FAA7F839-E21C-46CA-A7AA-16B8704EDE8E}"/>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102501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C6C0-FA8D-40E8-9281-68EABDD4DF23}"/>
              </a:ext>
            </a:extLst>
          </p:cNvPr>
          <p:cNvSpPr>
            <a:spLocks noGrp="1"/>
          </p:cNvSpPr>
          <p:nvPr>
            <p:ph type="title"/>
          </p:nvPr>
        </p:nvSpPr>
        <p:spPr/>
        <p:txBody>
          <a:bodyPr/>
          <a:lstStyle/>
          <a:p>
            <a:r>
              <a:rPr lang="en-US"/>
              <a:t>Strategy 2: Support Validated IEP Goal Setting</a:t>
            </a:r>
          </a:p>
        </p:txBody>
      </p:sp>
      <p:sp>
        <p:nvSpPr>
          <p:cNvPr id="3" name="Content Placeholder 2">
            <a:extLst>
              <a:ext uri="{FF2B5EF4-FFF2-40B4-BE49-F238E27FC236}">
                <a16:creationId xmlns:a16="http://schemas.microsoft.com/office/drawing/2014/main" id="{9099B92D-A352-569A-375B-FE72859C2B68}"/>
              </a:ext>
            </a:extLst>
          </p:cNvPr>
          <p:cNvSpPr>
            <a:spLocks noGrp="1"/>
          </p:cNvSpPr>
          <p:nvPr>
            <p:ph sz="quarter" idx="15"/>
          </p:nvPr>
        </p:nvSpPr>
        <p:spPr>
          <a:xfrm>
            <a:off x="457200" y="1280160"/>
            <a:ext cx="5792993" cy="4846320"/>
          </a:xfrm>
        </p:spPr>
        <p:txBody>
          <a:bodyPr/>
          <a:lstStyle/>
          <a:p>
            <a:pPr marL="0" indent="0">
              <a:buNone/>
            </a:pPr>
            <a:r>
              <a:rPr lang="en-US" sz="3200">
                <a:solidFill>
                  <a:schemeClr val="tx1"/>
                </a:solidFill>
              </a:rPr>
              <a:t>Screening and progress monitoring data and established benchmarks can assist</a:t>
            </a:r>
            <a:r>
              <a:rPr kumimoji="0" lang="en-US" sz="3200" b="0" i="0" u="none" strike="noStrike" kern="1200" cap="none" spc="0" normalizeH="0" baseline="0" noProof="0">
                <a:ln>
                  <a:noFill/>
                </a:ln>
                <a:solidFill>
                  <a:schemeClr val="tx1"/>
                </a:solidFill>
                <a:effectLst/>
                <a:uLnTx/>
                <a:uFillTx/>
                <a:latin typeface="Calibri"/>
                <a:ea typeface="+mn-ea"/>
                <a:cs typeface="+mn-cs"/>
              </a:rPr>
              <a:t> teams in setting realistic, ambitious IEP goals “to enable the child to be involved in and make progress in the general education curriculum” </a:t>
            </a:r>
            <a:r>
              <a:rPr kumimoji="0" lang="en-US" sz="3200" b="0" i="0" u="none" strike="noStrike" kern="1200" cap="none" spc="0" normalizeH="0" baseline="0" noProof="0">
                <a:ln>
                  <a:noFill/>
                </a:ln>
                <a:solidFill>
                  <a:srgbClr val="E5F1F8">
                    <a:lumMod val="10000"/>
                  </a:srgbClr>
                </a:solidFill>
                <a:effectLst/>
                <a:uLnTx/>
                <a:uFillTx/>
                <a:latin typeface="Calibri"/>
                <a:ea typeface="+mn-ea"/>
                <a:cs typeface="+mn-cs"/>
              </a:rPr>
              <a:t>[</a:t>
            </a:r>
            <a:r>
              <a:rPr kumimoji="0" lang="en-US" sz="3200" b="0" i="0" u="none" strike="noStrike" kern="1200" cap="none" spc="0" normalizeH="0" baseline="0" noProof="0">
                <a:ln>
                  <a:noFill/>
                </a:ln>
                <a:solidFill>
                  <a:srgbClr val="E5F1F8">
                    <a:lumMod val="10000"/>
                  </a:srgbClr>
                </a:solidFill>
                <a:effectLst/>
                <a:uLnTx/>
                <a:uFillTx/>
                <a:latin typeface="Calibri"/>
                <a:ea typeface="+mn-ea"/>
                <a:cs typeface="+mn-cs"/>
                <a:hlinkClick r:id="rId2"/>
              </a:rPr>
              <a:t>Sec. 300.320(a)(2)(A)</a:t>
            </a:r>
            <a:r>
              <a:rPr kumimoji="0" lang="en-US" sz="3200" b="0" i="0" u="none" strike="noStrike" kern="1200" cap="none" spc="0" normalizeH="0" baseline="0" noProof="0">
                <a:ln>
                  <a:noFill/>
                </a:ln>
                <a:solidFill>
                  <a:srgbClr val="E5F1F8">
                    <a:lumMod val="10000"/>
                  </a:srgbClr>
                </a:solidFill>
                <a:effectLst/>
                <a:uLnTx/>
                <a:uFillTx/>
                <a:latin typeface="Calibri"/>
                <a:ea typeface="+mn-ea"/>
                <a:cs typeface="+mn-cs"/>
              </a:rPr>
              <a:t>]</a:t>
            </a:r>
          </a:p>
          <a:p>
            <a:endParaRPr lang="en-US"/>
          </a:p>
        </p:txBody>
      </p:sp>
      <p:sp>
        <p:nvSpPr>
          <p:cNvPr id="4" name="Text Placeholder 3">
            <a:extLst>
              <a:ext uri="{FF2B5EF4-FFF2-40B4-BE49-F238E27FC236}">
                <a16:creationId xmlns:a16="http://schemas.microsoft.com/office/drawing/2014/main" id="{EA8E0FCA-FDB9-4BC0-8C33-199847045624}"/>
              </a:ext>
            </a:extLst>
          </p:cNvPr>
          <p:cNvSpPr>
            <a:spLocks noGrp="1"/>
          </p:cNvSpPr>
          <p:nvPr>
            <p:ph type="body" sz="quarter" idx="16"/>
          </p:nvPr>
        </p:nvSpPr>
        <p:spPr/>
        <p:txBody>
          <a:bodyPr/>
          <a:lstStyle/>
          <a:p>
            <a:r>
              <a:rPr lang="en-US"/>
              <a:t>Guides available from the National Center on Intensive Intervention at: </a:t>
            </a:r>
            <a:r>
              <a:rPr lang="en-US">
                <a:hlinkClick r:id="rId3"/>
              </a:rPr>
              <a:t>https://intensiveintervention.org/implementation-intervention/goal-setting</a:t>
            </a:r>
            <a:r>
              <a:rPr lang="en-US"/>
              <a:t> </a:t>
            </a:r>
          </a:p>
        </p:txBody>
      </p:sp>
      <p:sp>
        <p:nvSpPr>
          <p:cNvPr id="5" name="Slide Number Placeholder 4">
            <a:extLst>
              <a:ext uri="{FF2B5EF4-FFF2-40B4-BE49-F238E27FC236}">
                <a16:creationId xmlns:a16="http://schemas.microsoft.com/office/drawing/2014/main" id="{EC92328E-C9C7-4668-895A-7870B7E6908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pic>
        <p:nvPicPr>
          <p:cNvPr id="7" name="Picture 6">
            <a:extLst>
              <a:ext uri="{FF2B5EF4-FFF2-40B4-BE49-F238E27FC236}">
                <a16:creationId xmlns:a16="http://schemas.microsoft.com/office/drawing/2014/main" id="{974EB2E7-C0C7-4BE4-8C93-D88BD5E919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22034" y="1147440"/>
            <a:ext cx="2630501" cy="3384549"/>
          </a:xfrm>
          <a:prstGeom prst="rect">
            <a:avLst/>
          </a:prstGeom>
          <a:ln>
            <a:solidFill>
              <a:schemeClr val="tx1">
                <a:lumMod val="40000"/>
                <a:lumOff val="60000"/>
              </a:schemeClr>
            </a:solidFill>
          </a:ln>
        </p:spPr>
      </p:pic>
      <p:pic>
        <p:nvPicPr>
          <p:cNvPr id="9" name="Picture 8">
            <a:extLst>
              <a:ext uri="{FF2B5EF4-FFF2-40B4-BE49-F238E27FC236}">
                <a16:creationId xmlns:a16="http://schemas.microsoft.com/office/drawing/2014/main" id="{925E54FB-F5DE-4338-AA0E-0C556AB4FC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73934" y="2485017"/>
            <a:ext cx="2630501" cy="3380920"/>
          </a:xfrm>
          <a:prstGeom prst="rect">
            <a:avLst/>
          </a:prstGeom>
          <a:ln>
            <a:solidFill>
              <a:schemeClr val="tx1">
                <a:lumMod val="40000"/>
                <a:lumOff val="60000"/>
              </a:schemeClr>
            </a:solidFill>
          </a:ln>
        </p:spPr>
      </p:pic>
    </p:spTree>
    <p:extLst>
      <p:ext uri="{BB962C8B-B14F-4D97-AF65-F5344CB8AC3E}">
        <p14:creationId xmlns:p14="http://schemas.microsoft.com/office/powerpoint/2010/main" val="3438701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999694" cy="1344929"/>
          </a:xfrm>
        </p:spPr>
        <p:txBody>
          <a:bodyPr>
            <a:normAutofit fontScale="90000"/>
          </a:bodyPr>
          <a:lstStyle/>
          <a:p>
            <a:r>
              <a:rPr lang="en-US" sz="4000"/>
              <a:t>Strategy 3. Use evidence from PM and instructional delivery to develop IEP statement of aids and </a:t>
            </a:r>
            <a:r>
              <a:rPr lang="en-US" sz="4000" dirty="0"/>
              <a:t>services</a:t>
            </a:r>
            <a:r>
              <a:rPr lang="en-US" sz="4000"/>
              <a:t>. </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200" y="1672006"/>
            <a:ext cx="7826188" cy="4846320"/>
          </a:xfrm>
        </p:spPr>
        <p:txBody>
          <a:bodyPr vert="horz" lIns="0" tIns="0" rIns="0" bIns="0" rtlCol="0" anchor="t">
            <a:normAutofit/>
          </a:bodyPr>
          <a:lstStyle/>
          <a:p>
            <a:pPr marL="0" indent="0" fontAlgn="base">
              <a:lnSpc>
                <a:spcPct val="110000"/>
              </a:lnSpc>
              <a:buNone/>
            </a:pPr>
            <a:r>
              <a:rPr lang="en-US" sz="2400"/>
              <a:t>According to IDEA, Section 300.320 (a), each child’s IEP must contain the following:</a:t>
            </a:r>
          </a:p>
          <a:p>
            <a:pPr marL="0" indent="0" fontAlgn="base">
              <a:lnSpc>
                <a:spcPct val="110000"/>
              </a:lnSpc>
              <a:spcBef>
                <a:spcPts val="0"/>
              </a:spcBef>
              <a:buNone/>
            </a:pPr>
            <a:endParaRPr lang="en-US" sz="2400"/>
          </a:p>
          <a:p>
            <a:pPr marL="0" indent="0" fontAlgn="base">
              <a:lnSpc>
                <a:spcPct val="110000"/>
              </a:lnSpc>
              <a:spcBef>
                <a:spcPts val="0"/>
              </a:spcBef>
              <a:buNone/>
            </a:pPr>
            <a:r>
              <a:rPr lang="en-US" sz="2400"/>
              <a:t>“(4) A statement of the </a:t>
            </a:r>
            <a:r>
              <a:rPr lang="en-US" sz="2400" b="1"/>
              <a:t>special education </a:t>
            </a:r>
            <a:r>
              <a:rPr lang="en-US" sz="2400"/>
              <a:t>and </a:t>
            </a:r>
            <a:r>
              <a:rPr lang="en-US" sz="2400" b="1"/>
              <a:t>related services </a:t>
            </a:r>
            <a:r>
              <a:rPr lang="en-US" sz="2400"/>
              <a:t>and </a:t>
            </a:r>
            <a:r>
              <a:rPr lang="en-US" sz="2400" b="1"/>
              <a:t>supplementary aids and services</a:t>
            </a:r>
            <a:r>
              <a:rPr lang="en-US" sz="2400"/>
              <a:t>, based on peer-reviewed research to the extent practicable, to be provided to the child, or on behalf of the child, and a statement of the </a:t>
            </a:r>
            <a:r>
              <a:rPr lang="en-US" sz="2400" b="1"/>
              <a:t>program modifications or supports</a:t>
            </a:r>
            <a:r>
              <a:rPr lang="en-US" sz="2400"/>
              <a:t> for school personnel that will be provided… </a:t>
            </a:r>
            <a:r>
              <a:rPr lang="en-US" sz="2400">
                <a:sym typeface="Symbol" panose="05050102010706020507" pitchFamily="18" charset="2"/>
              </a:rPr>
              <a:t></a:t>
            </a:r>
            <a:r>
              <a:rPr lang="en-US" sz="2400"/>
              <a:t>	</a:t>
            </a:r>
          </a:p>
        </p:txBody>
      </p:sp>
      <p:pic>
        <p:nvPicPr>
          <p:cNvPr id="8" name="Picture 7" descr="image of IEP Tip Sheet, Overview of the Statement of Services and Aids">
            <a:extLst>
              <a:ext uri="{FF2B5EF4-FFF2-40B4-BE49-F238E27FC236}">
                <a16:creationId xmlns:a16="http://schemas.microsoft.com/office/drawing/2014/main" id="{59ABF27F-45C0-4217-ADFC-0DD3610C481D}"/>
              </a:ext>
            </a:extLst>
          </p:cNvPr>
          <p:cNvPicPr>
            <a:picLocks noChangeAspect="1"/>
          </p:cNvPicPr>
          <p:nvPr/>
        </p:nvPicPr>
        <p:blipFill>
          <a:blip r:embed="rId3"/>
          <a:stretch>
            <a:fillRect/>
          </a:stretch>
        </p:blipFill>
        <p:spPr>
          <a:xfrm>
            <a:off x="8502120" y="1781016"/>
            <a:ext cx="3293005" cy="4265069"/>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a:t>
            </a:r>
            <a:r>
              <a:rPr lang="en-US"/>
              <a:t>; emphasis added</a:t>
            </a:r>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16872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E5C-6788-4597-9A7A-6A894369AEBA}"/>
              </a:ext>
            </a:extLst>
          </p:cNvPr>
          <p:cNvSpPr>
            <a:spLocks noGrp="1"/>
          </p:cNvSpPr>
          <p:nvPr>
            <p:ph type="title"/>
          </p:nvPr>
        </p:nvSpPr>
        <p:spPr/>
        <p:txBody>
          <a:bodyPr/>
          <a:lstStyle/>
          <a:p>
            <a:r>
              <a:rPr lang="en-US" sz="4000">
                <a:effectLst/>
                <a:latin typeface="Calibri" panose="020F0502020204030204" pitchFamily="34" charset="0"/>
                <a:ea typeface="Times New Roman" panose="02020603050405020304" pitchFamily="18" charset="0"/>
              </a:rPr>
              <a:t>MTSS and Specially Designed Instruction</a:t>
            </a:r>
            <a:endParaRPr lang="en-US"/>
          </a:p>
        </p:txBody>
      </p:sp>
      <p:sp>
        <p:nvSpPr>
          <p:cNvPr id="7" name="Content Placeholder 6">
            <a:extLst>
              <a:ext uri="{FF2B5EF4-FFF2-40B4-BE49-F238E27FC236}">
                <a16:creationId xmlns:a16="http://schemas.microsoft.com/office/drawing/2014/main" id="{BA352DAC-F526-44EB-8192-59BE9A02D716}"/>
              </a:ext>
            </a:extLst>
          </p:cNvPr>
          <p:cNvSpPr>
            <a:spLocks noGrp="1"/>
          </p:cNvSpPr>
          <p:nvPr>
            <p:ph sz="quarter" idx="15"/>
          </p:nvPr>
        </p:nvSpPr>
        <p:spPr>
          <a:xfrm>
            <a:off x="457200" y="1280160"/>
            <a:ext cx="7088133" cy="4846320"/>
          </a:xfrm>
        </p:spPr>
        <p:txBody>
          <a:bodyPr/>
          <a:lstStyle/>
          <a:p>
            <a:r>
              <a:rPr lang="en-US" sz="2800">
                <a:solidFill>
                  <a:schemeClr val="tx1"/>
                </a:solidFill>
                <a:effectLst/>
                <a:latin typeface="Calibri" panose="020F0502020204030204" pitchFamily="34" charset="0"/>
                <a:ea typeface="Times New Roman" panose="02020603050405020304" pitchFamily="18" charset="0"/>
              </a:rPr>
              <a:t>Requires an evidence-based, iterative process that uses individual progress monitoring data to make decisions about instructional adaptations. </a:t>
            </a:r>
            <a:endParaRPr lang="en-US">
              <a:solidFill>
                <a:schemeClr val="tx1"/>
              </a:solidFill>
              <a:latin typeface="Calibri" panose="020F0502020204030204" pitchFamily="34" charset="0"/>
              <a:ea typeface="Times New Roman" panose="02020603050405020304" pitchFamily="18" charset="0"/>
            </a:endParaRPr>
          </a:p>
          <a:p>
            <a:r>
              <a:rPr lang="en-US" sz="2800">
                <a:solidFill>
                  <a:schemeClr val="tx1"/>
                </a:solidFill>
                <a:effectLst/>
                <a:latin typeface="Calibri" panose="020F0502020204030204" pitchFamily="34" charset="0"/>
                <a:ea typeface="Times New Roman" panose="02020603050405020304" pitchFamily="18" charset="0"/>
              </a:rPr>
              <a:t>Well-designed MTSS, </a:t>
            </a:r>
            <a:r>
              <a:rPr lang="en-US">
                <a:solidFill>
                  <a:schemeClr val="tx1"/>
                </a:solidFill>
                <a:latin typeface="Calibri" panose="020F0502020204030204" pitchFamily="34" charset="0"/>
                <a:ea typeface="Times New Roman" panose="02020603050405020304" pitchFamily="18" charset="0"/>
              </a:rPr>
              <a:t>includes the infrastructure for this process. </a:t>
            </a:r>
            <a:br>
              <a:rPr lang="en-US" sz="2800">
                <a:solidFill>
                  <a:schemeClr val="tx1"/>
                </a:solidFill>
                <a:effectLst/>
                <a:latin typeface="Calibri" panose="020F0502020204030204" pitchFamily="34" charset="0"/>
                <a:ea typeface="Calibri" panose="020F0502020204030204" pitchFamily="34" charset="0"/>
              </a:rPr>
            </a:br>
            <a:endParaRPr lang="en-US">
              <a:solidFill>
                <a:schemeClr val="tx1"/>
              </a:solidFill>
            </a:endParaRPr>
          </a:p>
        </p:txBody>
      </p:sp>
      <p:grpSp>
        <p:nvGrpSpPr>
          <p:cNvPr id="4" name="Group 3"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F86496AB-D639-433E-8F9C-F04E39E8D9B4}"/>
              </a:ext>
            </a:extLst>
          </p:cNvPr>
          <p:cNvGrpSpPr/>
          <p:nvPr/>
        </p:nvGrpSpPr>
        <p:grpSpPr>
          <a:xfrm>
            <a:off x="7545333" y="669269"/>
            <a:ext cx="4524740" cy="5376027"/>
            <a:chOff x="-875434" y="-1932461"/>
            <a:chExt cx="5216734" cy="7419478"/>
          </a:xfrm>
        </p:grpSpPr>
        <p:pic>
          <p:nvPicPr>
            <p:cNvPr id="5" name="Picture 4" descr="A picture containing text&#10;&#10;Description generated with high confidence">
              <a:extLst>
                <a:ext uri="{FF2B5EF4-FFF2-40B4-BE49-F238E27FC236}">
                  <a16:creationId xmlns:a16="http://schemas.microsoft.com/office/drawing/2014/main" id="{AA80B842-6624-4C5B-ABBD-9C386A677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 y="-1877667"/>
              <a:ext cx="5111314" cy="7364684"/>
            </a:xfrm>
            <a:prstGeom prst="rect">
              <a:avLst/>
            </a:prstGeom>
          </p:spPr>
        </p:pic>
        <p:sp>
          <p:nvSpPr>
            <p:cNvPr id="6" name="TextBox 5">
              <a:extLst>
                <a:ext uri="{FF2B5EF4-FFF2-40B4-BE49-F238E27FC236}">
                  <a16:creationId xmlns:a16="http://schemas.microsoft.com/office/drawing/2014/main" id="{08A63062-6402-4F2A-9127-7E45561EF4CF}"/>
                </a:ext>
              </a:extLst>
            </p:cNvPr>
            <p:cNvSpPr txBox="1"/>
            <p:nvPr/>
          </p:nvSpPr>
          <p:spPr>
            <a:xfrm>
              <a:off x="-589592" y="-1932461"/>
              <a:ext cx="4930892" cy="4247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59565A"/>
                </a:solidFill>
                <a:effectLst/>
                <a:uLnTx/>
                <a:uFillTx/>
                <a:latin typeface="Calibri"/>
                <a:ea typeface="+mn-ea"/>
                <a:cs typeface="+mn-cs"/>
              </a:endParaRPr>
            </a:p>
          </p:txBody>
        </p:sp>
      </p:grpSp>
      <p:sp>
        <p:nvSpPr>
          <p:cNvPr id="8" name="Text Placeholder 7">
            <a:extLst>
              <a:ext uri="{FF2B5EF4-FFF2-40B4-BE49-F238E27FC236}">
                <a16:creationId xmlns:a16="http://schemas.microsoft.com/office/drawing/2014/main" id="{AF680129-E850-4ADF-B47C-1CAD516E3FB3}"/>
              </a:ext>
            </a:extLst>
          </p:cNvPr>
          <p:cNvSpPr>
            <a:spLocks noGrp="1"/>
          </p:cNvSpPr>
          <p:nvPr>
            <p:ph type="body" sz="quarter" idx="16"/>
          </p:nvPr>
        </p:nvSpPr>
        <p:spPr/>
        <p:txBody>
          <a:bodyPr/>
          <a:lstStyle/>
          <a:p>
            <a:endParaRPr lang="en-US"/>
          </a:p>
        </p:txBody>
      </p:sp>
      <p:sp>
        <p:nvSpPr>
          <p:cNvPr id="3" name="Slide Number Placeholder 2">
            <a:extLst>
              <a:ext uri="{FF2B5EF4-FFF2-40B4-BE49-F238E27FC236}">
                <a16:creationId xmlns:a16="http://schemas.microsoft.com/office/drawing/2014/main" id="{28EB9010-B082-449D-826D-CC6A899F050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045630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48" y="0"/>
            <a:ext cx="10515600" cy="1325563"/>
          </a:xfrm>
        </p:spPr>
        <p:txBody>
          <a:bodyPr/>
          <a:lstStyle/>
          <a:p>
            <a:r>
              <a:rPr lang="en-US"/>
              <a:t>Five Steps for Tier 3 and SDI</a:t>
            </a:r>
          </a:p>
        </p:txBody>
      </p:sp>
      <p:sp>
        <p:nvSpPr>
          <p:cNvPr id="3" name="Content Placeholder 2"/>
          <p:cNvSpPr>
            <a:spLocks noGrp="1"/>
          </p:cNvSpPr>
          <p:nvPr>
            <p:ph idx="1"/>
          </p:nvPr>
        </p:nvSpPr>
        <p:spPr>
          <a:xfrm>
            <a:off x="633248" y="1088467"/>
            <a:ext cx="7706080" cy="5088496"/>
          </a:xfrm>
        </p:spPr>
        <p:txBody>
          <a:bodyPr>
            <a:normAutofit/>
          </a:bodyPr>
          <a:lstStyle/>
          <a:p>
            <a:pPr marL="514350" indent="-514350">
              <a:lnSpc>
                <a:spcPct val="110000"/>
              </a:lnSpc>
              <a:buSzPct val="75000"/>
              <a:buFont typeface="+mj-lt"/>
              <a:buAutoNum type="arabicPeriod"/>
            </a:pPr>
            <a:r>
              <a:rPr lang="en-US">
                <a:solidFill>
                  <a:schemeClr val="tx1"/>
                </a:solidFill>
              </a:rPr>
              <a:t>Validated </a:t>
            </a:r>
            <a:r>
              <a:rPr lang="en-US" b="1">
                <a:solidFill>
                  <a:schemeClr val="tx1"/>
                </a:solidFill>
              </a:rPr>
              <a:t>intervention program</a:t>
            </a:r>
            <a:r>
              <a:rPr lang="en-US">
                <a:solidFill>
                  <a:schemeClr val="tx1"/>
                </a:solidFill>
              </a:rPr>
              <a:t>, delivered with fidelity</a:t>
            </a:r>
          </a:p>
          <a:p>
            <a:pPr marL="514350" indent="-514350">
              <a:lnSpc>
                <a:spcPct val="110000"/>
              </a:lnSpc>
              <a:buSzPct val="75000"/>
              <a:buFont typeface="+mj-lt"/>
              <a:buAutoNum type="arabicPeriod"/>
            </a:pPr>
            <a:r>
              <a:rPr lang="en-US" b="1">
                <a:solidFill>
                  <a:schemeClr val="tx1"/>
                </a:solidFill>
              </a:rPr>
              <a:t>Progress monitoring</a:t>
            </a:r>
          </a:p>
          <a:p>
            <a:pPr marL="514350" indent="-514350">
              <a:lnSpc>
                <a:spcPct val="110000"/>
              </a:lnSpc>
              <a:buSzPct val="75000"/>
              <a:buFont typeface="+mj-lt"/>
              <a:buAutoNum type="arabicPeriod"/>
            </a:pPr>
            <a:r>
              <a:rPr lang="en-US" b="1">
                <a:solidFill>
                  <a:schemeClr val="tx1"/>
                </a:solidFill>
              </a:rPr>
              <a:t>Diagnostic data </a:t>
            </a:r>
            <a:r>
              <a:rPr lang="en-US">
                <a:solidFill>
                  <a:schemeClr val="tx1"/>
                </a:solidFill>
              </a:rPr>
              <a:t>used to develop a hypothesis</a:t>
            </a:r>
          </a:p>
          <a:p>
            <a:pPr marL="514350" indent="-514350">
              <a:lnSpc>
                <a:spcPct val="110000"/>
              </a:lnSpc>
              <a:buSzPct val="75000"/>
              <a:buFont typeface="+mj-lt"/>
              <a:buAutoNum type="arabicPeriod"/>
            </a:pPr>
            <a:r>
              <a:rPr lang="en-US" b="1">
                <a:solidFill>
                  <a:schemeClr val="tx1"/>
                </a:solidFill>
              </a:rPr>
              <a:t>Adaptation</a:t>
            </a:r>
            <a:r>
              <a:rPr lang="en-US">
                <a:solidFill>
                  <a:schemeClr val="tx1"/>
                </a:solidFill>
              </a:rPr>
              <a:t> to validated intervention</a:t>
            </a:r>
          </a:p>
          <a:p>
            <a:pPr marL="514350" indent="-514350">
              <a:lnSpc>
                <a:spcPct val="110000"/>
              </a:lnSpc>
              <a:buSzPct val="75000"/>
              <a:buFont typeface="+mj-lt"/>
              <a:buAutoNum type="arabicPeriod"/>
            </a:pPr>
            <a:r>
              <a:rPr lang="en-US" b="1">
                <a:solidFill>
                  <a:schemeClr val="tx1"/>
                </a:solidFill>
              </a:rPr>
              <a:t>Continued progress monitoring</a:t>
            </a:r>
            <a:r>
              <a:rPr lang="en-US">
                <a:solidFill>
                  <a:schemeClr val="tx1"/>
                </a:solidFill>
              </a:rPr>
              <a:t>, with adaptations occurring whenever needed to ensure adequate progress</a:t>
            </a:r>
          </a:p>
        </p:txBody>
      </p:sp>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grpSp>
        <p:nvGrpSpPr>
          <p:cNvPr id="7" name="Group 6"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8DAA1105-5521-4A38-A6A2-FDA41AFAF25D}"/>
              </a:ext>
            </a:extLst>
          </p:cNvPr>
          <p:cNvGrpSpPr/>
          <p:nvPr/>
        </p:nvGrpSpPr>
        <p:grpSpPr>
          <a:xfrm>
            <a:off x="7667260" y="740986"/>
            <a:ext cx="4524740" cy="5376027"/>
            <a:chOff x="-875434" y="-1932461"/>
            <a:chExt cx="5216734" cy="7419478"/>
          </a:xfrm>
        </p:grpSpPr>
        <p:pic>
          <p:nvPicPr>
            <p:cNvPr id="8" name="Picture 7"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 y="-1877667"/>
              <a:ext cx="5111314" cy="7364684"/>
            </a:xfrm>
            <a:prstGeom prst="rect">
              <a:avLst/>
            </a:prstGeom>
          </p:spPr>
        </p:pic>
        <p:sp>
          <p:nvSpPr>
            <p:cNvPr id="9" name="TextBox 8">
              <a:extLst>
                <a:ext uri="{FF2B5EF4-FFF2-40B4-BE49-F238E27FC236}">
                  <a16:creationId xmlns:a16="http://schemas.microsoft.com/office/drawing/2014/main" id="{AD81714A-1AEC-4FF3-B677-E7A4A4E45AB1}"/>
                </a:ext>
              </a:extLst>
            </p:cNvPr>
            <p:cNvSpPr txBox="1"/>
            <p:nvPr/>
          </p:nvSpPr>
          <p:spPr>
            <a:xfrm>
              <a:off x="-589592" y="-1932461"/>
              <a:ext cx="4930892" cy="4247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59565A"/>
                </a:solidFill>
                <a:effectLst/>
                <a:uLnTx/>
                <a:uFillTx/>
                <a:latin typeface="Calibri"/>
                <a:ea typeface="+mn-ea"/>
                <a:cs typeface="+mn-cs"/>
              </a:endParaRPr>
            </a:p>
          </p:txBody>
        </p:sp>
      </p:grpSp>
    </p:spTree>
    <p:extLst>
      <p:ext uri="{BB962C8B-B14F-4D97-AF65-F5344CB8AC3E}">
        <p14:creationId xmlns:p14="http://schemas.microsoft.com/office/powerpoint/2010/main" val="2204362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B941-18E0-45BE-AEDE-31B7DCE6445A}"/>
              </a:ext>
            </a:extLst>
          </p:cNvPr>
          <p:cNvSpPr>
            <a:spLocks noGrp="1"/>
          </p:cNvSpPr>
          <p:nvPr>
            <p:ph type="title"/>
          </p:nvPr>
        </p:nvSpPr>
        <p:spPr/>
        <p:txBody>
          <a:bodyPr/>
          <a:lstStyle/>
          <a:p>
            <a:r>
              <a:rPr lang="en-US"/>
              <a:t>Strategy 4. Use progress monitoring to inform the documented intensity of supports</a:t>
            </a:r>
          </a:p>
        </p:txBody>
      </p:sp>
      <p:sp>
        <p:nvSpPr>
          <p:cNvPr id="4" name="Content Placeholder 3">
            <a:extLst>
              <a:ext uri="{FF2B5EF4-FFF2-40B4-BE49-F238E27FC236}">
                <a16:creationId xmlns:a16="http://schemas.microsoft.com/office/drawing/2014/main" id="{11CF9C2B-E359-31F8-B8C9-257A3D1649CE}"/>
              </a:ext>
            </a:extLst>
          </p:cNvPr>
          <p:cNvSpPr>
            <a:spLocks noGrp="1"/>
          </p:cNvSpPr>
          <p:nvPr>
            <p:ph sz="quarter" idx="15"/>
          </p:nvPr>
        </p:nvSpPr>
        <p:spPr>
          <a:xfrm>
            <a:off x="457200" y="1280160"/>
            <a:ext cx="2963732" cy="4846320"/>
          </a:xfrm>
        </p:spPr>
        <p:txBody>
          <a:bodyPr/>
          <a:lstStyle/>
          <a:p>
            <a:r>
              <a:rPr lang="en-US">
                <a:solidFill>
                  <a:schemeClr val="tx1"/>
                </a:solidFill>
                <a:latin typeface="Calibri"/>
                <a:ea typeface="+mn-ea"/>
                <a:cs typeface="+mn-cs"/>
              </a:rPr>
              <a:t>MTSS data can pro</a:t>
            </a:r>
            <a:r>
              <a:rPr kumimoji="0" lang="en-US" sz="2800" b="0" i="0" u="none" strike="noStrike" kern="1200" cap="none" spc="0" normalizeH="0" baseline="0" noProof="0">
                <a:ln>
                  <a:noFill/>
                </a:ln>
                <a:solidFill>
                  <a:schemeClr val="tx1"/>
                </a:solidFill>
                <a:effectLst/>
                <a:uLnTx/>
                <a:uFillTx/>
                <a:latin typeface="Calibri"/>
                <a:ea typeface="+mn-ea"/>
                <a:cs typeface="+mn-cs"/>
              </a:rPr>
              <a:t>vide evidence for more accurate estimates of level of service needed to promote progress towards goals [</a:t>
            </a:r>
            <a:r>
              <a:rPr kumimoji="0" lang="en-US" sz="2800" b="0" i="0" u="none" strike="noStrike" kern="1200" cap="none" spc="0" normalizeH="0" baseline="0" noProof="0">
                <a:ln>
                  <a:noFill/>
                </a:ln>
                <a:solidFill>
                  <a:srgbClr val="E5F1F8">
                    <a:lumMod val="10000"/>
                  </a:srgbClr>
                </a:solidFill>
                <a:effectLst/>
                <a:uLnTx/>
                <a:uFillTx/>
                <a:latin typeface="Calibri"/>
                <a:ea typeface="+mn-ea"/>
                <a:cs typeface="+mn-cs"/>
                <a:hlinkClick r:id="rId2"/>
              </a:rPr>
              <a:t>Sec. 300.320(a)(7)</a:t>
            </a:r>
            <a:r>
              <a:rPr kumimoji="0" lang="en-US" sz="2800" b="0" i="0" u="none" strike="noStrike" kern="1200" cap="none" spc="0" normalizeH="0" baseline="0" noProof="0">
                <a:ln>
                  <a:noFill/>
                </a:ln>
                <a:solidFill>
                  <a:schemeClr val="tx1"/>
                </a:solidFill>
                <a:effectLst/>
                <a:uLnTx/>
                <a:uFillTx/>
                <a:latin typeface="Calibri"/>
                <a:ea typeface="+mn-ea"/>
                <a:cs typeface="+mn-cs"/>
              </a:rPr>
              <a:t>].</a:t>
            </a:r>
          </a:p>
          <a:p>
            <a:endParaRPr lang="en-US"/>
          </a:p>
        </p:txBody>
      </p:sp>
      <p:grpSp>
        <p:nvGrpSpPr>
          <p:cNvPr id="11" name="Group 10" descr="example of progress monitoring chart">
            <a:extLst>
              <a:ext uri="{FF2B5EF4-FFF2-40B4-BE49-F238E27FC236}">
                <a16:creationId xmlns:a16="http://schemas.microsoft.com/office/drawing/2014/main" id="{1682F63F-E4B2-4339-B373-21C29E2E59B0}"/>
              </a:ext>
            </a:extLst>
          </p:cNvPr>
          <p:cNvGrpSpPr/>
          <p:nvPr/>
        </p:nvGrpSpPr>
        <p:grpSpPr>
          <a:xfrm>
            <a:off x="4191276" y="1063560"/>
            <a:ext cx="8000724" cy="4730879"/>
            <a:chOff x="1579419" y="1337411"/>
            <a:chExt cx="8000724" cy="4730879"/>
          </a:xfrm>
        </p:grpSpPr>
        <p:graphicFrame>
          <p:nvGraphicFramePr>
            <p:cNvPr id="5" name="Chart 4">
              <a:extLst>
                <a:ext uri="{FF2B5EF4-FFF2-40B4-BE49-F238E27FC236}">
                  <a16:creationId xmlns:a16="http://schemas.microsoft.com/office/drawing/2014/main" id="{5812C34F-5F49-402C-B4FA-A920C8FB88A5}"/>
                </a:ext>
              </a:extLst>
            </p:cNvPr>
            <p:cNvGraphicFramePr>
              <a:graphicFrameLocks/>
            </p:cNvGraphicFramePr>
            <p:nvPr/>
          </p:nvGraphicFramePr>
          <p:xfrm>
            <a:off x="1579419" y="1337411"/>
            <a:ext cx="8000724" cy="4730879"/>
          </p:xfrm>
          <a:graphic>
            <a:graphicData uri="http://schemas.openxmlformats.org/drawingml/2006/chart">
              <c:chart xmlns:c="http://schemas.openxmlformats.org/drawingml/2006/chart" xmlns:r="http://schemas.openxmlformats.org/officeDocument/2006/relationships" r:id="rId3"/>
            </a:graphicData>
          </a:graphic>
        </p:graphicFrame>
        <p:sp>
          <p:nvSpPr>
            <p:cNvPr id="6" name="5-Point Star 8">
              <a:extLst>
                <a:ext uri="{FF2B5EF4-FFF2-40B4-BE49-F238E27FC236}">
                  <a16:creationId xmlns:a16="http://schemas.microsoft.com/office/drawing/2014/main" id="{3ABA581E-A196-458D-8037-7BADAA213C99}"/>
                </a:ext>
              </a:extLst>
            </p:cNvPr>
            <p:cNvSpPr/>
            <p:nvPr/>
          </p:nvSpPr>
          <p:spPr>
            <a:xfrm>
              <a:off x="8014381" y="2004722"/>
              <a:ext cx="327956" cy="296373"/>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0BDE0F6-7F4E-4FD5-A18C-1D81364EB9B4}"/>
                </a:ext>
              </a:extLst>
            </p:cNvPr>
            <p:cNvCxnSpPr>
              <a:cxnSpLocks/>
            </p:cNvCxnSpPr>
            <p:nvPr/>
          </p:nvCxnSpPr>
          <p:spPr>
            <a:xfrm>
              <a:off x="3594647" y="1551709"/>
              <a:ext cx="0" cy="392999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5FEC36-89F5-429C-8DB0-B31167C2BF97}"/>
                </a:ext>
              </a:extLst>
            </p:cNvPr>
            <p:cNvCxnSpPr>
              <a:cxnSpLocks/>
            </p:cNvCxnSpPr>
            <p:nvPr/>
          </p:nvCxnSpPr>
          <p:spPr>
            <a:xfrm>
              <a:off x="4657431" y="1551709"/>
              <a:ext cx="0" cy="392999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4EF4768-5B51-4604-800A-41A2D84EA1C6}"/>
                </a:ext>
              </a:extLst>
            </p:cNvPr>
            <p:cNvCxnSpPr>
              <a:cxnSpLocks/>
            </p:cNvCxnSpPr>
            <p:nvPr/>
          </p:nvCxnSpPr>
          <p:spPr>
            <a:xfrm>
              <a:off x="5895154" y="1551709"/>
              <a:ext cx="0" cy="392999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5F646A-CFB0-4BED-BAF2-E6FDD9D2A430}"/>
                </a:ext>
              </a:extLst>
            </p:cNvPr>
            <p:cNvCxnSpPr>
              <a:cxnSpLocks/>
            </p:cNvCxnSpPr>
            <p:nvPr/>
          </p:nvCxnSpPr>
          <p:spPr>
            <a:xfrm>
              <a:off x="6986358" y="1551709"/>
              <a:ext cx="0" cy="392999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63859419-FFA9-3B86-DF10-760DECF30D0A}"/>
              </a:ext>
            </a:extLst>
          </p:cNvPr>
          <p:cNvSpPr/>
          <p:nvPr/>
        </p:nvSpPr>
        <p:spPr>
          <a:xfrm>
            <a:off x="9680186" y="3313066"/>
            <a:ext cx="1504274" cy="7805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Growth with 60 mins of SDI</a:t>
            </a:r>
          </a:p>
        </p:txBody>
      </p:sp>
      <p:sp>
        <p:nvSpPr>
          <p:cNvPr id="14" name="Rectangle: Rounded Corners 13">
            <a:extLst>
              <a:ext uri="{FF2B5EF4-FFF2-40B4-BE49-F238E27FC236}">
                <a16:creationId xmlns:a16="http://schemas.microsoft.com/office/drawing/2014/main" id="{F09ABDAD-18F2-8353-AF94-85F12FCF9E51}"/>
              </a:ext>
            </a:extLst>
          </p:cNvPr>
          <p:cNvSpPr/>
          <p:nvPr/>
        </p:nvSpPr>
        <p:spPr>
          <a:xfrm>
            <a:off x="5985497" y="4224424"/>
            <a:ext cx="1502581" cy="734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2"/>
                </a:solidFill>
              </a:rPr>
              <a:t>Growth with 30 mins of SDI</a:t>
            </a:r>
          </a:p>
        </p:txBody>
      </p:sp>
      <p:sp>
        <p:nvSpPr>
          <p:cNvPr id="12" name="Text Placeholder 11">
            <a:extLst>
              <a:ext uri="{FF2B5EF4-FFF2-40B4-BE49-F238E27FC236}">
                <a16:creationId xmlns:a16="http://schemas.microsoft.com/office/drawing/2014/main" id="{969CC336-8B01-2D48-3202-ECFF34319364}"/>
              </a:ext>
            </a:extLst>
          </p:cNvPr>
          <p:cNvSpPr>
            <a:spLocks noGrp="1"/>
          </p:cNvSpPr>
          <p:nvPr>
            <p:ph type="body" sz="quarter" idx="16"/>
          </p:nvPr>
        </p:nvSpPr>
        <p:spPr/>
        <p:txBody>
          <a:bodyPr/>
          <a:lstStyle/>
          <a:p>
            <a:endParaRPr lang="en-US"/>
          </a:p>
        </p:txBody>
      </p:sp>
      <p:sp>
        <p:nvSpPr>
          <p:cNvPr id="3" name="Slide Number Placeholder 2">
            <a:extLst>
              <a:ext uri="{FF2B5EF4-FFF2-40B4-BE49-F238E27FC236}">
                <a16:creationId xmlns:a16="http://schemas.microsoft.com/office/drawing/2014/main" id="{04BD675B-FF09-4ACF-BFDF-A03FC7D9EF5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
        <p:nvSpPr>
          <p:cNvPr id="15" name="Arrow: Up 14">
            <a:extLst>
              <a:ext uri="{FF2B5EF4-FFF2-40B4-BE49-F238E27FC236}">
                <a16:creationId xmlns:a16="http://schemas.microsoft.com/office/drawing/2014/main" id="{D43754F4-E6E4-ADD7-C709-D052C8AA7026}"/>
              </a:ext>
              <a:ext uri="{C183D7F6-B498-43B3-948B-1728B52AA6E4}">
                <adec:decorative xmlns:adec="http://schemas.microsoft.com/office/drawing/2017/decorative" val="1"/>
              </a:ext>
            </a:extLst>
          </p:cNvPr>
          <p:cNvSpPr/>
          <p:nvPr/>
        </p:nvSpPr>
        <p:spPr>
          <a:xfrm>
            <a:off x="6448613" y="3752802"/>
            <a:ext cx="527124" cy="509141"/>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Arrow: Up 15">
            <a:extLst>
              <a:ext uri="{FF2B5EF4-FFF2-40B4-BE49-F238E27FC236}">
                <a16:creationId xmlns:a16="http://schemas.microsoft.com/office/drawing/2014/main" id="{4096FD23-BE44-3879-F96D-10E84367FE6D}"/>
              </a:ext>
              <a:ext uri="{C183D7F6-B498-43B3-948B-1728B52AA6E4}">
                <adec:decorative xmlns:adec="http://schemas.microsoft.com/office/drawing/2017/decorative" val="1"/>
              </a:ext>
            </a:extLst>
          </p:cNvPr>
          <p:cNvSpPr/>
          <p:nvPr/>
        </p:nvSpPr>
        <p:spPr>
          <a:xfrm>
            <a:off x="10104998" y="2867423"/>
            <a:ext cx="527124" cy="509141"/>
          </a:xfrm>
          <a:prstGeom prst="up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134735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92009-BE65-482C-9D0D-578EFA0E6071}"/>
              </a:ext>
            </a:extLst>
          </p:cNvPr>
          <p:cNvSpPr>
            <a:spLocks noGrp="1"/>
          </p:cNvSpPr>
          <p:nvPr>
            <p:ph type="ctrTitle"/>
          </p:nvPr>
        </p:nvSpPr>
        <p:spPr/>
        <p:txBody>
          <a:bodyPr/>
          <a:lstStyle/>
          <a:p>
            <a:r>
              <a:rPr lang="en-US"/>
              <a:t>Leveraging MTSS Components to Implement the IEP</a:t>
            </a:r>
          </a:p>
        </p:txBody>
      </p:sp>
      <p:sp>
        <p:nvSpPr>
          <p:cNvPr id="7" name="Subtitle 6">
            <a:extLst>
              <a:ext uri="{FF2B5EF4-FFF2-40B4-BE49-F238E27FC236}">
                <a16:creationId xmlns:a16="http://schemas.microsoft.com/office/drawing/2014/main" id="{274B3E36-2240-43E9-B427-207F9F9D043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A7B0C7A-61ED-4699-BF43-783FBC3D672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633255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How could MTSS support implementation of the IEP?</a:t>
            </a:r>
          </a:p>
        </p:txBody>
      </p:sp>
      <p:sp>
        <p:nvSpPr>
          <p:cNvPr id="4" name="Content Placeholder 3">
            <a:extLst>
              <a:ext uri="{FF2B5EF4-FFF2-40B4-BE49-F238E27FC236}">
                <a16:creationId xmlns:a16="http://schemas.microsoft.com/office/drawing/2014/main" id="{C16BE10C-4821-4E1D-F603-55084CC7115D}"/>
              </a:ext>
            </a:extLst>
          </p:cNvPr>
          <p:cNvSpPr>
            <a:spLocks noGrp="1"/>
          </p:cNvSpPr>
          <p:nvPr>
            <p:ph sz="half" idx="1"/>
          </p:nvPr>
        </p:nvSpPr>
        <p:spPr/>
        <p:txBody>
          <a:bodyPr>
            <a:normAutofit fontScale="92500" lnSpcReduction="10000"/>
          </a:bodyPr>
          <a:lstStyle/>
          <a:p>
            <a:pPr marL="515938"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chemeClr val="tx1"/>
                </a:solidFill>
                <a:effectLst/>
                <a:uLnTx/>
                <a:uFillTx/>
                <a:latin typeface="Calibri"/>
                <a:ea typeface="+mn-ea"/>
                <a:cs typeface="+mn-cs"/>
              </a:rPr>
              <a:t>Screening and PM </a:t>
            </a:r>
            <a:r>
              <a:rPr kumimoji="0" lang="en-US" sz="2800" b="0" i="0" u="none" strike="noStrike" kern="1200" cap="none" spc="0" normalizeH="0" baseline="0" noProof="0">
                <a:ln>
                  <a:noFill/>
                </a:ln>
                <a:solidFill>
                  <a:schemeClr val="tx1"/>
                </a:solidFill>
                <a:effectLst/>
                <a:uLnTx/>
                <a:uFillTx/>
                <a:latin typeface="Calibri"/>
                <a:ea typeface="+mn-ea"/>
                <a:cs typeface="+mn-cs"/>
              </a:rPr>
              <a:t>support implementation of IEP goal monitoring plan </a:t>
            </a:r>
            <a:r>
              <a:rPr kumimoji="0" lang="en-US" sz="2800" b="0" i="0" u="none" strike="noStrike" kern="1200" cap="none" spc="0" normalizeH="0" baseline="0" noProof="0">
                <a:ln>
                  <a:noFill/>
                </a:ln>
                <a:solidFill>
                  <a:srgbClr val="E5F1F8">
                    <a:lumMod val="10000"/>
                  </a:srgbClr>
                </a:solidFill>
                <a:effectLst/>
                <a:uLnTx/>
                <a:uFillTx/>
                <a:latin typeface="Calibri"/>
                <a:ea typeface="+mn-ea"/>
                <a:cs typeface="+mn-cs"/>
              </a:rPr>
              <a:t>[</a:t>
            </a:r>
            <a:r>
              <a:rPr kumimoji="0" lang="en-US" sz="2800" b="0" i="0" u="none" strike="noStrike" kern="1200" cap="none" spc="0" normalizeH="0" baseline="0" noProof="0">
                <a:ln>
                  <a:noFill/>
                </a:ln>
                <a:solidFill>
                  <a:srgbClr val="E5F1F8">
                    <a:lumMod val="10000"/>
                  </a:srgbClr>
                </a:solidFill>
                <a:effectLst/>
                <a:uLnTx/>
                <a:uFillTx/>
                <a:latin typeface="Calibri"/>
                <a:ea typeface="+mn-ea"/>
                <a:cs typeface="+mn-cs"/>
                <a:hlinkClick r:id="rId3"/>
              </a:rPr>
              <a:t>Sec. 300.320(a)(3)(</a:t>
            </a:r>
            <a:r>
              <a:rPr kumimoji="0" lang="en-US" sz="2800" b="0" i="0" u="none" strike="noStrike" kern="1200" cap="none" spc="0" normalizeH="0" baseline="0" noProof="0" err="1">
                <a:ln>
                  <a:noFill/>
                </a:ln>
                <a:solidFill>
                  <a:srgbClr val="E5F1F8">
                    <a:lumMod val="10000"/>
                  </a:srgbClr>
                </a:solidFill>
                <a:effectLst/>
                <a:uLnTx/>
                <a:uFillTx/>
                <a:latin typeface="Calibri"/>
                <a:ea typeface="+mn-ea"/>
                <a:cs typeface="+mn-cs"/>
                <a:hlinkClick r:id="rId3"/>
              </a:rPr>
              <a:t>i</a:t>
            </a:r>
            <a:r>
              <a:rPr kumimoji="0" lang="en-US" sz="2800" b="0" i="0" u="none" strike="noStrike" kern="1200" cap="none" spc="0" normalizeH="0" baseline="0" noProof="0">
                <a:ln>
                  <a:noFill/>
                </a:ln>
                <a:solidFill>
                  <a:srgbClr val="E5F1F8">
                    <a:lumMod val="10000"/>
                  </a:srgbClr>
                </a:solidFill>
                <a:effectLst/>
                <a:uLnTx/>
                <a:uFillTx/>
                <a:latin typeface="Calibri"/>
                <a:ea typeface="+mn-ea"/>
                <a:cs typeface="+mn-cs"/>
                <a:hlinkClick r:id="rId3"/>
              </a:rPr>
              <a:t>)</a:t>
            </a:r>
            <a:r>
              <a:rPr kumimoji="0" lang="en-US" sz="2800" b="0" i="0" u="none" strike="noStrike" kern="1200" cap="none" spc="0" normalizeH="0" baseline="0" noProof="0">
                <a:ln>
                  <a:noFill/>
                </a:ln>
                <a:solidFill>
                  <a:schemeClr val="tx1"/>
                </a:solidFill>
                <a:effectLst/>
                <a:uLnTx/>
                <a:uFillTx/>
                <a:latin typeface="Calibri"/>
                <a:ea typeface="+mn-ea"/>
                <a:cs typeface="+mn-cs"/>
              </a:rPr>
              <a:t>]</a:t>
            </a:r>
          </a:p>
          <a:p>
            <a:pPr marL="515938" lvl="1" indent="-342900" defTabSz="914400">
              <a:spcBef>
                <a:spcPts val="0"/>
              </a:spcBef>
              <a:buClrTx/>
              <a:buFont typeface="Arial" panose="020B0604020202020204" pitchFamily="34" charset="0"/>
              <a:buChar char="•"/>
              <a:defRPr/>
            </a:pPr>
            <a:r>
              <a:rPr lang="en-US" b="1">
                <a:solidFill>
                  <a:schemeClr val="tx1"/>
                </a:solidFill>
              </a:rPr>
              <a:t>Teaming infrastructure </a:t>
            </a:r>
            <a:r>
              <a:rPr lang="en-US">
                <a:solidFill>
                  <a:schemeClr val="tx1"/>
                </a:solidFill>
              </a:rPr>
              <a:t>facilitates support for school personnel to implement the IEP. </a:t>
            </a:r>
          </a:p>
          <a:p>
            <a:pPr marL="515938"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chemeClr val="tx1"/>
                </a:solidFill>
                <a:effectLst/>
                <a:uLnTx/>
                <a:uFillTx/>
                <a:latin typeface="Calibri"/>
                <a:ea typeface="+mn-ea"/>
                <a:cs typeface="+mn-cs"/>
              </a:rPr>
              <a:t>Tier 1</a:t>
            </a:r>
            <a:r>
              <a:rPr kumimoji="0" lang="en-US" sz="2800" b="0" i="0" u="none" strike="noStrike" kern="1200" cap="none" spc="0" normalizeH="0" baseline="0" noProof="0">
                <a:ln>
                  <a:noFill/>
                </a:ln>
                <a:solidFill>
                  <a:schemeClr val="tx1"/>
                </a:solidFill>
                <a:effectLst/>
                <a:uLnTx/>
                <a:uFillTx/>
                <a:latin typeface="Calibri"/>
                <a:ea typeface="+mn-ea"/>
                <a:cs typeface="+mn-cs"/>
              </a:rPr>
              <a:t> provides required access to the general curriculum through delivery of IEP supplementary aids and services.  </a:t>
            </a:r>
          </a:p>
          <a:p>
            <a:pPr marL="515938"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a:solidFill>
                  <a:schemeClr val="tx1"/>
                </a:solidFill>
              </a:rPr>
              <a:t>Intervention schedule </a:t>
            </a:r>
            <a:r>
              <a:rPr lang="en-US" dirty="0">
                <a:solidFill>
                  <a:schemeClr val="tx1"/>
                </a:solidFill>
              </a:rPr>
              <a:t>offers</a:t>
            </a:r>
            <a:r>
              <a:rPr lang="en-US" sz="2800">
                <a:solidFill>
                  <a:schemeClr val="tx1"/>
                </a:solidFill>
              </a:rPr>
              <a:t> time for delivery of SDI and related services.</a:t>
            </a:r>
          </a:p>
        </p:txBody>
      </p:sp>
      <p:pic>
        <p:nvPicPr>
          <p:cNvPr id="9" name="Content Placeholder 8" descr="MTSS graphic - progress monitoring, multilevel prevention system, and screening">
            <a:extLst>
              <a:ext uri="{FF2B5EF4-FFF2-40B4-BE49-F238E27FC236}">
                <a16:creationId xmlns:a16="http://schemas.microsoft.com/office/drawing/2014/main" id="{67C885C3-0450-61E1-A7F1-D41620FEC45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06444" y="1921669"/>
            <a:ext cx="3810000" cy="3562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BAA06D5A-66B7-65DC-63EC-C7C21415CB37}"/>
              </a:ext>
            </a:extLst>
          </p:cNvPr>
          <p:cNvSpPr>
            <a:spLocks noGrp="1"/>
          </p:cNvSpPr>
          <p:nvPr>
            <p:ph type="body" sz="quarter" idx="16"/>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483388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2" name="Title 1"/>
          <p:cNvSpPr>
            <a:spLocks noGrp="1"/>
          </p:cNvSpPr>
          <p:nvPr>
            <p:ph type="title"/>
          </p:nvPr>
        </p:nvSpPr>
        <p:spPr/>
        <p:txBody>
          <a:bodyPr>
            <a:normAutofit/>
          </a:bodyPr>
          <a:lstStyle/>
          <a:p>
            <a:pPr eaLnBrk="1" hangingPunct="1"/>
            <a:r>
              <a:rPr lang="en-US" altLang="en-US">
                <a:ea typeface="ＭＳ Ｐゴシック" panose="020B0600070205080204" pitchFamily="34" charset="-128"/>
              </a:rPr>
              <a:t>Special Education Leverages MTSS Levels of Prevention</a:t>
            </a:r>
            <a:endParaRPr altLang="en-US">
              <a:ea typeface="ＭＳ Ｐゴシック" panose="020B0600070205080204" pitchFamily="34" charset="-128"/>
            </a:endParaRPr>
          </a:p>
        </p:txBody>
      </p:sp>
      <p:graphicFrame>
        <p:nvGraphicFramePr>
          <p:cNvPr id="7" name="Content Placeholder 6" descr="This chart explains the differences between secondary or tier 2 interventions and intensive or tier 3 interventions.  The areas of instruction, duration and timeframe, group size, progress monitoring, and population served are compared across the two interventions in side-by-side columns. "/>
          <p:cNvGraphicFramePr>
            <a:graphicFrameLocks noGrp="1"/>
          </p:cNvGraphicFramePr>
          <p:nvPr>
            <p:ph sz="quarter" idx="15"/>
            <p:extLst>
              <p:ext uri="{D42A27DB-BD31-4B8C-83A1-F6EECF244321}">
                <p14:modId xmlns:p14="http://schemas.microsoft.com/office/powerpoint/2010/main" val="542762545"/>
              </p:ext>
            </p:extLst>
          </p:nvPr>
        </p:nvGraphicFramePr>
        <p:xfrm>
          <a:off x="457200" y="1279525"/>
          <a:ext cx="11337923" cy="4434325"/>
        </p:xfrm>
        <a:graphic>
          <a:graphicData uri="http://schemas.openxmlformats.org/drawingml/2006/table">
            <a:tbl>
              <a:tblPr firstRow="1">
                <a:tableStyleId>{B301B821-A1FF-4177-AEE7-76D212191A09}</a:tableStyleId>
              </a:tblPr>
              <a:tblGrid>
                <a:gridCol w="2294875">
                  <a:extLst>
                    <a:ext uri="{9D8B030D-6E8A-4147-A177-3AD203B41FA5}">
                      <a16:colId xmlns:a16="http://schemas.microsoft.com/office/drawing/2014/main" val="20000"/>
                    </a:ext>
                  </a:extLst>
                </a:gridCol>
                <a:gridCol w="3867974">
                  <a:extLst>
                    <a:ext uri="{9D8B030D-6E8A-4147-A177-3AD203B41FA5}">
                      <a16:colId xmlns:a16="http://schemas.microsoft.com/office/drawing/2014/main" val="20001"/>
                    </a:ext>
                  </a:extLst>
                </a:gridCol>
                <a:gridCol w="5175074">
                  <a:extLst>
                    <a:ext uri="{9D8B030D-6E8A-4147-A177-3AD203B41FA5}">
                      <a16:colId xmlns:a16="http://schemas.microsoft.com/office/drawing/2014/main" val="20002"/>
                    </a:ext>
                  </a:extLst>
                </a:gridCol>
              </a:tblGrid>
              <a:tr h="375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a:ln>
                            <a:noFill/>
                          </a:ln>
                          <a:effectLst/>
                        </a:rPr>
                        <a:t>Characteristics </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Tier 2 – Small Group </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Tier 3 – Intensive Intervention</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0"/>
                  </a:ext>
                </a:extLst>
              </a:tr>
              <a:tr h="944800">
                <a:tc>
                  <a:txBody>
                    <a:bodyPr/>
                    <a:lstStyle/>
                    <a:p>
                      <a:r>
                        <a:rPr lang="en-US" sz="1900" b="1"/>
                        <a:t>Instruction/</a:t>
                      </a:r>
                    </a:p>
                    <a:p>
                      <a:r>
                        <a:rPr lang="en-US" sz="1900" b="1"/>
                        <a:t>Intervention</a:t>
                      </a:r>
                      <a:r>
                        <a:rPr lang="en-US" sz="1900" b="1" baseline="0"/>
                        <a:t> Approach</a:t>
                      </a:r>
                      <a:endParaRPr lang="en-US" sz="1900" b="1">
                        <a:solidFill>
                          <a:schemeClr val="bg1"/>
                        </a:solidFill>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Follow </a:t>
                      </a:r>
                      <a:r>
                        <a:rPr kumimoji="0" lang="en-US" sz="1900" b="1" u="none" strike="noStrike" cap="none" normalizeH="0" baseline="0">
                          <a:ln>
                            <a:noFill/>
                          </a:ln>
                          <a:effectLst/>
                        </a:rPr>
                        <a:t>standardized evidence-based programs </a:t>
                      </a:r>
                      <a:r>
                        <a:rPr kumimoji="0" lang="en-US" sz="1900" u="none" strike="noStrike" cap="none" normalizeH="0" baseline="0">
                          <a:ln>
                            <a:noFill/>
                          </a:ln>
                          <a:effectLst/>
                        </a:rPr>
                        <a:t>as designed</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Use </a:t>
                      </a:r>
                      <a:r>
                        <a:rPr kumimoji="0" lang="en-US" sz="1900" b="1" u="none" strike="noStrike" cap="none" normalizeH="0" baseline="0">
                          <a:ln>
                            <a:noFill/>
                          </a:ln>
                          <a:effectLst/>
                        </a:rPr>
                        <a:t>standardized evidence-based program as a platform, but adapt instruction </a:t>
                      </a:r>
                      <a:r>
                        <a:rPr kumimoji="0" lang="en-US" sz="1900" u="none" strike="noStrike" cap="none" normalizeH="0" baseline="0">
                          <a:ln>
                            <a:noFill/>
                          </a:ln>
                          <a:effectLst/>
                        </a:rPr>
                        <a:t>based on student data </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1"/>
                  </a:ext>
                </a:extLst>
              </a:tr>
              <a:tr h="660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a:ln>
                            <a:noFill/>
                          </a:ln>
                          <a:effectLst/>
                        </a:rPr>
                        <a:t>Duration and timeframe</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Use duration and timeframe defined by developer</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Increase frequency and/or duration to meet student needs</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2"/>
                  </a:ext>
                </a:extLst>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a:ln>
                            <a:noFill/>
                          </a:ln>
                          <a:effectLst/>
                        </a:rPr>
                        <a:t>Group size </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3–7 students (as defined by developer)</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Decrease group size to meet student needs (no more than 3</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3"/>
                  </a:ext>
                </a:extLst>
              </a:tr>
              <a:tr h="6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a:ln>
                            <a:noFill/>
                          </a:ln>
                          <a:effectLst/>
                        </a:rPr>
                        <a:t>Progress Monitoring </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At least monthly</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Weekly</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4"/>
                  </a:ext>
                </a:extLst>
              </a:tr>
              <a:tr h="91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a:ln>
                            <a:noFill/>
                          </a:ln>
                          <a:effectLst/>
                        </a:rPr>
                        <a:t>Population served</a:t>
                      </a:r>
                      <a:endParaRPr kumimoji="0" lang="en-US" sz="19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At-risk (typically 15–20% of student population)</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a:ln>
                            <a:noFill/>
                          </a:ln>
                          <a:effectLst/>
                        </a:rPr>
                        <a:t>Significant and persistent learning and/or behavior needs (typically 3–5% of student population)</a:t>
                      </a:r>
                      <a:endParaRPr kumimoji="0" lang="en-US" sz="19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5"/>
                  </a:ext>
                </a:extLst>
              </a:tr>
            </a:tbl>
          </a:graphicData>
        </a:graphic>
      </p:graphicFrame>
      <p:sp>
        <p:nvSpPr>
          <p:cNvPr id="2" name="Text Placeholder 1">
            <a:extLst>
              <a:ext uri="{FF2B5EF4-FFF2-40B4-BE49-F238E27FC236}">
                <a16:creationId xmlns:a16="http://schemas.microsoft.com/office/drawing/2014/main" id="{5D1FE79F-460E-40AA-CE05-005ADE36F7B4}"/>
              </a:ext>
            </a:extLst>
          </p:cNvPr>
          <p:cNvSpPr>
            <a:spLocks noGrp="1"/>
          </p:cNvSpPr>
          <p:nvPr>
            <p:ph type="body" sz="quarter" idx="16"/>
          </p:nvPr>
        </p:nvSpPr>
        <p:spPr/>
        <p:txBody>
          <a:bodyPr/>
          <a:lstStyle/>
          <a:p>
            <a:r>
              <a:rPr lang="en-US"/>
              <a:t>Adapted with permission from the National Center on Intensive Intervention</a:t>
            </a:r>
          </a:p>
        </p:txBody>
      </p:sp>
      <p:sp>
        <p:nvSpPr>
          <p:cNvPr id="71713" name="Slide Number Placeholder 4"/>
          <p:cNvSpPr>
            <a:spLocks noGrp="1"/>
          </p:cNvSpPr>
          <p:nvPr>
            <p:ph type="sldNum" sz="quarter" idx="1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32" indent="-285744">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2971" indent="-228594">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160" indent="-228594">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349" indent="-228594">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537" indent="-228594"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726" indent="-228594"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8914" indent="-228594"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103" indent="-228594"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r" defTabSz="914377" rtl="0" eaLnBrk="1" fontAlgn="auto" latinLnBrk="0" hangingPunct="1">
              <a:lnSpc>
                <a:spcPct val="100000"/>
              </a:lnSpc>
              <a:spcBef>
                <a:spcPct val="0"/>
              </a:spcBef>
              <a:spcAft>
                <a:spcPts val="0"/>
              </a:spcAft>
              <a:buClrTx/>
              <a:buSzTx/>
              <a:buFont typeface="Wingdings" panose="05000000000000000000" pitchFamily="2" charset="2"/>
              <a:buNone/>
              <a:tabLst/>
              <a:defRPr/>
            </a:pPr>
            <a:fld id="{FCB65A33-A268-469F-9F47-DB3558FB02DA}" type="slidenum">
              <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ct val="0"/>
                </a:spcBef>
                <a:spcAft>
                  <a:spcPts val="0"/>
                </a:spcAft>
                <a:buClrTx/>
                <a:buSzTx/>
                <a:buFont typeface="Wingdings" panose="05000000000000000000" pitchFamily="2" charset="2"/>
                <a:buNone/>
                <a:tabLst/>
                <a:defRPr/>
              </a:pPr>
              <a:t>37</a:t>
            </a:fld>
            <a:endPar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850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5E75-7F6E-43FB-8FCA-6F993E43D979}"/>
              </a:ext>
            </a:extLst>
          </p:cNvPr>
          <p:cNvSpPr>
            <a:spLocks noGrp="1"/>
          </p:cNvSpPr>
          <p:nvPr>
            <p:ph type="title"/>
          </p:nvPr>
        </p:nvSpPr>
        <p:spPr>
          <a:xfrm>
            <a:off x="457200" y="136525"/>
            <a:ext cx="10999694" cy="1344929"/>
          </a:xfrm>
        </p:spPr>
        <p:txBody>
          <a:bodyPr>
            <a:normAutofit/>
          </a:bodyPr>
          <a:lstStyle/>
          <a:p>
            <a:r>
              <a:rPr lang="en-US" sz="4000"/>
              <a:t>MTSS provides infrastructure for the delivery of the IEP’s</a:t>
            </a:r>
            <a:r>
              <a:rPr lang="en-US"/>
              <a:t> statement </a:t>
            </a:r>
            <a:r>
              <a:rPr lang="en-US" sz="4000"/>
              <a:t>of services and aids.</a:t>
            </a:r>
          </a:p>
        </p:txBody>
      </p:sp>
      <p:sp>
        <p:nvSpPr>
          <p:cNvPr id="3" name="Content Placeholder 2">
            <a:extLst>
              <a:ext uri="{FF2B5EF4-FFF2-40B4-BE49-F238E27FC236}">
                <a16:creationId xmlns:a16="http://schemas.microsoft.com/office/drawing/2014/main" id="{8F278D10-9EB7-4367-B8B4-E3178CA015C3}"/>
              </a:ext>
            </a:extLst>
          </p:cNvPr>
          <p:cNvSpPr>
            <a:spLocks noGrp="1"/>
          </p:cNvSpPr>
          <p:nvPr>
            <p:ph sz="quarter" idx="15"/>
          </p:nvPr>
        </p:nvSpPr>
        <p:spPr>
          <a:xfrm>
            <a:off x="457199" y="1672006"/>
            <a:ext cx="4749501" cy="4846320"/>
          </a:xfrm>
        </p:spPr>
        <p:txBody>
          <a:bodyPr vert="horz" lIns="0" tIns="0" rIns="0" bIns="0" rtlCol="0" anchor="t">
            <a:normAutofit/>
          </a:bodyPr>
          <a:lstStyle/>
          <a:p>
            <a:pPr marL="0" indent="0" fontAlgn="base">
              <a:lnSpc>
                <a:spcPct val="110000"/>
              </a:lnSpc>
              <a:spcBef>
                <a:spcPts val="0"/>
              </a:spcBef>
              <a:buNone/>
            </a:pPr>
            <a:r>
              <a:rPr lang="en-US" sz="2400">
                <a:solidFill>
                  <a:schemeClr val="tx1"/>
                </a:solidFill>
              </a:rPr>
              <a:t>“(4) A statement of the </a:t>
            </a:r>
            <a:r>
              <a:rPr lang="en-US" sz="2400" b="1">
                <a:solidFill>
                  <a:schemeClr val="tx1"/>
                </a:solidFill>
              </a:rPr>
              <a:t>special education </a:t>
            </a:r>
            <a:r>
              <a:rPr lang="en-US" sz="2400">
                <a:solidFill>
                  <a:schemeClr val="tx1"/>
                </a:solidFill>
              </a:rPr>
              <a:t>and </a:t>
            </a:r>
            <a:r>
              <a:rPr lang="en-US" sz="2400" b="1">
                <a:solidFill>
                  <a:schemeClr val="tx1"/>
                </a:solidFill>
              </a:rPr>
              <a:t>related services </a:t>
            </a:r>
            <a:r>
              <a:rPr lang="en-US" sz="2400">
                <a:solidFill>
                  <a:schemeClr val="tx1"/>
                </a:solidFill>
              </a:rPr>
              <a:t>and </a:t>
            </a:r>
            <a:r>
              <a:rPr lang="en-US" sz="2400" b="1">
                <a:solidFill>
                  <a:schemeClr val="tx1"/>
                </a:solidFill>
              </a:rPr>
              <a:t>supplementary aids and services</a:t>
            </a:r>
            <a:r>
              <a:rPr lang="en-US" sz="2400">
                <a:solidFill>
                  <a:schemeClr val="tx1"/>
                </a:solidFill>
              </a:rPr>
              <a:t>, based on peer-reviewed research to the extent practicable, to be provided to the child, or on behalf of the child, and a statement of the </a:t>
            </a:r>
            <a:r>
              <a:rPr lang="en-US" sz="2400" b="1">
                <a:solidFill>
                  <a:schemeClr val="tx1"/>
                </a:solidFill>
              </a:rPr>
              <a:t>program modifications or supports</a:t>
            </a:r>
            <a:r>
              <a:rPr lang="en-US" sz="2400">
                <a:solidFill>
                  <a:schemeClr val="tx1"/>
                </a:solidFill>
              </a:rPr>
              <a:t> for school personnel that will be provided… </a:t>
            </a:r>
            <a:r>
              <a:rPr lang="en-US" sz="2400">
                <a:sym typeface="Symbol" panose="05050102010706020507" pitchFamily="18" charset="2"/>
              </a:rPr>
              <a:t></a:t>
            </a:r>
            <a:r>
              <a:rPr lang="en-US" sz="2400"/>
              <a:t>	</a:t>
            </a:r>
          </a:p>
        </p:txBody>
      </p:sp>
      <p:pic>
        <p:nvPicPr>
          <p:cNvPr id="6" name="Picture 5" descr="MTSS triangle">
            <a:extLst>
              <a:ext uri="{FF2B5EF4-FFF2-40B4-BE49-F238E27FC236}">
                <a16:creationId xmlns:a16="http://schemas.microsoft.com/office/drawing/2014/main" id="{6053D1C1-1F69-3B89-749F-EED151118B20}"/>
              </a:ext>
            </a:extLst>
          </p:cNvPr>
          <p:cNvPicPr>
            <a:picLocks noChangeAspect="1"/>
          </p:cNvPicPr>
          <p:nvPr/>
        </p:nvPicPr>
        <p:blipFill>
          <a:blip r:embed="rId3"/>
          <a:stretch>
            <a:fillRect/>
          </a:stretch>
        </p:blipFill>
        <p:spPr>
          <a:xfrm>
            <a:off x="5895192" y="1682054"/>
            <a:ext cx="4857812" cy="4549677"/>
          </a:xfrm>
          <a:prstGeom prst="rect">
            <a:avLst/>
          </a:prstGeom>
        </p:spPr>
      </p:pic>
      <p:sp>
        <p:nvSpPr>
          <p:cNvPr id="4" name="Text Placeholder 3">
            <a:extLst>
              <a:ext uri="{FF2B5EF4-FFF2-40B4-BE49-F238E27FC236}">
                <a16:creationId xmlns:a16="http://schemas.microsoft.com/office/drawing/2014/main" id="{1DDA9F9A-5E1B-4FFB-8372-C3E1487404D8}"/>
              </a:ext>
            </a:extLst>
          </p:cNvPr>
          <p:cNvSpPr>
            <a:spLocks noGrp="1"/>
          </p:cNvSpPr>
          <p:nvPr>
            <p:ph type="body" sz="quarter" idx="16"/>
          </p:nvPr>
        </p:nvSpPr>
        <p:spPr/>
        <p:txBody>
          <a:bodyPr/>
          <a:lstStyle/>
          <a:p>
            <a:r>
              <a:rPr lang="en-US">
                <a:hlinkClick r:id="rId4"/>
              </a:rPr>
              <a:t>IDEA, Sec. 300.320(a)(4)</a:t>
            </a:r>
            <a:r>
              <a:rPr lang="en-US"/>
              <a:t>; emphasis added</a:t>
            </a:r>
          </a:p>
        </p:txBody>
      </p:sp>
      <p:sp>
        <p:nvSpPr>
          <p:cNvPr id="5" name="Slide Number Placeholder 4">
            <a:extLst>
              <a:ext uri="{FF2B5EF4-FFF2-40B4-BE49-F238E27FC236}">
                <a16:creationId xmlns:a16="http://schemas.microsoft.com/office/drawing/2014/main" id="{61C3F690-439C-40B8-A764-454B806BEE3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288967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F3B33-333E-1320-E3CA-9793D038F741}"/>
              </a:ext>
            </a:extLst>
          </p:cNvPr>
          <p:cNvSpPr>
            <a:spLocks noGrp="1"/>
          </p:cNvSpPr>
          <p:nvPr>
            <p:ph type="title"/>
          </p:nvPr>
        </p:nvSpPr>
        <p:spPr/>
        <p:txBody>
          <a:bodyPr/>
          <a:lstStyle/>
          <a:p>
            <a:r>
              <a:rPr lang="en-US"/>
              <a:t>High-leverage practices (HLPs) with MTSS</a:t>
            </a:r>
          </a:p>
        </p:txBody>
      </p:sp>
      <p:sp>
        <p:nvSpPr>
          <p:cNvPr id="5" name="Content Placeholder 4">
            <a:extLst>
              <a:ext uri="{FF2B5EF4-FFF2-40B4-BE49-F238E27FC236}">
                <a16:creationId xmlns:a16="http://schemas.microsoft.com/office/drawing/2014/main" id="{57930526-1DC6-14F0-A004-8B4E20862E6F}"/>
              </a:ext>
            </a:extLst>
          </p:cNvPr>
          <p:cNvSpPr>
            <a:spLocks noGrp="1"/>
          </p:cNvSpPr>
          <p:nvPr>
            <p:ph sz="quarter" idx="15"/>
          </p:nvPr>
        </p:nvSpPr>
        <p:spPr>
          <a:xfrm>
            <a:off x="457200" y="1280160"/>
            <a:ext cx="6621332" cy="4846320"/>
          </a:xfrm>
        </p:spPr>
        <p:txBody>
          <a:bodyPr/>
          <a:lstStyle/>
          <a:p>
            <a:r>
              <a:rPr lang="en-US">
                <a:solidFill>
                  <a:schemeClr val="tx1"/>
                </a:solidFill>
              </a:rPr>
              <a:t>While HLPs are not SDI, their use is essential for the design and delivery of IEP’s, SDI, and related services and ensuring access to the general curriculum. </a:t>
            </a:r>
          </a:p>
          <a:p>
            <a:endParaRPr lang="en-US"/>
          </a:p>
        </p:txBody>
      </p:sp>
      <p:sp>
        <p:nvSpPr>
          <p:cNvPr id="6" name="Text Placeholder 5">
            <a:extLst>
              <a:ext uri="{FF2B5EF4-FFF2-40B4-BE49-F238E27FC236}">
                <a16:creationId xmlns:a16="http://schemas.microsoft.com/office/drawing/2014/main" id="{CACD3D9D-7510-4971-408A-2F4A46F01940}"/>
              </a:ext>
            </a:extLst>
          </p:cNvPr>
          <p:cNvSpPr>
            <a:spLocks noGrp="1"/>
          </p:cNvSpPr>
          <p:nvPr>
            <p:ph type="body" sz="quarter" idx="16"/>
          </p:nvPr>
        </p:nvSpPr>
        <p:spPr/>
        <p:txBody>
          <a:bodyPr/>
          <a:lstStyle/>
          <a:p>
            <a:endParaRPr lang="en-US"/>
          </a:p>
        </p:txBody>
      </p:sp>
      <p:pic>
        <p:nvPicPr>
          <p:cNvPr id="2" name="Picture 1">
            <a:extLst>
              <a:ext uri="{FF2B5EF4-FFF2-40B4-BE49-F238E27FC236}">
                <a16:creationId xmlns:a16="http://schemas.microsoft.com/office/drawing/2014/main" id="{16EAF46D-D6EE-C0AC-0A85-FEFA11C003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02166" y="937283"/>
            <a:ext cx="4292959" cy="4983433"/>
          </a:xfrm>
          <a:prstGeom prst="rect">
            <a:avLst/>
          </a:prstGeom>
        </p:spPr>
      </p:pic>
    </p:spTree>
    <p:extLst>
      <p:ext uri="{BB962C8B-B14F-4D97-AF65-F5344CB8AC3E}">
        <p14:creationId xmlns:p14="http://schemas.microsoft.com/office/powerpoint/2010/main" val="123945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AE39-447A-41C3-B1E8-BDB7DDDEF9EC}"/>
              </a:ext>
            </a:extLst>
          </p:cNvPr>
          <p:cNvSpPr>
            <a:spLocks noGrp="1"/>
          </p:cNvSpPr>
          <p:nvPr>
            <p:ph type="title"/>
          </p:nvPr>
        </p:nvSpPr>
        <p:spPr>
          <a:xfrm>
            <a:off x="457200" y="0"/>
            <a:ext cx="11338560" cy="1107996"/>
          </a:xfrm>
        </p:spPr>
        <p:txBody>
          <a:bodyPr anchor="b">
            <a:normAutofit/>
          </a:bodyPr>
          <a:lstStyle/>
          <a:p>
            <a:r>
              <a:rPr lang="en-US"/>
              <a:t>Share a takeaway or two from yesterday in the chat!</a:t>
            </a:r>
          </a:p>
        </p:txBody>
      </p:sp>
      <p:pic>
        <p:nvPicPr>
          <p:cNvPr id="7" name="Picture 6" descr="What are you most excited about from what you learned yesterday? What questions do you still have?">
            <a:extLst>
              <a:ext uri="{FF2B5EF4-FFF2-40B4-BE49-F238E27FC236}">
                <a16:creationId xmlns:a16="http://schemas.microsoft.com/office/drawing/2014/main" id="{B3B1EA00-DD26-423F-9D7C-D939C83049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2" r="-1" b="10929"/>
          <a:stretch/>
        </p:blipFill>
        <p:spPr>
          <a:xfrm>
            <a:off x="457200" y="1280160"/>
            <a:ext cx="11338560" cy="4846320"/>
          </a:xfrm>
          <a:prstGeom prst="rect">
            <a:avLst/>
          </a:prstGeom>
          <a:noFill/>
        </p:spPr>
      </p:pic>
      <p:sp>
        <p:nvSpPr>
          <p:cNvPr id="8" name="Rectangle: Rounded Corners 7">
            <a:extLst>
              <a:ext uri="{FF2B5EF4-FFF2-40B4-BE49-F238E27FC236}">
                <a16:creationId xmlns:a16="http://schemas.microsoft.com/office/drawing/2014/main" id="{68B620AD-4BBC-4AE3-829F-8A51C6E520DB}"/>
              </a:ext>
            </a:extLst>
          </p:cNvPr>
          <p:cNvSpPr/>
          <p:nvPr/>
        </p:nvSpPr>
        <p:spPr>
          <a:xfrm>
            <a:off x="1073020" y="1726163"/>
            <a:ext cx="4086809" cy="39375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800">
                <a:solidFill>
                  <a:schemeClr val="tx1"/>
                </a:solidFill>
              </a:rPr>
              <a:t>What are you most excited about from what you learned yesterday? </a:t>
            </a:r>
          </a:p>
          <a:p>
            <a:pPr marL="342900" indent="-342900">
              <a:buFont typeface="Arial" panose="020B0604020202020204" pitchFamily="34" charset="0"/>
              <a:buChar char="•"/>
            </a:pPr>
            <a:r>
              <a:rPr lang="en-US" sz="2800">
                <a:solidFill>
                  <a:schemeClr val="tx1"/>
                </a:solidFill>
              </a:rPr>
              <a:t>What questions do you still have? </a:t>
            </a:r>
          </a:p>
        </p:txBody>
      </p:sp>
      <p:sp>
        <p:nvSpPr>
          <p:cNvPr id="5" name="Slide Number Placeholder 4">
            <a:extLst>
              <a:ext uri="{FF2B5EF4-FFF2-40B4-BE49-F238E27FC236}">
                <a16:creationId xmlns:a16="http://schemas.microsoft.com/office/drawing/2014/main" id="{7503BDDF-0CE7-4B72-9F54-16ACE0CFACEF}"/>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4</a:t>
            </a:fld>
            <a:endParaRPr lang="en-US"/>
          </a:p>
        </p:txBody>
      </p:sp>
    </p:spTree>
    <p:extLst>
      <p:ext uri="{BB962C8B-B14F-4D97-AF65-F5344CB8AC3E}">
        <p14:creationId xmlns:p14="http://schemas.microsoft.com/office/powerpoint/2010/main" val="3270711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e71d2cd2eb_0_188"/>
          <p:cNvSpPr txBox="1">
            <a:spLocks noGrp="1"/>
          </p:cNvSpPr>
          <p:nvPr>
            <p:ph type="title"/>
          </p:nvPr>
        </p:nvSpPr>
        <p:spPr>
          <a:xfrm>
            <a:off x="426800" y="49717"/>
            <a:ext cx="11338400" cy="1108000"/>
          </a:xfrm>
          <a:prstGeom prst="rect">
            <a:avLst/>
          </a:prstGeom>
        </p:spPr>
        <p:txBody>
          <a:bodyPr spcFirstLastPara="1" vert="horz" wrap="square" lIns="0" tIns="0" rIns="0" bIns="0" rtlCol="0" anchor="b" anchorCtr="0">
            <a:noAutofit/>
          </a:bodyPr>
          <a:lstStyle/>
          <a:p>
            <a:r>
              <a:rPr lang="en-US"/>
              <a:t>Six high-Leverage, Evidence-Based Practices in MTSS</a:t>
            </a:r>
            <a:r>
              <a:rPr lang="en-US">
                <a:solidFill>
                  <a:schemeClr val="bg1"/>
                </a:solidFill>
              </a:rPr>
              <a:t>-1</a:t>
            </a:r>
            <a:endParaRPr>
              <a:solidFill>
                <a:schemeClr val="bg1"/>
              </a:solidFill>
            </a:endParaRPr>
          </a:p>
        </p:txBody>
      </p:sp>
      <p:sp>
        <p:nvSpPr>
          <p:cNvPr id="277" name="Google Shape;277;ge71d2cd2eb_0_188"/>
          <p:cNvSpPr/>
          <p:nvPr/>
        </p:nvSpPr>
        <p:spPr>
          <a:xfrm>
            <a:off x="407867" y="1271067"/>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Planning for Instruction</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ge71d2cd2eb_0_188"/>
          <p:cNvSpPr/>
          <p:nvPr/>
        </p:nvSpPr>
        <p:spPr>
          <a:xfrm>
            <a:off x="407867" y="2968167"/>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Delivering Instruction</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ge71d2cd2eb_0_188"/>
          <p:cNvSpPr/>
          <p:nvPr/>
        </p:nvSpPr>
        <p:spPr>
          <a:xfrm>
            <a:off x="407867" y="4665267"/>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Reviewing and Intensifying Instruction</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ge71d2cd2eb_0_188"/>
          <p:cNvSpPr/>
          <p:nvPr/>
        </p:nvSpPr>
        <p:spPr>
          <a:xfrm>
            <a:off x="6493200" y="1271067"/>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Cognitive and Metacognitive Strategies</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2" name="Google Shape;282;ge71d2cd2eb_0_188"/>
          <p:cNvSpPr/>
          <p:nvPr/>
        </p:nvSpPr>
        <p:spPr>
          <a:xfrm>
            <a:off x="6542533" y="2968167"/>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Teaching Social Behaviors</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1" name="Google Shape;281;ge71d2cd2eb_0_188"/>
          <p:cNvSpPr/>
          <p:nvPr/>
        </p:nvSpPr>
        <p:spPr>
          <a:xfrm>
            <a:off x="6542533" y="4656160"/>
            <a:ext cx="5302400" cy="14704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Calibri"/>
                <a:cs typeface="Calibri"/>
                <a:sym typeface="Calibri"/>
              </a:rPr>
              <a:t>Instructional Technology</a:t>
            </a:r>
            <a:endParaRPr kumimoji="0" sz="36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8946D-D5F7-4331-9485-E2715F7A2CFF}"/>
              </a:ext>
            </a:extLst>
          </p:cNvPr>
          <p:cNvSpPr>
            <a:spLocks noGrp="1"/>
          </p:cNvSpPr>
          <p:nvPr>
            <p:ph type="sldNum" idx="12"/>
          </p:nvPr>
        </p:nvSpPr>
        <p:spPr>
          <a:xfrm>
            <a:off x="11875552" y="6558110"/>
            <a:ext cx="397728" cy="2727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a:ln>
                  <a:noFill/>
                </a:ln>
                <a:solidFill>
                  <a:srgbClr val="59565A"/>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59565A"/>
              </a:solidFill>
              <a:effectLst/>
              <a:uLnTx/>
              <a:uFillTx/>
              <a:latin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2D8C2-74F9-CC9C-188D-3782851F03E8}"/>
              </a:ext>
            </a:extLst>
          </p:cNvPr>
          <p:cNvSpPr>
            <a:spLocks noGrp="1"/>
          </p:cNvSpPr>
          <p:nvPr>
            <p:ph type="ctrTitle"/>
          </p:nvPr>
        </p:nvSpPr>
        <p:spPr/>
        <p:txBody>
          <a:bodyPr/>
          <a:lstStyle/>
          <a:p>
            <a:r>
              <a:rPr lang="en-US"/>
              <a:t>MTSS and the IEP: Common Questions and Answers</a:t>
            </a:r>
          </a:p>
        </p:txBody>
      </p:sp>
      <p:sp>
        <p:nvSpPr>
          <p:cNvPr id="6" name="Subtitle 5">
            <a:extLst>
              <a:ext uri="{FF2B5EF4-FFF2-40B4-BE49-F238E27FC236}">
                <a16:creationId xmlns:a16="http://schemas.microsoft.com/office/drawing/2014/main" id="{17296EEF-166A-4B19-326E-70E82FFC2D6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2AFBB74-53A2-386E-E95E-51D598D7E547}"/>
              </a:ext>
            </a:extLst>
          </p:cNvPr>
          <p:cNvSpPr>
            <a:spLocks noGrp="1"/>
          </p:cNvSpPr>
          <p:nvPr>
            <p:ph type="sldNum" sz="quarter" idx="11"/>
          </p:nvPr>
        </p:nvSpPr>
        <p:spPr/>
        <p:txBody>
          <a:bodyPr/>
          <a:lstStyle/>
          <a:p>
            <a:fld id="{00000000-1234-1234-1234-123412341234}" type="slidenum">
              <a:rPr lang="en" smtClean="0"/>
              <a:pPr/>
              <a:t>41</a:t>
            </a:fld>
            <a:endParaRPr lang="en"/>
          </a:p>
        </p:txBody>
      </p:sp>
    </p:spTree>
    <p:extLst>
      <p:ext uri="{BB962C8B-B14F-4D97-AF65-F5344CB8AC3E}">
        <p14:creationId xmlns:p14="http://schemas.microsoft.com/office/powerpoint/2010/main" val="2441091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51F2-461F-3CE7-B448-5FD3057D6239}"/>
              </a:ext>
            </a:extLst>
          </p:cNvPr>
          <p:cNvSpPr>
            <a:spLocks noGrp="1"/>
          </p:cNvSpPr>
          <p:nvPr>
            <p:ph type="title"/>
          </p:nvPr>
        </p:nvSpPr>
        <p:spPr/>
        <p:txBody>
          <a:bodyPr/>
          <a:lstStyle/>
          <a:p>
            <a:r>
              <a:rPr lang="en-US"/>
              <a:t>What if we are in the initial phases of MTSS implementation? </a:t>
            </a:r>
          </a:p>
        </p:txBody>
      </p:sp>
      <p:sp>
        <p:nvSpPr>
          <p:cNvPr id="3" name="Content Placeholder 2">
            <a:extLst>
              <a:ext uri="{FF2B5EF4-FFF2-40B4-BE49-F238E27FC236}">
                <a16:creationId xmlns:a16="http://schemas.microsoft.com/office/drawing/2014/main" id="{D4566796-F7EC-C76B-1035-B9D98C49DF8E}"/>
              </a:ext>
            </a:extLst>
          </p:cNvPr>
          <p:cNvSpPr>
            <a:spLocks noGrp="1"/>
          </p:cNvSpPr>
          <p:nvPr>
            <p:ph sz="quarter" idx="15"/>
          </p:nvPr>
        </p:nvSpPr>
        <p:spPr/>
        <p:txBody>
          <a:bodyPr>
            <a:normAutofit/>
          </a:bodyPr>
          <a:lstStyle/>
          <a:p>
            <a:pPr marL="0" indent="0" algn="ctr">
              <a:buNone/>
            </a:pPr>
            <a:endParaRPr lang="en-US" sz="3600">
              <a:solidFill>
                <a:schemeClr val="tx1"/>
              </a:solidFill>
            </a:endParaRPr>
          </a:p>
          <a:p>
            <a:pPr marL="0" indent="0" algn="ctr">
              <a:buNone/>
            </a:pPr>
            <a:r>
              <a:rPr lang="en-US" sz="3600">
                <a:solidFill>
                  <a:schemeClr val="tx1"/>
                </a:solidFill>
              </a:rPr>
              <a:t>Regardless of phase of MTSS implementation, schools are still legally obligated to provide a free appropriate public education (FAPE) in the least restrictive environment (LRE) through the IEP for eligible students. </a:t>
            </a:r>
          </a:p>
        </p:txBody>
      </p:sp>
      <p:sp>
        <p:nvSpPr>
          <p:cNvPr id="6" name="Text Placeholder 5">
            <a:extLst>
              <a:ext uri="{FF2B5EF4-FFF2-40B4-BE49-F238E27FC236}">
                <a16:creationId xmlns:a16="http://schemas.microsoft.com/office/drawing/2014/main" id="{96014D3D-46CB-A9FF-938D-F311A6795CE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0C34421-4ECD-E7EF-6DF3-DCDA3FECA2F5}"/>
              </a:ext>
            </a:extLst>
          </p:cNvPr>
          <p:cNvSpPr>
            <a:spLocks noGrp="1"/>
          </p:cNvSpPr>
          <p:nvPr>
            <p:ph type="sldNum" sz="quarter" idx="14"/>
          </p:nvPr>
        </p:nvSpPr>
        <p:spPr/>
        <p:txBody>
          <a:bodyPr/>
          <a:lstStyle/>
          <a:p>
            <a:fld id="{99A20822-4A49-4D36-86E3-300BA48D3F00}" type="slidenum">
              <a:rPr lang="en-US" smtClean="0"/>
              <a:pPr/>
              <a:t>42</a:t>
            </a:fld>
            <a:endParaRPr lang="en-US"/>
          </a:p>
        </p:txBody>
      </p:sp>
    </p:spTree>
    <p:extLst>
      <p:ext uri="{BB962C8B-B14F-4D97-AF65-F5344CB8AC3E}">
        <p14:creationId xmlns:p14="http://schemas.microsoft.com/office/powerpoint/2010/main" val="295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A441F2-9495-6B9D-C46F-3A7EEF71D312}"/>
              </a:ext>
            </a:extLst>
          </p:cNvPr>
          <p:cNvSpPr>
            <a:spLocks noGrp="1"/>
          </p:cNvSpPr>
          <p:nvPr>
            <p:ph type="title"/>
          </p:nvPr>
        </p:nvSpPr>
        <p:spPr/>
        <p:txBody>
          <a:bodyPr/>
          <a:lstStyle/>
          <a:p>
            <a:r>
              <a:rPr lang="en-US"/>
              <a:t>What interventions can we use for SDI? </a:t>
            </a:r>
          </a:p>
        </p:txBody>
      </p:sp>
      <p:sp>
        <p:nvSpPr>
          <p:cNvPr id="6" name="Content Placeholder 5">
            <a:extLst>
              <a:ext uri="{FF2B5EF4-FFF2-40B4-BE49-F238E27FC236}">
                <a16:creationId xmlns:a16="http://schemas.microsoft.com/office/drawing/2014/main" id="{F05E2108-EF05-8A54-6319-5CFC01FF93BC}"/>
              </a:ext>
            </a:extLst>
          </p:cNvPr>
          <p:cNvSpPr>
            <a:spLocks noGrp="1"/>
          </p:cNvSpPr>
          <p:nvPr>
            <p:ph sz="quarter" idx="15"/>
          </p:nvPr>
        </p:nvSpPr>
        <p:spPr/>
        <p:txBody>
          <a:bodyPr>
            <a:normAutofit/>
          </a:bodyPr>
          <a:lstStyle/>
          <a:p>
            <a:pPr marL="0" indent="0" algn="ctr">
              <a:buNone/>
            </a:pPr>
            <a:endParaRPr lang="en-US" sz="3200">
              <a:effectLst/>
              <a:latin typeface="Calibri" panose="020F0502020204030204" pitchFamily="34" charset="0"/>
              <a:ea typeface="Times New Roman" panose="02020603050405020304" pitchFamily="18" charset="0"/>
            </a:endParaRPr>
          </a:p>
          <a:p>
            <a:pPr marL="0" indent="0" algn="ctr">
              <a:buNone/>
            </a:pPr>
            <a:r>
              <a:rPr lang="en-US" sz="3200">
                <a:solidFill>
                  <a:schemeClr val="tx1"/>
                </a:solidFill>
                <a:effectLst/>
                <a:latin typeface="Calibri" panose="020F0502020204030204" pitchFamily="34" charset="0"/>
                <a:ea typeface="Times New Roman" panose="02020603050405020304" pitchFamily="18" charset="0"/>
              </a:rPr>
              <a:t>SDI is not a program and cannot be purchased. However, some students’ SDI may be delivered using existing standardized, purchased programs within MTSS depending on their individual needs.</a:t>
            </a:r>
            <a:endParaRPr lang="en-US" sz="3200">
              <a:solidFill>
                <a:schemeClr val="tx1"/>
              </a:solidFill>
            </a:endParaRPr>
          </a:p>
        </p:txBody>
      </p:sp>
      <p:sp>
        <p:nvSpPr>
          <p:cNvPr id="8" name="Text Placeholder 7">
            <a:extLst>
              <a:ext uri="{FF2B5EF4-FFF2-40B4-BE49-F238E27FC236}">
                <a16:creationId xmlns:a16="http://schemas.microsoft.com/office/drawing/2014/main" id="{2C64F760-DAAE-5C45-94A6-D3CC4002558F}"/>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9514B461-1E70-A4D6-2B17-13C2C2BCF60F}"/>
              </a:ext>
            </a:extLst>
          </p:cNvPr>
          <p:cNvSpPr>
            <a:spLocks noGrp="1"/>
          </p:cNvSpPr>
          <p:nvPr>
            <p:ph type="sldNum" sz="quarter" idx="14"/>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17911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4641-A272-42C0-AFC0-6270B55BF7E4}"/>
              </a:ext>
            </a:extLst>
          </p:cNvPr>
          <p:cNvSpPr>
            <a:spLocks noGrp="1"/>
          </p:cNvSpPr>
          <p:nvPr>
            <p:ph type="title"/>
          </p:nvPr>
        </p:nvSpPr>
        <p:spPr/>
        <p:txBody>
          <a:bodyPr/>
          <a:lstStyle/>
          <a:p>
            <a:r>
              <a:rPr lang="en-US"/>
              <a:t>What supports are available to support special education teachers in their role within MTSS? </a:t>
            </a:r>
          </a:p>
        </p:txBody>
      </p:sp>
      <p:pic>
        <p:nvPicPr>
          <p:cNvPr id="8" name="Picture 7" descr="NCII webpage screenshot">
            <a:extLst>
              <a:ext uri="{FF2B5EF4-FFF2-40B4-BE49-F238E27FC236}">
                <a16:creationId xmlns:a16="http://schemas.microsoft.com/office/drawing/2014/main" id="{59A2B805-0A43-4792-94E4-CEFD9CA24F4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18124" y="1495666"/>
            <a:ext cx="8230688" cy="4419194"/>
          </a:xfrm>
          <a:prstGeom prst="rect">
            <a:avLst/>
          </a:prstGeom>
        </p:spPr>
      </p:pic>
      <p:pic>
        <p:nvPicPr>
          <p:cNvPr id="11" name="Picture 10" descr="NCII resource screenshot">
            <a:extLst>
              <a:ext uri="{FF2B5EF4-FFF2-40B4-BE49-F238E27FC236}">
                <a16:creationId xmlns:a16="http://schemas.microsoft.com/office/drawing/2014/main" id="{F51BDBB3-6D5B-47A4-916E-50543EABC56D}"/>
              </a:ext>
            </a:extLst>
          </p:cNvPr>
          <p:cNvPicPr>
            <a:picLocks noChangeAspect="1"/>
          </p:cNvPicPr>
          <p:nvPr/>
        </p:nvPicPr>
        <p:blipFill>
          <a:blip r:embed="rId3"/>
          <a:stretch>
            <a:fillRect/>
          </a:stretch>
        </p:blipFill>
        <p:spPr>
          <a:xfrm>
            <a:off x="7177212" y="1495666"/>
            <a:ext cx="2743200" cy="4228122"/>
          </a:xfrm>
          <a:prstGeom prst="rect">
            <a:avLst/>
          </a:prstGeom>
          <a:ln>
            <a:solidFill>
              <a:schemeClr val="bg1">
                <a:lumMod val="75000"/>
              </a:schemeClr>
            </a:solidFill>
          </a:ln>
        </p:spPr>
      </p:pic>
      <p:pic>
        <p:nvPicPr>
          <p:cNvPr id="9" name="Picture 8" descr="Five Steps of DBI screenshot">
            <a:extLst>
              <a:ext uri="{FF2B5EF4-FFF2-40B4-BE49-F238E27FC236}">
                <a16:creationId xmlns:a16="http://schemas.microsoft.com/office/drawing/2014/main" id="{774164DA-A97A-77A4-7B1D-594CE8AD41BB}"/>
              </a:ext>
            </a:extLst>
          </p:cNvPr>
          <p:cNvPicPr>
            <a:picLocks noChangeAspect="1"/>
          </p:cNvPicPr>
          <p:nvPr/>
        </p:nvPicPr>
        <p:blipFill>
          <a:blip r:embed="rId4"/>
          <a:stretch>
            <a:fillRect/>
          </a:stretch>
        </p:blipFill>
        <p:spPr>
          <a:xfrm>
            <a:off x="9234613" y="2012113"/>
            <a:ext cx="2555665" cy="3377129"/>
          </a:xfrm>
          <a:prstGeom prst="rect">
            <a:avLst/>
          </a:prstGeom>
        </p:spPr>
      </p:pic>
      <p:sp>
        <p:nvSpPr>
          <p:cNvPr id="5" name="Rectangle: Rounded Corners 4">
            <a:extLst>
              <a:ext uri="{FF2B5EF4-FFF2-40B4-BE49-F238E27FC236}">
                <a16:creationId xmlns:a16="http://schemas.microsoft.com/office/drawing/2014/main" id="{AD31C023-EA10-4E40-B70B-4E215211F35D}"/>
              </a:ext>
            </a:extLst>
          </p:cNvPr>
          <p:cNvSpPr/>
          <p:nvPr/>
        </p:nvSpPr>
        <p:spPr>
          <a:xfrm>
            <a:off x="143163" y="4256938"/>
            <a:ext cx="1724025" cy="14668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Connect 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@MTSSCenter &amp;  @TheNCII</a:t>
            </a:r>
          </a:p>
        </p:txBody>
      </p:sp>
      <p:sp>
        <p:nvSpPr>
          <p:cNvPr id="10" name="Text Placeholder 9">
            <a:extLst>
              <a:ext uri="{FF2B5EF4-FFF2-40B4-BE49-F238E27FC236}">
                <a16:creationId xmlns:a16="http://schemas.microsoft.com/office/drawing/2014/main" id="{257F24CE-20CB-CC57-C675-A5729387E500}"/>
              </a:ext>
            </a:extLst>
          </p:cNvPr>
          <p:cNvSpPr>
            <a:spLocks noGrp="1"/>
          </p:cNvSpPr>
          <p:nvPr>
            <p:ph type="body" sz="quarter" idx="16"/>
          </p:nvPr>
        </p:nvSpPr>
        <p:spPr/>
        <p:txBody>
          <a:bodyPr/>
          <a:lstStyle/>
          <a:p>
            <a:r>
              <a:rPr lang="en-US">
                <a:hlinkClick r:id="rId5"/>
              </a:rPr>
              <a:t>https://intensiveintervention.org/</a:t>
            </a:r>
            <a:r>
              <a:rPr lang="en-US"/>
              <a:t> </a:t>
            </a:r>
          </a:p>
        </p:txBody>
      </p:sp>
      <p:sp>
        <p:nvSpPr>
          <p:cNvPr id="4" name="Slide Number Placeholder 3">
            <a:extLst>
              <a:ext uri="{FF2B5EF4-FFF2-40B4-BE49-F238E27FC236}">
                <a16:creationId xmlns:a16="http://schemas.microsoft.com/office/drawing/2014/main" id="{422A4498-5699-42FA-BEAD-88AE76A8034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292281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A00B-18E7-4312-A621-37C4DA3A882C}"/>
              </a:ext>
            </a:extLst>
          </p:cNvPr>
          <p:cNvSpPr>
            <a:spLocks noGrp="1"/>
          </p:cNvSpPr>
          <p:nvPr>
            <p:ph type="title"/>
          </p:nvPr>
        </p:nvSpPr>
        <p:spPr/>
        <p:txBody>
          <a:bodyPr/>
          <a:lstStyle/>
          <a:p>
            <a:r>
              <a:rPr lang="en-US"/>
              <a:t>Content Deep Dives for Designing and Providing Specially Designed Instruction </a:t>
            </a:r>
          </a:p>
        </p:txBody>
      </p:sp>
      <p:sp>
        <p:nvSpPr>
          <p:cNvPr id="12" name="Rectangle: Rounded Corners 11">
            <a:hlinkClick r:id="rId2"/>
            <a:extLst>
              <a:ext uri="{FF2B5EF4-FFF2-40B4-BE49-F238E27FC236}">
                <a16:creationId xmlns:a16="http://schemas.microsoft.com/office/drawing/2014/main" id="{B42F0FAE-1ADB-4E1E-83A5-271138A10BEB}"/>
              </a:ext>
            </a:extLst>
          </p:cNvPr>
          <p:cNvSpPr/>
          <p:nvPr/>
        </p:nvSpPr>
        <p:spPr>
          <a:xfrm>
            <a:off x="751114" y="1240971"/>
            <a:ext cx="3461657" cy="4680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mn-cs"/>
              </a:rPr>
              <a:t>Math </a:t>
            </a:r>
          </a:p>
        </p:txBody>
      </p:sp>
      <p:pic>
        <p:nvPicPr>
          <p:cNvPr id="7" name="Picture 6" descr="Math Intensive Intervention resources screenshot">
            <a:extLst>
              <a:ext uri="{FF2B5EF4-FFF2-40B4-BE49-F238E27FC236}">
                <a16:creationId xmlns:a16="http://schemas.microsoft.com/office/drawing/2014/main" id="{8441ACA2-42C6-4C8E-B4B1-1C16E903ADF6}"/>
              </a:ext>
            </a:extLst>
          </p:cNvPr>
          <p:cNvPicPr>
            <a:picLocks noChangeAspect="1"/>
          </p:cNvPicPr>
          <p:nvPr/>
        </p:nvPicPr>
        <p:blipFill>
          <a:blip r:embed="rId3"/>
          <a:stretch>
            <a:fillRect/>
          </a:stretch>
        </p:blipFill>
        <p:spPr>
          <a:xfrm>
            <a:off x="751114" y="1867387"/>
            <a:ext cx="3567791" cy="3669590"/>
          </a:xfrm>
          <a:prstGeom prst="rect">
            <a:avLst/>
          </a:prstGeom>
        </p:spPr>
      </p:pic>
      <p:pic>
        <p:nvPicPr>
          <p:cNvPr id="9" name="Picture 8" descr="Intensive intervention reading resources screenshot">
            <a:extLst>
              <a:ext uri="{FF2B5EF4-FFF2-40B4-BE49-F238E27FC236}">
                <a16:creationId xmlns:a16="http://schemas.microsoft.com/office/drawing/2014/main" id="{A9A77B60-17B5-46BF-BD35-9A28E0566ECD}"/>
              </a:ext>
            </a:extLst>
          </p:cNvPr>
          <p:cNvPicPr>
            <a:picLocks noChangeAspect="1"/>
          </p:cNvPicPr>
          <p:nvPr/>
        </p:nvPicPr>
        <p:blipFill>
          <a:blip r:embed="rId4"/>
          <a:stretch>
            <a:fillRect/>
          </a:stretch>
        </p:blipFill>
        <p:spPr>
          <a:xfrm>
            <a:off x="4572421" y="1907791"/>
            <a:ext cx="3549054" cy="3588782"/>
          </a:xfrm>
          <a:prstGeom prst="rect">
            <a:avLst/>
          </a:prstGeom>
        </p:spPr>
      </p:pic>
      <p:sp>
        <p:nvSpPr>
          <p:cNvPr id="13" name="Rectangle: Rounded Corners 12">
            <a:hlinkClick r:id="rId5"/>
            <a:extLst>
              <a:ext uri="{FF2B5EF4-FFF2-40B4-BE49-F238E27FC236}">
                <a16:creationId xmlns:a16="http://schemas.microsoft.com/office/drawing/2014/main" id="{5644653A-834D-4FBD-8F42-CD6E1A1F381B}"/>
              </a:ext>
            </a:extLst>
          </p:cNvPr>
          <p:cNvSpPr/>
          <p:nvPr/>
        </p:nvSpPr>
        <p:spPr>
          <a:xfrm>
            <a:off x="4395651" y="5682342"/>
            <a:ext cx="3461657" cy="4680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mn-cs"/>
              </a:rPr>
              <a:t>Literacy  </a:t>
            </a:r>
          </a:p>
        </p:txBody>
      </p:sp>
      <p:sp>
        <p:nvSpPr>
          <p:cNvPr id="14" name="Rectangle: Rounded Corners 13">
            <a:hlinkClick r:id="rId6"/>
            <a:extLst>
              <a:ext uri="{FF2B5EF4-FFF2-40B4-BE49-F238E27FC236}">
                <a16:creationId xmlns:a16="http://schemas.microsoft.com/office/drawing/2014/main" id="{B3C5F760-3645-4BF1-BF9A-B91FFD3F4075}"/>
              </a:ext>
            </a:extLst>
          </p:cNvPr>
          <p:cNvSpPr/>
          <p:nvPr/>
        </p:nvSpPr>
        <p:spPr>
          <a:xfrm>
            <a:off x="8334103" y="1294053"/>
            <a:ext cx="3461657" cy="4680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mn-cs"/>
              </a:rPr>
              <a:t>Math </a:t>
            </a:r>
          </a:p>
        </p:txBody>
      </p:sp>
      <p:pic>
        <p:nvPicPr>
          <p:cNvPr id="11" name="Picture 10" descr="Behavior support for intensive intervention screenshot">
            <a:extLst>
              <a:ext uri="{FF2B5EF4-FFF2-40B4-BE49-F238E27FC236}">
                <a16:creationId xmlns:a16="http://schemas.microsoft.com/office/drawing/2014/main" id="{13606C1E-549F-454B-9482-8EB71C4592BB}"/>
              </a:ext>
            </a:extLst>
          </p:cNvPr>
          <p:cNvPicPr>
            <a:picLocks noChangeAspect="1"/>
          </p:cNvPicPr>
          <p:nvPr/>
        </p:nvPicPr>
        <p:blipFill>
          <a:blip r:embed="rId7"/>
          <a:stretch>
            <a:fillRect/>
          </a:stretch>
        </p:blipFill>
        <p:spPr>
          <a:xfrm>
            <a:off x="8348642" y="1948196"/>
            <a:ext cx="3447118" cy="3588781"/>
          </a:xfrm>
          <a:prstGeom prst="rect">
            <a:avLst/>
          </a:prstGeom>
        </p:spPr>
      </p:pic>
      <p:sp>
        <p:nvSpPr>
          <p:cNvPr id="4" name="Text Placeholder 3">
            <a:extLst>
              <a:ext uri="{FF2B5EF4-FFF2-40B4-BE49-F238E27FC236}">
                <a16:creationId xmlns:a16="http://schemas.microsoft.com/office/drawing/2014/main" id="{239098CB-9CBF-5049-BB6A-46003AD0CE22}"/>
              </a:ext>
            </a:extLst>
          </p:cNvPr>
          <p:cNvSpPr>
            <a:spLocks noGrp="1"/>
          </p:cNvSpPr>
          <p:nvPr>
            <p:ph type="body" sz="quarter" idx="16"/>
          </p:nvPr>
        </p:nvSpPr>
        <p:spPr/>
        <p:txBody>
          <a:bodyPr/>
          <a:lstStyle/>
          <a:p>
            <a:r>
              <a:rPr lang="en-US">
                <a:hlinkClick r:id="rId8"/>
              </a:rPr>
              <a:t>https://intensiveintervention.org/training/course-content</a:t>
            </a:r>
            <a:r>
              <a:rPr lang="en-US"/>
              <a:t> </a:t>
            </a:r>
          </a:p>
        </p:txBody>
      </p:sp>
      <p:sp>
        <p:nvSpPr>
          <p:cNvPr id="5" name="Slide Number Placeholder 4">
            <a:extLst>
              <a:ext uri="{FF2B5EF4-FFF2-40B4-BE49-F238E27FC236}">
                <a16:creationId xmlns:a16="http://schemas.microsoft.com/office/drawing/2014/main" id="{00AEECF8-0401-47BB-9749-6A60A21D0A44}"/>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48709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7521-D7AE-8632-73F7-409D03C524FF}"/>
              </a:ext>
            </a:extLst>
          </p:cNvPr>
          <p:cNvSpPr>
            <a:spLocks noGrp="1"/>
          </p:cNvSpPr>
          <p:nvPr>
            <p:ph type="title"/>
          </p:nvPr>
        </p:nvSpPr>
        <p:spPr/>
        <p:txBody>
          <a:bodyPr/>
          <a:lstStyle/>
          <a:p>
            <a:r>
              <a:rPr lang="en-US"/>
              <a:t>Resources to Support HLPs Across the Tiers </a:t>
            </a:r>
          </a:p>
        </p:txBody>
      </p:sp>
      <p:pic>
        <p:nvPicPr>
          <p:cNvPr id="7" name="Picture 6" descr="Planning for instruction module screenshot">
            <a:extLst>
              <a:ext uri="{FF2B5EF4-FFF2-40B4-BE49-F238E27FC236}">
                <a16:creationId xmlns:a16="http://schemas.microsoft.com/office/drawing/2014/main" id="{83F94353-66D2-F129-CBEC-BBAC5900C0CE}"/>
              </a:ext>
            </a:extLst>
          </p:cNvPr>
          <p:cNvPicPr>
            <a:picLocks noChangeAspect="1"/>
          </p:cNvPicPr>
          <p:nvPr/>
        </p:nvPicPr>
        <p:blipFill>
          <a:blip r:embed="rId2"/>
          <a:stretch>
            <a:fillRect/>
          </a:stretch>
        </p:blipFill>
        <p:spPr>
          <a:xfrm>
            <a:off x="822706" y="1587172"/>
            <a:ext cx="2336535" cy="4272856"/>
          </a:xfrm>
          <a:prstGeom prst="rect">
            <a:avLst/>
          </a:prstGeom>
        </p:spPr>
      </p:pic>
      <p:pic>
        <p:nvPicPr>
          <p:cNvPr id="9" name="Picture 8" descr="Delivering instruction module screenshot">
            <a:extLst>
              <a:ext uri="{FF2B5EF4-FFF2-40B4-BE49-F238E27FC236}">
                <a16:creationId xmlns:a16="http://schemas.microsoft.com/office/drawing/2014/main" id="{FFABA13C-5667-E24D-88D1-6EACD8309DF4}"/>
              </a:ext>
            </a:extLst>
          </p:cNvPr>
          <p:cNvPicPr>
            <a:picLocks noChangeAspect="1"/>
          </p:cNvPicPr>
          <p:nvPr/>
        </p:nvPicPr>
        <p:blipFill>
          <a:blip r:embed="rId3"/>
          <a:stretch>
            <a:fillRect/>
          </a:stretch>
        </p:blipFill>
        <p:spPr>
          <a:xfrm>
            <a:off x="3312996" y="1587172"/>
            <a:ext cx="2317180" cy="4272856"/>
          </a:xfrm>
          <a:prstGeom prst="rect">
            <a:avLst/>
          </a:prstGeom>
        </p:spPr>
      </p:pic>
      <p:pic>
        <p:nvPicPr>
          <p:cNvPr id="11" name="Picture 10" descr="Intensifying Instruction module screenshot">
            <a:extLst>
              <a:ext uri="{FF2B5EF4-FFF2-40B4-BE49-F238E27FC236}">
                <a16:creationId xmlns:a16="http://schemas.microsoft.com/office/drawing/2014/main" id="{BE108A38-3220-DCDE-4297-10D7FDE3F9E2}"/>
              </a:ext>
            </a:extLst>
          </p:cNvPr>
          <p:cNvPicPr>
            <a:picLocks noChangeAspect="1"/>
          </p:cNvPicPr>
          <p:nvPr/>
        </p:nvPicPr>
        <p:blipFill>
          <a:blip r:embed="rId4"/>
          <a:stretch>
            <a:fillRect/>
          </a:stretch>
        </p:blipFill>
        <p:spPr>
          <a:xfrm>
            <a:off x="5859954" y="1587172"/>
            <a:ext cx="2317180" cy="4297423"/>
          </a:xfrm>
          <a:prstGeom prst="rect">
            <a:avLst/>
          </a:prstGeom>
        </p:spPr>
      </p:pic>
      <p:pic>
        <p:nvPicPr>
          <p:cNvPr id="13" name="Picture 12" descr="Introduction to Intensive intervention module screenshot">
            <a:extLst>
              <a:ext uri="{FF2B5EF4-FFF2-40B4-BE49-F238E27FC236}">
                <a16:creationId xmlns:a16="http://schemas.microsoft.com/office/drawing/2014/main" id="{3DB771D6-1C47-7D2B-18F5-7E6AEF931426}"/>
              </a:ext>
            </a:extLst>
          </p:cNvPr>
          <p:cNvPicPr>
            <a:picLocks noChangeAspect="1"/>
          </p:cNvPicPr>
          <p:nvPr/>
        </p:nvPicPr>
        <p:blipFill>
          <a:blip r:embed="rId5"/>
          <a:stretch>
            <a:fillRect/>
          </a:stretch>
        </p:blipFill>
        <p:spPr>
          <a:xfrm>
            <a:off x="8406913" y="1592013"/>
            <a:ext cx="2142142" cy="4306199"/>
          </a:xfrm>
          <a:prstGeom prst="rect">
            <a:avLst/>
          </a:prstGeom>
        </p:spPr>
      </p:pic>
      <p:sp>
        <p:nvSpPr>
          <p:cNvPr id="4" name="Text Placeholder 3">
            <a:extLst>
              <a:ext uri="{FF2B5EF4-FFF2-40B4-BE49-F238E27FC236}">
                <a16:creationId xmlns:a16="http://schemas.microsoft.com/office/drawing/2014/main" id="{C3B42B5D-BA18-EC2E-3C1A-BAC73790A621}"/>
              </a:ext>
            </a:extLst>
          </p:cNvPr>
          <p:cNvSpPr>
            <a:spLocks noGrp="1"/>
          </p:cNvSpPr>
          <p:nvPr>
            <p:ph type="body" sz="quarter" idx="16"/>
          </p:nvPr>
        </p:nvSpPr>
        <p:spPr/>
        <p:txBody>
          <a:bodyPr/>
          <a:lstStyle/>
          <a:p>
            <a:r>
              <a:rPr lang="en-US">
                <a:hlinkClick r:id="rId6"/>
              </a:rPr>
              <a:t>https://promotingprogress.org/training</a:t>
            </a:r>
            <a:r>
              <a:rPr lang="en-US"/>
              <a:t> </a:t>
            </a:r>
          </a:p>
        </p:txBody>
      </p:sp>
      <p:sp>
        <p:nvSpPr>
          <p:cNvPr id="5" name="Slide Number Placeholder 4">
            <a:extLst>
              <a:ext uri="{FF2B5EF4-FFF2-40B4-BE49-F238E27FC236}">
                <a16:creationId xmlns:a16="http://schemas.microsoft.com/office/drawing/2014/main" id="{82DE2668-72D8-BB51-7CB2-171E396E744C}"/>
              </a:ext>
            </a:extLst>
          </p:cNvPr>
          <p:cNvSpPr>
            <a:spLocks noGrp="1"/>
          </p:cNvSpPr>
          <p:nvPr>
            <p:ph type="sldNum" sz="quarter" idx="14"/>
          </p:nvPr>
        </p:nvSpPr>
        <p:spPr/>
        <p:txBody>
          <a:bodyPr/>
          <a:lstStyle/>
          <a:p>
            <a:fld id="{99A20822-4A49-4D36-86E3-300BA48D3F00}" type="slidenum">
              <a:rPr lang="en-US" smtClean="0"/>
              <a:pPr/>
              <a:t>46</a:t>
            </a:fld>
            <a:endParaRPr lang="en-US"/>
          </a:p>
        </p:txBody>
      </p:sp>
    </p:spTree>
    <p:extLst>
      <p:ext uri="{BB962C8B-B14F-4D97-AF65-F5344CB8AC3E}">
        <p14:creationId xmlns:p14="http://schemas.microsoft.com/office/powerpoint/2010/main" val="1050929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ED4A1-213C-54ED-5D92-6B1DE8100567}"/>
              </a:ext>
            </a:extLst>
          </p:cNvPr>
          <p:cNvSpPr>
            <a:spLocks noGrp="1"/>
          </p:cNvSpPr>
          <p:nvPr>
            <p:ph type="title"/>
          </p:nvPr>
        </p:nvSpPr>
        <p:spPr/>
        <p:txBody>
          <a:bodyPr/>
          <a:lstStyle/>
          <a:p>
            <a:r>
              <a:rPr lang="en-US"/>
              <a:t>Remind me again, how can MTSS benefit special education implementation? </a:t>
            </a:r>
          </a:p>
        </p:txBody>
      </p:sp>
      <p:sp>
        <p:nvSpPr>
          <p:cNvPr id="4" name="Content Placeholder 3">
            <a:extLst>
              <a:ext uri="{FF2B5EF4-FFF2-40B4-BE49-F238E27FC236}">
                <a16:creationId xmlns:a16="http://schemas.microsoft.com/office/drawing/2014/main" id="{1EDAC66E-EBA4-451A-AAE2-B66B143E7B59}"/>
              </a:ext>
            </a:extLst>
          </p:cNvPr>
          <p:cNvSpPr>
            <a:spLocks noGrp="1"/>
          </p:cNvSpPr>
          <p:nvPr>
            <p:ph sz="quarter" idx="15"/>
          </p:nvPr>
        </p:nvSpPr>
        <p:spPr/>
        <p:txBody>
          <a:bodyPr>
            <a:normAutofit/>
          </a:bodyPr>
          <a:lstStyle/>
          <a:p>
            <a:pPr marL="0" indent="0" algn="ctr">
              <a:buNone/>
            </a:pPr>
            <a:endParaRPr lang="en-US" sz="3600"/>
          </a:p>
          <a:p>
            <a:pPr marL="0" indent="0" algn="ctr">
              <a:buNone/>
            </a:pPr>
            <a:endParaRPr lang="en-US" sz="3600"/>
          </a:p>
          <a:p>
            <a:pPr marL="0" indent="0" algn="ctr">
              <a:buNone/>
            </a:pPr>
            <a:r>
              <a:rPr lang="en-US" sz="3600">
                <a:solidFill>
                  <a:schemeClr val="tx1"/>
                </a:solidFill>
              </a:rPr>
              <a:t>Effective special education delivery leverages the data, instruction, infrastructure, and collective effect of MTSS. </a:t>
            </a:r>
          </a:p>
        </p:txBody>
      </p:sp>
      <p:sp>
        <p:nvSpPr>
          <p:cNvPr id="2" name="Text Placeholder 1">
            <a:extLst>
              <a:ext uri="{FF2B5EF4-FFF2-40B4-BE49-F238E27FC236}">
                <a16:creationId xmlns:a16="http://schemas.microsoft.com/office/drawing/2014/main" id="{E3DABF9C-F38D-63E7-AC2C-0A1E95B98D58}"/>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E770228F-B2B6-4294-86EC-86844559AAE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7953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898383"/>
            <a:ext cx="5100918" cy="1108644"/>
          </a:xfrm>
        </p:spPr>
        <p:txBody>
          <a:bodyPr/>
          <a:lstStyle/>
          <a:p>
            <a:r>
              <a:rPr lang="en-US"/>
              <a:t>Reminder! Connect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2442753"/>
            <a:ext cx="3613410" cy="3516864"/>
          </a:xfrm>
        </p:spPr>
        <p:txBody>
          <a:bodyPr>
            <a:normAutofit fontScale="92500"/>
          </a:bodyPr>
          <a:lstStyle/>
          <a:p>
            <a:pPr marL="0" indent="0">
              <a:buNone/>
            </a:pPr>
            <a:r>
              <a:rPr lang="en-US"/>
              <a:t>Connect with us on </a:t>
            </a:r>
            <a:r>
              <a:rPr lang="en-US">
                <a:hlinkClick r:id="rId3"/>
              </a:rPr>
              <a:t>Facebook</a:t>
            </a:r>
            <a:r>
              <a:rPr lang="en-US"/>
              <a:t> and </a:t>
            </a:r>
            <a:r>
              <a:rPr lang="en-US">
                <a:hlinkClick r:id="rId4"/>
              </a:rPr>
              <a:t>Twitter</a:t>
            </a:r>
            <a:r>
              <a:rPr lang="en-US" sz="2800" b="1"/>
              <a:t> @k12progress</a:t>
            </a:r>
          </a:p>
          <a:p>
            <a:pPr marL="0" indent="0">
              <a:buNone/>
            </a:pPr>
            <a:endParaRPr lang="en-US" b="1"/>
          </a:p>
          <a:p>
            <a:pPr marL="0" indent="0">
              <a:buNone/>
            </a:pPr>
            <a:r>
              <a:rPr lang="en-US"/>
              <a:t>Share your learning about the event at </a:t>
            </a:r>
            <a:r>
              <a:rPr lang="en-US" b="1"/>
              <a:t>#promotingprogress2023</a:t>
            </a:r>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6080814" y="413157"/>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4938062" y="3573656"/>
            <a:ext cx="5427035" cy="1928081"/>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49125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0B1-E4FA-446E-B3F6-3BD3901068E4}"/>
              </a:ext>
            </a:extLst>
          </p:cNvPr>
          <p:cNvSpPr>
            <a:spLocks noGrp="1"/>
          </p:cNvSpPr>
          <p:nvPr>
            <p:ph type="title"/>
          </p:nvPr>
        </p:nvSpPr>
        <p:spPr>
          <a:xfrm>
            <a:off x="457200" y="0"/>
            <a:ext cx="11338560" cy="1107996"/>
          </a:xfrm>
        </p:spPr>
        <p:txBody>
          <a:bodyPr anchor="b">
            <a:normAutofit/>
          </a:bodyPr>
          <a:lstStyle/>
          <a:p>
            <a:r>
              <a:rPr lang="en-US"/>
              <a:t>Don’t Forget</a:t>
            </a:r>
          </a:p>
        </p:txBody>
      </p:sp>
      <p:graphicFrame>
        <p:nvGraphicFramePr>
          <p:cNvPr id="3" name="Table 2">
            <a:extLst>
              <a:ext uri="{FF2B5EF4-FFF2-40B4-BE49-F238E27FC236}">
                <a16:creationId xmlns:a16="http://schemas.microsoft.com/office/drawing/2014/main" id="{B11A6D7C-4252-73A7-A9BC-8537ECA9E287}"/>
              </a:ext>
            </a:extLst>
          </p:cNvPr>
          <p:cNvGraphicFramePr>
            <a:graphicFrameLocks noGrp="1"/>
          </p:cNvGraphicFramePr>
          <p:nvPr>
            <p:extLst>
              <p:ext uri="{D42A27DB-BD31-4B8C-83A1-F6EECF244321}">
                <p14:modId xmlns:p14="http://schemas.microsoft.com/office/powerpoint/2010/main" val="3649112640"/>
              </p:ext>
            </p:extLst>
          </p:nvPr>
        </p:nvGraphicFramePr>
        <p:xfrm>
          <a:off x="576775" y="1280160"/>
          <a:ext cx="11085342" cy="4693259"/>
        </p:xfrm>
        <a:graphic>
          <a:graphicData uri="http://schemas.openxmlformats.org/drawingml/2006/table">
            <a:tbl>
              <a:tblPr firstRow="1" firstCol="1" bandRow="1">
                <a:tableStyleId>{31832965-C026-47F6-861E-5072A00C4E13}</a:tableStyleId>
              </a:tblPr>
              <a:tblGrid>
                <a:gridCol w="6780628">
                  <a:extLst>
                    <a:ext uri="{9D8B030D-6E8A-4147-A177-3AD203B41FA5}">
                      <a16:colId xmlns:a16="http://schemas.microsoft.com/office/drawing/2014/main" val="1079142737"/>
                    </a:ext>
                  </a:extLst>
                </a:gridCol>
                <a:gridCol w="4304714">
                  <a:extLst>
                    <a:ext uri="{9D8B030D-6E8A-4147-A177-3AD203B41FA5}">
                      <a16:colId xmlns:a16="http://schemas.microsoft.com/office/drawing/2014/main" val="2285391984"/>
                    </a:ext>
                  </a:extLst>
                </a:gridCol>
              </a:tblGrid>
              <a:tr h="471691">
                <a:tc>
                  <a:txBody>
                    <a:bodyPr/>
                    <a:lstStyle/>
                    <a:p>
                      <a:pPr marL="0" marR="0">
                        <a:lnSpc>
                          <a:spcPct val="115000"/>
                        </a:lnSpc>
                        <a:spcBef>
                          <a:spcPts val="600"/>
                        </a:spcBef>
                        <a:spcAft>
                          <a:spcPts val="600"/>
                        </a:spcAft>
                      </a:pPr>
                      <a:r>
                        <a:rPr lang="en-US" sz="1900" dirty="0">
                          <a:effectLst/>
                        </a:rPr>
                        <a:t>Day 2 Schedule: August 3, 2023</a:t>
                      </a:r>
                      <a:endParaRPr lang="en-US" sz="1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9356" marR="109356" marT="0" marB="0" anchor="b"/>
                </a:tc>
                <a:tc>
                  <a:txBody>
                    <a:bodyPr/>
                    <a:lstStyle/>
                    <a:p>
                      <a:endParaRPr lang="en-US" dirty="0"/>
                    </a:p>
                  </a:txBody>
                  <a:tcPr marL="109356" marR="109356" marT="0" marB="0" anchor="b"/>
                </a:tc>
                <a:extLst>
                  <a:ext uri="{0D108BD9-81ED-4DB2-BD59-A6C34878D82A}">
                    <a16:rowId xmlns:a16="http://schemas.microsoft.com/office/drawing/2014/main" val="242194850"/>
                  </a:ext>
                </a:extLst>
              </a:tr>
              <a:tr h="471691">
                <a:tc>
                  <a:txBody>
                    <a:bodyPr/>
                    <a:lstStyle/>
                    <a:p>
                      <a:pPr marL="0" marR="0">
                        <a:lnSpc>
                          <a:spcPct val="115000"/>
                        </a:lnSpc>
                        <a:spcBef>
                          <a:spcPts val="300"/>
                        </a:spcBef>
                        <a:spcAft>
                          <a:spcPts val="300"/>
                        </a:spcAft>
                      </a:pPr>
                      <a:r>
                        <a:rPr lang="en-US" sz="1800">
                          <a:effectLst/>
                        </a:rPr>
                        <a:t>10:15–10:45 a.m. ET (9:15 a.m. CT/8:15 a.m. MT/7:15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Topical Discussion</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089923720"/>
                  </a:ext>
                </a:extLst>
              </a:tr>
              <a:tr h="471691">
                <a:tc>
                  <a:txBody>
                    <a:bodyPr/>
                    <a:lstStyle/>
                    <a:p>
                      <a:pPr marL="0" marR="0">
                        <a:lnSpc>
                          <a:spcPct val="115000"/>
                        </a:lnSpc>
                        <a:spcBef>
                          <a:spcPts val="300"/>
                        </a:spcBef>
                        <a:spcAft>
                          <a:spcPts val="300"/>
                        </a:spcAft>
                      </a:pPr>
                      <a:r>
                        <a:rPr lang="en-US" sz="1800">
                          <a:effectLst/>
                        </a:rPr>
                        <a:t>10:45–11:00 a.m. ET (9:45 a.m. CT/8:45 a.m. MT/7:45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070038749"/>
                  </a:ext>
                </a:extLst>
              </a:tr>
              <a:tr h="452057">
                <a:tc>
                  <a:txBody>
                    <a:bodyPr/>
                    <a:lstStyle/>
                    <a:p>
                      <a:pPr marL="0" marR="0">
                        <a:lnSpc>
                          <a:spcPct val="115000"/>
                        </a:lnSpc>
                        <a:spcBef>
                          <a:spcPts val="300"/>
                        </a:spcBef>
                        <a:spcAft>
                          <a:spcPts val="300"/>
                        </a:spcAft>
                      </a:pPr>
                      <a:r>
                        <a:rPr lang="en-US" sz="1800">
                          <a:effectLst/>
                        </a:rPr>
                        <a:t>11:00 a.m.–12:15 p.m. ET (10:00 a.m. CT/9:00 a.m. MT/8:00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General Session (we are here!)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843742267"/>
                  </a:ext>
                </a:extLst>
              </a:tr>
              <a:tr h="491350">
                <a:tc>
                  <a:txBody>
                    <a:bodyPr/>
                    <a:lstStyle/>
                    <a:p>
                      <a:pPr marL="0" marR="0">
                        <a:lnSpc>
                          <a:spcPct val="115000"/>
                        </a:lnSpc>
                        <a:spcBef>
                          <a:spcPts val="300"/>
                        </a:spcBef>
                        <a:spcAft>
                          <a:spcPts val="300"/>
                        </a:spcAft>
                      </a:pPr>
                      <a:r>
                        <a:rPr lang="en-US" sz="1800">
                          <a:effectLst/>
                        </a:rPr>
                        <a:t>12:15–12:45 p.m. ET (11:15 a.m. CT/10:15 a.m. MT/9:15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284792229"/>
                  </a:ext>
                </a:extLst>
              </a:tr>
              <a:tr h="478751">
                <a:tc>
                  <a:txBody>
                    <a:bodyPr/>
                    <a:lstStyle/>
                    <a:p>
                      <a:pPr marL="0" marR="0">
                        <a:lnSpc>
                          <a:spcPct val="115000"/>
                        </a:lnSpc>
                        <a:spcBef>
                          <a:spcPts val="300"/>
                        </a:spcBef>
                        <a:spcAft>
                          <a:spcPts val="300"/>
                        </a:spcAft>
                      </a:pPr>
                      <a:r>
                        <a:rPr lang="en-US" sz="1800">
                          <a:effectLst/>
                        </a:rPr>
                        <a:t>12:45–1:45 p.m. ET (11:45 a.m. CT/10:45 a.m. MT/9:45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Concurrent Sessions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135207322"/>
                  </a:ext>
                </a:extLst>
              </a:tr>
              <a:tr h="440955">
                <a:tc>
                  <a:txBody>
                    <a:bodyPr/>
                    <a:lstStyle/>
                    <a:p>
                      <a:pPr marL="0" marR="0">
                        <a:lnSpc>
                          <a:spcPct val="115000"/>
                        </a:lnSpc>
                        <a:spcBef>
                          <a:spcPts val="300"/>
                        </a:spcBef>
                        <a:spcAft>
                          <a:spcPts val="300"/>
                        </a:spcAft>
                      </a:pPr>
                      <a:r>
                        <a:rPr lang="en-US" sz="1800">
                          <a:effectLst/>
                        </a:rPr>
                        <a:t>1:45–2:00 p.m. ET (12:45 p.m. CT/11:45 a.m. MT/10:45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47877473"/>
                  </a:ext>
                </a:extLst>
              </a:tr>
              <a:tr h="471691">
                <a:tc>
                  <a:txBody>
                    <a:bodyPr/>
                    <a:lstStyle/>
                    <a:p>
                      <a:pPr marL="0" marR="0">
                        <a:lnSpc>
                          <a:spcPct val="115000"/>
                        </a:lnSpc>
                        <a:spcBef>
                          <a:spcPts val="300"/>
                        </a:spcBef>
                        <a:spcAft>
                          <a:spcPts val="300"/>
                        </a:spcAft>
                      </a:pPr>
                      <a:r>
                        <a:rPr lang="en-US" sz="1800">
                          <a:effectLst/>
                        </a:rPr>
                        <a:t>2:00–3:00 p.m. ET (1:00 p.m. CT/12:00 p.m. MT/11:00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Concurrent Sessions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443554171"/>
                  </a:ext>
                </a:extLst>
              </a:tr>
              <a:tr h="471691">
                <a:tc>
                  <a:txBody>
                    <a:bodyPr/>
                    <a:lstStyle/>
                    <a:p>
                      <a:pPr marL="0" marR="0">
                        <a:lnSpc>
                          <a:spcPct val="115000"/>
                        </a:lnSpc>
                        <a:spcBef>
                          <a:spcPts val="300"/>
                        </a:spcBef>
                        <a:spcAft>
                          <a:spcPts val="300"/>
                        </a:spcAft>
                      </a:pPr>
                      <a:r>
                        <a:rPr lang="en-US" sz="1800">
                          <a:effectLst/>
                        </a:rPr>
                        <a:t>3:00–3:15 p.m. ET (2:00 p.m. CT/1:00 p.m. MT/12:00 p.m.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403557391"/>
                  </a:ext>
                </a:extLst>
              </a:tr>
              <a:tr h="471691">
                <a:tc>
                  <a:txBody>
                    <a:bodyPr/>
                    <a:lstStyle/>
                    <a:p>
                      <a:pPr marL="0" marR="0">
                        <a:lnSpc>
                          <a:spcPct val="115000"/>
                        </a:lnSpc>
                        <a:spcBef>
                          <a:spcPts val="300"/>
                        </a:spcBef>
                        <a:spcAft>
                          <a:spcPts val="300"/>
                        </a:spcAft>
                      </a:pPr>
                      <a:r>
                        <a:rPr lang="en-US" sz="1800">
                          <a:effectLst/>
                        </a:rPr>
                        <a:t>3:15–4:00 p.m. ET (2:15 p.m. CT/1:15 p.m. MT/12:15 p.m.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dirty="0">
                          <a:effectLst/>
                        </a:rPr>
                        <a:t>Closing Session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775826779"/>
                  </a:ext>
                </a:extLst>
              </a:tr>
            </a:tbl>
          </a:graphicData>
        </a:graphic>
      </p:graphicFrame>
      <p:sp>
        <p:nvSpPr>
          <p:cNvPr id="6" name="Slide Number Placeholder 5">
            <a:extLst>
              <a:ext uri="{FF2B5EF4-FFF2-40B4-BE49-F238E27FC236}">
                <a16:creationId xmlns:a16="http://schemas.microsoft.com/office/drawing/2014/main" id="{C4F0BEB1-8020-49F2-A12F-142DB57B243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BABF4E83-61DB-418F-A99F-17BC9BB58EF6}" type="slidenum">
              <a:rPr lang="en-US" smtClean="0"/>
              <a:pPr>
                <a:spcAft>
                  <a:spcPts val="600"/>
                </a:spcAft>
              </a:pPr>
              <a:t>49</a:t>
            </a:fld>
            <a:endParaRPr lang="en-US"/>
          </a:p>
        </p:txBody>
      </p:sp>
    </p:spTree>
    <p:extLst>
      <p:ext uri="{BB962C8B-B14F-4D97-AF65-F5344CB8AC3E}">
        <p14:creationId xmlns:p14="http://schemas.microsoft.com/office/powerpoint/2010/main" val="25873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57201" y="578534"/>
            <a:ext cx="8283684" cy="5529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599">
              <a:lnSpc>
                <a:spcPts val="4200"/>
              </a:lnSpc>
              <a:spcBef>
                <a:spcPts val="0"/>
              </a:spcBef>
              <a:defRPr/>
            </a:pPr>
            <a:r>
              <a:rPr lang="en-US" sz="4400">
                <a:latin typeface="+mn-lt"/>
                <a:ea typeface="+mn-ea"/>
                <a:cs typeface="+mn-cs"/>
              </a:rPr>
              <a:t>Welcome to the PROGRESS Center!</a:t>
            </a:r>
            <a:endParaRPr lang="en-US" sz="2000">
              <a:latin typeface="League Spartan"/>
              <a:ea typeface="+mn-ea"/>
              <a:cs typeface="+mn-cs"/>
            </a:endParaRPr>
          </a:p>
        </p:txBody>
      </p:sp>
      <p:sp>
        <p:nvSpPr>
          <p:cNvPr id="21" name="TextBox 21"/>
          <p:cNvSpPr txBox="1"/>
          <p:nvPr/>
        </p:nvSpPr>
        <p:spPr>
          <a:xfrm>
            <a:off x="457588" y="1203110"/>
            <a:ext cx="8699401" cy="1231106"/>
          </a:xfrm>
          <a:prstGeom prst="rect">
            <a:avLst/>
          </a:prstGeom>
        </p:spPr>
        <p:txBody>
          <a:bodyPr wrap="square" lIns="0" tIns="0" rIns="0" bIns="0" rtlCol="0" anchor="t">
            <a:spAutoFit/>
          </a:bodyPr>
          <a:lstStyle/>
          <a:p>
            <a:pPr defTabSz="609599">
              <a:defRPr/>
            </a:pPr>
            <a:r>
              <a:rPr lang="en-US" sz="2000"/>
              <a:t>The PROGRESS Center provides information, resources, tools, and technical assistance services to support local educators in developing and implementing high-quality educational programs that enable children with disabilities to make progress and meet challenging goals.</a:t>
            </a:r>
            <a:endParaRPr lang="en-US" sz="2000">
              <a:ea typeface="Open Sans Light"/>
            </a:endParaRPr>
          </a:p>
        </p:txBody>
      </p:sp>
      <p:pic>
        <p:nvPicPr>
          <p:cNvPr id="32" name="Picture 31" descr="Child playing with toy car">
            <a:extLst>
              <a:ext uri="{FF2B5EF4-FFF2-40B4-BE49-F238E27FC236}">
                <a16:creationId xmlns:a16="http://schemas.microsoft.com/office/drawing/2014/main" id="{8630C691-894F-3E44-96D2-677B8C4F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148" y="283052"/>
            <a:ext cx="2598045" cy="1859797"/>
          </a:xfrm>
          <a:prstGeom prst="rect">
            <a:avLst/>
          </a:prstGeom>
          <a:effectLst>
            <a:softEdge rad="59977"/>
          </a:effectLst>
        </p:spPr>
      </p:pic>
      <p:sp>
        <p:nvSpPr>
          <p:cNvPr id="24" name="TextBox 24"/>
          <p:cNvSpPr txBox="1"/>
          <p:nvPr/>
        </p:nvSpPr>
        <p:spPr>
          <a:xfrm>
            <a:off x="456925" y="2612488"/>
            <a:ext cx="11422744" cy="323165"/>
          </a:xfrm>
          <a:prstGeom prst="rect">
            <a:avLst/>
          </a:prstGeom>
          <a:effectLst>
            <a:softEdge rad="483096"/>
          </a:effectLst>
        </p:spPr>
        <p:txBody>
          <a:bodyPr wrap="square" lIns="0" tIns="0" rIns="0" bIns="0" rtlCol="0" anchor="t">
            <a:spAutoFit/>
          </a:bodyPr>
          <a:lstStyle/>
          <a:p>
            <a:pPr defTabSz="609599">
              <a:lnSpc>
                <a:spcPts val="2719"/>
              </a:lnSpc>
              <a:defRPr/>
            </a:pPr>
            <a:r>
              <a:rPr lang="en-US" sz="1875" spc="187">
                <a:solidFill>
                  <a:srgbClr val="2676BA"/>
                </a:solidFill>
                <a:latin typeface="League Spartan"/>
              </a:rPr>
              <a:t>HOW WILL WE HELP IMPROVE OUTCOMES FOR STUDENTS WITH DISABILITIES?</a:t>
            </a:r>
          </a:p>
        </p:txBody>
      </p:sp>
      <p:grpSp>
        <p:nvGrpSpPr>
          <p:cNvPr id="2" name="Group 2" descr="Share current research, policies, guidance, success stories, and experiences from students, parents, educators, and other stakeholders."/>
          <p:cNvGrpSpPr/>
          <p:nvPr/>
        </p:nvGrpSpPr>
        <p:grpSpPr>
          <a:xfrm>
            <a:off x="456926" y="3097357"/>
            <a:ext cx="3617079" cy="2328091"/>
            <a:chOff x="0" y="0"/>
            <a:chExt cx="2009331" cy="1293282"/>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5" name="Picture 15" descr="Lightbulb with puzzle piece and gear&#10;"/>
          <p:cNvPicPr>
            <a:picLocks noChangeAspect="1"/>
          </p:cNvPicPr>
          <p:nvPr/>
        </p:nvPicPr>
        <p:blipFill>
          <a:blip r:embed="rId4"/>
          <a:srcRect/>
          <a:stretch>
            <a:fillRect/>
          </a:stretch>
        </p:blipFill>
        <p:spPr>
          <a:xfrm>
            <a:off x="1809158" y="3209508"/>
            <a:ext cx="912613" cy="912613"/>
          </a:xfrm>
          <a:prstGeom prst="rect">
            <a:avLst/>
          </a:prstGeom>
        </p:spPr>
      </p:pic>
      <p:sp>
        <p:nvSpPr>
          <p:cNvPr id="26" name="TextBox 26"/>
          <p:cNvSpPr txBox="1"/>
          <p:nvPr/>
        </p:nvSpPr>
        <p:spPr>
          <a:xfrm>
            <a:off x="652105" y="4160677"/>
            <a:ext cx="3226721" cy="1201739"/>
          </a:xfrm>
          <a:prstGeom prst="rect">
            <a:avLst/>
          </a:prstGeom>
        </p:spPr>
        <p:txBody>
          <a:bodyPr lIns="0" tIns="0" rIns="0" bIns="0" rtlCol="0" anchor="t">
            <a:spAutoFit/>
          </a:bodyPr>
          <a:lstStyle/>
          <a:p>
            <a:pPr algn="ctr" defTabSz="609599">
              <a:lnSpc>
                <a:spcPts val="1875"/>
              </a:lnSpc>
              <a:spcBef>
                <a:spcPct val="0"/>
              </a:spcBef>
              <a:defRPr/>
            </a:pPr>
            <a:r>
              <a:rPr lang="en-US" sz="1339" dirty="0">
                <a:latin typeface="Open Sans Light Bold"/>
              </a:rPr>
              <a:t>Share current research, </a:t>
            </a:r>
          </a:p>
          <a:p>
            <a:pPr algn="ctr" defTabSz="609599">
              <a:lnSpc>
                <a:spcPts val="1875"/>
              </a:lnSpc>
              <a:spcBef>
                <a:spcPct val="0"/>
              </a:spcBef>
              <a:defRPr/>
            </a:pPr>
            <a:r>
              <a:rPr lang="en-US" sz="1339" dirty="0">
                <a:latin typeface="Open Sans Light Bold"/>
              </a:rPr>
              <a:t>policies, guidance, success stories, and experiences from students, parents, educators, and</a:t>
            </a:r>
            <a:endParaRPr lang="en-US" sz="1300" dirty="0">
              <a:latin typeface="Open Sans Light Bold"/>
            </a:endParaRPr>
          </a:p>
          <a:p>
            <a:pPr algn="ctr" defTabSz="609599">
              <a:lnSpc>
                <a:spcPts val="1875"/>
              </a:lnSpc>
              <a:spcBef>
                <a:spcPct val="0"/>
              </a:spcBef>
              <a:defRPr/>
            </a:pPr>
            <a:r>
              <a:rPr lang="en-US" sz="1339" dirty="0">
                <a:latin typeface="Open Sans Light Bold"/>
              </a:rPr>
              <a:t>other stakeholders.</a:t>
            </a:r>
          </a:p>
        </p:txBody>
      </p:sp>
      <p:grpSp>
        <p:nvGrpSpPr>
          <p:cNvPr id="4" name="Group 4" descr="Partner with selected local educators to develop and implement high-quality educational programs.&#10;"/>
          <p:cNvGrpSpPr/>
          <p:nvPr/>
        </p:nvGrpSpPr>
        <p:grpSpPr>
          <a:xfrm>
            <a:off x="4287465" y="3097357"/>
            <a:ext cx="3617079" cy="2328091"/>
            <a:chOff x="0" y="0"/>
            <a:chExt cx="2009331" cy="1293282"/>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4" name="Picture 14" descr="shaking hands with lightbulb above"/>
          <p:cNvPicPr>
            <a:picLocks noChangeAspect="1"/>
          </p:cNvPicPr>
          <p:nvPr/>
        </p:nvPicPr>
        <p:blipFill>
          <a:blip r:embed="rId5"/>
          <a:srcRect l="133" r="133"/>
          <a:stretch>
            <a:fillRect/>
          </a:stretch>
        </p:blipFill>
        <p:spPr>
          <a:xfrm>
            <a:off x="5589135" y="3192534"/>
            <a:ext cx="1013732" cy="929588"/>
          </a:xfrm>
          <a:prstGeom prst="rect">
            <a:avLst/>
          </a:prstGeom>
        </p:spPr>
      </p:pic>
      <p:sp>
        <p:nvSpPr>
          <p:cNvPr id="28" name="TextBox 28"/>
          <p:cNvSpPr txBox="1"/>
          <p:nvPr/>
        </p:nvSpPr>
        <p:spPr>
          <a:xfrm>
            <a:off x="4583894" y="4278648"/>
            <a:ext cx="3226721" cy="714170"/>
          </a:xfrm>
          <a:prstGeom prst="rect">
            <a:avLst/>
          </a:prstGeom>
        </p:spPr>
        <p:txBody>
          <a:bodyPr lIns="0" tIns="0" rIns="0" bIns="0" rtlCol="0" anchor="t">
            <a:spAutoFit/>
          </a:bodyPr>
          <a:lstStyle/>
          <a:p>
            <a:pPr algn="ctr" defTabSz="609599">
              <a:lnSpc>
                <a:spcPts val="1875"/>
              </a:lnSpc>
              <a:spcBef>
                <a:spcPct val="0"/>
              </a:spcBef>
              <a:defRPr/>
            </a:pPr>
            <a:r>
              <a:rPr lang="en-US" sz="1333">
                <a:latin typeface="Open Sans Light Bold"/>
              </a:rPr>
              <a:t>Partner with selected</a:t>
            </a:r>
          </a:p>
          <a:p>
            <a:pPr algn="ctr" defTabSz="609599">
              <a:lnSpc>
                <a:spcPts val="1875"/>
              </a:lnSpc>
              <a:spcBef>
                <a:spcPct val="0"/>
              </a:spcBef>
              <a:defRPr/>
            </a:pPr>
            <a:r>
              <a:rPr lang="en-US" sz="1333">
                <a:latin typeface="Open Sans Light Bold"/>
              </a:rPr>
              <a:t>local educators to develop and implement high-quality educational programs.​</a:t>
            </a:r>
            <a:endParaRPr lang="en-US" sz="1333">
              <a:latin typeface="Open Sans Light Bold"/>
              <a:ea typeface="Open Sans Light Bold"/>
              <a:cs typeface="Open Sans Light Bold"/>
            </a:endParaRPr>
          </a:p>
        </p:txBody>
      </p:sp>
      <p:grpSp>
        <p:nvGrpSpPr>
          <p:cNvPr id="6" name="Group 6" descr="Provide tools, resources, and training materials for ALL educators, leaders, and families"/>
          <p:cNvGrpSpPr/>
          <p:nvPr/>
        </p:nvGrpSpPr>
        <p:grpSpPr>
          <a:xfrm>
            <a:off x="8118002" y="3097357"/>
            <a:ext cx="3617079" cy="2328091"/>
            <a:chOff x="0" y="0"/>
            <a:chExt cx="2009331" cy="1293282"/>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grpSp>
        <p:nvGrpSpPr>
          <p:cNvPr id="8" name="Group 8" descr="Computer screen with gears">
            <a:extLst>
              <a:ext uri="{C183D7F6-B498-43B3-948B-1728B52AA6E4}">
                <adec:decorative xmlns:adec="http://schemas.microsoft.com/office/drawing/2017/decorative" val="0"/>
              </a:ext>
            </a:extLst>
          </p:cNvPr>
          <p:cNvGrpSpPr>
            <a:grpSpLocks noChangeAspect="1"/>
          </p:cNvGrpSpPr>
          <p:nvPr/>
        </p:nvGrpSpPr>
        <p:grpSpPr>
          <a:xfrm>
            <a:off x="9156989" y="3301513"/>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7789" t="6047" r="7805" b="11178"/>
              </a:stretch>
            </a:blipFill>
          </p:spPr>
        </p:sp>
      </p:grpSp>
      <p:sp>
        <p:nvSpPr>
          <p:cNvPr id="27" name="TextBox 27"/>
          <p:cNvSpPr txBox="1"/>
          <p:nvPr/>
        </p:nvSpPr>
        <p:spPr>
          <a:xfrm>
            <a:off x="8313181" y="4396622"/>
            <a:ext cx="3226721" cy="714426"/>
          </a:xfrm>
          <a:prstGeom prst="rect">
            <a:avLst/>
          </a:prstGeom>
        </p:spPr>
        <p:txBody>
          <a:bodyPr lIns="0" tIns="0" rIns="0" bIns="0" rtlCol="0" anchor="t">
            <a:spAutoFit/>
          </a:bodyPr>
          <a:lstStyle/>
          <a:p>
            <a:pPr algn="ctr" defTabSz="609599">
              <a:lnSpc>
                <a:spcPts val="1875"/>
              </a:lnSpc>
              <a:spcBef>
                <a:spcPct val="0"/>
              </a:spcBef>
              <a:defRPr/>
            </a:pPr>
            <a:r>
              <a:rPr lang="en-US" sz="1339">
                <a:latin typeface="Open Sans Light Bold"/>
              </a:rPr>
              <a:t>Provide tools, resources, and</a:t>
            </a:r>
          </a:p>
          <a:p>
            <a:pPr algn="ctr" defTabSz="609599">
              <a:lnSpc>
                <a:spcPts val="1875"/>
              </a:lnSpc>
              <a:spcBef>
                <a:spcPct val="0"/>
              </a:spcBef>
              <a:defRPr/>
            </a:pPr>
            <a:r>
              <a:rPr lang="en-US" sz="1339">
                <a:latin typeface="Open Sans Light Bold"/>
              </a:rPr>
              <a:t>training materials for ALL educators, leaders, and families.</a:t>
            </a:r>
          </a:p>
        </p:txBody>
      </p:sp>
      <p:sp>
        <p:nvSpPr>
          <p:cNvPr id="17" name="TextBox 17"/>
          <p:cNvSpPr txBox="1"/>
          <p:nvPr/>
        </p:nvSpPr>
        <p:spPr>
          <a:xfrm>
            <a:off x="1501741" y="5582408"/>
            <a:ext cx="9700883" cy="718145"/>
          </a:xfrm>
          <a:prstGeom prst="rect">
            <a:avLst/>
          </a:prstGeom>
        </p:spPr>
        <p:txBody>
          <a:bodyPr lIns="0" tIns="0" rIns="0" bIns="0" rtlCol="0" anchor="t">
            <a:spAutoFit/>
          </a:bodyPr>
          <a:lstStyle/>
          <a:p>
            <a:pPr algn="ctr" defTabSz="609599">
              <a:lnSpc>
                <a:spcPts val="2800"/>
              </a:lnSpc>
              <a:defRPr/>
            </a:pPr>
            <a:r>
              <a:rPr lang="en-US" sz="2400" spc="93">
                <a:latin typeface="Exo"/>
              </a:rPr>
              <a:t>Visit us at</a:t>
            </a:r>
            <a:r>
              <a:rPr lang="en-US" sz="2400" spc="93">
                <a:latin typeface="Exo Bold"/>
              </a:rPr>
              <a:t> </a:t>
            </a:r>
            <a:r>
              <a:rPr lang="en-US" sz="2400" spc="93">
                <a:solidFill>
                  <a:srgbClr val="333336"/>
                </a:solidFill>
                <a:latin typeface="Exo Bold"/>
                <a:hlinkClick r:id="rId7"/>
              </a:rPr>
              <a:t>www.promotingPROGRESS.org</a:t>
            </a:r>
            <a:r>
              <a:rPr lang="en-US" sz="2400" spc="93">
                <a:solidFill>
                  <a:srgbClr val="333336"/>
                </a:solidFill>
                <a:latin typeface="Exo Bold"/>
              </a:rPr>
              <a:t> </a:t>
            </a:r>
            <a:r>
              <a:rPr lang="en-US" sz="2400" spc="93">
                <a:latin typeface="Exo"/>
              </a:rPr>
              <a:t>to learn more! </a:t>
            </a:r>
          </a:p>
          <a:p>
            <a:pPr algn="ctr" defTabSz="609599">
              <a:lnSpc>
                <a:spcPts val="2800"/>
              </a:lnSpc>
              <a:defRPr/>
            </a:pPr>
            <a:r>
              <a:rPr lang="en-US" sz="2400" spc="93">
                <a:solidFill>
                  <a:srgbClr val="333336"/>
                </a:solidFill>
                <a:latin typeface="Exo"/>
              </a:rPr>
              <a:t>≈</a:t>
            </a:r>
          </a:p>
        </p:txBody>
      </p:sp>
      <p:grpSp>
        <p:nvGrpSpPr>
          <p:cNvPr id="18" name="Group 18">
            <a:extLst>
              <a:ext uri="{C183D7F6-B498-43B3-948B-1728B52AA6E4}">
                <adec:decorative xmlns:adec="http://schemas.microsoft.com/office/drawing/2017/decorative" val="1"/>
              </a:ext>
            </a:extLst>
          </p:cNvPr>
          <p:cNvGrpSpPr/>
          <p:nvPr/>
        </p:nvGrpSpPr>
        <p:grpSpPr>
          <a:xfrm>
            <a:off x="3515852" y="5982627"/>
            <a:ext cx="5225032" cy="356031"/>
            <a:chOff x="92710" y="21590"/>
            <a:chExt cx="4305426" cy="29337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sp>
      </p:grpSp>
      <p:sp>
        <p:nvSpPr>
          <p:cNvPr id="20" name="Slide Number Placeholder 19">
            <a:extLst>
              <a:ext uri="{FF2B5EF4-FFF2-40B4-BE49-F238E27FC236}">
                <a16:creationId xmlns:a16="http://schemas.microsoft.com/office/drawing/2014/main" id="{697A510E-3AFB-40A8-A26D-40D0996CE8A4}"/>
              </a:ext>
            </a:extLst>
          </p:cNvPr>
          <p:cNvSpPr>
            <a:spLocks noGrp="1"/>
          </p:cNvSpPr>
          <p:nvPr>
            <p:ph type="sldNum" sz="quarter" idx="12"/>
          </p:nvPr>
        </p:nvSpPr>
        <p:spPr>
          <a:xfrm>
            <a:off x="12004356" y="6585203"/>
            <a:ext cx="65724" cy="153888"/>
          </a:xfrm>
        </p:spPr>
        <p:txBody>
          <a:bodyPr/>
          <a:lstStyle/>
          <a:p>
            <a:pPr>
              <a:defRPr/>
            </a:pPr>
            <a:fld id="{D018D9C5-E644-414B-97B6-66097F7A7F26}"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dirty="0"/>
              <a:t>Reminder! Where can I find event materials and recordings after the event? </a:t>
            </a:r>
          </a:p>
        </p:txBody>
      </p:sp>
      <p:pic>
        <p:nvPicPr>
          <p:cNvPr id="13" name="Content Placeholder 12" descr="Prepping for PROGRESS 2023 Event Archive and Materials webpage including intro text and accordions that can expand to show materials for each session">
            <a:extLst>
              <a:ext uri="{FF2B5EF4-FFF2-40B4-BE49-F238E27FC236}">
                <a16:creationId xmlns:a16="http://schemas.microsoft.com/office/drawing/2014/main" id="{2E3DABD5-3CF1-E2C3-1889-BC6F3485E5AA}"/>
              </a:ext>
            </a:extLst>
          </p:cNvPr>
          <p:cNvPicPr>
            <a:picLocks noGrp="1" noChangeAspect="1"/>
          </p:cNvPicPr>
          <p:nvPr>
            <p:ph sz="quarter" idx="15"/>
          </p:nvPr>
        </p:nvPicPr>
        <p:blipFill>
          <a:blip r:embed="rId3"/>
          <a:stretch>
            <a:fillRect/>
          </a:stretch>
        </p:blipFill>
        <p:spPr>
          <a:xfrm>
            <a:off x="457200" y="1246867"/>
            <a:ext cx="8156537" cy="4846638"/>
          </a:xfrm>
        </p:spPr>
      </p:pic>
      <p:pic>
        <p:nvPicPr>
          <p:cNvPr id="15" name="Picture 14" descr="Example of one of the accordions expanded showing a session description and session materials">
            <a:extLst>
              <a:ext uri="{FF2B5EF4-FFF2-40B4-BE49-F238E27FC236}">
                <a16:creationId xmlns:a16="http://schemas.microsoft.com/office/drawing/2014/main" id="{9A5B016D-F5F7-ABB8-938B-C2AFCD12D568}"/>
              </a:ext>
            </a:extLst>
          </p:cNvPr>
          <p:cNvPicPr>
            <a:picLocks noChangeAspect="1"/>
          </p:cNvPicPr>
          <p:nvPr/>
        </p:nvPicPr>
        <p:blipFill>
          <a:blip r:embed="rId4"/>
          <a:stretch>
            <a:fillRect/>
          </a:stretch>
        </p:blipFill>
        <p:spPr>
          <a:xfrm>
            <a:off x="5166177" y="1469570"/>
            <a:ext cx="6250215" cy="4245429"/>
          </a:xfrm>
          <a:prstGeom prst="rect">
            <a:avLst/>
          </a:prstGeom>
        </p:spPr>
      </p:pic>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50</a:t>
            </a:fld>
            <a:endParaRPr lang="en-US"/>
          </a:p>
        </p:txBody>
      </p:sp>
    </p:spTree>
    <p:extLst>
      <p:ext uri="{BB962C8B-B14F-4D97-AF65-F5344CB8AC3E}">
        <p14:creationId xmlns:p14="http://schemas.microsoft.com/office/powerpoint/2010/main" val="331414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51</a:t>
            </a:fld>
            <a:endParaRPr lang="en-US"/>
          </a:p>
        </p:txBody>
      </p:sp>
    </p:spTree>
    <p:extLst>
      <p:ext uri="{BB962C8B-B14F-4D97-AF65-F5344CB8AC3E}">
        <p14:creationId xmlns:p14="http://schemas.microsoft.com/office/powerpoint/2010/main" val="3793335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3" name="Text Placeholder 2">
            <a:extLst>
              <a:ext uri="{FF2B5EF4-FFF2-40B4-BE49-F238E27FC236}">
                <a16:creationId xmlns:a16="http://schemas.microsoft.com/office/drawing/2014/main" id="{0CB46191-9DD6-4FD5-A2E8-E7AE070709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6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Introductions </a:t>
            </a:r>
            <a:endParaRPr lang="en-US"/>
          </a:p>
        </p:txBody>
      </p:sp>
      <p:pic>
        <p:nvPicPr>
          <p:cNvPr id="12" name="Picture 11" descr="Amy Peterson headshot">
            <a:extLst>
              <a:ext uri="{FF2B5EF4-FFF2-40B4-BE49-F238E27FC236}">
                <a16:creationId xmlns:a16="http://schemas.microsoft.com/office/drawing/2014/main" id="{7D020F74-64C6-4623-A8E8-E967DB3003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6630" y="1256132"/>
            <a:ext cx="1455896" cy="1455896"/>
          </a:xfrm>
          <a:prstGeom prst="rect">
            <a:avLst/>
          </a:prstGeom>
        </p:spPr>
      </p:pic>
      <p:sp>
        <p:nvSpPr>
          <p:cNvPr id="11" name="Rectangle 10">
            <a:extLst>
              <a:ext uri="{FF2B5EF4-FFF2-40B4-BE49-F238E27FC236}">
                <a16:creationId xmlns:a16="http://schemas.microsoft.com/office/drawing/2014/main" id="{6BF43DAD-3F79-4FC1-A59B-9BF8E3FD61CB}"/>
              </a:ext>
            </a:extLst>
          </p:cNvPr>
          <p:cNvSpPr/>
          <p:nvPr/>
        </p:nvSpPr>
        <p:spPr>
          <a:xfrm>
            <a:off x="2195330" y="1500923"/>
            <a:ext cx="8663450" cy="830997"/>
          </a:xfrm>
          <a:prstGeom prst="rect">
            <a:avLst/>
          </a:prstGeom>
        </p:spPr>
        <p:txBody>
          <a:bodyPr wrap="square">
            <a:spAutoFit/>
          </a:bodyPr>
          <a:lstStyle/>
          <a:p>
            <a:r>
              <a:rPr lang="en-US" sz="2400" b="1"/>
              <a:t>Amy Peterson, </a:t>
            </a:r>
            <a:r>
              <a:rPr lang="en-US" sz="2400"/>
              <a:t>Senior Researcher, PROGRESS Center Universal Technical Assistance Lead, American Institutes for Research  </a:t>
            </a:r>
          </a:p>
        </p:txBody>
      </p:sp>
      <p:pic>
        <p:nvPicPr>
          <p:cNvPr id="9" name="Picture 8" descr="David Emenheiser headshot">
            <a:extLst>
              <a:ext uri="{FF2B5EF4-FFF2-40B4-BE49-F238E27FC236}">
                <a16:creationId xmlns:a16="http://schemas.microsoft.com/office/drawing/2014/main" id="{D30AA87B-D437-46F8-A09F-945FA5CC8E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30" y="2860164"/>
            <a:ext cx="1455896" cy="1521664"/>
          </a:xfrm>
          <a:prstGeom prst="rect">
            <a:avLst/>
          </a:prstGeom>
        </p:spPr>
      </p:pic>
      <p:sp>
        <p:nvSpPr>
          <p:cNvPr id="15" name="TextBox 14">
            <a:extLst>
              <a:ext uri="{FF2B5EF4-FFF2-40B4-BE49-F238E27FC236}">
                <a16:creationId xmlns:a16="http://schemas.microsoft.com/office/drawing/2014/main" id="{D3133396-73A1-42A4-A5C5-6F4069391C52}"/>
              </a:ext>
            </a:extLst>
          </p:cNvPr>
          <p:cNvSpPr txBox="1"/>
          <p:nvPr/>
        </p:nvSpPr>
        <p:spPr>
          <a:xfrm>
            <a:off x="2195330" y="3190539"/>
            <a:ext cx="8320252" cy="830997"/>
          </a:xfrm>
          <a:prstGeom prst="rect">
            <a:avLst/>
          </a:prstGeom>
          <a:noFill/>
        </p:spPr>
        <p:txBody>
          <a:bodyPr wrap="square" lIns="91440" tIns="45720" rIns="91440" bIns="45720" anchor="t">
            <a:spAutoFit/>
          </a:bodyPr>
          <a:lstStyle/>
          <a:p>
            <a:r>
              <a:rPr lang="en-US" sz="2400" b="1"/>
              <a:t>David Emenheiser, PhD,</a:t>
            </a:r>
            <a:r>
              <a:rPr lang="en-US" sz="2400"/>
              <a:t> PROGRESS Center Project Officer, </a:t>
            </a:r>
            <a:r>
              <a:rPr lang="en-US" sz="2400" b="0" i="0">
                <a:effectLst/>
              </a:rPr>
              <a:t>Office of Special Education Programs, </a:t>
            </a:r>
            <a:r>
              <a:rPr lang="en-US" sz="2400"/>
              <a:t>U.S. Department of Education</a:t>
            </a:r>
          </a:p>
        </p:txBody>
      </p:sp>
      <p:pic>
        <p:nvPicPr>
          <p:cNvPr id="7" name="Picture 6" descr="Tessie Bailey">
            <a:extLst>
              <a:ext uri="{FF2B5EF4-FFF2-40B4-BE49-F238E27FC236}">
                <a16:creationId xmlns:a16="http://schemas.microsoft.com/office/drawing/2014/main" id="{8603A34A-F35B-4BBB-989D-3083E3199B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8253" y="4621633"/>
            <a:ext cx="1402080" cy="1402080"/>
          </a:xfrm>
          <a:prstGeom prst="rect">
            <a:avLst/>
          </a:prstGeom>
        </p:spPr>
      </p:pic>
      <p:sp>
        <p:nvSpPr>
          <p:cNvPr id="10" name="Rectangle 9" descr="Emily Surapaneni">
            <a:extLst>
              <a:ext uri="{FF2B5EF4-FFF2-40B4-BE49-F238E27FC236}">
                <a16:creationId xmlns:a16="http://schemas.microsoft.com/office/drawing/2014/main" id="{DB491058-6A15-4DE5-90AE-948278C4967D}"/>
              </a:ext>
              <a:ext uri="{C183D7F6-B498-43B3-948B-1728B52AA6E4}">
                <adec:decorative xmlns:adec="http://schemas.microsoft.com/office/drawing/2017/decorative" val="0"/>
              </a:ext>
            </a:extLst>
          </p:cNvPr>
          <p:cNvSpPr/>
          <p:nvPr/>
        </p:nvSpPr>
        <p:spPr>
          <a:xfrm>
            <a:off x="2195330" y="4941578"/>
            <a:ext cx="8833292" cy="830997"/>
          </a:xfrm>
          <a:prstGeom prst="rect">
            <a:avLst/>
          </a:prstGeom>
        </p:spPr>
        <p:txBody>
          <a:bodyPr wrap="square" lIns="91440" tIns="45720" rIns="91440" bIns="45720" anchor="t">
            <a:spAutoFit/>
          </a:bodyPr>
          <a:lstStyle/>
          <a:p>
            <a:r>
              <a:rPr lang="en-US" sz="2400" b="1" i="0" u="none" strike="noStrike">
                <a:solidFill>
                  <a:srgbClr val="59565A"/>
                </a:solidFill>
                <a:effectLst/>
                <a:latin typeface="Calibri"/>
                <a:cs typeface="Calibri"/>
              </a:rPr>
              <a:t>Tessie Bailey, PhD,</a:t>
            </a:r>
            <a:r>
              <a:rPr lang="en-US" sz="2400" b="1">
                <a:solidFill>
                  <a:srgbClr val="59565A"/>
                </a:solidFill>
                <a:latin typeface="Calibri"/>
                <a:cs typeface="Calibri"/>
              </a:rPr>
              <a:t> </a:t>
            </a:r>
            <a:r>
              <a:rPr lang="en-US" sz="2400" b="0" i="0" u="none" strike="noStrike">
                <a:solidFill>
                  <a:srgbClr val="59565A"/>
                </a:solidFill>
                <a:effectLst/>
                <a:latin typeface="Calibri"/>
                <a:cs typeface="Calibri"/>
              </a:rPr>
              <a:t>PROGRESS Center Director, American Institutes for Research  </a:t>
            </a:r>
            <a:endParaRPr lang="en-US" sz="2400">
              <a:latin typeface="Calibri"/>
              <a:cs typeface="Calibri"/>
            </a:endParaRPr>
          </a:p>
        </p:txBody>
      </p:sp>
      <p:sp>
        <p:nvSpPr>
          <p:cNvPr id="5" name="Slide Number Placeholder 4"/>
          <p:cNvSpPr>
            <a:spLocks noGrp="1"/>
          </p:cNvSpPr>
          <p:nvPr>
            <p:ph type="sldNum" sz="quarter" idx="14"/>
          </p:nvPr>
        </p:nvSpPr>
        <p:spPr/>
        <p:txBody>
          <a:bodyPr/>
          <a:lstStyle/>
          <a:p>
            <a:fld id="{99A20822-4A49-4D36-86E3-300BA48D3F00}" type="slidenum">
              <a:rPr lang="en-US" smtClean="0"/>
              <a:t>6</a:t>
            </a:fld>
            <a:endParaRPr lang="en-US"/>
          </a:p>
        </p:txBody>
      </p:sp>
    </p:spTree>
    <p:extLst>
      <p:ext uri="{BB962C8B-B14F-4D97-AF65-F5344CB8AC3E}">
        <p14:creationId xmlns:p14="http://schemas.microsoft.com/office/powerpoint/2010/main" val="284314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3164-272F-4722-86C8-6588FBFD94A6}"/>
              </a:ext>
            </a:extLst>
          </p:cNvPr>
          <p:cNvSpPr>
            <a:spLocks noGrp="1"/>
          </p:cNvSpPr>
          <p:nvPr>
            <p:ph type="title"/>
          </p:nvPr>
        </p:nvSpPr>
        <p:spPr>
          <a:xfrm>
            <a:off x="457200" y="0"/>
            <a:ext cx="11338560" cy="1107996"/>
          </a:xfrm>
        </p:spPr>
        <p:txBody>
          <a:bodyPr anchor="b">
            <a:normAutofit/>
          </a:bodyPr>
          <a:lstStyle/>
          <a:p>
            <a:r>
              <a:rPr lang="en-US"/>
              <a:t>Welcome from David Emenheiser</a:t>
            </a:r>
          </a:p>
        </p:txBody>
      </p:sp>
      <p:pic>
        <p:nvPicPr>
          <p:cNvPr id="7" name="Picture 6" descr="David Emenheiser headshot">
            <a:extLst>
              <a:ext uri="{FF2B5EF4-FFF2-40B4-BE49-F238E27FC236}">
                <a16:creationId xmlns:a16="http://schemas.microsoft.com/office/drawing/2014/main" id="{F367A355-AB06-4662-B52E-DF8D37ADB6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35" t="5369" b="11238"/>
          <a:stretch/>
        </p:blipFill>
        <p:spPr>
          <a:xfrm>
            <a:off x="760047" y="1221545"/>
            <a:ext cx="4349836" cy="4846320"/>
          </a:xfrm>
          <a:prstGeom prst="ellipse">
            <a:avLst/>
          </a:prstGeom>
          <a:noFill/>
        </p:spPr>
      </p:pic>
      <p:sp>
        <p:nvSpPr>
          <p:cNvPr id="12" name="Content Placeholder 3">
            <a:extLst>
              <a:ext uri="{FF2B5EF4-FFF2-40B4-BE49-F238E27FC236}">
                <a16:creationId xmlns:a16="http://schemas.microsoft.com/office/drawing/2014/main" id="{7B04B49D-BD64-41E0-3D45-BB165F27069B}"/>
              </a:ext>
            </a:extLst>
          </p:cNvPr>
          <p:cNvSpPr>
            <a:spLocks noGrp="1"/>
          </p:cNvSpPr>
          <p:nvPr>
            <p:ph sz="half" idx="2"/>
          </p:nvPr>
        </p:nvSpPr>
        <p:spPr>
          <a:xfrm>
            <a:off x="6227064" y="1280160"/>
            <a:ext cx="5568696" cy="4846320"/>
          </a:xfrm>
        </p:spPr>
        <p:txBody>
          <a:bodyPr/>
          <a:lstStyle/>
          <a:p>
            <a:pPr marL="0" indent="0">
              <a:buNone/>
            </a:pPr>
            <a:r>
              <a:rPr lang="en-US" sz="2800" b="1"/>
              <a:t>David Emenheiser, PhD,</a:t>
            </a:r>
            <a:r>
              <a:rPr lang="en-US" sz="2800"/>
              <a:t> PROGRESS Center Project Officer, </a:t>
            </a:r>
            <a:r>
              <a:rPr lang="en-US" sz="2800" b="0" i="0">
                <a:effectLst/>
              </a:rPr>
              <a:t>Office of Special Education Programs, </a:t>
            </a:r>
            <a:r>
              <a:rPr lang="en-US" sz="2800"/>
              <a:t>U.S. Department of Education</a:t>
            </a:r>
          </a:p>
          <a:p>
            <a:endParaRPr lang="en-US"/>
          </a:p>
        </p:txBody>
      </p:sp>
      <p:sp>
        <p:nvSpPr>
          <p:cNvPr id="14" name="Text Placeholder 4">
            <a:extLst>
              <a:ext uri="{FF2B5EF4-FFF2-40B4-BE49-F238E27FC236}">
                <a16:creationId xmlns:a16="http://schemas.microsoft.com/office/drawing/2014/main" id="{8FDC10B6-D3F1-61AE-99A0-9BA55CFCDB61}"/>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D0036EC8-890C-4B0D-BB47-2CE20F64F3BC}"/>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7</a:t>
            </a:fld>
            <a:endParaRPr lang="en-US"/>
          </a:p>
        </p:txBody>
      </p:sp>
    </p:spTree>
    <p:extLst>
      <p:ext uri="{BB962C8B-B14F-4D97-AF65-F5344CB8AC3E}">
        <p14:creationId xmlns:p14="http://schemas.microsoft.com/office/powerpoint/2010/main" val="149409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0B1-E4FA-446E-B3F6-3BD3901068E4}"/>
              </a:ext>
            </a:extLst>
          </p:cNvPr>
          <p:cNvSpPr>
            <a:spLocks noGrp="1"/>
          </p:cNvSpPr>
          <p:nvPr>
            <p:ph type="title"/>
          </p:nvPr>
        </p:nvSpPr>
        <p:spPr>
          <a:xfrm>
            <a:off x="457200" y="0"/>
            <a:ext cx="11338560" cy="1107996"/>
          </a:xfrm>
        </p:spPr>
        <p:txBody>
          <a:bodyPr anchor="b">
            <a:normAutofit/>
          </a:bodyPr>
          <a:lstStyle/>
          <a:p>
            <a:r>
              <a:rPr lang="en-US"/>
              <a:t>Event Schedule Overview: Day 2!</a:t>
            </a:r>
          </a:p>
        </p:txBody>
      </p:sp>
      <p:graphicFrame>
        <p:nvGraphicFramePr>
          <p:cNvPr id="3" name="Table 2">
            <a:extLst>
              <a:ext uri="{FF2B5EF4-FFF2-40B4-BE49-F238E27FC236}">
                <a16:creationId xmlns:a16="http://schemas.microsoft.com/office/drawing/2014/main" id="{B11A6D7C-4252-73A7-A9BC-8537ECA9E287}"/>
              </a:ext>
            </a:extLst>
          </p:cNvPr>
          <p:cNvGraphicFramePr>
            <a:graphicFrameLocks noGrp="1"/>
          </p:cNvGraphicFramePr>
          <p:nvPr>
            <p:extLst>
              <p:ext uri="{D42A27DB-BD31-4B8C-83A1-F6EECF244321}">
                <p14:modId xmlns:p14="http://schemas.microsoft.com/office/powerpoint/2010/main" val="2224915330"/>
              </p:ext>
            </p:extLst>
          </p:nvPr>
        </p:nvGraphicFramePr>
        <p:xfrm>
          <a:off x="576775" y="1280159"/>
          <a:ext cx="11085342" cy="4792647"/>
        </p:xfrm>
        <a:graphic>
          <a:graphicData uri="http://schemas.openxmlformats.org/drawingml/2006/table">
            <a:tbl>
              <a:tblPr firstRow="1" firstCol="1" bandRow="1">
                <a:tableStyleId>{31832965-C026-47F6-861E-5072A00C4E13}</a:tableStyleId>
              </a:tblPr>
              <a:tblGrid>
                <a:gridCol w="6780628">
                  <a:extLst>
                    <a:ext uri="{9D8B030D-6E8A-4147-A177-3AD203B41FA5}">
                      <a16:colId xmlns:a16="http://schemas.microsoft.com/office/drawing/2014/main" val="1079142737"/>
                    </a:ext>
                  </a:extLst>
                </a:gridCol>
                <a:gridCol w="4304714">
                  <a:extLst>
                    <a:ext uri="{9D8B030D-6E8A-4147-A177-3AD203B41FA5}">
                      <a16:colId xmlns:a16="http://schemas.microsoft.com/office/drawing/2014/main" val="2285391984"/>
                    </a:ext>
                  </a:extLst>
                </a:gridCol>
              </a:tblGrid>
              <a:tr h="500489">
                <a:tc>
                  <a:txBody>
                    <a:bodyPr/>
                    <a:lstStyle/>
                    <a:p>
                      <a:pPr marL="0" marR="0">
                        <a:lnSpc>
                          <a:spcPct val="115000"/>
                        </a:lnSpc>
                        <a:spcBef>
                          <a:spcPts val="600"/>
                        </a:spcBef>
                        <a:spcAft>
                          <a:spcPts val="600"/>
                        </a:spcAft>
                      </a:pPr>
                      <a:r>
                        <a:rPr lang="en-US" sz="1900" dirty="0">
                          <a:effectLst/>
                        </a:rPr>
                        <a:t>Day 2 Schedule: August 3, 2023</a:t>
                      </a:r>
                      <a:endParaRPr lang="en-US" sz="1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9356" marR="109356" marT="0" marB="0" anchor="b"/>
                </a:tc>
                <a:tc>
                  <a:txBody>
                    <a:bodyPr/>
                    <a:lstStyle/>
                    <a:p>
                      <a:endParaRPr lang="en-US" dirty="0"/>
                    </a:p>
                  </a:txBody>
                  <a:tcPr marL="109356" marR="109356" marT="0" marB="0" anchor="b"/>
                </a:tc>
                <a:extLst>
                  <a:ext uri="{0D108BD9-81ED-4DB2-BD59-A6C34878D82A}">
                    <a16:rowId xmlns:a16="http://schemas.microsoft.com/office/drawing/2014/main" val="242194850"/>
                  </a:ext>
                </a:extLst>
              </a:tr>
              <a:tr h="500489">
                <a:tc>
                  <a:txBody>
                    <a:bodyPr/>
                    <a:lstStyle/>
                    <a:p>
                      <a:pPr marL="0" marR="0">
                        <a:lnSpc>
                          <a:spcPct val="115000"/>
                        </a:lnSpc>
                        <a:spcBef>
                          <a:spcPts val="300"/>
                        </a:spcBef>
                        <a:spcAft>
                          <a:spcPts val="300"/>
                        </a:spcAft>
                      </a:pPr>
                      <a:r>
                        <a:rPr lang="en-US" sz="1800">
                          <a:effectLst/>
                        </a:rPr>
                        <a:t>10:15–10:45 a.m. ET (9:15 a.m. CT/8:15 a.m. MT/7:15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Topical Discussion</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089923720"/>
                  </a:ext>
                </a:extLst>
              </a:tr>
              <a:tr h="500489">
                <a:tc>
                  <a:txBody>
                    <a:bodyPr/>
                    <a:lstStyle/>
                    <a:p>
                      <a:pPr marL="0" marR="0">
                        <a:lnSpc>
                          <a:spcPct val="115000"/>
                        </a:lnSpc>
                        <a:spcBef>
                          <a:spcPts val="300"/>
                        </a:spcBef>
                        <a:spcAft>
                          <a:spcPts val="300"/>
                        </a:spcAft>
                      </a:pPr>
                      <a:r>
                        <a:rPr lang="en-US" sz="1800">
                          <a:effectLst/>
                        </a:rPr>
                        <a:t>10:45–11:00 a.m. ET (9:45 a.m. CT/8:45 a.m. MT/7:45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070038749"/>
                  </a:ext>
                </a:extLst>
              </a:tr>
              <a:tr h="452921">
                <a:tc>
                  <a:txBody>
                    <a:bodyPr/>
                    <a:lstStyle/>
                    <a:p>
                      <a:pPr marL="0" marR="0">
                        <a:lnSpc>
                          <a:spcPct val="115000"/>
                        </a:lnSpc>
                        <a:spcBef>
                          <a:spcPts val="300"/>
                        </a:spcBef>
                        <a:spcAft>
                          <a:spcPts val="300"/>
                        </a:spcAft>
                      </a:pPr>
                      <a:r>
                        <a:rPr lang="en-US" sz="1800">
                          <a:effectLst/>
                        </a:rPr>
                        <a:t>11:00 a.m.–12:15 p.m. ET (10:00 a.m. CT/9:00 a.m. MT/8:00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General Session (we are here!)</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843742267"/>
                  </a:ext>
                </a:extLst>
              </a:tr>
              <a:tr h="454509">
                <a:tc>
                  <a:txBody>
                    <a:bodyPr/>
                    <a:lstStyle/>
                    <a:p>
                      <a:pPr marL="0" marR="0">
                        <a:lnSpc>
                          <a:spcPct val="115000"/>
                        </a:lnSpc>
                        <a:spcBef>
                          <a:spcPts val="300"/>
                        </a:spcBef>
                        <a:spcAft>
                          <a:spcPts val="300"/>
                        </a:spcAft>
                      </a:pPr>
                      <a:r>
                        <a:rPr lang="en-US" sz="1800">
                          <a:effectLst/>
                        </a:rPr>
                        <a:t>12:15–12:45 p.m. ET (11:15 a.m. CT/10:15 a.m. MT/9:15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284792229"/>
                  </a:ext>
                </a:extLst>
              </a:tr>
              <a:tr h="454510">
                <a:tc>
                  <a:txBody>
                    <a:bodyPr/>
                    <a:lstStyle/>
                    <a:p>
                      <a:pPr marL="0" marR="0">
                        <a:lnSpc>
                          <a:spcPct val="115000"/>
                        </a:lnSpc>
                        <a:spcBef>
                          <a:spcPts val="300"/>
                        </a:spcBef>
                        <a:spcAft>
                          <a:spcPts val="300"/>
                        </a:spcAft>
                      </a:pPr>
                      <a:r>
                        <a:rPr lang="en-US" sz="1800">
                          <a:effectLst/>
                        </a:rPr>
                        <a:t>12:45–1:45 p.m. ET (11:45 a.m. CT/10:45 a.m. MT/9:45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Concurrent Sessions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135207322"/>
                  </a:ext>
                </a:extLst>
              </a:tr>
              <a:tr h="427773">
                <a:tc>
                  <a:txBody>
                    <a:bodyPr/>
                    <a:lstStyle/>
                    <a:p>
                      <a:pPr marL="0" marR="0">
                        <a:lnSpc>
                          <a:spcPct val="115000"/>
                        </a:lnSpc>
                        <a:spcBef>
                          <a:spcPts val="300"/>
                        </a:spcBef>
                        <a:spcAft>
                          <a:spcPts val="300"/>
                        </a:spcAft>
                      </a:pPr>
                      <a:r>
                        <a:rPr lang="en-US" sz="1800">
                          <a:effectLst/>
                        </a:rPr>
                        <a:t>1:45–2:00 p.m. ET (12:45 p.m. CT/11:45 a.m. MT/10:45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47877473"/>
                  </a:ext>
                </a:extLst>
              </a:tr>
              <a:tr h="500489">
                <a:tc>
                  <a:txBody>
                    <a:bodyPr/>
                    <a:lstStyle/>
                    <a:p>
                      <a:pPr marL="0" marR="0">
                        <a:lnSpc>
                          <a:spcPct val="115000"/>
                        </a:lnSpc>
                        <a:spcBef>
                          <a:spcPts val="300"/>
                        </a:spcBef>
                        <a:spcAft>
                          <a:spcPts val="300"/>
                        </a:spcAft>
                      </a:pPr>
                      <a:r>
                        <a:rPr lang="en-US" sz="1800">
                          <a:effectLst/>
                        </a:rPr>
                        <a:t>2:00–3:00 p.m. ET (1:00 p.m. CT/12:00 p.m. MT/11:00 a.m.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Concurrent Sessions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443554171"/>
                  </a:ext>
                </a:extLst>
              </a:tr>
              <a:tr h="500489">
                <a:tc>
                  <a:txBody>
                    <a:bodyPr/>
                    <a:lstStyle/>
                    <a:p>
                      <a:pPr marL="0" marR="0">
                        <a:lnSpc>
                          <a:spcPct val="115000"/>
                        </a:lnSpc>
                        <a:spcBef>
                          <a:spcPts val="300"/>
                        </a:spcBef>
                        <a:spcAft>
                          <a:spcPts val="300"/>
                        </a:spcAft>
                      </a:pPr>
                      <a:r>
                        <a:rPr lang="en-US" sz="1800">
                          <a:effectLst/>
                        </a:rPr>
                        <a:t>3:00–3:15 p.m. ET (2:00 p.m. CT/1:00 p.m. MT/12:00 p.m.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a:effectLst/>
                        </a:rPr>
                        <a:t>Break</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1403557391"/>
                  </a:ext>
                </a:extLst>
              </a:tr>
              <a:tr h="500489">
                <a:tc>
                  <a:txBody>
                    <a:bodyPr/>
                    <a:lstStyle/>
                    <a:p>
                      <a:pPr marL="0" marR="0">
                        <a:lnSpc>
                          <a:spcPct val="115000"/>
                        </a:lnSpc>
                        <a:spcBef>
                          <a:spcPts val="300"/>
                        </a:spcBef>
                        <a:spcAft>
                          <a:spcPts val="300"/>
                        </a:spcAft>
                      </a:pPr>
                      <a:r>
                        <a:rPr lang="en-US" sz="1800">
                          <a:effectLst/>
                        </a:rPr>
                        <a:t>3:15–4:00 p.m. ET (2:15 p.m. CT/1:15 p.m. MT/12:15 p.m. PT)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tc>
                  <a:txBody>
                    <a:bodyPr/>
                    <a:lstStyle/>
                    <a:p>
                      <a:pPr marL="0" marR="0">
                        <a:lnSpc>
                          <a:spcPct val="115000"/>
                        </a:lnSpc>
                        <a:spcBef>
                          <a:spcPts val="300"/>
                        </a:spcBef>
                        <a:spcAft>
                          <a:spcPts val="300"/>
                        </a:spcAft>
                      </a:pPr>
                      <a:r>
                        <a:rPr lang="en-US" sz="1900" dirty="0">
                          <a:effectLst/>
                        </a:rPr>
                        <a:t>Closing Session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09356" marR="109356" marT="0" marB="0"/>
                </a:tc>
                <a:extLst>
                  <a:ext uri="{0D108BD9-81ED-4DB2-BD59-A6C34878D82A}">
                    <a16:rowId xmlns:a16="http://schemas.microsoft.com/office/drawing/2014/main" val="3775826779"/>
                  </a:ext>
                </a:extLst>
              </a:tr>
            </a:tbl>
          </a:graphicData>
        </a:graphic>
      </p:graphicFrame>
      <p:sp>
        <p:nvSpPr>
          <p:cNvPr id="6" name="Slide Number Placeholder 5">
            <a:extLst>
              <a:ext uri="{FF2B5EF4-FFF2-40B4-BE49-F238E27FC236}">
                <a16:creationId xmlns:a16="http://schemas.microsoft.com/office/drawing/2014/main" id="{C4F0BEB1-8020-49F2-A12F-142DB57B243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BABF4E83-61DB-418F-A99F-17BC9BB58EF6}" type="slidenum">
              <a:rPr lang="en-US" smtClean="0"/>
              <a:pPr>
                <a:spcAft>
                  <a:spcPts val="600"/>
                </a:spcAft>
              </a:pPr>
              <a:t>8</a:t>
            </a:fld>
            <a:endParaRPr lang="en-US"/>
          </a:p>
        </p:txBody>
      </p:sp>
    </p:spTree>
    <p:extLst>
      <p:ext uri="{BB962C8B-B14F-4D97-AF65-F5344CB8AC3E}">
        <p14:creationId xmlns:p14="http://schemas.microsoft.com/office/powerpoint/2010/main" val="217491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EC94-DC27-4002-8E1F-B0ECB4918BF1}"/>
              </a:ext>
            </a:extLst>
          </p:cNvPr>
          <p:cNvSpPr>
            <a:spLocks noGrp="1"/>
          </p:cNvSpPr>
          <p:nvPr>
            <p:ph type="title"/>
          </p:nvPr>
        </p:nvSpPr>
        <p:spPr/>
        <p:txBody>
          <a:bodyPr/>
          <a:lstStyle/>
          <a:p>
            <a:r>
              <a:rPr lang="en-US"/>
              <a:t>Day 2: Concurrent Sessions </a:t>
            </a:r>
          </a:p>
        </p:txBody>
      </p:sp>
      <p:sp>
        <p:nvSpPr>
          <p:cNvPr id="3" name="Content Placeholder 2">
            <a:extLst>
              <a:ext uri="{FF2B5EF4-FFF2-40B4-BE49-F238E27FC236}">
                <a16:creationId xmlns:a16="http://schemas.microsoft.com/office/drawing/2014/main" id="{1AF33CCE-4B49-43CD-8AF4-B59DB4DADA12}"/>
              </a:ext>
            </a:extLst>
          </p:cNvPr>
          <p:cNvSpPr>
            <a:spLocks noGrp="1"/>
          </p:cNvSpPr>
          <p:nvPr>
            <p:ph sz="quarter" idx="15"/>
          </p:nvPr>
        </p:nvSpPr>
        <p:spPr/>
        <p:txBody>
          <a:bodyPr/>
          <a:lstStyle/>
          <a:p>
            <a:r>
              <a:rPr lang="en-US">
                <a:solidFill>
                  <a:schemeClr val="tx1"/>
                </a:solidFill>
              </a:rPr>
              <a:t>Creative Ways to Engage Families and Community Members: Lessons From Co-creating Resources</a:t>
            </a:r>
          </a:p>
          <a:p>
            <a:r>
              <a:rPr lang="en-US">
                <a:solidFill>
                  <a:schemeClr val="tx1"/>
                </a:solidFill>
              </a:rPr>
              <a:t>Prepping Preservice and In-Service Teachers for PROGRESS</a:t>
            </a:r>
          </a:p>
          <a:p>
            <a:r>
              <a:rPr lang="en-US">
                <a:solidFill>
                  <a:schemeClr val="tx1"/>
                </a:solidFill>
              </a:rPr>
              <a:t>Ensuring SDI in Secondary Settings</a:t>
            </a:r>
          </a:p>
          <a:p>
            <a:r>
              <a:rPr lang="en-US">
                <a:solidFill>
                  <a:schemeClr val="tx1"/>
                </a:solidFill>
              </a:rPr>
              <a:t>Providing a Free Appropriate Public Education (FAPE): Lessons From the Due Process Hearing Front</a:t>
            </a:r>
          </a:p>
        </p:txBody>
      </p:sp>
      <p:sp>
        <p:nvSpPr>
          <p:cNvPr id="6" name="Rectangle 5">
            <a:extLst>
              <a:ext uri="{FF2B5EF4-FFF2-40B4-BE49-F238E27FC236}">
                <a16:creationId xmlns:a16="http://schemas.microsoft.com/office/drawing/2014/main" id="{62509082-8FC9-42EF-A1A6-AAADC8045001}"/>
              </a:ext>
            </a:extLst>
          </p:cNvPr>
          <p:cNvSpPr/>
          <p:nvPr/>
        </p:nvSpPr>
        <p:spPr>
          <a:xfrm>
            <a:off x="830510" y="4655890"/>
            <a:ext cx="10628851" cy="1392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These same sessions will occur from 12:40-1:40 p.m. and 2:00-3:00 p.m., so you can choose to attend 2 of the 4 available sessions live. If you are interested in the other  sessions, you can listen to their archived recordings after the event!  </a:t>
            </a:r>
          </a:p>
        </p:txBody>
      </p:sp>
      <p:sp>
        <p:nvSpPr>
          <p:cNvPr id="5" name="Slide Number Placeholder 4">
            <a:extLst>
              <a:ext uri="{FF2B5EF4-FFF2-40B4-BE49-F238E27FC236}">
                <a16:creationId xmlns:a16="http://schemas.microsoft.com/office/drawing/2014/main" id="{11BE08C4-2F92-4E7C-A6AA-18D877893DDD}"/>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410938981"/>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C80E9988-E229-4666-881F-C3AF8EA2A664}">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http://purl.org/dc/dcmitype/"/>
    <ds:schemaRef ds:uri="http://schemas.microsoft.com/office/2006/metadata/properties"/>
    <ds:schemaRef ds:uri="http://www.w3.org/XML/1998/namespace"/>
    <ds:schemaRef ds:uri="http://schemas.microsoft.com/office/2006/documentManagement/types"/>
    <ds:schemaRef ds:uri="9a29b55a-3458-43b1-b5f5-8a06b1b83431"/>
    <ds:schemaRef ds:uri="http://purl.org/dc/terms/"/>
    <ds:schemaRef ds:uri="http://schemas.openxmlformats.org/package/2006/metadata/core-properties"/>
    <ds:schemaRef ds:uri="4a50c3af-328d-4c26-9632-e6dd7a90b19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PROGRESS-Center-2022-Presentation-030822 (1) (1)</Template>
  <TotalTime>11</TotalTime>
  <Words>3752</Words>
  <Application>Microsoft Office PowerPoint</Application>
  <PresentationFormat>Widescreen</PresentationFormat>
  <Paragraphs>371</Paragraphs>
  <Slides>52</Slides>
  <Notes>31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52</vt:i4>
      </vt:variant>
    </vt:vector>
  </HeadingPairs>
  <TitlesOfParts>
    <vt:vector size="66" baseType="lpstr">
      <vt:lpstr>Arial</vt:lpstr>
      <vt:lpstr>Arial Narrow</vt:lpstr>
      <vt:lpstr>Calibri</vt:lpstr>
      <vt:lpstr>Constantia</vt:lpstr>
      <vt:lpstr>Exo</vt:lpstr>
      <vt:lpstr>Exo Bold</vt:lpstr>
      <vt:lpstr>Gill Sans MT</vt:lpstr>
      <vt:lpstr>Helvetica</vt:lpstr>
      <vt:lpstr>League Spartan</vt:lpstr>
      <vt:lpstr>Open Sans Light Bold</vt:lpstr>
      <vt:lpstr>Times New Roman</vt:lpstr>
      <vt:lpstr>Wingdings</vt:lpstr>
      <vt:lpstr>PROGRESS Center</vt:lpstr>
      <vt:lpstr>1_PROGRESS Center</vt:lpstr>
      <vt:lpstr>Prepping for PROGRESS</vt:lpstr>
      <vt:lpstr>Welcome</vt:lpstr>
      <vt:lpstr>Day 1 Recap</vt:lpstr>
      <vt:lpstr>Share a takeaway or two from yesterday in the chat!</vt:lpstr>
      <vt:lpstr>Welcome to the PROGRESS Center!</vt:lpstr>
      <vt:lpstr>Introductions </vt:lpstr>
      <vt:lpstr>Welcome from David Emenheiser</vt:lpstr>
      <vt:lpstr>Event Schedule Overview: Day 2!</vt:lpstr>
      <vt:lpstr>Day 2: Concurrent Sessions </vt:lpstr>
      <vt:lpstr>Viewing Your Schedule</vt:lpstr>
      <vt:lpstr>Joining Sessions</vt:lpstr>
      <vt:lpstr>Where can I find event materials and recordings after the event? </vt:lpstr>
      <vt:lpstr>Technical Support</vt:lpstr>
      <vt:lpstr>Connect With the  PROGRESS Center</vt:lpstr>
      <vt:lpstr>Leveraging an MTSS to Develop and Implement the IEP</vt:lpstr>
      <vt:lpstr>Buffman et al. Quote</vt:lpstr>
      <vt:lpstr>Students with Disabilities in a Tiered Support System</vt:lpstr>
      <vt:lpstr>Students with Disabilities in General Education</vt:lpstr>
      <vt:lpstr>Multi-tier system of support in Every Student Succeeds Act (ESSA, 2015)</vt:lpstr>
      <vt:lpstr>Let’s Clear the Air! Common Misconceptions </vt:lpstr>
      <vt:lpstr>Let’s Clear the Air! More Common Misconceptions </vt:lpstr>
      <vt:lpstr>Share in the chat. </vt:lpstr>
      <vt:lpstr>MTSS provides a continuum of supports…even for students with disabilities.</vt:lpstr>
      <vt:lpstr>MTSS addresses the needs of the whole child by aligning systems and supports.  </vt:lpstr>
      <vt:lpstr>How can MTSS Support IDEA Child Find and Eligibility Determination Obligations? </vt:lpstr>
      <vt:lpstr>But what about identified students? </vt:lpstr>
      <vt:lpstr>We Must Ensure Appropriate Progress</vt:lpstr>
      <vt:lpstr>Strategies for Leveraging MTSS for IEP Development</vt:lpstr>
      <vt:lpstr>Strategy 1. Leverage MTSS Data for Present Level Statement </vt:lpstr>
      <vt:lpstr>Strategy 2: Support Validated IEP Goal Setting</vt:lpstr>
      <vt:lpstr>Strategy 3. Use evidence from PM and instructional delivery to develop IEP statement of aids and services. </vt:lpstr>
      <vt:lpstr>MTSS and Specially Designed Instruction</vt:lpstr>
      <vt:lpstr>Five Steps for Tier 3 and SDI</vt:lpstr>
      <vt:lpstr>Strategy 4. Use progress monitoring to inform the documented intensity of supports</vt:lpstr>
      <vt:lpstr>Leveraging MTSS Components to Implement the IEP</vt:lpstr>
      <vt:lpstr>How could MTSS support implementation of the IEP?</vt:lpstr>
      <vt:lpstr>Special Education Leverages MTSS Levels of Prevention</vt:lpstr>
      <vt:lpstr>MTSS provides infrastructure for the delivery of the IEP’s statement of services and aids.</vt:lpstr>
      <vt:lpstr>High-leverage practices (HLPs) with MTSS</vt:lpstr>
      <vt:lpstr>Six high-Leverage, Evidence-Based Practices in MTSS-1</vt:lpstr>
      <vt:lpstr>MTSS and the IEP: Common Questions and Answers</vt:lpstr>
      <vt:lpstr>What if we are in the initial phases of MTSS implementation? </vt:lpstr>
      <vt:lpstr>What interventions can we use for SDI? </vt:lpstr>
      <vt:lpstr>What supports are available to support special education teachers in their role within MTSS? </vt:lpstr>
      <vt:lpstr>Content Deep Dives for Designing and Providing Specially Designed Instruction </vt:lpstr>
      <vt:lpstr>Resources to Support HLPs Across the Tiers </vt:lpstr>
      <vt:lpstr>Remind me again, how can MTSS benefit special education implementation? </vt:lpstr>
      <vt:lpstr>Reminder! Connect With the  PROGRESS Center</vt:lpstr>
      <vt:lpstr>Don’t Forget</vt:lpstr>
      <vt:lpstr>Reminder! Where can I find event materials and recordings after the event? </vt:lpstr>
      <vt:lpstr>Disclaimer</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Prepping for PROGRESS: Adding New Tools to Your Backpack (Toolbox) for the Start of School </dc:title>
  <dc:subject/>
  <dc:creator>Peterson, Amy</dc:creator>
  <cp:keywords>PROGRESS Center</cp:keywords>
  <cp:lastModifiedBy>Peterson, Amy</cp:lastModifiedBy>
  <cp:revision>2</cp:revision>
  <cp:lastPrinted>2017-10-19T00:36:21Z</cp:lastPrinted>
  <dcterms:created xsi:type="dcterms:W3CDTF">2022-07-01T21:01:42Z</dcterms:created>
  <dcterms:modified xsi:type="dcterms:W3CDTF">2023-07-28T14:46:55Z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