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409" r:id="rId5"/>
    <p:sldId id="431" r:id="rId6"/>
    <p:sldId id="4571" r:id="rId7"/>
    <p:sldId id="433" r:id="rId8"/>
    <p:sldId id="434" r:id="rId9"/>
    <p:sldId id="1855" r:id="rId10"/>
    <p:sldId id="1880" r:id="rId11"/>
    <p:sldId id="4396" r:id="rId12"/>
    <p:sldId id="4250" r:id="rId13"/>
    <p:sldId id="1860" r:id="rId14"/>
    <p:sldId id="307" r:id="rId15"/>
    <p:sldId id="1586" r:id="rId16"/>
    <p:sldId id="804" r:id="rId17"/>
    <p:sldId id="803" r:id="rId18"/>
    <p:sldId id="624" r:id="rId19"/>
    <p:sldId id="430" r:id="rId20"/>
    <p:sldId id="435" r:id="rId21"/>
    <p:sldId id="432" r:id="rId22"/>
    <p:sldId id="438" r:id="rId23"/>
    <p:sldId id="4354" r:id="rId24"/>
    <p:sldId id="4362" r:id="rId25"/>
    <p:sldId id="1661" r:id="rId26"/>
    <p:sldId id="844" r:id="rId27"/>
    <p:sldId id="4364" r:id="rId28"/>
    <p:sldId id="4563" r:id="rId29"/>
    <p:sldId id="795" r:id="rId30"/>
    <p:sldId id="4565" r:id="rId31"/>
    <p:sldId id="797" r:id="rId32"/>
    <p:sldId id="4533" r:id="rId33"/>
    <p:sldId id="796" r:id="rId34"/>
    <p:sldId id="4567" r:id="rId35"/>
    <p:sldId id="1640" r:id="rId36"/>
    <p:sldId id="799" r:id="rId37"/>
    <p:sldId id="1585" r:id="rId38"/>
    <p:sldId id="4568" r:id="rId39"/>
    <p:sldId id="4371" r:id="rId40"/>
    <p:sldId id="588" r:id="rId41"/>
    <p:sldId id="404" r:id="rId42"/>
    <p:sldId id="416" r:id="rId4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Intensive Intervention" id="{40064D69-CE95-46B7-8DE8-1065BBA2B5F2}">
          <p14:sldIdLst>
            <p14:sldId id="409"/>
            <p14:sldId id="431"/>
            <p14:sldId id="4571"/>
            <p14:sldId id="433"/>
            <p14:sldId id="434"/>
            <p14:sldId id="1855"/>
            <p14:sldId id="1880"/>
            <p14:sldId id="4396"/>
            <p14:sldId id="4250"/>
            <p14:sldId id="1860"/>
            <p14:sldId id="307"/>
            <p14:sldId id="1586"/>
            <p14:sldId id="804"/>
            <p14:sldId id="803"/>
            <p14:sldId id="624"/>
            <p14:sldId id="430"/>
            <p14:sldId id="435"/>
            <p14:sldId id="432"/>
            <p14:sldId id="438"/>
            <p14:sldId id="4354"/>
            <p14:sldId id="4362"/>
            <p14:sldId id="1661"/>
            <p14:sldId id="844"/>
            <p14:sldId id="4364"/>
            <p14:sldId id="4563"/>
            <p14:sldId id="795"/>
            <p14:sldId id="4565"/>
            <p14:sldId id="797"/>
            <p14:sldId id="4533"/>
            <p14:sldId id="796"/>
            <p14:sldId id="4567"/>
            <p14:sldId id="1640"/>
            <p14:sldId id="799"/>
            <p14:sldId id="1585"/>
            <p14:sldId id="4568"/>
            <p14:sldId id="4371"/>
            <p14:sldId id="588"/>
            <p14:sldId id="404"/>
            <p14:sldId id="416"/>
          </p14:sldIdLst>
        </p14:section>
      </p14:sectionLst>
    </p:ex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11" clrIdx="1">
    <p:extLst>
      <p:ext uri="{19B8F6BF-5375-455C-9EA6-DF929625EA0E}">
        <p15:presenceInfo xmlns:p15="http://schemas.microsoft.com/office/powerpoint/2012/main" userId="Linda K. Reed" providerId="None"/>
      </p:ext>
    </p:extLst>
  </p:cmAuthor>
  <p:cmAuthor id="3" name="Reed, Linda" initials="RL" lastIdx="9" clrIdx="2">
    <p:extLst>
      <p:ext uri="{19B8F6BF-5375-455C-9EA6-DF929625EA0E}">
        <p15:presenceInfo xmlns:p15="http://schemas.microsoft.com/office/powerpoint/2012/main" userId="Reed, Linda" providerId="None"/>
      </p:ext>
    </p:extLst>
  </p:cmAuthor>
  <p:cmAuthor id="4" name="Note" initials="Note" lastIdx="3" clrIdx="3"/>
  <p:cmAuthor id="5" name="Peterson, Amy" initials="PA" lastIdx="13" clrIdx="4">
    <p:extLst>
      <p:ext uri="{19B8F6BF-5375-455C-9EA6-DF929625EA0E}">
        <p15:presenceInfo xmlns:p15="http://schemas.microsoft.com/office/powerpoint/2012/main" userId="S::ampeterson@air.org::8c14dd6b-6031-4383-8241-8af97fa7035b" providerId="AD"/>
      </p:ext>
    </p:extLst>
  </p:cmAuthor>
  <p:cmAuthor id="6" name="Arden, Sarah" initials="AS" lastIdx="1" clrIdx="5">
    <p:extLst>
      <p:ext uri="{19B8F6BF-5375-455C-9EA6-DF929625EA0E}">
        <p15:presenceInfo xmlns:p15="http://schemas.microsoft.com/office/powerpoint/2012/main" userId="S::sarden@air.org::c3865b93-f4ad-427d-92c9-4484f9824b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8452A"/>
    <a:srgbClr val="FFFFFF"/>
    <a:srgbClr val="C25131"/>
    <a:srgbClr val="6D6E70"/>
    <a:srgbClr val="E6E6E6"/>
    <a:srgbClr val="10719C"/>
    <a:srgbClr val="000000"/>
    <a:srgbClr val="006298"/>
    <a:srgbClr val="319EFF"/>
    <a:srgbClr val="F2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0" autoAdjust="0"/>
    <p:restoredTop sz="87805" autoAdjust="0"/>
  </p:normalViewPr>
  <p:slideViewPr>
    <p:cSldViewPr snapToGrid="0">
      <p:cViewPr varScale="1">
        <p:scale>
          <a:sx n="55" d="100"/>
          <a:sy n="55" d="100"/>
        </p:scale>
        <p:origin x="964" y="40"/>
      </p:cViewPr>
      <p:guideLst>
        <p:guide orient="horz" pos="648"/>
        <p:guide pos="3840"/>
      </p:guideLst>
    </p:cSldViewPr>
  </p:slideViewPr>
  <p:outlineViewPr>
    <p:cViewPr>
      <p:scale>
        <a:sx n="25" d="100"/>
        <a:sy n="25" d="100"/>
      </p:scale>
      <p:origin x="0" y="-1247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FD7EF4CD-EC95-4E16-922F-7BB5F9645689}"/>
    <pc:docChg chg="delSld modSld modSection">
      <pc:chgData name="Peterson, Amy" userId="8c14dd6b-6031-4383-8241-8af97fa7035b" providerId="ADAL" clId="{FD7EF4CD-EC95-4E16-922F-7BB5F9645689}" dt="2023-08-01T12:44:19.334" v="4" actId="47"/>
      <pc:docMkLst>
        <pc:docMk/>
      </pc:docMkLst>
      <pc:sldChg chg="modSp mod">
        <pc:chgData name="Peterson, Amy" userId="8c14dd6b-6031-4383-8241-8af97fa7035b" providerId="ADAL" clId="{FD7EF4CD-EC95-4E16-922F-7BB5F9645689}" dt="2023-07-28T20:45:00.596" v="2" actId="207"/>
        <pc:sldMkLst>
          <pc:docMk/>
          <pc:sldMk cId="3413631580" sldId="307"/>
        </pc:sldMkLst>
        <pc:spChg chg="mod">
          <ac:chgData name="Peterson, Amy" userId="8c14dd6b-6031-4383-8241-8af97fa7035b" providerId="ADAL" clId="{FD7EF4CD-EC95-4E16-922F-7BB5F9645689}" dt="2023-07-28T20:45:00.596" v="2" actId="207"/>
          <ac:spMkLst>
            <pc:docMk/>
            <pc:sldMk cId="3413631580" sldId="307"/>
            <ac:spMk id="2" creationId="{00000000-0000-0000-0000-000000000000}"/>
          </ac:spMkLst>
        </pc:spChg>
      </pc:sldChg>
      <pc:sldChg chg="del">
        <pc:chgData name="Peterson, Amy" userId="8c14dd6b-6031-4383-8241-8af97fa7035b" providerId="ADAL" clId="{FD7EF4CD-EC95-4E16-922F-7BB5F9645689}" dt="2023-08-01T12:44:19.334" v="4" actId="47"/>
        <pc:sldMkLst>
          <pc:docMk/>
          <pc:sldMk cId="4015475636" sldId="1633"/>
        </pc:sldMkLst>
      </pc:sldChg>
      <pc:sldChg chg="del">
        <pc:chgData name="Peterson, Amy" userId="8c14dd6b-6031-4383-8241-8af97fa7035b" providerId="ADAL" clId="{FD7EF4CD-EC95-4E16-922F-7BB5F9645689}" dt="2023-08-01T12:43:31.804" v="3" actId="47"/>
        <pc:sldMkLst>
          <pc:docMk/>
          <pc:sldMk cId="1255691970" sldId="4389"/>
        </pc:sldMkLst>
      </pc:sldChg>
      <pc:sldMasterChg chg="delSldLayout">
        <pc:chgData name="Peterson, Amy" userId="8c14dd6b-6031-4383-8241-8af97fa7035b" providerId="ADAL" clId="{FD7EF4CD-EC95-4E16-922F-7BB5F9645689}" dt="2023-08-01T12:43:31.804" v="3" actId="47"/>
        <pc:sldMasterMkLst>
          <pc:docMk/>
          <pc:sldMasterMk cId="397854331" sldId="2147483660"/>
        </pc:sldMasterMkLst>
        <pc:sldLayoutChg chg="del">
          <pc:chgData name="Peterson, Amy" userId="8c14dd6b-6031-4383-8241-8af97fa7035b" providerId="ADAL" clId="{FD7EF4CD-EC95-4E16-922F-7BB5F9645689}" dt="2023-08-01T12:43:31.804" v="3" actId="47"/>
          <pc:sldLayoutMkLst>
            <pc:docMk/>
            <pc:sldMasterMk cId="397854331" sldId="2147483660"/>
            <pc:sldLayoutMk cId="3238075284" sldId="2147483825"/>
          </pc:sldLayoutMkLst>
        </pc:sldLayoutChg>
      </pc:sldMasterChg>
    </pc:docChg>
  </pc:docChgLst>
  <pc:docChgLst>
    <pc:chgData name="Peterson, Amy" userId="8c14dd6b-6031-4383-8241-8af97fa7035b" providerId="ADAL" clId="{00493A36-F8B8-4B97-8472-6AE8B66A7286}"/>
    <pc:docChg chg="custSel delSld modSld modSection">
      <pc:chgData name="Peterson, Amy" userId="8c14dd6b-6031-4383-8241-8af97fa7035b" providerId="ADAL" clId="{00493A36-F8B8-4B97-8472-6AE8B66A7286}" dt="2023-07-28T20:35:45.053" v="47" actId="6549"/>
      <pc:docMkLst>
        <pc:docMk/>
      </pc:docMkLst>
      <pc:sldChg chg="delSp mod">
        <pc:chgData name="Peterson, Amy" userId="8c14dd6b-6031-4383-8241-8af97fa7035b" providerId="ADAL" clId="{00493A36-F8B8-4B97-8472-6AE8B66A7286}" dt="2023-07-28T20:34:18.524" v="4" actId="478"/>
        <pc:sldMkLst>
          <pc:docMk/>
          <pc:sldMk cId="3309350287" sldId="409"/>
        </pc:sldMkLst>
        <pc:spChg chg="del">
          <ac:chgData name="Peterson, Amy" userId="8c14dd6b-6031-4383-8241-8af97fa7035b" providerId="ADAL" clId="{00493A36-F8B8-4B97-8472-6AE8B66A7286}" dt="2023-07-28T20:34:18.524" v="4" actId="478"/>
          <ac:spMkLst>
            <pc:docMk/>
            <pc:sldMk cId="3309350287" sldId="409"/>
            <ac:spMk id="3" creationId="{7B688546-8494-9AAE-7FAA-DA67D19F82F9}"/>
          </ac:spMkLst>
        </pc:spChg>
      </pc:sldChg>
      <pc:sldChg chg="modNotesTx">
        <pc:chgData name="Peterson, Amy" userId="8c14dd6b-6031-4383-8241-8af97fa7035b" providerId="ADAL" clId="{00493A36-F8B8-4B97-8472-6AE8B66A7286}" dt="2023-07-28T20:34:54.053" v="12" actId="6549"/>
        <pc:sldMkLst>
          <pc:docMk/>
          <pc:sldMk cId="532845936" sldId="430"/>
        </pc:sldMkLst>
      </pc:sldChg>
      <pc:sldChg chg="modNotesTx">
        <pc:chgData name="Peterson, Amy" userId="8c14dd6b-6031-4383-8241-8af97fa7035b" providerId="ADAL" clId="{00493A36-F8B8-4B97-8472-6AE8B66A7286}" dt="2023-07-28T20:35:03.069" v="38" actId="6549"/>
        <pc:sldMkLst>
          <pc:docMk/>
          <pc:sldMk cId="813680507" sldId="432"/>
        </pc:sldMkLst>
      </pc:sldChg>
      <pc:sldChg chg="modNotesTx">
        <pc:chgData name="Peterson, Amy" userId="8c14dd6b-6031-4383-8241-8af97fa7035b" providerId="ADAL" clId="{00493A36-F8B8-4B97-8472-6AE8B66A7286}" dt="2023-07-28T20:34:28.517" v="6" actId="6549"/>
        <pc:sldMkLst>
          <pc:docMk/>
          <pc:sldMk cId="3898873291" sldId="433"/>
        </pc:sldMkLst>
      </pc:sldChg>
      <pc:sldChg chg="modNotesTx">
        <pc:chgData name="Peterson, Amy" userId="8c14dd6b-6031-4383-8241-8af97fa7035b" providerId="ADAL" clId="{00493A36-F8B8-4B97-8472-6AE8B66A7286}" dt="2023-07-28T20:34:30.101" v="7" actId="6549"/>
        <pc:sldMkLst>
          <pc:docMk/>
          <pc:sldMk cId="1404314626" sldId="434"/>
        </pc:sldMkLst>
      </pc:sldChg>
      <pc:sldChg chg="modNotesTx">
        <pc:chgData name="Peterson, Amy" userId="8c14dd6b-6031-4383-8241-8af97fa7035b" providerId="ADAL" clId="{00493A36-F8B8-4B97-8472-6AE8B66A7286}" dt="2023-07-28T20:34:59.411" v="37" actId="5793"/>
        <pc:sldMkLst>
          <pc:docMk/>
          <pc:sldMk cId="623413557" sldId="435"/>
        </pc:sldMkLst>
      </pc:sldChg>
      <pc:sldChg chg="modNotesTx">
        <pc:chgData name="Peterson, Amy" userId="8c14dd6b-6031-4383-8241-8af97fa7035b" providerId="ADAL" clId="{00493A36-F8B8-4B97-8472-6AE8B66A7286}" dt="2023-07-28T20:35:06.768" v="39" actId="6549"/>
        <pc:sldMkLst>
          <pc:docMk/>
          <pc:sldMk cId="3105377961" sldId="438"/>
        </pc:sldMkLst>
      </pc:sldChg>
      <pc:sldChg chg="modNotesTx">
        <pc:chgData name="Peterson, Amy" userId="8c14dd6b-6031-4383-8241-8af97fa7035b" providerId="ADAL" clId="{00493A36-F8B8-4B97-8472-6AE8B66A7286}" dt="2023-07-28T20:35:45.053" v="47" actId="6549"/>
        <pc:sldMkLst>
          <pc:docMk/>
          <pc:sldMk cId="587090591" sldId="588"/>
        </pc:sldMkLst>
      </pc:sldChg>
      <pc:sldChg chg="modNotesTx">
        <pc:chgData name="Peterson, Amy" userId="8c14dd6b-6031-4383-8241-8af97fa7035b" providerId="ADAL" clId="{00493A36-F8B8-4B97-8472-6AE8B66A7286}" dt="2023-07-28T20:35:24.016" v="42" actId="6549"/>
        <pc:sldMkLst>
          <pc:docMk/>
          <pc:sldMk cId="3649605752" sldId="795"/>
        </pc:sldMkLst>
      </pc:sldChg>
      <pc:sldChg chg="modNotesTx">
        <pc:chgData name="Peterson, Amy" userId="8c14dd6b-6031-4383-8241-8af97fa7035b" providerId="ADAL" clId="{00493A36-F8B8-4B97-8472-6AE8B66A7286}" dt="2023-07-28T20:35:29.962" v="43" actId="6549"/>
        <pc:sldMkLst>
          <pc:docMk/>
          <pc:sldMk cId="1941940698" sldId="796"/>
        </pc:sldMkLst>
      </pc:sldChg>
      <pc:sldChg chg="modNotesTx">
        <pc:chgData name="Peterson, Amy" userId="8c14dd6b-6031-4383-8241-8af97fa7035b" providerId="ADAL" clId="{00493A36-F8B8-4B97-8472-6AE8B66A7286}" dt="2023-07-28T20:35:35.100" v="45" actId="6549"/>
        <pc:sldMkLst>
          <pc:docMk/>
          <pc:sldMk cId="1205638317" sldId="799"/>
        </pc:sldMkLst>
      </pc:sldChg>
      <pc:sldChg chg="modNotesTx">
        <pc:chgData name="Peterson, Amy" userId="8c14dd6b-6031-4383-8241-8af97fa7035b" providerId="ADAL" clId="{00493A36-F8B8-4B97-8472-6AE8B66A7286}" dt="2023-07-28T20:34:50.424" v="11" actId="6549"/>
        <pc:sldMkLst>
          <pc:docMk/>
          <pc:sldMk cId="3260585509" sldId="803"/>
        </pc:sldMkLst>
      </pc:sldChg>
      <pc:sldChg chg="modNotesTx">
        <pc:chgData name="Peterson, Amy" userId="8c14dd6b-6031-4383-8241-8af97fa7035b" providerId="ADAL" clId="{00493A36-F8B8-4B97-8472-6AE8B66A7286}" dt="2023-07-28T20:34:47.264" v="10" actId="6549"/>
        <pc:sldMkLst>
          <pc:docMk/>
          <pc:sldMk cId="1176945888" sldId="804"/>
        </pc:sldMkLst>
      </pc:sldChg>
      <pc:sldChg chg="modNotesTx">
        <pc:chgData name="Peterson, Amy" userId="8c14dd6b-6031-4383-8241-8af97fa7035b" providerId="ADAL" clId="{00493A36-F8B8-4B97-8472-6AE8B66A7286}" dt="2023-07-28T20:35:17.645" v="41" actId="6549"/>
        <pc:sldMkLst>
          <pc:docMk/>
          <pc:sldMk cId="302454261" sldId="844"/>
        </pc:sldMkLst>
      </pc:sldChg>
      <pc:sldChg chg="modNotesTx">
        <pc:chgData name="Peterson, Amy" userId="8c14dd6b-6031-4383-8241-8af97fa7035b" providerId="ADAL" clId="{00493A36-F8B8-4B97-8472-6AE8B66A7286}" dt="2023-07-28T20:35:39.522" v="46" actId="6549"/>
        <pc:sldMkLst>
          <pc:docMk/>
          <pc:sldMk cId="2638319093" sldId="1585"/>
        </pc:sldMkLst>
      </pc:sldChg>
      <pc:sldChg chg="modNotesTx">
        <pc:chgData name="Peterson, Amy" userId="8c14dd6b-6031-4383-8241-8af97fa7035b" providerId="ADAL" clId="{00493A36-F8B8-4B97-8472-6AE8B66A7286}" dt="2023-07-28T20:34:43.858" v="9" actId="6549"/>
        <pc:sldMkLst>
          <pc:docMk/>
          <pc:sldMk cId="1350429544" sldId="1586"/>
        </pc:sldMkLst>
      </pc:sldChg>
      <pc:sldChg chg="modNotesTx">
        <pc:chgData name="Peterson, Amy" userId="8c14dd6b-6031-4383-8241-8af97fa7035b" providerId="ADAL" clId="{00493A36-F8B8-4B97-8472-6AE8B66A7286}" dt="2023-07-28T20:35:32.863" v="44" actId="6549"/>
        <pc:sldMkLst>
          <pc:docMk/>
          <pc:sldMk cId="3058156591" sldId="1640"/>
        </pc:sldMkLst>
      </pc:sldChg>
      <pc:sldChg chg="modNotesTx">
        <pc:chgData name="Peterson, Amy" userId="8c14dd6b-6031-4383-8241-8af97fa7035b" providerId="ADAL" clId="{00493A36-F8B8-4B97-8472-6AE8B66A7286}" dt="2023-07-28T20:35:14.960" v="40" actId="6549"/>
        <pc:sldMkLst>
          <pc:docMk/>
          <pc:sldMk cId="1201541368" sldId="1661"/>
        </pc:sldMkLst>
      </pc:sldChg>
      <pc:sldChg chg="del">
        <pc:chgData name="Peterson, Amy" userId="8c14dd6b-6031-4383-8241-8af97fa7035b" providerId="ADAL" clId="{00493A36-F8B8-4B97-8472-6AE8B66A7286}" dt="2023-07-28T19:58:26.866" v="3" actId="47"/>
        <pc:sldMkLst>
          <pc:docMk/>
          <pc:sldMk cId="2025864566" sldId="1683"/>
        </pc:sldMkLst>
      </pc:sldChg>
      <pc:sldChg chg="del">
        <pc:chgData name="Peterson, Amy" userId="8c14dd6b-6031-4383-8241-8af97fa7035b" providerId="ADAL" clId="{00493A36-F8B8-4B97-8472-6AE8B66A7286}" dt="2023-07-28T19:58:26.538" v="2" actId="47"/>
        <pc:sldMkLst>
          <pc:docMk/>
          <pc:sldMk cId="865552365" sldId="1851"/>
        </pc:sldMkLst>
      </pc:sldChg>
      <pc:sldChg chg="modNotesTx">
        <pc:chgData name="Peterson, Amy" userId="8c14dd6b-6031-4383-8241-8af97fa7035b" providerId="ADAL" clId="{00493A36-F8B8-4B97-8472-6AE8B66A7286}" dt="2023-07-28T20:34:35.229" v="8" actId="6549"/>
        <pc:sldMkLst>
          <pc:docMk/>
          <pc:sldMk cId="4042974997" sldId="1880"/>
        </pc:sldMkLst>
      </pc:sldChg>
      <pc:sldChg chg="del">
        <pc:chgData name="Peterson, Amy" userId="8c14dd6b-6031-4383-8241-8af97fa7035b" providerId="ADAL" clId="{00493A36-F8B8-4B97-8472-6AE8B66A7286}" dt="2023-07-28T19:58:25.649" v="1" actId="47"/>
        <pc:sldMkLst>
          <pc:docMk/>
          <pc:sldMk cId="630775230" sldId="4395"/>
        </pc:sldMkLst>
      </pc:sldChg>
      <pc:sldChg chg="modNotesTx">
        <pc:chgData name="Peterson, Amy" userId="8c14dd6b-6031-4383-8241-8af97fa7035b" providerId="ADAL" clId="{00493A36-F8B8-4B97-8472-6AE8B66A7286}" dt="2023-07-28T20:34:24.599" v="5" actId="6549"/>
        <pc:sldMkLst>
          <pc:docMk/>
          <pc:sldMk cId="1470611760" sldId="4571"/>
        </pc:sldMkLst>
      </pc:sldChg>
      <pc:sldChg chg="del">
        <pc:chgData name="Peterson, Amy" userId="8c14dd6b-6031-4383-8241-8af97fa7035b" providerId="ADAL" clId="{00493A36-F8B8-4B97-8472-6AE8B66A7286}" dt="2023-07-28T19:58:25.432" v="0" actId="47"/>
        <pc:sldMkLst>
          <pc:docMk/>
          <pc:sldMk cId="1423083606" sldId="4572"/>
        </pc:sldMkLst>
      </pc:sldChg>
      <pc:sldMasterChg chg="delSldLayout">
        <pc:chgData name="Peterson, Amy" userId="8c14dd6b-6031-4383-8241-8af97fa7035b" providerId="ADAL" clId="{00493A36-F8B8-4B97-8472-6AE8B66A7286}" dt="2023-07-28T19:58:26.538" v="2" actId="47"/>
        <pc:sldMasterMkLst>
          <pc:docMk/>
          <pc:sldMasterMk cId="397854331" sldId="2147483660"/>
        </pc:sldMasterMkLst>
        <pc:sldLayoutChg chg="del">
          <pc:chgData name="Peterson, Amy" userId="8c14dd6b-6031-4383-8241-8af97fa7035b" providerId="ADAL" clId="{00493A36-F8B8-4B97-8472-6AE8B66A7286}" dt="2023-07-28T19:58:25.649" v="1" actId="47"/>
          <pc:sldLayoutMkLst>
            <pc:docMk/>
            <pc:sldMasterMk cId="397854331" sldId="2147483660"/>
            <pc:sldLayoutMk cId="1947040390" sldId="2147483826"/>
          </pc:sldLayoutMkLst>
        </pc:sldLayoutChg>
        <pc:sldLayoutChg chg="del">
          <pc:chgData name="Peterson, Amy" userId="8c14dd6b-6031-4383-8241-8af97fa7035b" providerId="ADAL" clId="{00493A36-F8B8-4B97-8472-6AE8B66A7286}" dt="2023-07-28T19:58:26.538" v="2" actId="47"/>
          <pc:sldLayoutMkLst>
            <pc:docMk/>
            <pc:sldMasterMk cId="397854331" sldId="2147483660"/>
            <pc:sldLayoutMk cId="2239009753" sldId="214748382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t>Academic Measure </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CC84-45A2-919A-3525D51B5828}"/>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CC84-45A2-919A-3525D51B5828}"/>
            </c:ext>
          </c:extLst>
        </c:ser>
        <c:dLbls>
          <c:showLegendKey val="0"/>
          <c:showVal val="0"/>
          <c:showCatName val="0"/>
          <c:showSerName val="0"/>
          <c:showPercent val="0"/>
          <c:showBubbleSize val="0"/>
        </c:dLbls>
        <c:smooth val="0"/>
        <c:axId val="-2109176408"/>
        <c:axId val="-2109339304"/>
      </c:lineChart>
      <c:catAx>
        <c:axId val="-210917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339304"/>
        <c:crosses val="autoZero"/>
        <c:auto val="1"/>
        <c:lblAlgn val="ctr"/>
        <c:lblOffset val="100"/>
        <c:noMultiLvlLbl val="0"/>
      </c:catAx>
      <c:valAx>
        <c:axId val="-2109339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176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t>Academic Measure </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CC84-45A2-919A-3525D51B5828}"/>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CC84-45A2-919A-3525D51B5828}"/>
            </c:ext>
          </c:extLst>
        </c:ser>
        <c:dLbls>
          <c:showLegendKey val="0"/>
          <c:showVal val="0"/>
          <c:showCatName val="0"/>
          <c:showSerName val="0"/>
          <c:showPercent val="0"/>
          <c:showBubbleSize val="0"/>
        </c:dLbls>
        <c:smooth val="0"/>
        <c:axId val="-2109176408"/>
        <c:axId val="-2109339304"/>
      </c:lineChart>
      <c:catAx>
        <c:axId val="-210917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339304"/>
        <c:crosses val="autoZero"/>
        <c:auto val="1"/>
        <c:lblAlgn val="ctr"/>
        <c:lblOffset val="100"/>
        <c:noMultiLvlLbl val="0"/>
      </c:catAx>
      <c:valAx>
        <c:axId val="-2109339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176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CC84-45A2-919A-3525D51B5828}"/>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CC84-45A2-919A-3525D51B5828}"/>
            </c:ext>
          </c:extLst>
        </c:ser>
        <c:dLbls>
          <c:showLegendKey val="0"/>
          <c:showVal val="0"/>
          <c:showCatName val="0"/>
          <c:showSerName val="0"/>
          <c:showPercent val="0"/>
          <c:showBubbleSize val="0"/>
        </c:dLbls>
        <c:smooth val="0"/>
        <c:axId val="-2111073560"/>
        <c:axId val="-2111070168"/>
      </c:lineChart>
      <c:catAx>
        <c:axId val="-211107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1070168"/>
        <c:crosses val="autoZero"/>
        <c:auto val="1"/>
        <c:lblAlgn val="ctr"/>
        <c:lblOffset val="100"/>
        <c:noMultiLvlLbl val="0"/>
      </c:catAx>
      <c:valAx>
        <c:axId val="-2111070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1073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t>Second Grade: Passage Reading Fluency</a:t>
            </a:r>
            <a:endParaRPr lang="en-US"/>
          </a:p>
        </c:rich>
      </c:tx>
      <c:layout>
        <c:manualLayout>
          <c:xMode val="edge"/>
          <c:yMode val="edge"/>
          <c:x val="0.28752700945776538"/>
          <c:y val="4.593427420229888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147390258852366E-2"/>
          <c:y val="0.16703503631813466"/>
          <c:w val="0.92055586988752158"/>
          <c:h val="0.7318278093145334"/>
        </c:manualLayout>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AB24-4263-83D9-79B4814FF6A4}"/>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AB24-4263-83D9-79B4814FF6A4}"/>
            </c:ext>
          </c:extLst>
        </c:ser>
        <c:dLbls>
          <c:showLegendKey val="0"/>
          <c:showVal val="0"/>
          <c:showCatName val="0"/>
          <c:showSerName val="0"/>
          <c:showPercent val="0"/>
          <c:showBubbleSize val="0"/>
        </c:dLbls>
        <c:smooth val="0"/>
        <c:axId val="840236400"/>
        <c:axId val="840237184"/>
      </c:lineChart>
      <c:catAx>
        <c:axId val="84023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237184"/>
        <c:crosses val="autoZero"/>
        <c:auto val="1"/>
        <c:lblAlgn val="ctr"/>
        <c:lblOffset val="100"/>
        <c:noMultiLvlLbl val="0"/>
      </c:catAx>
      <c:valAx>
        <c:axId val="840237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236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0.2954</cdr:x>
      <cdr:y>0.70599</cdr:y>
    </cdr:from>
    <cdr:to>
      <cdr:x>0.30652</cdr:x>
      <cdr:y>0.72473</cdr:y>
    </cdr:to>
    <cdr:sp macro="" textlink="">
      <cdr:nvSpPr>
        <cdr:cNvPr id="2" name="Oval 1">
          <a:extLst xmlns:a="http://schemas.openxmlformats.org/drawingml/2006/main">
            <a:ext uri="{FF2B5EF4-FFF2-40B4-BE49-F238E27FC236}">
              <a16:creationId xmlns:a16="http://schemas.microsoft.com/office/drawing/2014/main" id="{BA6E0037-4D49-4895-8C27-BBD810FA6609}"/>
            </a:ext>
          </a:extLst>
        </cdr:cNvPr>
        <cdr:cNvSpPr/>
      </cdr:nvSpPr>
      <cdr:spPr>
        <a:xfrm xmlns:a="http://schemas.openxmlformats.org/drawingml/2006/main">
          <a:off x="2478159" y="3513467"/>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0.25216</cdr:x>
      <cdr:y>0.72782</cdr:y>
    </cdr:from>
    <cdr:to>
      <cdr:x>0.26328</cdr:x>
      <cdr:y>0.74656</cdr:y>
    </cdr:to>
    <cdr:sp macro="" textlink="">
      <cdr:nvSpPr>
        <cdr:cNvPr id="4" name="Oval 3">
          <a:extLst xmlns:a="http://schemas.openxmlformats.org/drawingml/2006/main">
            <a:ext uri="{FF2B5EF4-FFF2-40B4-BE49-F238E27FC236}">
              <a16:creationId xmlns:a16="http://schemas.microsoft.com/office/drawing/2014/main" id="{BE46023F-9227-4735-8EF4-9865CDD7F5E2}"/>
            </a:ext>
          </a:extLst>
        </cdr:cNvPr>
        <cdr:cNvSpPr/>
      </cdr:nvSpPr>
      <cdr:spPr>
        <a:xfrm xmlns:a="http://schemas.openxmlformats.org/drawingml/2006/main">
          <a:off x="2115391" y="3622120"/>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0.94178</cdr:x>
      <cdr:y>0.40438</cdr:y>
    </cdr:from>
    <cdr:to>
      <cdr:x>0.97923</cdr:x>
      <cdr:y>0.46081</cdr:y>
    </cdr:to>
    <cdr:sp macro="" textlink="">
      <cdr:nvSpPr>
        <cdr:cNvPr id="3" name="5-Point Star 8">
          <a:extLst xmlns:a="http://schemas.openxmlformats.org/drawingml/2006/main">
            <a:ext uri="{FF2B5EF4-FFF2-40B4-BE49-F238E27FC236}">
              <a16:creationId xmlns:a16="http://schemas.microsoft.com/office/drawing/2014/main" id="{22188D45-C055-59FB-636C-C58E3250D47A}"/>
            </a:ext>
          </a:extLst>
        </cdr:cNvPr>
        <cdr:cNvSpPr/>
      </cdr:nvSpPr>
      <cdr:spPr>
        <a:xfrm xmlns:a="http://schemas.openxmlformats.org/drawingml/2006/main">
          <a:off x="7900753" y="2012462"/>
          <a:ext cx="314204" cy="280834"/>
        </a:xfrm>
        <a:prstGeom xmlns:a="http://schemas.openxmlformats.org/drawingml/2006/main" prst="star5">
          <a:avLst/>
        </a:prstGeom>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0.09149</cdr:x>
      <cdr:y>0.43937</cdr:y>
    </cdr:from>
    <cdr:to>
      <cdr:x>0.95325</cdr:x>
      <cdr:y>0.67484</cdr:y>
    </cdr:to>
    <cdr:cxnSp macro="">
      <cdr:nvCxnSpPr>
        <cdr:cNvPr id="5" name="Straight Connector 4">
          <a:extLst xmlns:a="http://schemas.openxmlformats.org/drawingml/2006/main">
            <a:ext uri="{FF2B5EF4-FFF2-40B4-BE49-F238E27FC236}">
              <a16:creationId xmlns:a16="http://schemas.microsoft.com/office/drawing/2014/main" id="{BFD8309D-3700-E003-D9DC-43A07350052A}"/>
            </a:ext>
          </a:extLst>
        </cdr:cNvPr>
        <cdr:cNvCxnSpPr>
          <a:cxnSpLocks xmlns:a="http://schemas.openxmlformats.org/drawingml/2006/main"/>
        </cdr:cNvCxnSpPr>
      </cdr:nvCxnSpPr>
      <cdr:spPr>
        <a:xfrm xmlns:a="http://schemas.openxmlformats.org/drawingml/2006/main" flipV="1">
          <a:off x="767509" y="2186620"/>
          <a:ext cx="7229474" cy="1171850"/>
        </a:xfrm>
        <a:prstGeom xmlns:a="http://schemas.openxmlformats.org/drawingml/2006/main" prst="lin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0.07734</cdr:x>
      <cdr:y>0.63661</cdr:y>
    </cdr:from>
    <cdr:to>
      <cdr:x>0.11479</cdr:x>
      <cdr:y>0.69304</cdr:y>
    </cdr:to>
    <cdr:sp macro="" textlink="">
      <cdr:nvSpPr>
        <cdr:cNvPr id="6" name="5-Point Star 9">
          <a:extLst xmlns:a="http://schemas.openxmlformats.org/drawingml/2006/main">
            <a:ext uri="{FF2B5EF4-FFF2-40B4-BE49-F238E27FC236}">
              <a16:creationId xmlns:a16="http://schemas.microsoft.com/office/drawing/2014/main" id="{3652D070-A4F4-36C0-658B-B5A05D198CA7}"/>
            </a:ext>
          </a:extLst>
        </cdr:cNvPr>
        <cdr:cNvSpPr/>
      </cdr:nvSpPr>
      <cdr:spPr>
        <a:xfrm xmlns:a="http://schemas.openxmlformats.org/drawingml/2006/main">
          <a:off x="612913" y="3168187"/>
          <a:ext cx="296811" cy="280834"/>
        </a:xfrm>
        <a:prstGeom xmlns:a="http://schemas.openxmlformats.org/drawingml/2006/main" prst="star5">
          <a:avLst/>
        </a:prstGeom>
      </cdr:spPr>
      <cdr:style>
        <a:lnRef xmlns:a="http://schemas.openxmlformats.org/drawingml/2006/main" idx="0">
          <a:schemeClr val="accent1"/>
        </a:lnRef>
        <a:fillRef xmlns:a="http://schemas.openxmlformats.org/drawingml/2006/main" idx="3">
          <a:schemeClr val="accent1"/>
        </a:fillRef>
        <a:effectRef xmlns:a="http://schemas.openxmlformats.org/drawingml/2006/main" idx="3">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0.15698</cdr:x>
      <cdr:y>0.45743</cdr:y>
    </cdr:from>
    <cdr:to>
      <cdr:x>0.15698</cdr:x>
      <cdr:y>0.89439</cdr:y>
    </cdr:to>
    <cdr:cxnSp macro="">
      <cdr:nvCxnSpPr>
        <cdr:cNvPr id="7" name="Straight Connector 6">
          <a:extLst xmlns:a="http://schemas.openxmlformats.org/drawingml/2006/main">
            <a:ext uri="{FF2B5EF4-FFF2-40B4-BE49-F238E27FC236}">
              <a16:creationId xmlns:a16="http://schemas.microsoft.com/office/drawing/2014/main" id="{20A22C37-A269-C581-C0F4-B1D44FF832D3}"/>
            </a:ext>
          </a:extLst>
        </cdr:cNvPr>
        <cdr:cNvCxnSpPr>
          <a:cxnSpLocks xmlns:a="http://schemas.openxmlformats.org/drawingml/2006/main"/>
        </cdr:cNvCxnSpPr>
      </cdr:nvCxnSpPr>
      <cdr:spPr>
        <a:xfrm xmlns:a="http://schemas.openxmlformats.org/drawingml/2006/main">
          <a:off x="1316935" y="2276481"/>
          <a:ext cx="0" cy="21746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0.17137</cdr:x>
      <cdr:y>0.67356</cdr:y>
    </cdr:from>
    <cdr:to>
      <cdr:x>0.1829</cdr:x>
      <cdr:y>0.68875</cdr:y>
    </cdr:to>
    <cdr:sp macro="" textlink="">
      <cdr:nvSpPr>
        <cdr:cNvPr id="8" name="Oval 7">
          <a:extLst xmlns:a="http://schemas.openxmlformats.org/drawingml/2006/main">
            <a:ext uri="{FF2B5EF4-FFF2-40B4-BE49-F238E27FC236}">
              <a16:creationId xmlns:a16="http://schemas.microsoft.com/office/drawing/2014/main" id="{F84DFD53-FE04-BB06-5DD2-6559336BE25F}"/>
            </a:ext>
          </a:extLst>
        </cdr:cNvPr>
        <cdr:cNvSpPr/>
      </cdr:nvSpPr>
      <cdr:spPr>
        <a:xfrm xmlns:a="http://schemas.openxmlformats.org/drawingml/2006/main">
          <a:off x="1437618" y="3352102"/>
          <a:ext cx="96798"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0.18825</cdr:x>
      <cdr:y>0.68595</cdr:y>
    </cdr:from>
    <cdr:to>
      <cdr:x>0.19979</cdr:x>
      <cdr:y>0.70114</cdr:y>
    </cdr:to>
    <cdr:sp macro="" textlink="">
      <cdr:nvSpPr>
        <cdr:cNvPr id="9" name="Oval 8">
          <a:extLst xmlns:a="http://schemas.openxmlformats.org/drawingml/2006/main">
            <a:ext uri="{FF2B5EF4-FFF2-40B4-BE49-F238E27FC236}">
              <a16:creationId xmlns:a16="http://schemas.microsoft.com/office/drawing/2014/main" id="{C9E0A286-0DA9-9397-68E6-928FECE9B603}"/>
            </a:ext>
          </a:extLst>
        </cdr:cNvPr>
        <cdr:cNvSpPr/>
      </cdr:nvSpPr>
      <cdr:spPr>
        <a:xfrm xmlns:a="http://schemas.openxmlformats.org/drawingml/2006/main">
          <a:off x="1579285" y="3413739"/>
          <a:ext cx="96798"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0.20398</cdr:x>
      <cdr:y>0.67178</cdr:y>
    </cdr:from>
    <cdr:to>
      <cdr:x>0.21551</cdr:x>
      <cdr:y>0.68697</cdr:y>
    </cdr:to>
    <cdr:sp macro="" textlink="">
      <cdr:nvSpPr>
        <cdr:cNvPr id="10" name="Oval 9">
          <a:extLst xmlns:a="http://schemas.openxmlformats.org/drawingml/2006/main">
            <a:ext uri="{FF2B5EF4-FFF2-40B4-BE49-F238E27FC236}">
              <a16:creationId xmlns:a16="http://schemas.microsoft.com/office/drawing/2014/main" id="{88A96FF4-F72A-7F7D-9A72-3E0E90EDDD53}"/>
            </a:ext>
          </a:extLst>
        </cdr:cNvPr>
        <cdr:cNvSpPr/>
      </cdr:nvSpPr>
      <cdr:spPr>
        <a:xfrm xmlns:a="http://schemas.openxmlformats.org/drawingml/2006/main">
          <a:off x="1711191" y="3343254"/>
          <a:ext cx="96799"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0.24062</cdr:x>
      <cdr:y>0.68635</cdr:y>
    </cdr:from>
    <cdr:to>
      <cdr:x>0.25216</cdr:x>
      <cdr:y>0.70154</cdr:y>
    </cdr:to>
    <cdr:sp macro="" textlink="">
      <cdr:nvSpPr>
        <cdr:cNvPr id="11" name="Oval 10">
          <a:extLst xmlns:a="http://schemas.openxmlformats.org/drawingml/2006/main">
            <a:ext uri="{FF2B5EF4-FFF2-40B4-BE49-F238E27FC236}">
              <a16:creationId xmlns:a16="http://schemas.microsoft.com/office/drawing/2014/main" id="{D7B43534-3CC3-9008-7C8B-15FB37036605}"/>
            </a:ext>
          </a:extLst>
        </cdr:cNvPr>
        <cdr:cNvSpPr/>
      </cdr:nvSpPr>
      <cdr:spPr>
        <a:xfrm xmlns:a="http://schemas.openxmlformats.org/drawingml/2006/main">
          <a:off x="2018592" y="3415736"/>
          <a:ext cx="96799"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0.27146</cdr:x>
      <cdr:y>0.67197</cdr:y>
    </cdr:from>
    <cdr:to>
      <cdr:x>0.283</cdr:x>
      <cdr:y>0.68716</cdr:y>
    </cdr:to>
    <cdr:sp macro="" textlink="">
      <cdr:nvSpPr>
        <cdr:cNvPr id="12" name="Oval 11">
          <a:extLst xmlns:a="http://schemas.openxmlformats.org/drawingml/2006/main">
            <a:ext uri="{FF2B5EF4-FFF2-40B4-BE49-F238E27FC236}">
              <a16:creationId xmlns:a16="http://schemas.microsoft.com/office/drawing/2014/main" id="{371E7EB0-0B60-E4BB-2D18-D6BFB941D3B2}"/>
            </a:ext>
          </a:extLst>
        </cdr:cNvPr>
        <cdr:cNvSpPr/>
      </cdr:nvSpPr>
      <cdr:spPr>
        <a:xfrm xmlns:a="http://schemas.openxmlformats.org/drawingml/2006/main">
          <a:off x="2277345" y="3344168"/>
          <a:ext cx="96798"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0.16751</cdr:x>
      <cdr:y>0.67983</cdr:y>
    </cdr:from>
    <cdr:to>
      <cdr:x>0.33807</cdr:x>
      <cdr:y>0.70433</cdr:y>
    </cdr:to>
    <cdr:cxnSp macro="">
      <cdr:nvCxnSpPr>
        <cdr:cNvPr id="13" name="Straight Connector 12" descr="This graph shows how adaptations are used to improve student reading fluency to get closer to the goal line">
          <a:extLst xmlns:a="http://schemas.openxmlformats.org/drawingml/2006/main">
            <a:ext uri="{FF2B5EF4-FFF2-40B4-BE49-F238E27FC236}">
              <a16:creationId xmlns:a16="http://schemas.microsoft.com/office/drawing/2014/main" id="{55707CB7-F349-0333-5227-CC35C2694952}"/>
            </a:ext>
          </a:extLst>
        </cdr:cNvPr>
        <cdr:cNvCxnSpPr/>
      </cdr:nvCxnSpPr>
      <cdr:spPr>
        <a:xfrm xmlns:a="http://schemas.openxmlformats.org/drawingml/2006/main">
          <a:off x="1405312" y="3383307"/>
          <a:ext cx="1430805" cy="121893"/>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0.34201</cdr:x>
      <cdr:y>0.42298</cdr:y>
    </cdr:from>
    <cdr:to>
      <cdr:x>0.34201</cdr:x>
      <cdr:y>0.89935</cdr:y>
    </cdr:to>
    <cdr:cxnSp macro="">
      <cdr:nvCxnSpPr>
        <cdr:cNvPr id="17" name="Straight Connector 16">
          <a:extLst xmlns:a="http://schemas.openxmlformats.org/drawingml/2006/main">
            <a:ext uri="{FF2B5EF4-FFF2-40B4-BE49-F238E27FC236}">
              <a16:creationId xmlns:a16="http://schemas.microsoft.com/office/drawing/2014/main" id="{7043380C-0981-B8DD-A87F-81BE3AE17DC8}"/>
            </a:ext>
          </a:extLst>
        </cdr:cNvPr>
        <cdr:cNvCxnSpPr>
          <a:cxnSpLocks xmlns:a="http://schemas.openxmlformats.org/drawingml/2006/main"/>
        </cdr:cNvCxnSpPr>
      </cdr:nvCxnSpPr>
      <cdr:spPr>
        <a:xfrm xmlns:a="http://schemas.openxmlformats.org/drawingml/2006/main">
          <a:off x="2869214" y="2105023"/>
          <a:ext cx="0" cy="23707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0.51877</cdr:x>
      <cdr:y>0.4313</cdr:y>
    </cdr:from>
    <cdr:to>
      <cdr:x>0.51877</cdr:x>
      <cdr:y>0.90767</cdr:y>
    </cdr:to>
    <cdr:cxnSp macro="">
      <cdr:nvCxnSpPr>
        <cdr:cNvPr id="18" name="Straight Connector 17">
          <a:extLst xmlns:a="http://schemas.openxmlformats.org/drawingml/2006/main">
            <a:ext uri="{FF2B5EF4-FFF2-40B4-BE49-F238E27FC236}">
              <a16:creationId xmlns:a16="http://schemas.microsoft.com/office/drawing/2014/main" id="{7043380C-0981-B8DD-A87F-81BE3AE17DC8}"/>
            </a:ext>
          </a:extLst>
        </cdr:cNvPr>
        <cdr:cNvCxnSpPr>
          <a:cxnSpLocks xmlns:a="http://schemas.openxmlformats.org/drawingml/2006/main"/>
        </cdr:cNvCxnSpPr>
      </cdr:nvCxnSpPr>
      <cdr:spPr>
        <a:xfrm xmlns:a="http://schemas.openxmlformats.org/drawingml/2006/main">
          <a:off x="4352074" y="2146456"/>
          <a:ext cx="0" cy="237073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0.71532</cdr:x>
      <cdr:y>0.39509</cdr:y>
    </cdr:from>
    <cdr:to>
      <cdr:x>0.71532</cdr:x>
      <cdr:y>0.90238</cdr:y>
    </cdr:to>
    <cdr:cxnSp macro="">
      <cdr:nvCxnSpPr>
        <cdr:cNvPr id="19" name="Straight Connector 18">
          <a:extLst xmlns:a="http://schemas.openxmlformats.org/drawingml/2006/main">
            <a:ext uri="{FF2B5EF4-FFF2-40B4-BE49-F238E27FC236}">
              <a16:creationId xmlns:a16="http://schemas.microsoft.com/office/drawing/2014/main" id="{7043380C-0981-B8DD-A87F-81BE3AE17DC8}"/>
            </a:ext>
          </a:extLst>
        </cdr:cNvPr>
        <cdr:cNvCxnSpPr>
          <a:cxnSpLocks xmlns:a="http://schemas.openxmlformats.org/drawingml/2006/main"/>
        </cdr:cNvCxnSpPr>
      </cdr:nvCxnSpPr>
      <cdr:spPr>
        <a:xfrm xmlns:a="http://schemas.openxmlformats.org/drawingml/2006/main">
          <a:off x="6000958" y="1966219"/>
          <a:ext cx="0" cy="25246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0.87994</cdr:x>
      <cdr:y>0.31328</cdr:y>
    </cdr:from>
    <cdr:to>
      <cdr:x>0.88053</cdr:x>
      <cdr:y>0.90146</cdr:y>
    </cdr:to>
    <cdr:cxnSp macro="">
      <cdr:nvCxnSpPr>
        <cdr:cNvPr id="20" name="Straight Connector 19">
          <a:extLst xmlns:a="http://schemas.openxmlformats.org/drawingml/2006/main">
            <a:ext uri="{FF2B5EF4-FFF2-40B4-BE49-F238E27FC236}">
              <a16:creationId xmlns:a16="http://schemas.microsoft.com/office/drawing/2014/main" id="{7043380C-0981-B8DD-A87F-81BE3AE17DC8}"/>
            </a:ext>
          </a:extLst>
        </cdr:cNvPr>
        <cdr:cNvCxnSpPr>
          <a:cxnSpLocks xmlns:a="http://schemas.openxmlformats.org/drawingml/2006/main"/>
        </cdr:cNvCxnSpPr>
      </cdr:nvCxnSpPr>
      <cdr:spPr>
        <a:xfrm xmlns:a="http://schemas.openxmlformats.org/drawingml/2006/main">
          <a:off x="7381985" y="1559093"/>
          <a:ext cx="4986" cy="292718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0.58737</cdr:x>
      <cdr:y>0.63661</cdr:y>
    </cdr:from>
    <cdr:to>
      <cdr:x>0.59849</cdr:x>
      <cdr:y>0.65535</cdr:y>
    </cdr:to>
    <cdr:sp macro="" textlink="">
      <cdr:nvSpPr>
        <cdr:cNvPr id="21" name="Oval 20">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4927540" y="3168187"/>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0.56088</cdr:x>
      <cdr:y>0.60726</cdr:y>
    </cdr:from>
    <cdr:to>
      <cdr:x>0.572</cdr:x>
      <cdr:y>0.626</cdr:y>
    </cdr:to>
    <cdr:sp macro="" textlink="">
      <cdr:nvSpPr>
        <cdr:cNvPr id="22" name="Oval 21">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4705334" y="3022158"/>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0.53245</cdr:x>
      <cdr:y>0.62724</cdr:y>
    </cdr:from>
    <cdr:to>
      <cdr:x>0.54357</cdr:x>
      <cdr:y>0.64598</cdr:y>
    </cdr:to>
    <cdr:sp macro="" textlink="">
      <cdr:nvSpPr>
        <cdr:cNvPr id="23" name="Oval 22">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4466854" y="3121555"/>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0.7738</cdr:x>
      <cdr:y>0.56439</cdr:y>
    </cdr:from>
    <cdr:to>
      <cdr:x>0.78492</cdr:x>
      <cdr:y>0.58313</cdr:y>
    </cdr:to>
    <cdr:sp macro="" textlink="">
      <cdr:nvSpPr>
        <cdr:cNvPr id="24" name="Oval 23">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6491545" y="2808784"/>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0.74768</cdr:x>
      <cdr:y>0.54696</cdr:y>
    </cdr:from>
    <cdr:to>
      <cdr:x>0.7588</cdr:x>
      <cdr:y>0.5657</cdr:y>
    </cdr:to>
    <cdr:sp macro="" textlink="">
      <cdr:nvSpPr>
        <cdr:cNvPr id="25" name="Oval 24">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6272470" y="2722051"/>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0.72724</cdr:x>
      <cdr:y>0.60182</cdr:y>
    </cdr:from>
    <cdr:to>
      <cdr:x>0.73836</cdr:x>
      <cdr:y>0.62056</cdr:y>
    </cdr:to>
    <cdr:sp macro="" textlink="">
      <cdr:nvSpPr>
        <cdr:cNvPr id="26" name="Oval 25">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6100916" y="2995083"/>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0.80151</cdr:x>
      <cdr:y>0.54696</cdr:y>
    </cdr:from>
    <cdr:to>
      <cdr:x>0.81263</cdr:x>
      <cdr:y>0.5657</cdr:y>
    </cdr:to>
    <cdr:sp macro="" textlink="">
      <cdr:nvSpPr>
        <cdr:cNvPr id="27" name="Oval 26">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6724020" y="2722051"/>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0.8283</cdr:x>
      <cdr:y>0.53759</cdr:y>
    </cdr:from>
    <cdr:to>
      <cdr:x>0.83942</cdr:x>
      <cdr:y>0.55633</cdr:y>
    </cdr:to>
    <cdr:sp macro="" textlink="">
      <cdr:nvSpPr>
        <cdr:cNvPr id="28" name="Oval 27">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6948745" y="2675420"/>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0.85354</cdr:x>
      <cdr:y>0.5164</cdr:y>
    </cdr:from>
    <cdr:to>
      <cdr:x>0.86466</cdr:x>
      <cdr:y>0.53514</cdr:y>
    </cdr:to>
    <cdr:sp macro="" textlink="">
      <cdr:nvSpPr>
        <cdr:cNvPr id="29" name="Oval 28">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7160548" y="2569945"/>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0.4686</cdr:x>
      <cdr:y>0.62724</cdr:y>
    </cdr:from>
    <cdr:to>
      <cdr:x>0.47972</cdr:x>
      <cdr:y>0.64598</cdr:y>
    </cdr:to>
    <cdr:sp macro="" textlink="">
      <cdr:nvSpPr>
        <cdr:cNvPr id="30" name="Oval 29">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931203" y="3121555"/>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0.44567</cdr:x>
      <cdr:y>0.65637</cdr:y>
    </cdr:from>
    <cdr:to>
      <cdr:x>0.45679</cdr:x>
      <cdr:y>0.67511</cdr:y>
    </cdr:to>
    <cdr:sp macro="" textlink="">
      <cdr:nvSpPr>
        <cdr:cNvPr id="31" name="Oval 30">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738820" y="3266542"/>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0.42099</cdr:x>
      <cdr:y>0.66943</cdr:y>
    </cdr:from>
    <cdr:to>
      <cdr:x>0.43211</cdr:x>
      <cdr:y>0.68817</cdr:y>
    </cdr:to>
    <cdr:sp macro="" textlink="">
      <cdr:nvSpPr>
        <cdr:cNvPr id="32" name="Oval 31">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531784" y="3331553"/>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0.4037</cdr:x>
      <cdr:y>0.63661</cdr:y>
    </cdr:from>
    <cdr:to>
      <cdr:x>0.41482</cdr:x>
      <cdr:y>0.65535</cdr:y>
    </cdr:to>
    <cdr:sp macro="" textlink="">
      <cdr:nvSpPr>
        <cdr:cNvPr id="33" name="Oval 32">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386696" y="3168187"/>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0.37982</cdr:x>
      <cdr:y>0.66073</cdr:y>
    </cdr:from>
    <cdr:to>
      <cdr:x>0.39094</cdr:x>
      <cdr:y>0.67947</cdr:y>
    </cdr:to>
    <cdr:sp macro="" textlink="">
      <cdr:nvSpPr>
        <cdr:cNvPr id="34" name="Oval 33">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186370" y="3288242"/>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0.34898</cdr:x>
      <cdr:y>0.68964</cdr:y>
    </cdr:from>
    <cdr:to>
      <cdr:x>0.3601</cdr:x>
      <cdr:y>0.70838</cdr:y>
    </cdr:to>
    <cdr:sp macro="" textlink="">
      <cdr:nvSpPr>
        <cdr:cNvPr id="35" name="Oval 34">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2927631" y="3432111"/>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0.68163</cdr:x>
      <cdr:y>0.59666</cdr:y>
    </cdr:from>
    <cdr:to>
      <cdr:x>0.69275</cdr:x>
      <cdr:y>0.6154</cdr:y>
    </cdr:to>
    <cdr:sp macro="" textlink="">
      <cdr:nvSpPr>
        <cdr:cNvPr id="36" name="Oval 35">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5718322" y="2969394"/>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0.65231</cdr:x>
      <cdr:y>0.60726</cdr:y>
    </cdr:from>
    <cdr:to>
      <cdr:x>0.66343</cdr:x>
      <cdr:y>0.626</cdr:y>
    </cdr:to>
    <cdr:sp macro="" textlink="">
      <cdr:nvSpPr>
        <cdr:cNvPr id="37" name="Oval 36">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5472370" y="3022158"/>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0.62404</cdr:x>
      <cdr:y>0.59789</cdr:y>
    </cdr:from>
    <cdr:to>
      <cdr:x>0.63516</cdr:x>
      <cdr:y>0.61663</cdr:y>
    </cdr:to>
    <cdr:sp macro="" textlink="">
      <cdr:nvSpPr>
        <cdr:cNvPr id="38" name="Oval 37">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5235150" y="2975527"/>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0.60217</cdr:x>
      <cdr:y>0.58271</cdr:y>
    </cdr:from>
    <cdr:to>
      <cdr:x>0.61329</cdr:x>
      <cdr:y>0.60145</cdr:y>
    </cdr:to>
    <cdr:sp macro="" textlink="">
      <cdr:nvSpPr>
        <cdr:cNvPr id="39" name="Oval 38">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5051686" y="2899978"/>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a:stretch>
            <a:fillRect/>
          </a:stretch>
        </p:blipFill>
        <p:spPr>
          <a:xfrm>
            <a:off x="5804862" y="124118"/>
            <a:ext cx="849442"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a:stretch>
            <a:fillRect/>
          </a:stretch>
        </p:blipFill>
        <p:spPr>
          <a:xfrm>
            <a:off x="219629" y="204087"/>
            <a:ext cx="3664474"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325706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409575" y="698500"/>
            <a:ext cx="6203950" cy="3490913"/>
          </a:xfrm>
          <a:ln/>
        </p:spPr>
      </p:sp>
      <p:sp>
        <p:nvSpPr>
          <p:cNvPr id="91139" name="Slide Number Placeholder 3"/>
          <p:cNvSpPr>
            <a:spLocks noGrp="1"/>
          </p:cNvSpPr>
          <p:nvPr>
            <p:ph type="sldNum" sz="quarter" idx="5"/>
          </p:nvPr>
        </p:nvSpPr>
        <p:spPr>
          <a:noFill/>
        </p:spPr>
        <p:txBody>
          <a:bodyPr/>
          <a:lstStyle/>
          <a:p>
            <a:fld id="{78E91393-7C62-4878-95C0-74998B024367}" type="slidenum">
              <a:rPr lang="en-US" smtClean="0">
                <a:solidFill>
                  <a:prstClr val="black"/>
                </a:solidFill>
                <a:latin typeface="Arial" charset="0"/>
                <a:ea typeface="ＭＳ Ｐゴシック"/>
                <a:cs typeface="ＭＳ Ｐゴシック"/>
              </a:rPr>
              <a:pPr/>
              <a:t>13</a:t>
            </a:fld>
            <a:endParaRPr lang="en-US">
              <a:solidFill>
                <a:prstClr val="black"/>
              </a:solidFill>
              <a:latin typeface="Arial" charset="0"/>
              <a:ea typeface="ＭＳ Ｐゴシック"/>
              <a:cs typeface="ＭＳ Ｐゴシック"/>
            </a:endParaRPr>
          </a:p>
        </p:txBody>
      </p:sp>
      <p:sp>
        <p:nvSpPr>
          <p:cNvPr id="2" name="Notes Placeholder 1"/>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223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948447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2263969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16</a:t>
            </a:fld>
            <a:endParaRPr lang="en-US"/>
          </a:p>
        </p:txBody>
      </p:sp>
    </p:spTree>
    <p:extLst>
      <p:ext uri="{BB962C8B-B14F-4D97-AF65-F5344CB8AC3E}">
        <p14:creationId xmlns:p14="http://schemas.microsoft.com/office/powerpoint/2010/main" val="2172998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i="1"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971974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18</a:t>
            </a:fld>
            <a:endParaRPr lang="en-US"/>
          </a:p>
        </p:txBody>
      </p:sp>
    </p:spTree>
    <p:extLst>
      <p:ext uri="{BB962C8B-B14F-4D97-AF65-F5344CB8AC3E}">
        <p14:creationId xmlns:p14="http://schemas.microsoft.com/office/powerpoint/2010/main" val="2102119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19</a:t>
            </a:fld>
            <a:endParaRPr lang="en-US"/>
          </a:p>
        </p:txBody>
      </p:sp>
    </p:spTree>
    <p:extLst>
      <p:ext uri="{BB962C8B-B14F-4D97-AF65-F5344CB8AC3E}">
        <p14:creationId xmlns:p14="http://schemas.microsoft.com/office/powerpoint/2010/main" val="1195344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913024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a:p>
        </p:txBody>
      </p:sp>
    </p:spTree>
    <p:extLst>
      <p:ext uri="{BB962C8B-B14F-4D97-AF65-F5344CB8AC3E}">
        <p14:creationId xmlns:p14="http://schemas.microsoft.com/office/powerpoint/2010/main" val="2740861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22</a:t>
            </a:fld>
            <a:endParaRPr lang="en-US"/>
          </a:p>
        </p:txBody>
      </p:sp>
    </p:spTree>
    <p:extLst>
      <p:ext uri="{BB962C8B-B14F-4D97-AF65-F5344CB8AC3E}">
        <p14:creationId xmlns:p14="http://schemas.microsoft.com/office/powerpoint/2010/main" val="152854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a:p>
        </p:txBody>
      </p:sp>
    </p:spTree>
    <p:extLst>
      <p:ext uri="{BB962C8B-B14F-4D97-AF65-F5344CB8AC3E}">
        <p14:creationId xmlns:p14="http://schemas.microsoft.com/office/powerpoint/2010/main" val="683634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a:p>
        </p:txBody>
      </p:sp>
    </p:spTree>
    <p:extLst>
      <p:ext uri="{BB962C8B-B14F-4D97-AF65-F5344CB8AC3E}">
        <p14:creationId xmlns:p14="http://schemas.microsoft.com/office/powerpoint/2010/main" val="218704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696913"/>
            <a:ext cx="6192837" cy="3482975"/>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a:xfrm>
            <a:off x="3459992" y="9089453"/>
            <a:ext cx="157094" cy="232095"/>
          </a:xfrm>
        </p:spPr>
        <p:txBody>
          <a:bodyPr/>
          <a:lstStyle/>
          <a:p>
            <a:pPr>
              <a:defRPr/>
            </a:pPr>
            <a:fld id="{DBA2C2E2-0E08-480B-A22D-C2F2EBF6A27D}" type="slidenum">
              <a:rPr lang="en-US" smtClean="0"/>
              <a:pPr>
                <a:defRPr/>
              </a:pPr>
              <a:t>24</a:t>
            </a:fld>
            <a:endParaRPr lang="en-US"/>
          </a:p>
        </p:txBody>
      </p:sp>
    </p:spTree>
    <p:extLst>
      <p:ext uri="{BB962C8B-B14F-4D97-AF65-F5344CB8AC3E}">
        <p14:creationId xmlns:p14="http://schemas.microsoft.com/office/powerpoint/2010/main" val="3660401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696913"/>
            <a:ext cx="6192837" cy="3482975"/>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a:xfrm>
            <a:off x="3459992" y="9089453"/>
            <a:ext cx="157094" cy="232095"/>
          </a:xfrm>
        </p:spPr>
        <p:txBody>
          <a:bodyPr/>
          <a:lstStyle/>
          <a:p>
            <a:pPr>
              <a:defRPr/>
            </a:pPr>
            <a:fld id="{DBA2C2E2-0E08-480B-A22D-C2F2EBF6A27D}" type="slidenum">
              <a:rPr lang="en-US" smtClean="0"/>
              <a:pPr>
                <a:defRPr/>
              </a:pPr>
              <a:t>25</a:t>
            </a:fld>
            <a:endParaRPr lang="en-US"/>
          </a:p>
        </p:txBody>
      </p:sp>
    </p:spTree>
    <p:extLst>
      <p:ext uri="{BB962C8B-B14F-4D97-AF65-F5344CB8AC3E}">
        <p14:creationId xmlns:p14="http://schemas.microsoft.com/office/powerpoint/2010/main" val="618036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26</a:t>
            </a:fld>
            <a:endParaRPr lang="en-US"/>
          </a:p>
        </p:txBody>
      </p:sp>
    </p:spTree>
    <p:extLst>
      <p:ext uri="{BB962C8B-B14F-4D97-AF65-F5344CB8AC3E}">
        <p14:creationId xmlns:p14="http://schemas.microsoft.com/office/powerpoint/2010/main" val="3161409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a:p>
        </p:txBody>
      </p:sp>
    </p:spTree>
    <p:extLst>
      <p:ext uri="{BB962C8B-B14F-4D97-AF65-F5344CB8AC3E}">
        <p14:creationId xmlns:p14="http://schemas.microsoft.com/office/powerpoint/2010/main" val="3910037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a:p>
        </p:txBody>
      </p:sp>
    </p:spTree>
    <p:extLst>
      <p:ext uri="{BB962C8B-B14F-4D97-AF65-F5344CB8AC3E}">
        <p14:creationId xmlns:p14="http://schemas.microsoft.com/office/powerpoint/2010/main" val="3829316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30</a:t>
            </a:fld>
            <a:endParaRPr lang="en-US"/>
          </a:p>
        </p:txBody>
      </p:sp>
    </p:spTree>
    <p:extLst>
      <p:ext uri="{BB962C8B-B14F-4D97-AF65-F5344CB8AC3E}">
        <p14:creationId xmlns:p14="http://schemas.microsoft.com/office/powerpoint/2010/main" val="46345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31</a:t>
            </a:fld>
            <a:endParaRPr lang="en-US"/>
          </a:p>
        </p:txBody>
      </p:sp>
    </p:spTree>
    <p:extLst>
      <p:ext uri="{BB962C8B-B14F-4D97-AF65-F5344CB8AC3E}">
        <p14:creationId xmlns:p14="http://schemas.microsoft.com/office/powerpoint/2010/main" val="1032451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a:p>
        </p:txBody>
      </p:sp>
    </p:spTree>
    <p:extLst>
      <p:ext uri="{BB962C8B-B14F-4D97-AF65-F5344CB8AC3E}">
        <p14:creationId xmlns:p14="http://schemas.microsoft.com/office/powerpoint/2010/main" val="1441958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33</a:t>
            </a:fld>
            <a:endParaRPr lang="en-US"/>
          </a:p>
        </p:txBody>
      </p:sp>
    </p:spTree>
    <p:extLst>
      <p:ext uri="{BB962C8B-B14F-4D97-AF65-F5344CB8AC3E}">
        <p14:creationId xmlns:p14="http://schemas.microsoft.com/office/powerpoint/2010/main" val="108738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1601628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a:p>
        </p:txBody>
      </p:sp>
    </p:spTree>
    <p:extLst>
      <p:ext uri="{BB962C8B-B14F-4D97-AF65-F5344CB8AC3E}">
        <p14:creationId xmlns:p14="http://schemas.microsoft.com/office/powerpoint/2010/main" val="1807416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35</a:t>
            </a:fld>
            <a:endParaRPr lang="en-US"/>
          </a:p>
        </p:txBody>
      </p:sp>
    </p:spTree>
    <p:extLst>
      <p:ext uri="{BB962C8B-B14F-4D97-AF65-F5344CB8AC3E}">
        <p14:creationId xmlns:p14="http://schemas.microsoft.com/office/powerpoint/2010/main" val="1845664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696913"/>
            <a:ext cx="6192837" cy="3482975"/>
          </a:xfrm>
        </p:spPr>
      </p:sp>
      <p:sp>
        <p:nvSpPr>
          <p:cNvPr id="3" name="Notes Placeholder 2"/>
          <p:cNvSpPr>
            <a:spLocks noGrp="1"/>
          </p:cNvSpPr>
          <p:nvPr>
            <p:ph type="body" idx="1"/>
          </p:nvPr>
        </p:nvSpPr>
        <p:spPr/>
        <p:txBody>
          <a:bodyPr/>
          <a:lstStyle/>
          <a:p>
            <a:endParaRPr lang="en-US" b="0" i="0"/>
          </a:p>
          <a:p>
            <a:endParaRPr lang="en-US" i="1"/>
          </a:p>
        </p:txBody>
      </p:sp>
      <p:sp>
        <p:nvSpPr>
          <p:cNvPr id="4" name="Slide Number Placeholder 3"/>
          <p:cNvSpPr>
            <a:spLocks noGrp="1"/>
          </p:cNvSpPr>
          <p:nvPr>
            <p:ph type="sldNum" sz="quarter" idx="10"/>
          </p:nvPr>
        </p:nvSpPr>
        <p:spPr>
          <a:xfrm>
            <a:off x="3459992" y="9089453"/>
            <a:ext cx="157094" cy="232095"/>
          </a:xfrm>
        </p:spPr>
        <p:txBody>
          <a:bodyPr/>
          <a:lstStyle/>
          <a:p>
            <a:pPr>
              <a:defRPr/>
            </a:pPr>
            <a:fld id="{DBA2C2E2-0E08-480B-A22D-C2F2EBF6A27D}" type="slidenum">
              <a:rPr lang="en-US" smtClean="0"/>
              <a:pPr>
                <a:defRPr/>
              </a:pPr>
              <a:t>36</a:t>
            </a:fld>
            <a:endParaRPr lang="en-US"/>
          </a:p>
        </p:txBody>
      </p:sp>
    </p:spTree>
    <p:extLst>
      <p:ext uri="{BB962C8B-B14F-4D97-AF65-F5344CB8AC3E}">
        <p14:creationId xmlns:p14="http://schemas.microsoft.com/office/powerpoint/2010/main" val="1203895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a:p>
        </p:txBody>
      </p:sp>
    </p:spTree>
    <p:extLst>
      <p:ext uri="{BB962C8B-B14F-4D97-AF65-F5344CB8AC3E}">
        <p14:creationId xmlns:p14="http://schemas.microsoft.com/office/powerpoint/2010/main" val="135261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38</a:t>
            </a:fld>
            <a:endParaRPr lang="en-US"/>
          </a:p>
        </p:txBody>
      </p:sp>
    </p:spTree>
    <p:extLst>
      <p:ext uri="{BB962C8B-B14F-4D97-AF65-F5344CB8AC3E}">
        <p14:creationId xmlns:p14="http://schemas.microsoft.com/office/powerpoint/2010/main" val="251797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a:p>
        </p:txBody>
      </p:sp>
    </p:spTree>
    <p:extLst>
      <p:ext uri="{BB962C8B-B14F-4D97-AF65-F5344CB8AC3E}">
        <p14:creationId xmlns:p14="http://schemas.microsoft.com/office/powerpoint/2010/main" val="190590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9705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1417262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239538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6800" cy="2744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11</a:t>
            </a:fld>
            <a:endParaRPr lang="en-US"/>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393223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455282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nstructions in Image Placeholder">
    <p:bg>
      <p:bgRef idx="1001">
        <a:schemeClr val="bg1"/>
      </p:bgRef>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7CF50A0-16B1-4F6F-A44A-56FA2EC7971A}"/>
              </a:ext>
            </a:extLst>
          </p:cNvPr>
          <p:cNvSpPr/>
          <p:nvPr userDrawn="1"/>
        </p:nvSpPr>
        <p:spPr>
          <a:xfrm>
            <a:off x="0" y="0"/>
            <a:ext cx="12188952" cy="68580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4" name="Rectangle 13">
            <a:extLst>
              <a:ext uri="{FF2B5EF4-FFF2-40B4-BE49-F238E27FC236}">
                <a16:creationId xmlns:a16="http://schemas.microsoft.com/office/drawing/2014/main" id="{F970BB26-65E2-4E68-A5CE-904C4BE2329C}"/>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20" name="Picture 19" descr="Text&#10;&#10;Description automatically generated">
            <a:extLst>
              <a:ext uri="{FF2B5EF4-FFF2-40B4-BE49-F238E27FC236}">
                <a16:creationId xmlns:a16="http://schemas.microsoft.com/office/drawing/2014/main" id="{BFCD9266-E5E8-404E-8F49-2E5918C8F471}"/>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29742" y="236538"/>
            <a:ext cx="3108960" cy="624339"/>
          </a:xfrm>
          <a:prstGeom prst="rect">
            <a:avLst/>
          </a:prstGeom>
        </p:spPr>
      </p:pic>
      <p:pic>
        <p:nvPicPr>
          <p:cNvPr id="26" name="Picture 25" descr="Logo, icon, company name&#10;&#10;Description automatically generated">
            <a:extLst>
              <a:ext uri="{FF2B5EF4-FFF2-40B4-BE49-F238E27FC236}">
                <a16:creationId xmlns:a16="http://schemas.microsoft.com/office/drawing/2014/main" id="{A1FA39CA-BD67-46A7-84D0-A2E58063FB10}"/>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29849"/>
            <a:ext cx="484632" cy="473738"/>
          </a:xfrm>
          <a:prstGeom prst="rect">
            <a:avLst/>
          </a:prstGeom>
        </p:spPr>
      </p:pic>
      <p:grpSp>
        <p:nvGrpSpPr>
          <p:cNvPr id="3" name="Group 2">
            <a:extLst>
              <a:ext uri="{FF2B5EF4-FFF2-40B4-BE49-F238E27FC236}">
                <a16:creationId xmlns:a16="http://schemas.microsoft.com/office/drawing/2014/main" id="{759F43F8-F35F-4EAF-AD65-F599A46227AD}"/>
              </a:ext>
            </a:extLst>
          </p:cNvPr>
          <p:cNvGrpSpPr/>
          <p:nvPr userDrawn="1"/>
        </p:nvGrpSpPr>
        <p:grpSpPr>
          <a:xfrm>
            <a:off x="11458575" y="3123404"/>
            <a:ext cx="733425" cy="488158"/>
            <a:chOff x="11458575" y="3120629"/>
            <a:chExt cx="733425" cy="488158"/>
          </a:xfrm>
        </p:grpSpPr>
        <p:sp>
          <p:nvSpPr>
            <p:cNvPr id="27" name="Rectangle 26">
              <a:extLst>
                <a:ext uri="{FF2B5EF4-FFF2-40B4-BE49-F238E27FC236}">
                  <a16:creationId xmlns:a16="http://schemas.microsoft.com/office/drawing/2014/main" id="{484343E7-E321-466B-AE25-8F4CDE00A001}"/>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 name="Rectangle 27">
              <a:extLst>
                <a:ext uri="{FF2B5EF4-FFF2-40B4-BE49-F238E27FC236}">
                  <a16:creationId xmlns:a16="http://schemas.microsoft.com/office/drawing/2014/main" id="{8B795BCF-8FD4-4860-8390-B87796281DE1}"/>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30" name="Straight Connector 29">
              <a:extLst>
                <a:ext uri="{FF2B5EF4-FFF2-40B4-BE49-F238E27FC236}">
                  <a16:creationId xmlns:a16="http://schemas.microsoft.com/office/drawing/2014/main" id="{528745DB-8C43-4290-9D95-2D908DD271E7}"/>
                </a:ext>
              </a:extLst>
            </p:cNvPr>
            <p:cNvCxnSpPr>
              <a:cxnSpLocks/>
              <a:stCxn id="28" idx="3"/>
              <a:endCxn id="2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0" name="Cover Image with Instrux">
            <a:extLst>
              <a:ext uri="{FF2B5EF4-FFF2-40B4-BE49-F238E27FC236}">
                <a16:creationId xmlns:a16="http://schemas.microsoft.com/office/drawing/2014/main" id="{FC943866-BABF-4CF4-8341-7B3338F48E13}"/>
              </a:ext>
            </a:extLst>
          </p:cNvPr>
          <p:cNvSpPr>
            <a:spLocks noGrp="1"/>
          </p:cNvSpPr>
          <p:nvPr userDrawn="1">
            <p:ph type="pic" sz="quarter" idx="22" hasCustomPrompt="1"/>
          </p:nvPr>
        </p:nvSpPr>
        <p:spPr>
          <a:xfrm>
            <a:off x="729742" y="1096962"/>
            <a:ext cx="10533888" cy="2514600"/>
          </a:xfrm>
          <a:noFill/>
        </p:spPr>
        <p:txBody>
          <a:bodyPr lIns="228600" tIns="0" rIns="228600" bIns="0">
            <a:normAutofit/>
          </a:bodyPr>
          <a:lstStyle>
            <a:lvl1pPr marL="0" indent="0" algn="l">
              <a:lnSpc>
                <a:spcPct val="125000"/>
              </a:lnSpc>
              <a:spcBef>
                <a:spcPts val="0"/>
              </a:spcBef>
              <a:buNone/>
              <a:defRPr sz="1600" b="1"/>
            </a:lvl1pPr>
          </a:lstStyle>
          <a:p>
            <a:r>
              <a:rPr lang="en-US" sz="1800">
                <a:effectLst/>
                <a:latin typeface="Segoe UI" panose="020B0502040204020203" pitchFamily="34" charset="0"/>
              </a:rPr>
              <a:t>For best results, crop and resize the cover picture to fit this placeholder (2.75” x 11.52”) </a:t>
            </a:r>
            <a:br>
              <a:rPr lang="en-US" sz="1800">
                <a:effectLst/>
                <a:latin typeface="Segoe UI" panose="020B0502040204020203" pitchFamily="34" charset="0"/>
              </a:rPr>
            </a:br>
            <a:r>
              <a:rPr lang="en-US" sz="1800">
                <a:effectLst/>
                <a:latin typeface="Segoe UI" panose="020B0502040204020203" pitchFamily="34" charset="0"/>
              </a:rPr>
              <a:t>prior to insertion.</a:t>
            </a:r>
            <a:br>
              <a:rPr lang="en-US" sz="1800">
                <a:effectLst/>
                <a:latin typeface="Segoe UI" panose="020B0502040204020203" pitchFamily="34" charset="0"/>
              </a:rPr>
            </a:br>
            <a:br>
              <a:rPr lang="en-US" sz="1800">
                <a:effectLst/>
                <a:latin typeface="Segoe UI" panose="020B0502040204020203" pitchFamily="34" charset="0"/>
              </a:rPr>
            </a:br>
            <a:r>
              <a:rPr lang="en-US" sz="1800">
                <a:effectLst/>
                <a:latin typeface="Segoe UI" panose="020B0502040204020203" pitchFamily="34" charset="0"/>
              </a:rPr>
              <a:t>To insert a cover image, click the picture icon in the center of the empty picture placeholder.</a:t>
            </a:r>
            <a:br>
              <a:rPr lang="en-US" sz="1800">
                <a:effectLst/>
                <a:latin typeface="Arial" panose="020B0604020202020204" pitchFamily="34" charset="0"/>
              </a:rPr>
            </a:br>
            <a:br>
              <a:rPr lang="en-US" sz="1800">
                <a:effectLst/>
                <a:latin typeface="Arial" panose="020B0604020202020204" pitchFamily="34" charset="0"/>
              </a:rPr>
            </a:br>
            <a:r>
              <a:rPr lang="en-US" sz="1800">
                <a:effectLst/>
                <a:latin typeface="Segoe UI" panose="020B0502040204020203" pitchFamily="34" charset="0"/>
              </a:rPr>
              <a:t>Navigate to the desired image in file explorer and double-click on it.</a:t>
            </a:r>
            <a:endParaRPr lang="en-US" sz="1800">
              <a:effectLst/>
              <a:latin typeface="Arial" panose="020B0604020202020204" pitchFamily="34" charset="0"/>
            </a:endParaRPr>
          </a:p>
        </p:txBody>
      </p:sp>
      <p:sp>
        <p:nvSpPr>
          <p:cNvPr id="7" name="Date"/>
          <p:cNvSpPr>
            <a:spLocks noGrp="1"/>
          </p:cNvSpPr>
          <p:nvPr userDrawn="1">
            <p:ph type="body" sz="quarter" idx="14" hasCustomPrompt="1"/>
          </p:nvPr>
        </p:nvSpPr>
        <p:spPr>
          <a:xfrm>
            <a:off x="10241511" y="3716536"/>
            <a:ext cx="100687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Month XX, 2022</a:t>
            </a:r>
          </a:p>
        </p:txBody>
      </p:sp>
      <p:sp>
        <p:nvSpPr>
          <p:cNvPr id="15" name="Title"/>
          <p:cNvSpPr>
            <a:spLocks noGrp="1"/>
          </p:cNvSpPr>
          <p:nvPr userDrawn="1">
            <p:ph type="title" hasCustomPrompt="1"/>
          </p:nvPr>
        </p:nvSpPr>
        <p:spPr>
          <a:xfrm>
            <a:off x="729742"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29742"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4" name="Presenter"/>
          <p:cNvSpPr>
            <a:spLocks noGrp="1"/>
          </p:cNvSpPr>
          <p:nvPr userDrawn="1">
            <p:ph type="body" sz="quarter" idx="13" hasCustomPrompt="1"/>
          </p:nvPr>
        </p:nvSpPr>
        <p:spPr>
          <a:xfrm>
            <a:off x="729742"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Title | Presenter’s Name, Title</a:t>
            </a:r>
          </a:p>
        </p:txBody>
      </p:sp>
      <p:sp>
        <p:nvSpPr>
          <p:cNvPr id="2" name="Footer Placeholder 1"/>
          <p:cNvSpPr>
            <a:spLocks noGrp="1"/>
          </p:cNvSpPr>
          <p:nvPr userDrawn="1">
            <p:ph type="ftr" sz="quarter" idx="12"/>
          </p:nvPr>
        </p:nvSpPr>
        <p:spPr>
          <a:xfrm>
            <a:off x="729742" y="6734889"/>
            <a:ext cx="2954335" cy="123111"/>
          </a:xfrm>
        </p:spPr>
        <p:txBody>
          <a:bodyPr/>
          <a:lstStyle>
            <a:lvl1pPr>
              <a:defRPr>
                <a:latin typeface="+mn-lt"/>
              </a:defRPr>
            </a:lvl1pPr>
          </a:lstStyle>
          <a:p>
            <a:endParaRPr lang="en-US"/>
          </a:p>
        </p:txBody>
      </p:sp>
    </p:spTree>
    <p:extLst>
      <p:ext uri="{BB962C8B-B14F-4D97-AF65-F5344CB8AC3E}">
        <p14:creationId xmlns:p14="http://schemas.microsoft.com/office/powerpoint/2010/main" val="16975283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3"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ntac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027FD8-B294-4BB3-9B1E-046C2EBF76D2}"/>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19" name="Group 18">
            <a:extLst>
              <a:ext uri="{FF2B5EF4-FFF2-40B4-BE49-F238E27FC236}">
                <a16:creationId xmlns:a16="http://schemas.microsoft.com/office/drawing/2014/main" id="{59FF5911-825A-4126-997C-C4AB7A70D677}"/>
              </a:ext>
            </a:extLst>
          </p:cNvPr>
          <p:cNvGrpSpPr/>
          <p:nvPr userDrawn="1"/>
        </p:nvGrpSpPr>
        <p:grpSpPr>
          <a:xfrm>
            <a:off x="11458575" y="3123404"/>
            <a:ext cx="733425" cy="488158"/>
            <a:chOff x="11458575" y="3120629"/>
            <a:chExt cx="733425" cy="488158"/>
          </a:xfrm>
        </p:grpSpPr>
        <p:sp>
          <p:nvSpPr>
            <p:cNvPr id="20" name="Rectangle 19">
              <a:extLst>
                <a:ext uri="{FF2B5EF4-FFF2-40B4-BE49-F238E27FC236}">
                  <a16:creationId xmlns:a16="http://schemas.microsoft.com/office/drawing/2014/main" id="{39F9A41D-DFB4-47FD-AFDB-88C9F4BB168E}"/>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 name="Rectangle 20">
              <a:extLst>
                <a:ext uri="{FF2B5EF4-FFF2-40B4-BE49-F238E27FC236}">
                  <a16:creationId xmlns:a16="http://schemas.microsoft.com/office/drawing/2014/main" id="{499F77A4-F999-4D52-85A0-E1244EE52019}"/>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22" name="Straight Connector 21">
              <a:extLst>
                <a:ext uri="{FF2B5EF4-FFF2-40B4-BE49-F238E27FC236}">
                  <a16:creationId xmlns:a16="http://schemas.microsoft.com/office/drawing/2014/main" id="{BDD9C765-F5D9-4D3A-B4C2-9A4BBEC139EC}"/>
                </a:ext>
              </a:extLst>
            </p:cNvPr>
            <p:cNvCxnSpPr>
              <a:cxnSpLocks/>
              <a:stCxn id="21" idx="3"/>
              <a:endCxn id="20"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6" name="Cover Image with Instrux">
            <a:extLst>
              <a:ext uri="{FF2B5EF4-FFF2-40B4-BE49-F238E27FC236}">
                <a16:creationId xmlns:a16="http://schemas.microsoft.com/office/drawing/2014/main" id="{96A65C6C-556E-4405-9723-4F6273C93907}"/>
              </a:ext>
            </a:extLst>
          </p:cNvPr>
          <p:cNvSpPr>
            <a:spLocks noGrp="1"/>
          </p:cNvSpPr>
          <p:nvPr>
            <p:ph type="pic" sz="quarter" idx="22" hasCustomPrompt="1"/>
          </p:nvPr>
        </p:nvSpPr>
        <p:spPr>
          <a:xfrm>
            <a:off x="729742" y="1096962"/>
            <a:ext cx="10533888" cy="2514600"/>
          </a:xfrm>
          <a:noFill/>
        </p:spPr>
        <p:txBody>
          <a:bodyPr lIns="91440" tIns="91440" rIns="91440" bIns="91440">
            <a:normAutofit/>
          </a:bodyPr>
          <a:lstStyle>
            <a:lvl1pPr marL="0" indent="0">
              <a:lnSpc>
                <a:spcPct val="125000"/>
              </a:lnSpc>
              <a:spcBef>
                <a:spcPts val="0"/>
              </a:spcBef>
              <a:buNone/>
              <a:defRPr sz="1600" b="1"/>
            </a:lvl1pPr>
          </a:lstStyle>
          <a:p>
            <a:r>
              <a:rPr lang="en-US"/>
              <a:t>For best results, crop and resize the cover picture to fit this placeholder (2.75” x 11.52”) prior to insertion.</a:t>
            </a:r>
            <a:br>
              <a:rPr lang="en-US"/>
            </a:br>
            <a:r>
              <a:rPr lang="en-US"/>
              <a:t>1. To insert or replace the cover image, hold down the shift key and right click on the orange rectangle. choose “Send to Back”. from the pop-up menu.</a:t>
            </a:r>
            <a:br>
              <a:rPr lang="en-US"/>
            </a:br>
            <a:r>
              <a:rPr lang="en-US"/>
              <a:t>2. Delete any existing image, then click the picture icon in the center of the empty picture placeholder.</a:t>
            </a:r>
            <a:br>
              <a:rPr lang="en-US"/>
            </a:br>
            <a:r>
              <a:rPr lang="en-US"/>
              <a:t>3. Navigate to the desired image in file explorer and double-click on it.</a:t>
            </a:r>
            <a:br>
              <a:rPr lang="en-US"/>
            </a:br>
            <a:r>
              <a:rPr lang="en-US"/>
              <a:t>4. Right-click on the picture and choose “Send to Back” to send it behind the orange rectangle, or click the reset icon on the Home tab to reset the correct order.</a:t>
            </a:r>
          </a:p>
        </p:txBody>
      </p:sp>
      <p:sp>
        <p:nvSpPr>
          <p:cNvPr id="25" name="Orange Rectangle">
            <a:extLst>
              <a:ext uri="{FF2B5EF4-FFF2-40B4-BE49-F238E27FC236}">
                <a16:creationId xmlns:a16="http://schemas.microsoft.com/office/drawing/2014/main" id="{7197591B-BBBA-47AE-9B3B-3BABAC873ECE}"/>
              </a:ext>
            </a:extLst>
          </p:cNvPr>
          <p:cNvSpPr>
            <a:spLocks noGrp="1"/>
          </p:cNvSpPr>
          <p:nvPr>
            <p:ph type="body" sz="quarter" idx="23" hasCustomPrompt="1"/>
          </p:nvPr>
        </p:nvSpPr>
        <p:spPr>
          <a:xfrm>
            <a:off x="729742" y="1096962"/>
            <a:ext cx="10533888" cy="2514600"/>
          </a:xfrm>
          <a:solidFill>
            <a:srgbClr val="C25131">
              <a:alpha val="85000"/>
            </a:srgbClr>
          </a:solidFill>
        </p:spPr>
        <p:txBody>
          <a:bodyPr lIns="91440" tIns="91440" rIns="91440" bIns="91440">
            <a:normAutofit/>
          </a:bodyPr>
          <a:lstStyle>
            <a:lvl1pPr marL="0" indent="0">
              <a:lnSpc>
                <a:spcPct val="150000"/>
              </a:lnSpc>
              <a:spcBef>
                <a:spcPts val="0"/>
              </a:spcBef>
              <a:buNone/>
              <a:defRPr lang="en-US" sz="1600" b="1" i="0" kern="1200" dirty="0">
                <a:solidFill>
                  <a:schemeClr val="tx1"/>
                </a:solidFill>
                <a:latin typeface="+mn-lt"/>
                <a:ea typeface="Calibri"/>
                <a:cs typeface="Calibri"/>
              </a:defRPr>
            </a:lvl1pPr>
            <a:lvl2pPr marL="320040" indent="0">
              <a:buNone/>
              <a:defRPr/>
            </a:lvl2pPr>
            <a:lvl3pPr marL="685800" indent="0">
              <a:buNone/>
              <a:defRPr/>
            </a:lvl3pPr>
            <a:lvl4pPr marL="1005840" indent="0">
              <a:buNone/>
              <a:defRPr/>
            </a:lvl4pPr>
            <a:lvl5pPr marL="1325880" indent="0">
              <a:buNone/>
              <a:defRPr/>
            </a:lvl5pPr>
          </a:lstStyle>
          <a:p>
            <a:pPr lvl="0"/>
            <a:r>
              <a:rPr lang="en-US"/>
              <a:t> </a:t>
            </a:r>
          </a:p>
        </p:txBody>
      </p:sp>
      <p:pic>
        <p:nvPicPr>
          <p:cNvPr id="32" name="Picture 31" descr="Text&#10;&#10;Description automatically generated">
            <a:extLst>
              <a:ext uri="{FF2B5EF4-FFF2-40B4-BE49-F238E27FC236}">
                <a16:creationId xmlns:a16="http://schemas.microsoft.com/office/drawing/2014/main" id="{768170B5-25EC-4141-BA33-09453511437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32790" y="236538"/>
            <a:ext cx="3108960" cy="624339"/>
          </a:xfrm>
          <a:prstGeom prst="rect">
            <a:avLst/>
          </a:prstGeom>
        </p:spPr>
      </p:pic>
      <p:pic>
        <p:nvPicPr>
          <p:cNvPr id="33" name="Picture 32" descr="Logo, icon, company name&#10;&#10;Description automatically generated">
            <a:extLst>
              <a:ext uri="{FF2B5EF4-FFF2-40B4-BE49-F238E27FC236}">
                <a16:creationId xmlns:a16="http://schemas.microsoft.com/office/drawing/2014/main" id="{CB06FE72-7375-46E4-B871-663C8E2B4BFE}"/>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29849"/>
            <a:ext cx="484632" cy="473738"/>
          </a:xfrm>
          <a:prstGeom prst="rect">
            <a:avLst/>
          </a:prstGeom>
        </p:spPr>
      </p:pic>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a:p>
        </p:txBody>
      </p:sp>
      <p:grpSp>
        <p:nvGrpSpPr>
          <p:cNvPr id="2" name="Group 1">
            <a:extLst>
              <a:ext uri="{FF2B5EF4-FFF2-40B4-BE49-F238E27FC236}">
                <a16:creationId xmlns:a16="http://schemas.microsoft.com/office/drawing/2014/main" id="{488CFA65-BAFD-4684-9F4B-1D4D2A682FBB}"/>
              </a:ext>
            </a:extLst>
          </p:cNvPr>
          <p:cNvGrpSpPr/>
          <p:nvPr userDrawn="1"/>
        </p:nvGrpSpPr>
        <p:grpSpPr>
          <a:xfrm>
            <a:off x="-3048" y="3671760"/>
            <a:ext cx="8872728" cy="2774853"/>
            <a:chOff x="-3048" y="3671760"/>
            <a:chExt cx="8872728" cy="2774853"/>
          </a:xfrm>
        </p:grpSpPr>
        <p:pic>
          <p:nvPicPr>
            <p:cNvPr id="34" name="Social icons" descr="Text&#10;&#10;Description automatically generated">
              <a:extLst>
                <a:ext uri="{FF2B5EF4-FFF2-40B4-BE49-F238E27FC236}">
                  <a16:creationId xmlns:a16="http://schemas.microsoft.com/office/drawing/2014/main" id="{C8A9BE8D-95BF-45C1-805D-FD70ECA2B9C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4308" r="91031" b="19176"/>
            <a:stretch/>
          </p:blipFill>
          <p:spPr>
            <a:xfrm>
              <a:off x="-3048" y="3671760"/>
              <a:ext cx="1093292" cy="1818410"/>
            </a:xfrm>
            <a:prstGeom prst="rect">
              <a:avLst/>
            </a:prstGeom>
          </p:spPr>
        </p:pic>
        <p:grpSp>
          <p:nvGrpSpPr>
            <p:cNvPr id="35" name="AIR Footer">
              <a:extLst>
                <a:ext uri="{FF2B5EF4-FFF2-40B4-BE49-F238E27FC236}">
                  <a16:creationId xmlns:a16="http://schemas.microsoft.com/office/drawing/2014/main" id="{2BA7571C-C2EA-40FE-9CAC-E7F621D71F81}"/>
                </a:ext>
              </a:extLst>
            </p:cNvPr>
            <p:cNvGrpSpPr>
              <a:grpSpLocks noChangeAspect="1"/>
            </p:cNvGrpSpPr>
            <p:nvPr userDrawn="1"/>
          </p:nvGrpSpPr>
          <p:grpSpPr>
            <a:xfrm>
              <a:off x="729743" y="5669373"/>
              <a:ext cx="1737427" cy="777240"/>
              <a:chOff x="635038" y="5962985"/>
              <a:chExt cx="2559490" cy="1144991"/>
            </a:xfrm>
          </p:grpSpPr>
          <p:pic>
            <p:nvPicPr>
              <p:cNvPr id="36" name="Picture 35" descr="Logo of the American Institutes for Research | Advancing Evidence. Improving Lives.">
                <a:extLst>
                  <a:ext uri="{FF2B5EF4-FFF2-40B4-BE49-F238E27FC236}">
                    <a16:creationId xmlns:a16="http://schemas.microsoft.com/office/drawing/2014/main" id="{EF26743F-C351-40FC-B9CD-8732AF24760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4486"/>
              <a:stretch/>
            </p:blipFill>
            <p:spPr>
              <a:xfrm>
                <a:off x="635038" y="5962985"/>
                <a:ext cx="2204151" cy="1144991"/>
              </a:xfrm>
              <a:prstGeom prst="rect">
                <a:avLst/>
              </a:prstGeom>
            </p:spPr>
          </p:pic>
          <p:cxnSp>
            <p:nvCxnSpPr>
              <p:cNvPr id="37" name="Straight Connector 36">
                <a:extLst>
                  <a:ext uri="{FF2B5EF4-FFF2-40B4-BE49-F238E27FC236}">
                    <a16:creationId xmlns:a16="http://schemas.microsoft.com/office/drawing/2014/main" id="{254C0519-2CA1-439E-97E6-DBAEC31023C7}"/>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B908431B-39E9-4CCB-AAD7-D9BE9D06D182}"/>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24" name="TextBox 23">
              <a:extLst>
                <a:ext uri="{FF2B5EF4-FFF2-40B4-BE49-F238E27FC236}">
                  <a16:creationId xmlns:a16="http://schemas.microsoft.com/office/drawing/2014/main" id="{662043B3-9513-46D1-B67C-382E8B377B2A}"/>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a:t>www.Intensiveintervention.org</a:t>
              </a:r>
              <a:br>
                <a:rPr lang="en-US" sz="2000"/>
              </a:br>
              <a:r>
                <a:rPr lang="en-US" sz="2000"/>
                <a:t>ncii@air.org</a:t>
              </a:r>
              <a:br>
                <a:rPr lang="en-US" sz="2000"/>
              </a:br>
              <a:r>
                <a:rPr lang="en-US" sz="2000"/>
                <a:t>https://twitter.com/TheNCII</a:t>
              </a:r>
              <a:br>
                <a:rPr lang="en-US" sz="2000"/>
              </a:br>
              <a:r>
                <a:rPr lang="en-US" sz="2000"/>
                <a:t>https://www.youtube.com/c/NationalCenteronIntensiveIntervention</a:t>
              </a:r>
            </a:p>
          </p:txBody>
        </p:sp>
      </p:grpSp>
      <p:pic>
        <p:nvPicPr>
          <p:cNvPr id="23" name="Picture 22" descr="Logo, company name&#10;&#10;Description automatically generated">
            <a:extLst>
              <a:ext uri="{FF2B5EF4-FFF2-40B4-BE49-F238E27FC236}">
                <a16:creationId xmlns:a16="http://schemas.microsoft.com/office/drawing/2014/main" id="{ED88E5DC-AED9-4B24-BEE2-43A877D64C08}"/>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6219" y="5572743"/>
            <a:ext cx="887411" cy="887411"/>
          </a:xfrm>
          <a:prstGeom prst="rect">
            <a:avLst/>
          </a:prstGeom>
        </p:spPr>
      </p:pic>
    </p:spTree>
    <p:extLst>
      <p:ext uri="{BB962C8B-B14F-4D97-AF65-F5344CB8AC3E}">
        <p14:creationId xmlns:p14="http://schemas.microsoft.com/office/powerpoint/2010/main" val="1776614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2A3A63E4-5F50-4754-95E0-00C923819C20}"/>
              </a:ext>
            </a:extLst>
          </p:cNvPr>
          <p:cNvSpPr/>
          <p:nvPr userDrawn="1"/>
        </p:nvSpPr>
        <p:spPr>
          <a:xfrm>
            <a:off x="0" y="1083274"/>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56" name="Group 55">
            <a:extLst>
              <a:ext uri="{FF2B5EF4-FFF2-40B4-BE49-F238E27FC236}">
                <a16:creationId xmlns:a16="http://schemas.microsoft.com/office/drawing/2014/main" id="{6C15A3F5-B214-4794-95B9-08678FE50B40}"/>
              </a:ext>
            </a:extLst>
          </p:cNvPr>
          <p:cNvGrpSpPr/>
          <p:nvPr userDrawn="1"/>
        </p:nvGrpSpPr>
        <p:grpSpPr>
          <a:xfrm>
            <a:off x="11458575" y="3109716"/>
            <a:ext cx="733425" cy="488158"/>
            <a:chOff x="11458575" y="3120629"/>
            <a:chExt cx="733425" cy="488158"/>
          </a:xfrm>
        </p:grpSpPr>
        <p:sp>
          <p:nvSpPr>
            <p:cNvPr id="57" name="Rectangle 56">
              <a:extLst>
                <a:ext uri="{FF2B5EF4-FFF2-40B4-BE49-F238E27FC236}">
                  <a16:creationId xmlns:a16="http://schemas.microsoft.com/office/drawing/2014/main" id="{C527617D-FE93-434A-8D84-1C51F08FDE56}"/>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8" name="Rectangle 57">
              <a:extLst>
                <a:ext uri="{FF2B5EF4-FFF2-40B4-BE49-F238E27FC236}">
                  <a16:creationId xmlns:a16="http://schemas.microsoft.com/office/drawing/2014/main" id="{7020CD04-8A7E-4E7D-93CD-7848AB1B3D49}"/>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59" name="Straight Connector 58">
              <a:extLst>
                <a:ext uri="{FF2B5EF4-FFF2-40B4-BE49-F238E27FC236}">
                  <a16:creationId xmlns:a16="http://schemas.microsoft.com/office/drawing/2014/main" id="{D4845FB7-F074-4F88-B0E3-D1CD3BE28F7F}"/>
                </a:ext>
              </a:extLst>
            </p:cNvPr>
            <p:cNvCxnSpPr>
              <a:cxnSpLocks/>
              <a:stCxn id="58" idx="3"/>
              <a:endCxn id="5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62" name="Picture 61" descr="Text&#10;&#10;Description automatically generated">
            <a:extLst>
              <a:ext uri="{FF2B5EF4-FFF2-40B4-BE49-F238E27FC236}">
                <a16:creationId xmlns:a16="http://schemas.microsoft.com/office/drawing/2014/main" id="{7E2ABC74-F89E-45E5-AD41-7F54DFB42A7D}"/>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32790" y="222850"/>
            <a:ext cx="3108960" cy="624339"/>
          </a:xfrm>
          <a:prstGeom prst="rect">
            <a:avLst/>
          </a:prstGeom>
        </p:spPr>
      </p:pic>
      <p:pic>
        <p:nvPicPr>
          <p:cNvPr id="33" name="Picture 32" descr="Logo, icon, company name&#10;&#10;Description automatically generated">
            <a:extLst>
              <a:ext uri="{FF2B5EF4-FFF2-40B4-BE49-F238E27FC236}">
                <a16:creationId xmlns:a16="http://schemas.microsoft.com/office/drawing/2014/main" id="{CB06FE72-7375-46E4-B871-663C8E2B4BFE}"/>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16161"/>
            <a:ext cx="484632" cy="473738"/>
          </a:xfrm>
          <a:prstGeom prst="rect">
            <a:avLst/>
          </a:prstGeom>
        </p:spPr>
      </p:pic>
      <p:sp>
        <p:nvSpPr>
          <p:cNvPr id="63" name="Rectangle 62">
            <a:extLst>
              <a:ext uri="{FF2B5EF4-FFF2-40B4-BE49-F238E27FC236}">
                <a16:creationId xmlns:a16="http://schemas.microsoft.com/office/drawing/2014/main" id="{11096DDB-512C-4177-A7AE-E1B435B5E776}"/>
              </a:ext>
            </a:extLst>
          </p:cNvPr>
          <p:cNvSpPr/>
          <p:nvPr userDrawn="1"/>
        </p:nvSpPr>
        <p:spPr>
          <a:xfrm>
            <a:off x="729742" y="1083274"/>
            <a:ext cx="10533888" cy="25146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Title 1"/>
          <p:cNvSpPr>
            <a:spLocks noGrp="1"/>
          </p:cNvSpPr>
          <p:nvPr userDrawn="1">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userDrawn="1">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a:t>Click icon below to insert photo</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a:p>
        </p:txBody>
      </p:sp>
      <p:grpSp>
        <p:nvGrpSpPr>
          <p:cNvPr id="26" name="Group 25">
            <a:extLst>
              <a:ext uri="{FF2B5EF4-FFF2-40B4-BE49-F238E27FC236}">
                <a16:creationId xmlns:a16="http://schemas.microsoft.com/office/drawing/2014/main" id="{317A3329-2A89-4DB5-B85B-242650AC642E}"/>
              </a:ext>
            </a:extLst>
          </p:cNvPr>
          <p:cNvGrpSpPr/>
          <p:nvPr userDrawn="1"/>
        </p:nvGrpSpPr>
        <p:grpSpPr>
          <a:xfrm>
            <a:off x="-3048" y="3671760"/>
            <a:ext cx="8872728" cy="2774854"/>
            <a:chOff x="-3048" y="3671760"/>
            <a:chExt cx="8872728" cy="2774854"/>
          </a:xfrm>
        </p:grpSpPr>
        <p:pic>
          <p:nvPicPr>
            <p:cNvPr id="27" name="Social icons" descr="Text&#10;&#10;Description automatically generated">
              <a:extLst>
                <a:ext uri="{FF2B5EF4-FFF2-40B4-BE49-F238E27FC236}">
                  <a16:creationId xmlns:a16="http://schemas.microsoft.com/office/drawing/2014/main" id="{5DA5E8CC-1E70-489C-ADBF-30395A8EC0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4308" r="91031" b="19176"/>
            <a:stretch/>
          </p:blipFill>
          <p:spPr>
            <a:xfrm>
              <a:off x="-3048" y="3671760"/>
              <a:ext cx="1093292" cy="1818410"/>
            </a:xfrm>
            <a:prstGeom prst="rect">
              <a:avLst/>
            </a:prstGeom>
          </p:spPr>
        </p:pic>
        <p:grpSp>
          <p:nvGrpSpPr>
            <p:cNvPr id="28" name="AIR Footer">
              <a:extLst>
                <a:ext uri="{FF2B5EF4-FFF2-40B4-BE49-F238E27FC236}">
                  <a16:creationId xmlns:a16="http://schemas.microsoft.com/office/drawing/2014/main" id="{5001CA80-AAA4-4FB8-BE19-EAE19296900F}"/>
                </a:ext>
              </a:extLst>
            </p:cNvPr>
            <p:cNvGrpSpPr>
              <a:grpSpLocks noChangeAspect="1"/>
            </p:cNvGrpSpPr>
            <p:nvPr userDrawn="1"/>
          </p:nvGrpSpPr>
          <p:grpSpPr>
            <a:xfrm>
              <a:off x="729742" y="5669374"/>
              <a:ext cx="1737428" cy="777240"/>
              <a:chOff x="635037" y="5962985"/>
              <a:chExt cx="2559491" cy="1144991"/>
            </a:xfrm>
          </p:grpSpPr>
          <p:pic>
            <p:nvPicPr>
              <p:cNvPr id="31" name="Picture 30" descr="Logo of the American Institutes for Research | Advancing Evidence. Improving Lives.">
                <a:extLst>
                  <a:ext uri="{FF2B5EF4-FFF2-40B4-BE49-F238E27FC236}">
                    <a16:creationId xmlns:a16="http://schemas.microsoft.com/office/drawing/2014/main" id="{9B0599E1-E5C4-45D9-B835-F3AB0612667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7751"/>
              <a:stretch/>
            </p:blipFill>
            <p:spPr>
              <a:xfrm>
                <a:off x="635037" y="5962985"/>
                <a:ext cx="2137351" cy="1144991"/>
              </a:xfrm>
              <a:prstGeom prst="rect">
                <a:avLst/>
              </a:prstGeom>
            </p:spPr>
          </p:pic>
          <p:cxnSp>
            <p:nvCxnSpPr>
              <p:cNvPr id="32" name="Straight Connector 31">
                <a:extLst>
                  <a:ext uri="{FF2B5EF4-FFF2-40B4-BE49-F238E27FC236}">
                    <a16:creationId xmlns:a16="http://schemas.microsoft.com/office/drawing/2014/main" id="{784799F4-2CE6-4CDD-9D5B-A91C1065F1C5}"/>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A1044641-B8A1-4279-BCE3-381AFA162A93}"/>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30" name="TextBox 29">
              <a:extLst>
                <a:ext uri="{FF2B5EF4-FFF2-40B4-BE49-F238E27FC236}">
                  <a16:creationId xmlns:a16="http://schemas.microsoft.com/office/drawing/2014/main" id="{3BEB9B7B-F7B7-447C-8885-4A8293977B37}"/>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a:t>www.Intensiveintervention.org</a:t>
              </a:r>
              <a:br>
                <a:rPr lang="en-US" sz="2000"/>
              </a:br>
              <a:r>
                <a:rPr lang="en-US" sz="2000"/>
                <a:t>ncii@air.org</a:t>
              </a:r>
              <a:br>
                <a:rPr lang="en-US" sz="2000"/>
              </a:br>
              <a:r>
                <a:rPr lang="en-US" sz="2000"/>
                <a:t>https://twitter.com/TheNCII</a:t>
              </a:r>
              <a:br>
                <a:rPr lang="en-US" sz="2000"/>
              </a:br>
              <a:r>
                <a:rPr lang="en-US" sz="2000"/>
                <a:t>https://www.youtube.com/c/NationalCenteronIntensiveIntervention</a:t>
              </a:r>
            </a:p>
          </p:txBody>
        </p:sp>
      </p:grpSp>
      <p:pic>
        <p:nvPicPr>
          <p:cNvPr id="22" name="Picture 21" descr="Logo, company name&#10;&#10;Description automatically generated">
            <a:extLst>
              <a:ext uri="{FF2B5EF4-FFF2-40B4-BE49-F238E27FC236}">
                <a16:creationId xmlns:a16="http://schemas.microsoft.com/office/drawing/2014/main" id="{39071345-1DA8-49D2-B0D0-2B094D668306}"/>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6219" y="5572743"/>
            <a:ext cx="887411" cy="887411"/>
          </a:xfrm>
          <a:prstGeom prst="rect">
            <a:avLst/>
          </a:prstGeom>
        </p:spPr>
      </p:pic>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7240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12848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90"/>
            <a:ext cx="11337925" cy="192087"/>
          </a:xfrm>
        </p:spPr>
        <p:txBody>
          <a:bodyPr anchor="b" anchorCtr="0">
            <a:noAutofit/>
          </a:bodyPr>
          <a:lstStyle>
            <a:lvl1pPr marL="0" indent="0">
              <a:lnSpc>
                <a:spcPct val="100000"/>
              </a:lnSpc>
              <a:spcBef>
                <a:spcPts val="0"/>
              </a:spcBef>
              <a:buNone/>
              <a:defRPr sz="1000"/>
            </a:lvl1pPr>
            <a:lvl2pPr marL="320032" indent="0">
              <a:lnSpc>
                <a:spcPct val="100000"/>
              </a:lnSpc>
              <a:spcBef>
                <a:spcPts val="0"/>
              </a:spcBef>
              <a:buNone/>
              <a:defRPr sz="1000"/>
            </a:lvl2pPr>
            <a:lvl3pPr marL="685783" indent="0">
              <a:lnSpc>
                <a:spcPct val="100000"/>
              </a:lnSpc>
              <a:spcBef>
                <a:spcPts val="0"/>
              </a:spcBef>
              <a:buNone/>
              <a:defRPr sz="1000"/>
            </a:lvl3pPr>
            <a:lvl4pPr marL="1005815" indent="0">
              <a:lnSpc>
                <a:spcPct val="100000"/>
              </a:lnSpc>
              <a:spcBef>
                <a:spcPts val="0"/>
              </a:spcBef>
              <a:buNone/>
              <a:defRPr sz="1000"/>
            </a:lvl4pPr>
            <a:lvl5pPr marL="1325847"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69605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69510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0" name="Picture 19" descr="A picture containing graphical user interface&#10;&#10;Description automatically generated">
            <a:extLst>
              <a:ext uri="{FF2B5EF4-FFF2-40B4-BE49-F238E27FC236}">
                <a16:creationId xmlns:a16="http://schemas.microsoft.com/office/drawing/2014/main" id="{25FAFA5F-04D2-4E65-BC05-2EB521A749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userDrawn="1">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a:t>Section Title</a:t>
            </a:r>
          </a:p>
        </p:txBody>
      </p:sp>
      <p:sp>
        <p:nvSpPr>
          <p:cNvPr id="9" name="Text Placeholder 8"/>
          <p:cNvSpPr>
            <a:spLocks noGrp="1"/>
          </p:cNvSpPr>
          <p:nvPr userDrawn="1">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userDrawn="1">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fld id="{B094D1B2-26D5-48CC-9B16-6583E954EFA6}" type="slidenum">
              <a:rPr lang="en-US" smtClean="0"/>
              <a:t>‹#›</a:t>
            </a:fld>
            <a:endParaRPr lang="en-US"/>
          </a:p>
        </p:txBody>
      </p:sp>
    </p:spTree>
    <p:extLst>
      <p:ext uri="{BB962C8B-B14F-4D97-AF65-F5344CB8AC3E}">
        <p14:creationId xmlns:p14="http://schemas.microsoft.com/office/powerpoint/2010/main" val="4117329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381375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05086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05042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01207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1931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587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822B6F7E-2C23-47F7-A37A-808508168CF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a:t>Slide Title</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816"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20" r:id="rId13"/>
    <p:sldLayoutId id="2147483811" r:id="rId14"/>
    <p:sldLayoutId id="2147483810" r:id="rId15"/>
    <p:sldLayoutId id="2147483775" r:id="rId16"/>
    <p:sldLayoutId id="2147483821" r:id="rId17"/>
    <p:sldLayoutId id="2147483822" r:id="rId18"/>
    <p:sldLayoutId id="2147483823" r:id="rId19"/>
    <p:sldLayoutId id="2147483824" r:id="rId20"/>
    <p:sldLayoutId id="2147483828" r:id="rId21"/>
    <p:sldLayoutId id="2147483829" r:id="rId22"/>
    <p:sldLayoutId id="2147483830" r:id="rId23"/>
    <p:sldLayoutId id="2147483831" r:id="rId24"/>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intensiveintervention.org/data-based-individualizatio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hyperlink" Target="https://promotingprogress.org/sites/default/files/2021-05/SDI_IEP_Tips.pdf" TargetMode="External"/><Relationship Id="rId3" Type="http://schemas.openxmlformats.org/officeDocument/2006/relationships/hyperlink" Target="https://sites.ed.gov/idea/regs/b/a/300.39/b/3" TargetMode="External"/><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hyperlink" Target="https://sites.ed.gov/idea/regs/b/a/300.39" TargetMode="External"/><Relationship Id="rId5" Type="http://schemas.openxmlformats.org/officeDocument/2006/relationships/hyperlink" Target="https://sites.ed.gov/idea/regs/b/a/300.39/b/3/ii" TargetMode="External"/><Relationship Id="rId4" Type="http://schemas.openxmlformats.org/officeDocument/2006/relationships/hyperlink" Target="https://sites.ed.gov/idea/regs/b/a/300.39/b/3/i"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hyperlink" Target="https://intensiveintervention.org/sites/default/files/Behavior_IEP_Guide-508.pdf" TargetMode="External"/><Relationship Id="rId5" Type="http://schemas.openxmlformats.org/officeDocument/2006/relationships/hyperlink" Target="https://charts.intensiveintervention.org/chart/behavioral-progress-monitoring-tools" TargetMode="External"/><Relationship Id="rId4" Type="http://schemas.openxmlformats.org/officeDocument/2006/relationships/hyperlink" Target="https://charts.intensiveintervention.org/chart/progress-monitoring" TargetMode="External"/><Relationship Id="rId9" Type="http://schemas.openxmlformats.org/officeDocument/2006/relationships/hyperlink" Target="https://intensiveintervention.org/resource/high-quality-academic-IEP-goals"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hyperlink" Target="https://intensiveintervention.org/sites/default/files/Clarifying_Questions_Hypothesis_508.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hyperlink" Target="https://intensiveintervention.org/resource/taxonomy-intervention-intensity-hand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hyperlink" Target="https://intensiveintervention.org/sites/default/files/Intensification_Strategy_Checklist_2019.dot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intensiveintervention.org/implementation-intervention/fidelity"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hyperlink" Target="https://intensiveintervention.org/introduction-intensive-intervention" TargetMode="External"/><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hyperlink" Target="https://intensiveintervention.org/resource/breaking-down-dbi-process-questions-considerations" TargetMode="External"/><Relationship Id="rId5" Type="http://schemas.openxmlformats.org/officeDocument/2006/relationships/image" Target="../media/image49.jpeg"/><Relationship Id="rId4" Type="http://schemas.openxmlformats.org/officeDocument/2006/relationships/hyperlink" Target="https://intensiveintervention.org/intensive-interventio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9" descr="A gradient with images of the Data-Based Individualization process">
            <a:extLst>
              <a:ext uri="{FF2B5EF4-FFF2-40B4-BE49-F238E27FC236}">
                <a16:creationId xmlns:a16="http://schemas.microsoft.com/office/drawing/2014/main" id="{02CEA107-4381-2D93-18A1-9B45F1139DAE}"/>
              </a:ext>
            </a:extLst>
          </p:cNvPr>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t="7648" b="7648"/>
          <a:stretch/>
        </p:blipFill>
        <p:spPr>
          <a:xfrm>
            <a:off x="730250" y="1096963"/>
            <a:ext cx="10533063" cy="2514600"/>
          </a:xfrm>
          <a:prstGeom prst="rect">
            <a:avLst/>
          </a:prstGeom>
          <a:noFill/>
          <a:ln>
            <a:noFill/>
          </a:ln>
        </p:spPr>
      </p:pic>
      <p:sp>
        <p:nvSpPr>
          <p:cNvPr id="62" name="Title 61">
            <a:extLst>
              <a:ext uri="{FF2B5EF4-FFF2-40B4-BE49-F238E27FC236}">
                <a16:creationId xmlns:a16="http://schemas.microsoft.com/office/drawing/2014/main" id="{30D096CF-ACE5-48B7-ABF4-6B442946BA45}"/>
              </a:ext>
            </a:extLst>
          </p:cNvPr>
          <p:cNvSpPr>
            <a:spLocks noGrp="1"/>
          </p:cNvSpPr>
          <p:nvPr>
            <p:ph type="title"/>
          </p:nvPr>
        </p:nvSpPr>
        <p:spPr/>
        <p:txBody>
          <a:bodyPr/>
          <a:lstStyle/>
          <a:p>
            <a:r>
              <a:rPr lang="en-US" dirty="0"/>
              <a:t>Introduction to Intensive Intervention</a:t>
            </a:r>
          </a:p>
        </p:txBody>
      </p:sp>
      <p:sp>
        <p:nvSpPr>
          <p:cNvPr id="65" name="Text Placeholder 64">
            <a:extLst>
              <a:ext uri="{FF2B5EF4-FFF2-40B4-BE49-F238E27FC236}">
                <a16:creationId xmlns:a16="http://schemas.microsoft.com/office/drawing/2014/main" id="{87C14096-0648-4A3A-A80B-83B2C548DDE7}"/>
              </a:ext>
            </a:extLst>
          </p:cNvPr>
          <p:cNvSpPr>
            <a:spLocks noGrp="1"/>
          </p:cNvSpPr>
          <p:nvPr>
            <p:ph type="body" sz="quarter" idx="14"/>
          </p:nvPr>
        </p:nvSpPr>
        <p:spPr>
          <a:xfrm>
            <a:off x="10313967" y="3716536"/>
            <a:ext cx="934423" cy="184666"/>
          </a:xfrm>
        </p:spPr>
        <p:txBody>
          <a:bodyPr/>
          <a:lstStyle/>
          <a:p>
            <a:r>
              <a:rPr lang="en-US"/>
              <a:t>August 4, 2023</a:t>
            </a:r>
          </a:p>
        </p:txBody>
      </p:sp>
      <p:sp>
        <p:nvSpPr>
          <p:cNvPr id="64" name="Text Placeholder 63">
            <a:extLst>
              <a:ext uri="{FF2B5EF4-FFF2-40B4-BE49-F238E27FC236}">
                <a16:creationId xmlns:a16="http://schemas.microsoft.com/office/drawing/2014/main" id="{D696619A-DFC9-4B23-9F02-2ECE00E31650}"/>
              </a:ext>
            </a:extLst>
          </p:cNvPr>
          <p:cNvSpPr>
            <a:spLocks noGrp="1"/>
          </p:cNvSpPr>
          <p:nvPr>
            <p:ph type="body" sz="quarter" idx="13"/>
          </p:nvPr>
        </p:nvSpPr>
        <p:spPr/>
        <p:txBody>
          <a:bodyPr/>
          <a:lstStyle/>
          <a:p>
            <a:r>
              <a:rPr lang="en-US"/>
              <a:t>Jon Potter, PhD</a:t>
            </a:r>
          </a:p>
        </p:txBody>
      </p:sp>
    </p:spTree>
    <p:extLst>
      <p:ext uri="{BB962C8B-B14F-4D97-AF65-F5344CB8AC3E}">
        <p14:creationId xmlns:p14="http://schemas.microsoft.com/office/powerpoint/2010/main" val="330935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FD0E-9653-4FD3-A523-DA2387DC6E09}"/>
              </a:ext>
            </a:extLst>
          </p:cNvPr>
          <p:cNvSpPr>
            <a:spLocks noGrp="1"/>
          </p:cNvSpPr>
          <p:nvPr>
            <p:ph type="title"/>
          </p:nvPr>
        </p:nvSpPr>
        <p:spPr/>
        <p:txBody>
          <a:bodyPr/>
          <a:lstStyle/>
          <a:p>
            <a:r>
              <a:rPr lang="en-US" dirty="0"/>
              <a:t>Where can I find event materials and recordings after the event? </a:t>
            </a:r>
          </a:p>
        </p:txBody>
      </p:sp>
      <p:sp>
        <p:nvSpPr>
          <p:cNvPr id="5" name="Slide Number Placeholder 4">
            <a:extLst>
              <a:ext uri="{FF2B5EF4-FFF2-40B4-BE49-F238E27FC236}">
                <a16:creationId xmlns:a16="http://schemas.microsoft.com/office/drawing/2014/main" id="{74A6492D-E050-4A69-91F1-7D4BF5E787AB}"/>
              </a:ext>
            </a:extLst>
          </p:cNvPr>
          <p:cNvSpPr>
            <a:spLocks noGrp="1"/>
          </p:cNvSpPr>
          <p:nvPr>
            <p:ph type="sldNum" sz="quarter" idx="14"/>
          </p:nvPr>
        </p:nvSpPr>
        <p:spPr/>
        <p:txBody>
          <a:bodyPr/>
          <a:lstStyle/>
          <a:p>
            <a:fld id="{99A20822-4A49-4D36-86E3-300BA48D3F00}" type="slidenum">
              <a:rPr lang="en-US" smtClean="0"/>
              <a:pPr/>
              <a:t>10</a:t>
            </a:fld>
            <a:endParaRPr lang="en-US"/>
          </a:p>
        </p:txBody>
      </p:sp>
      <p:pic>
        <p:nvPicPr>
          <p:cNvPr id="13" name="Content Placeholder 12" descr="Prepping for PROGRESS 2023 Event Archive and Materials webpage including intro text and accordions that can expand to show materials for each session">
            <a:extLst>
              <a:ext uri="{FF2B5EF4-FFF2-40B4-BE49-F238E27FC236}">
                <a16:creationId xmlns:a16="http://schemas.microsoft.com/office/drawing/2014/main" id="{2E3DABD5-3CF1-E2C3-1889-BC6F3485E5AA}"/>
              </a:ext>
            </a:extLst>
          </p:cNvPr>
          <p:cNvPicPr>
            <a:picLocks noGrp="1" noChangeAspect="1"/>
          </p:cNvPicPr>
          <p:nvPr>
            <p:ph sz="quarter" idx="15"/>
          </p:nvPr>
        </p:nvPicPr>
        <p:blipFill>
          <a:blip r:embed="rId3"/>
          <a:stretch>
            <a:fillRect/>
          </a:stretch>
        </p:blipFill>
        <p:spPr>
          <a:xfrm>
            <a:off x="457200" y="1246867"/>
            <a:ext cx="8156537" cy="4846638"/>
          </a:xfrm>
        </p:spPr>
      </p:pic>
      <p:pic>
        <p:nvPicPr>
          <p:cNvPr id="15" name="Picture 14" descr="Example of one of the accordions expanded showing a session description and session materials">
            <a:extLst>
              <a:ext uri="{FF2B5EF4-FFF2-40B4-BE49-F238E27FC236}">
                <a16:creationId xmlns:a16="http://schemas.microsoft.com/office/drawing/2014/main" id="{9A5B016D-F5F7-ABB8-938B-C2AFCD12D568}"/>
              </a:ext>
            </a:extLst>
          </p:cNvPr>
          <p:cNvPicPr>
            <a:picLocks noChangeAspect="1"/>
          </p:cNvPicPr>
          <p:nvPr/>
        </p:nvPicPr>
        <p:blipFill>
          <a:blip r:embed="rId4"/>
          <a:stretch>
            <a:fillRect/>
          </a:stretch>
        </p:blipFill>
        <p:spPr>
          <a:xfrm>
            <a:off x="5166177" y="1469570"/>
            <a:ext cx="6250215" cy="4245429"/>
          </a:xfrm>
          <a:prstGeom prst="rect">
            <a:avLst/>
          </a:prstGeom>
        </p:spPr>
      </p:pic>
    </p:spTree>
    <p:extLst>
      <p:ext uri="{BB962C8B-B14F-4D97-AF65-F5344CB8AC3E}">
        <p14:creationId xmlns:p14="http://schemas.microsoft.com/office/powerpoint/2010/main" val="362426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Intensive Intervention </a:t>
            </a:r>
            <a:r>
              <a:rPr lang="en-US" dirty="0">
                <a:solidFill>
                  <a:schemeClr val="bg1"/>
                </a:solidFill>
              </a:rPr>
              <a:t>2</a:t>
            </a:r>
          </a:p>
        </p:txBody>
      </p:sp>
      <p:sp>
        <p:nvSpPr>
          <p:cNvPr id="6" name="Text Placeholder 5">
            <a:extLst>
              <a:ext uri="{FF2B5EF4-FFF2-40B4-BE49-F238E27FC236}">
                <a16:creationId xmlns:a16="http://schemas.microsoft.com/office/drawing/2014/main" id="{51D7B453-AB17-8FA2-6EC4-5DBA4E7DC8BA}"/>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5"/>
          </p:nvPr>
        </p:nvSpPr>
        <p:spPr/>
        <p:txBody>
          <a:bodyPr/>
          <a:lstStyle/>
          <a:p>
            <a:fld id="{BABF4E83-61DB-418F-A99F-17BC9BB58EF6}" type="slidenum">
              <a:rPr lang="en-US" smtClean="0"/>
              <a:pPr/>
              <a:t>11</a:t>
            </a:fld>
            <a:endParaRPr lang="en-US"/>
          </a:p>
        </p:txBody>
      </p:sp>
    </p:spTree>
    <p:extLst>
      <p:ext uri="{BB962C8B-B14F-4D97-AF65-F5344CB8AC3E}">
        <p14:creationId xmlns:p14="http://schemas.microsoft.com/office/powerpoint/2010/main" val="341363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D58684-3D43-4F63-801C-3162F82A8DE1}"/>
              </a:ext>
            </a:extLst>
          </p:cNvPr>
          <p:cNvSpPr>
            <a:spLocks noGrp="1"/>
          </p:cNvSpPr>
          <p:nvPr>
            <p:ph type="title"/>
          </p:nvPr>
        </p:nvSpPr>
        <p:spPr/>
        <p:txBody>
          <a:bodyPr/>
          <a:lstStyle/>
          <a:p>
            <a:r>
              <a:rPr lang="en-US" dirty="0"/>
              <a:t>Learner Outcomes</a:t>
            </a:r>
          </a:p>
        </p:txBody>
      </p:sp>
      <p:sp>
        <p:nvSpPr>
          <p:cNvPr id="6" name="Content Placeholder 5">
            <a:extLst>
              <a:ext uri="{FF2B5EF4-FFF2-40B4-BE49-F238E27FC236}">
                <a16:creationId xmlns:a16="http://schemas.microsoft.com/office/drawing/2014/main" id="{0395841D-81AF-4F94-837C-6805A8E7BBE6}"/>
              </a:ext>
            </a:extLst>
          </p:cNvPr>
          <p:cNvSpPr>
            <a:spLocks noGrp="1"/>
          </p:cNvSpPr>
          <p:nvPr>
            <p:ph sz="quarter" idx="15"/>
          </p:nvPr>
        </p:nvSpPr>
        <p:spPr/>
        <p:txBody>
          <a:bodyPr vert="horz" lIns="0" tIns="0" rIns="0" bIns="0" rtlCol="0" anchor="t">
            <a:normAutofit/>
          </a:bodyPr>
          <a:lstStyle/>
          <a:p>
            <a:pPr marL="0" indent="0">
              <a:buNone/>
            </a:pPr>
            <a:r>
              <a:rPr lang="en-US" dirty="0"/>
              <a:t>At the end of this session, participants will be able to do the following:</a:t>
            </a:r>
          </a:p>
          <a:p>
            <a:pPr marL="319405" indent="-319405"/>
            <a:r>
              <a:rPr lang="en-US" dirty="0"/>
              <a:t>Explain the rationale for intensive intervention.</a:t>
            </a:r>
          </a:p>
          <a:p>
            <a:pPr marL="319405" indent="-319405"/>
            <a:r>
              <a:rPr lang="en-US" dirty="0"/>
              <a:t>Describe the steps in the data-based individualization (DBI) process and how they can be used to provide SDI to students with disabilities.</a:t>
            </a:r>
          </a:p>
          <a:p>
            <a:pPr marL="319405" indent="-319405"/>
            <a:r>
              <a:rPr lang="en-US" dirty="0"/>
              <a:t>Access and use National Center on Intensive Intervention (NCII) resources to support implementation of DBI. </a:t>
            </a:r>
          </a:p>
          <a:p>
            <a:pPr marL="319405" indent="-319405"/>
            <a:endParaRPr lang="en-US"/>
          </a:p>
          <a:p>
            <a:pPr marL="319405" indent="-319405"/>
            <a:endParaRPr lang="en-US"/>
          </a:p>
        </p:txBody>
      </p:sp>
      <p:sp>
        <p:nvSpPr>
          <p:cNvPr id="5" name="Text Placeholder 4">
            <a:extLst>
              <a:ext uri="{FF2B5EF4-FFF2-40B4-BE49-F238E27FC236}">
                <a16:creationId xmlns:a16="http://schemas.microsoft.com/office/drawing/2014/main" id="{8DAD34FE-BBCC-4DAB-8B48-102DFC88C507}"/>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50429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dirty="0"/>
              <a:t>What is intensive intervention?</a:t>
            </a:r>
          </a:p>
        </p:txBody>
      </p:sp>
      <p:sp>
        <p:nvSpPr>
          <p:cNvPr id="3" name="Content Placeholder 2"/>
          <p:cNvSpPr>
            <a:spLocks noGrp="1"/>
          </p:cNvSpPr>
          <p:nvPr>
            <p:ph idx="1"/>
          </p:nvPr>
        </p:nvSpPr>
        <p:spPr>
          <a:xfrm>
            <a:off x="593822" y="1185437"/>
            <a:ext cx="11002835" cy="1073669"/>
          </a:xfrm>
        </p:spPr>
        <p:txBody>
          <a:bodyPr/>
          <a:lstStyle/>
          <a:p>
            <a:pPr marL="0" indent="0">
              <a:buNone/>
            </a:pPr>
            <a:r>
              <a:rPr lang="en-US" sz="2800" b="1"/>
              <a:t>Intensive intervention</a:t>
            </a:r>
            <a:r>
              <a:rPr lang="en-US" sz="2800"/>
              <a:t> addresses </a:t>
            </a:r>
            <a:r>
              <a:rPr lang="en-US" sz="2800" i="1"/>
              <a:t>severe and persistent </a:t>
            </a:r>
            <a:r>
              <a:rPr lang="en-US" sz="2800"/>
              <a:t>learning and behavioral difficulties. </a:t>
            </a:r>
          </a:p>
        </p:txBody>
      </p:sp>
      <p:sp>
        <p:nvSpPr>
          <p:cNvPr id="2" name="Rounded Rectangle 1"/>
          <p:cNvSpPr/>
          <p:nvPr/>
        </p:nvSpPr>
        <p:spPr>
          <a:xfrm>
            <a:off x="1193422" y="2711231"/>
            <a:ext cx="4462721" cy="7177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000">
                <a:solidFill>
                  <a:srgbClr val="FFFFFF"/>
                </a:solidFill>
              </a:rPr>
              <a:t>Driven by </a:t>
            </a:r>
            <a:r>
              <a:rPr lang="en-US" sz="3000" i="1">
                <a:solidFill>
                  <a:srgbClr val="FFFFFF"/>
                </a:solidFill>
              </a:rPr>
              <a:t>data </a:t>
            </a:r>
          </a:p>
        </p:txBody>
      </p:sp>
      <p:pic>
        <p:nvPicPr>
          <p:cNvPr id="9" name="Graphic 8" descr="Upward trend graph">
            <a:extLst>
              <a:ext uri="{FF2B5EF4-FFF2-40B4-BE49-F238E27FC236}">
                <a16:creationId xmlns:a16="http://schemas.microsoft.com/office/drawing/2014/main" id="{7A3505AA-32B3-419F-8040-631766D1E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9447" y="3252411"/>
            <a:ext cx="3090672" cy="3090672"/>
          </a:xfrm>
          <a:prstGeom prst="rect">
            <a:avLst/>
          </a:prstGeom>
        </p:spPr>
      </p:pic>
      <p:sp>
        <p:nvSpPr>
          <p:cNvPr id="8" name="Rounded Rectangle 7"/>
          <p:cNvSpPr/>
          <p:nvPr/>
        </p:nvSpPr>
        <p:spPr>
          <a:xfrm>
            <a:off x="6797948" y="2092361"/>
            <a:ext cx="4462721" cy="13931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US" sz="3000">
                <a:solidFill>
                  <a:srgbClr val="FFFFFF"/>
                </a:solidFill>
              </a:rPr>
              <a:t>Characterized </a:t>
            </a:r>
            <a:br>
              <a:rPr lang="en-US" sz="3000">
                <a:solidFill>
                  <a:srgbClr val="FFFFFF"/>
                </a:solidFill>
              </a:rPr>
            </a:br>
            <a:r>
              <a:rPr lang="en-US" sz="3000">
                <a:solidFill>
                  <a:srgbClr val="FFFFFF"/>
                </a:solidFill>
              </a:rPr>
              <a:t>by </a:t>
            </a:r>
            <a:r>
              <a:rPr lang="en-US" sz="3000" i="1">
                <a:solidFill>
                  <a:srgbClr val="FFFFFF"/>
                </a:solidFill>
              </a:rPr>
              <a:t>increased intensity</a:t>
            </a:r>
            <a:r>
              <a:rPr lang="en-US" sz="3000">
                <a:solidFill>
                  <a:srgbClr val="FFFFFF"/>
                </a:solidFill>
              </a:rPr>
              <a:t> and </a:t>
            </a:r>
            <a:r>
              <a:rPr lang="en-US" sz="3000" i="1">
                <a:solidFill>
                  <a:srgbClr val="FFFFFF"/>
                </a:solidFill>
              </a:rPr>
              <a:t>individualization</a:t>
            </a:r>
            <a:endParaRPr lang="en-US" sz="3000">
              <a:solidFill>
                <a:srgbClr val="FFFFFF"/>
              </a:solidFill>
            </a:endParaRPr>
          </a:p>
        </p:txBody>
      </p:sp>
      <p:pic>
        <p:nvPicPr>
          <p:cNvPr id="6" name="Graphic 5" descr="Gauge icon">
            <a:extLst>
              <a:ext uri="{FF2B5EF4-FFF2-40B4-BE49-F238E27FC236}">
                <a16:creationId xmlns:a16="http://schemas.microsoft.com/office/drawing/2014/main" id="{49E5D97D-9AEF-4CE5-BF9E-9584581590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64334" y="3461884"/>
            <a:ext cx="3029885" cy="3029885"/>
          </a:xfrm>
          <a:prstGeom prst="rect">
            <a:avLst/>
          </a:prstGeom>
        </p:spPr>
      </p:pic>
      <p:sp>
        <p:nvSpPr>
          <p:cNvPr id="5" name="Slide Number Placeholder 4">
            <a:extLst>
              <a:ext uri="{FF2B5EF4-FFF2-40B4-BE49-F238E27FC236}">
                <a16:creationId xmlns:a16="http://schemas.microsoft.com/office/drawing/2014/main" id="{A85D8139-E804-4A4F-BC88-4C0B190D276C}"/>
              </a:ext>
            </a:extLst>
          </p:cNvPr>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13</a:t>
            </a:fld>
            <a:endParaRPr lang="en-US"/>
          </a:p>
        </p:txBody>
      </p:sp>
    </p:spTree>
    <p:extLst>
      <p:ext uri="{BB962C8B-B14F-4D97-AF65-F5344CB8AC3E}">
        <p14:creationId xmlns:p14="http://schemas.microsoft.com/office/powerpoint/2010/main" val="117694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4D1F-3A88-4C7F-BDCC-B808665C9D77}"/>
              </a:ext>
            </a:extLst>
          </p:cNvPr>
          <p:cNvSpPr>
            <a:spLocks noGrp="1"/>
          </p:cNvSpPr>
          <p:nvPr>
            <p:ph type="title"/>
          </p:nvPr>
        </p:nvSpPr>
        <p:spPr/>
        <p:txBody>
          <a:bodyPr/>
          <a:lstStyle/>
          <a:p>
            <a:r>
              <a:rPr lang="en-US" dirty="0"/>
              <a:t>Benefits of Providing Intensive Intervention </a:t>
            </a:r>
          </a:p>
        </p:txBody>
      </p:sp>
      <p:pic>
        <p:nvPicPr>
          <p:cNvPr id="6" name="Picture 5" descr="Graph that shows outcomes for K-12 students at or below the 10th percentile with typical instruction and then with DBI. The outcomes for students receiving DBI are higher in reading and math, compared to typical instruction for those subjects.">
            <a:extLst>
              <a:ext uri="{FF2B5EF4-FFF2-40B4-BE49-F238E27FC236}">
                <a16:creationId xmlns:a16="http://schemas.microsoft.com/office/drawing/2014/main" id="{511A5D42-2D7E-4592-8747-067E4D017FDE}"/>
              </a:ext>
            </a:extLst>
          </p:cNvPr>
          <p:cNvPicPr>
            <a:picLocks noChangeAspect="1"/>
          </p:cNvPicPr>
          <p:nvPr/>
        </p:nvPicPr>
        <p:blipFill>
          <a:blip r:embed="rId3"/>
          <a:stretch>
            <a:fillRect/>
          </a:stretch>
        </p:blipFill>
        <p:spPr>
          <a:xfrm>
            <a:off x="617344" y="1794559"/>
            <a:ext cx="4897061" cy="3268882"/>
          </a:xfrm>
          <a:prstGeom prst="rect">
            <a:avLst/>
          </a:prstGeom>
        </p:spPr>
      </p:pic>
      <p:sp>
        <p:nvSpPr>
          <p:cNvPr id="3" name="Text Placeholder 2">
            <a:extLst>
              <a:ext uri="{FF2B5EF4-FFF2-40B4-BE49-F238E27FC236}">
                <a16:creationId xmlns:a16="http://schemas.microsoft.com/office/drawing/2014/main" id="{EB14DC99-DA94-49F2-91A2-08DB0DEE58F7}"/>
              </a:ext>
            </a:extLst>
          </p:cNvPr>
          <p:cNvSpPr>
            <a:spLocks noGrp="1"/>
          </p:cNvSpPr>
          <p:nvPr>
            <p:ph type="body" sz="quarter" idx="13"/>
          </p:nvPr>
        </p:nvSpPr>
        <p:spPr>
          <a:xfrm>
            <a:off x="528828" y="4977366"/>
            <a:ext cx="4827195" cy="799949"/>
          </a:xfrm>
        </p:spPr>
        <p:txBody>
          <a:bodyPr/>
          <a:lstStyle/>
          <a:p>
            <a:r>
              <a:rPr lang="en-US" sz="1600"/>
              <a:t>(Jung, McMaster, Kunkel, Shin, &amp; </a:t>
            </a:r>
            <a:r>
              <a:rPr lang="en-US" sz="1600" err="1"/>
              <a:t>Stecker</a:t>
            </a:r>
            <a:r>
              <a:rPr lang="en-US" sz="1600"/>
              <a:t>, 2018; </a:t>
            </a:r>
            <a:r>
              <a:rPr lang="en-US" sz="1600" err="1"/>
              <a:t>Scammacca</a:t>
            </a:r>
            <a:r>
              <a:rPr lang="en-US" sz="1600"/>
              <a:t>, Fall, &amp; Roberts, 2015) </a:t>
            </a:r>
            <a:endParaRPr lang="en-US" sz="1100"/>
          </a:p>
        </p:txBody>
      </p:sp>
      <p:sp>
        <p:nvSpPr>
          <p:cNvPr id="5" name="Content Placeholder 2">
            <a:extLst>
              <a:ext uri="{FF2B5EF4-FFF2-40B4-BE49-F238E27FC236}">
                <a16:creationId xmlns:a16="http://schemas.microsoft.com/office/drawing/2014/main" id="{058A0349-554B-4292-9295-6C67368EB5D9}"/>
              </a:ext>
            </a:extLst>
          </p:cNvPr>
          <p:cNvSpPr>
            <a:spLocks noGrp="1"/>
          </p:cNvSpPr>
          <p:nvPr>
            <p:ph sz="quarter" idx="14"/>
          </p:nvPr>
        </p:nvSpPr>
        <p:spPr>
          <a:xfrm>
            <a:off x="6094476" y="1600200"/>
            <a:ext cx="5568696" cy="4343400"/>
          </a:xfrm>
        </p:spPr>
        <p:txBody>
          <a:bodyPr>
            <a:normAutofit/>
          </a:bodyPr>
          <a:lstStyle/>
          <a:p>
            <a:pPr marL="0" indent="0">
              <a:buNone/>
            </a:pPr>
            <a:r>
              <a:rPr lang="en-US" i="1"/>
              <a:t>“In one year, 78% of students receiving intervention reached ambitious growth goals set using national norms. Thirty percent of students were exited from any kind of intervention.” </a:t>
            </a:r>
            <a:r>
              <a:rPr lang="en-US"/>
              <a:t>—Bristol Warren Regional School District, Rhode Island</a:t>
            </a:r>
            <a:endParaRPr lang="en-US" i="1"/>
          </a:p>
        </p:txBody>
      </p:sp>
      <p:sp>
        <p:nvSpPr>
          <p:cNvPr id="4" name="Slide Number Placeholder 3">
            <a:extLst>
              <a:ext uri="{FF2B5EF4-FFF2-40B4-BE49-F238E27FC236}">
                <a16:creationId xmlns:a16="http://schemas.microsoft.com/office/drawing/2014/main" id="{D75ED0BB-95CD-4040-98ED-91E32B7F0C49}"/>
              </a:ext>
            </a:extLst>
          </p:cNvPr>
          <p:cNvSpPr>
            <a:spLocks noGrp="1"/>
          </p:cNvSpPr>
          <p:nvPr>
            <p:ph type="sldNum" sz="quarter" idx="12"/>
          </p:nvPr>
        </p:nvSpPr>
        <p:spPr/>
        <p:txBody>
          <a:bodyPr/>
          <a:lstStyle/>
          <a:p>
            <a:fld id="{99A20822-4A49-4D36-86E3-300BA48D3F00}" type="slidenum">
              <a:rPr lang="en-US" smtClean="0"/>
              <a:t>14</a:t>
            </a:fld>
            <a:endParaRPr lang="en-US"/>
          </a:p>
        </p:txBody>
      </p:sp>
    </p:spTree>
    <p:extLst>
      <p:ext uri="{BB962C8B-B14F-4D97-AF65-F5344CB8AC3E}">
        <p14:creationId xmlns:p14="http://schemas.microsoft.com/office/powerpoint/2010/main" val="326058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A4A5B9-2E26-406A-813F-5625ADEDDB65}"/>
              </a:ext>
            </a:extLst>
          </p:cNvPr>
          <p:cNvSpPr>
            <a:spLocks noGrp="1"/>
          </p:cNvSpPr>
          <p:nvPr>
            <p:ph type="title"/>
          </p:nvPr>
        </p:nvSpPr>
        <p:spPr/>
        <p:txBody>
          <a:bodyPr/>
          <a:lstStyle/>
          <a:p>
            <a:r>
              <a:rPr lang="en-US" dirty="0"/>
              <a:t>Introduction to DBI</a:t>
            </a:r>
          </a:p>
        </p:txBody>
      </p:sp>
      <p:sp>
        <p:nvSpPr>
          <p:cNvPr id="6" name="Text Placeholder 5">
            <a:extLst>
              <a:ext uri="{FF2B5EF4-FFF2-40B4-BE49-F238E27FC236}">
                <a16:creationId xmlns:a16="http://schemas.microsoft.com/office/drawing/2014/main" id="{874F0DDE-65B2-4677-845E-5AC014DFA61E}"/>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8810429D-BDBC-4CC3-A8D4-204BADB2E41E}"/>
              </a:ext>
            </a:extLst>
          </p:cNvPr>
          <p:cNvSpPr>
            <a:spLocks noGrp="1"/>
          </p:cNvSpPr>
          <p:nvPr>
            <p:ph type="sldNum" sz="quarter" idx="15"/>
          </p:nvPr>
        </p:nvSpPr>
        <p:spPr/>
        <p:txBody>
          <a:bodyPr/>
          <a:lstStyle/>
          <a:p>
            <a:fld id="{99A20822-4A49-4D36-86E3-300BA48D3F00}" type="slidenum">
              <a:rPr lang="en-US" smtClean="0"/>
              <a:t>15</a:t>
            </a:fld>
            <a:endParaRPr lang="en-US"/>
          </a:p>
        </p:txBody>
      </p:sp>
    </p:spTree>
    <p:extLst>
      <p:ext uri="{BB962C8B-B14F-4D97-AF65-F5344CB8AC3E}">
        <p14:creationId xmlns:p14="http://schemas.microsoft.com/office/powerpoint/2010/main" val="250746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is data-based individualization (DBI)?</a:t>
            </a:r>
            <a:endParaRPr lang="en-US" b="0" dirty="0"/>
          </a:p>
        </p:txBody>
      </p:sp>
      <p:sp>
        <p:nvSpPr>
          <p:cNvPr id="3" name="Content Placeholder 2"/>
          <p:cNvSpPr>
            <a:spLocks noGrp="1"/>
          </p:cNvSpPr>
          <p:nvPr>
            <p:ph sz="quarter" idx="15"/>
          </p:nvPr>
        </p:nvSpPr>
        <p:spPr>
          <a:xfrm>
            <a:off x="457200" y="1371600"/>
            <a:ext cx="7363962" cy="4343400"/>
          </a:xfrm>
        </p:spPr>
        <p:txBody>
          <a:bodyPr>
            <a:normAutofit/>
          </a:bodyPr>
          <a:lstStyle/>
          <a:p>
            <a:r>
              <a:rPr lang="en-US"/>
              <a:t>Data-based individualization (DBI) is a</a:t>
            </a:r>
            <a:r>
              <a:rPr lang="en-US" b="1"/>
              <a:t> research-based process </a:t>
            </a:r>
            <a:r>
              <a:rPr lang="en-US"/>
              <a:t>for individualizing and intensifying interventions </a:t>
            </a:r>
            <a:r>
              <a:rPr lang="en-US" b="1"/>
              <a:t>for students with severe and persistent learning and behavioral needs. </a:t>
            </a:r>
          </a:p>
          <a:p>
            <a:pPr>
              <a:spcBef>
                <a:spcPts val="0"/>
              </a:spcBef>
            </a:pPr>
            <a:endParaRPr lang="en-US"/>
          </a:p>
          <a:p>
            <a:pPr>
              <a:spcBef>
                <a:spcPts val="0"/>
              </a:spcBef>
            </a:pPr>
            <a:r>
              <a:rPr lang="en-US"/>
              <a:t>The </a:t>
            </a:r>
            <a:r>
              <a:rPr lang="en-US" i="1"/>
              <a:t>process</a:t>
            </a:r>
            <a:r>
              <a:rPr lang="en-US"/>
              <a:t> integrates </a:t>
            </a:r>
            <a:r>
              <a:rPr lang="en-US" b="1"/>
              <a:t>evidence-based intervention, assessment, and strategies.</a:t>
            </a:r>
          </a:p>
          <a:p>
            <a:endParaRPr lang="en-US" b="1"/>
          </a:p>
          <a:p>
            <a:pPr marL="285750" lvl="1" indent="-285750"/>
            <a:endParaRPr lang="en-US" sz="1400">
              <a:latin typeface="Arial" charset="0"/>
              <a:cs typeface="Arial" charset="0"/>
            </a:endParaRPr>
          </a:p>
        </p:txBody>
      </p:sp>
      <p:grpSp>
        <p:nvGrpSpPr>
          <p:cNvPr id="6" name="Group 5"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8DAA1105-5521-4A38-A6A2-FDA41AFAF25D}"/>
              </a:ext>
            </a:extLst>
          </p:cNvPr>
          <p:cNvGrpSpPr/>
          <p:nvPr/>
        </p:nvGrpSpPr>
        <p:grpSpPr>
          <a:xfrm>
            <a:off x="7915183" y="1141693"/>
            <a:ext cx="4276817" cy="4667795"/>
            <a:chOff x="-449019" y="-837799"/>
            <a:chExt cx="4930894" cy="6442045"/>
          </a:xfrm>
        </p:grpSpPr>
        <p:pic>
          <p:nvPicPr>
            <p:cNvPr id="7" name="Picture 6" descr="A picture containing text&#10;&#10;Description generated with high confidence">
              <a:extLst>
                <a:ext uri="{FF2B5EF4-FFF2-40B4-BE49-F238E27FC236}">
                  <a16:creationId xmlns:a16="http://schemas.microsoft.com/office/drawing/2014/main" id="{F47E72A8-AE1E-4DD2-A741-1E4FD8846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31" y="-64051"/>
              <a:ext cx="3933969" cy="5668297"/>
            </a:xfrm>
            <a:prstGeom prst="rect">
              <a:avLst/>
            </a:prstGeom>
          </p:spPr>
        </p:pic>
        <p:sp>
          <p:nvSpPr>
            <p:cNvPr id="8" name="TextBox 7">
              <a:extLst>
                <a:ext uri="{FF2B5EF4-FFF2-40B4-BE49-F238E27FC236}">
                  <a16:creationId xmlns:a16="http://schemas.microsoft.com/office/drawing/2014/main" id="{AD81714A-1AEC-4FF3-B677-E7A4A4E45AB1}"/>
                </a:ext>
              </a:extLst>
            </p:cNvPr>
            <p:cNvSpPr txBox="1"/>
            <p:nvPr/>
          </p:nvSpPr>
          <p:spPr>
            <a:xfrm>
              <a:off x="-449019" y="-837799"/>
              <a:ext cx="4930893" cy="509717"/>
            </a:xfrm>
            <a:prstGeom prst="rect">
              <a:avLst/>
            </a:prstGeom>
            <a:noFill/>
          </p:spPr>
          <p:txBody>
            <a:bodyPr wrap="square" rtlCol="0">
              <a:spAutoFit/>
            </a:bodyPr>
            <a:lstStyle/>
            <a:p>
              <a:pPr algn="ctr"/>
              <a:r>
                <a:rPr lang="en-US" b="1"/>
                <a:t>DBI Process</a:t>
              </a:r>
            </a:p>
          </p:txBody>
        </p:sp>
      </p:grpSp>
      <p:sp>
        <p:nvSpPr>
          <p:cNvPr id="4" name="Text Placeholder 3">
            <a:extLst>
              <a:ext uri="{FF2B5EF4-FFF2-40B4-BE49-F238E27FC236}">
                <a16:creationId xmlns:a16="http://schemas.microsoft.com/office/drawing/2014/main" id="{BD93AF57-DB34-483E-9A56-D9C27155469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p:txBody>
          <a:bodyPr/>
          <a:lstStyle/>
          <a:p>
            <a:pPr algn="r"/>
            <a:fld id="{F3477EC8-074D-41C4-94AE-E9EA7CEEA348}" type="slidenum">
              <a:rPr lang="en-US" smtClean="0"/>
              <a:pPr algn="r"/>
              <a:t>16</a:t>
            </a:fld>
            <a:endParaRPr lang="en-US"/>
          </a:p>
        </p:txBody>
      </p:sp>
    </p:spTree>
    <p:extLst>
      <p:ext uri="{BB962C8B-B14F-4D97-AF65-F5344CB8AC3E}">
        <p14:creationId xmlns:p14="http://schemas.microsoft.com/office/powerpoint/2010/main" val="53284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Where does intensive intervention fit within a multitiered system of supports (MTSS)?</a:t>
            </a:r>
          </a:p>
        </p:txBody>
      </p:sp>
      <p:graphicFrame>
        <p:nvGraphicFramePr>
          <p:cNvPr id="7" name="Content Placeholder 6"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a:graphicFrameLocks noGrp="1"/>
          </p:cNvGraphicFramePr>
          <p:nvPr>
            <p:ph sz="quarter" idx="15"/>
          </p:nvPr>
        </p:nvGraphicFramePr>
        <p:xfrm>
          <a:off x="457200" y="1371600"/>
          <a:ext cx="11274208" cy="3734420"/>
        </p:xfrm>
        <a:graphic>
          <a:graphicData uri="http://schemas.openxmlformats.org/drawingml/2006/table">
            <a:tbl>
              <a:tblPr firstRow="1" bandRow="1">
                <a:tableStyleId>{69012ECD-51FC-41F1-AA8D-1B2483CD663E}</a:tableStyleId>
              </a:tblPr>
              <a:tblGrid>
                <a:gridCol w="2432550">
                  <a:extLst>
                    <a:ext uri="{9D8B030D-6E8A-4147-A177-3AD203B41FA5}">
                      <a16:colId xmlns:a16="http://schemas.microsoft.com/office/drawing/2014/main" val="20000"/>
                    </a:ext>
                  </a:extLst>
                </a:gridCol>
                <a:gridCol w="3052476">
                  <a:extLst>
                    <a:ext uri="{9D8B030D-6E8A-4147-A177-3AD203B41FA5}">
                      <a16:colId xmlns:a16="http://schemas.microsoft.com/office/drawing/2014/main" val="20001"/>
                    </a:ext>
                  </a:extLst>
                </a:gridCol>
                <a:gridCol w="2884064">
                  <a:extLst>
                    <a:ext uri="{9D8B030D-6E8A-4147-A177-3AD203B41FA5}">
                      <a16:colId xmlns:a16="http://schemas.microsoft.com/office/drawing/2014/main" val="20002"/>
                    </a:ext>
                  </a:extLst>
                </a:gridCol>
                <a:gridCol w="2905118">
                  <a:extLst>
                    <a:ext uri="{9D8B030D-6E8A-4147-A177-3AD203B41FA5}">
                      <a16:colId xmlns:a16="http://schemas.microsoft.com/office/drawing/2014/main" val="20003"/>
                    </a:ext>
                  </a:extLst>
                </a:gridCol>
              </a:tblGrid>
              <a:tr h="491916">
                <a:tc>
                  <a:txBody>
                    <a:bodyPr/>
                    <a:lstStyle/>
                    <a:p>
                      <a:r>
                        <a:rPr lang="en-US" sz="2000"/>
                        <a:t>Characteristics </a:t>
                      </a:r>
                      <a:endParaRPr lang="en-US" sz="2000" b="1"/>
                    </a:p>
                  </a:txBody>
                  <a:tcPr marL="138940" marR="138940"/>
                </a:tc>
                <a:tc>
                  <a:txBody>
                    <a:bodyPr/>
                    <a:lstStyle/>
                    <a:p>
                      <a:pPr algn="ctr"/>
                      <a:r>
                        <a:rPr lang="en-US" sz="2400"/>
                        <a:t>Tier 1</a:t>
                      </a:r>
                    </a:p>
                  </a:txBody>
                  <a:tcPr marL="138940" marR="138940"/>
                </a:tc>
                <a:tc>
                  <a:txBody>
                    <a:bodyPr/>
                    <a:lstStyle/>
                    <a:p>
                      <a:pPr algn="ctr"/>
                      <a:r>
                        <a:rPr lang="en-US" sz="2400"/>
                        <a:t>Tier 2</a:t>
                      </a:r>
                    </a:p>
                  </a:txBody>
                  <a:tcPr marL="138940" marR="138940"/>
                </a:tc>
                <a:tc>
                  <a:txBody>
                    <a:bodyPr/>
                    <a:lstStyle/>
                    <a:p>
                      <a:pPr algn="ctr"/>
                      <a:r>
                        <a:rPr lang="en-US" sz="2400"/>
                        <a:t>Tier 3</a:t>
                      </a:r>
                    </a:p>
                  </a:txBody>
                  <a:tcPr marL="138940" marR="138940"/>
                </a:tc>
                <a:extLst>
                  <a:ext uri="{0D108BD9-81ED-4DB2-BD59-A6C34878D82A}">
                    <a16:rowId xmlns:a16="http://schemas.microsoft.com/office/drawing/2014/main" val="10000"/>
                  </a:ext>
                </a:extLst>
              </a:tr>
              <a:tr h="605006">
                <a:tc>
                  <a:txBody>
                    <a:bodyPr/>
                    <a:lstStyle/>
                    <a:p>
                      <a:r>
                        <a:rPr lang="en-US" sz="2000" b="1"/>
                        <a:t>Instruction/</a:t>
                      </a:r>
                    </a:p>
                    <a:p>
                      <a:r>
                        <a:rPr lang="en-US" sz="2000" b="1"/>
                        <a:t>Intervention</a:t>
                      </a:r>
                      <a:r>
                        <a:rPr lang="en-US" sz="2000" b="1" baseline="0"/>
                        <a:t> Approach</a:t>
                      </a:r>
                      <a:endParaRPr lang="en-US" sz="2000" b="1">
                        <a:solidFill>
                          <a:schemeClr val="bg1"/>
                        </a:solidFill>
                      </a:endParaRPr>
                    </a:p>
                  </a:txBody>
                  <a:tcPr marL="138940" marR="138940"/>
                </a:tc>
                <a:tc>
                  <a:txBody>
                    <a:bodyPr/>
                    <a:lstStyle/>
                    <a:p>
                      <a:r>
                        <a:rPr lang="en-US" sz="2000"/>
                        <a:t>Comprehensive</a:t>
                      </a:r>
                      <a:r>
                        <a:rPr lang="en-US" sz="2000" baseline="0"/>
                        <a:t> research-based curriculum</a:t>
                      </a:r>
                      <a:endParaRPr lang="en-US" sz="2000"/>
                    </a:p>
                  </a:txBody>
                  <a:tcPr marL="138940" marR="138940"/>
                </a:tc>
                <a:tc>
                  <a:txBody>
                    <a:bodyPr/>
                    <a:lstStyle/>
                    <a:p>
                      <a:r>
                        <a:rPr lang="en-US" sz="2000"/>
                        <a:t>Standardized, targeted</a:t>
                      </a:r>
                      <a:r>
                        <a:rPr lang="en-US" sz="2000" baseline="0"/>
                        <a:t> </a:t>
                      </a:r>
                      <a:r>
                        <a:rPr lang="en-US" sz="2000"/>
                        <a:t>small-group instruction</a:t>
                      </a:r>
                    </a:p>
                  </a:txBody>
                  <a:tcPr marL="138940" marR="138940"/>
                </a:tc>
                <a:tc>
                  <a:txBody>
                    <a:bodyPr/>
                    <a:lstStyle/>
                    <a:p>
                      <a:r>
                        <a:rPr lang="en-US" sz="2000"/>
                        <a:t>Individualized,</a:t>
                      </a:r>
                      <a:r>
                        <a:rPr lang="en-US" sz="2000" baseline="0"/>
                        <a:t> based on student data </a:t>
                      </a:r>
                      <a:endParaRPr lang="en-US" sz="2000"/>
                    </a:p>
                  </a:txBody>
                  <a:tcPr marL="138940" marR="138940"/>
                </a:tc>
                <a:extLst>
                  <a:ext uri="{0D108BD9-81ED-4DB2-BD59-A6C34878D82A}">
                    <a16:rowId xmlns:a16="http://schemas.microsoft.com/office/drawing/2014/main" val="10001"/>
                  </a:ext>
                </a:extLst>
              </a:tr>
              <a:tr h="550467">
                <a:tc>
                  <a:txBody>
                    <a:bodyPr/>
                    <a:lstStyle/>
                    <a:p>
                      <a:r>
                        <a:rPr lang="en-US" sz="2000" b="1"/>
                        <a:t>Group</a:t>
                      </a:r>
                      <a:r>
                        <a:rPr lang="en-US" sz="2000" b="1" baseline="0"/>
                        <a:t> Size </a:t>
                      </a:r>
                      <a:endParaRPr lang="en-US" sz="2000" b="1">
                        <a:solidFill>
                          <a:schemeClr val="bg1"/>
                        </a:solidFill>
                      </a:endParaRPr>
                    </a:p>
                  </a:txBody>
                  <a:tcPr marL="138940" marR="138940"/>
                </a:tc>
                <a:tc>
                  <a:txBody>
                    <a:bodyPr/>
                    <a:lstStyle/>
                    <a:p>
                      <a:r>
                        <a:rPr lang="en-US" sz="2000"/>
                        <a:t>Classwide</a:t>
                      </a:r>
                      <a:r>
                        <a:rPr lang="en-US" sz="2000" baseline="0"/>
                        <a:t> (with some small-group instruction)</a:t>
                      </a:r>
                      <a:endParaRPr lang="en-US" sz="2000"/>
                    </a:p>
                  </a:txBody>
                  <a:tcPr marL="138940" marR="138940"/>
                </a:tc>
                <a:tc>
                  <a:txBody>
                    <a:bodyPr/>
                    <a:lstStyle/>
                    <a:p>
                      <a:r>
                        <a:rPr lang="en-US" sz="2000"/>
                        <a:t>3–7</a:t>
                      </a:r>
                      <a:r>
                        <a:rPr lang="en-US" sz="2000" baseline="0"/>
                        <a:t> students </a:t>
                      </a:r>
                      <a:r>
                        <a:rPr kumimoji="0" lang="en-US" sz="2000" u="none" strike="noStrike" cap="none" normalizeH="0" baseline="0">
                          <a:ln>
                            <a:noFill/>
                          </a:ln>
                          <a:effectLst/>
                        </a:rPr>
                        <a:t>(as defined by developer)</a:t>
                      </a:r>
                      <a:endParaRPr lang="en-US" sz="2000"/>
                    </a:p>
                  </a:txBody>
                  <a:tcPr marL="138940" marR="138940"/>
                </a:tc>
                <a:tc>
                  <a:txBody>
                    <a:bodyPr/>
                    <a:lstStyle/>
                    <a:p>
                      <a:r>
                        <a:rPr lang="en-US" sz="2000"/>
                        <a:t>No more than 3 students</a:t>
                      </a:r>
                    </a:p>
                  </a:txBody>
                  <a:tcPr marL="138940" marR="138940"/>
                </a:tc>
                <a:extLst>
                  <a:ext uri="{0D108BD9-81ED-4DB2-BD59-A6C34878D82A}">
                    <a16:rowId xmlns:a16="http://schemas.microsoft.com/office/drawing/2014/main" val="10002"/>
                  </a:ext>
                </a:extLst>
              </a:tr>
              <a:tr h="529784">
                <a:tc>
                  <a:txBody>
                    <a:bodyPr/>
                    <a:lstStyle/>
                    <a:p>
                      <a:r>
                        <a:rPr lang="en-US" sz="2000" b="1"/>
                        <a:t>Progress Monitoring</a:t>
                      </a:r>
                      <a:endParaRPr lang="en-US" sz="2000" b="1">
                        <a:solidFill>
                          <a:schemeClr val="bg1"/>
                        </a:solidFill>
                      </a:endParaRPr>
                    </a:p>
                  </a:txBody>
                  <a:tcPr marL="138940" marR="138940"/>
                </a:tc>
                <a:tc>
                  <a:txBody>
                    <a:bodyPr/>
                    <a:lstStyle/>
                    <a:p>
                      <a:r>
                        <a:rPr lang="en-US" sz="2000"/>
                        <a:t>1x per term</a:t>
                      </a:r>
                    </a:p>
                  </a:txBody>
                  <a:tcPr marL="138940" marR="138940"/>
                </a:tc>
                <a:tc>
                  <a:txBody>
                    <a:bodyPr/>
                    <a:lstStyle/>
                    <a:p>
                      <a:r>
                        <a:rPr lang="en-US" sz="2000"/>
                        <a:t>At least</a:t>
                      </a:r>
                      <a:r>
                        <a:rPr lang="en-US" sz="2000" baseline="0"/>
                        <a:t> 1x per month</a:t>
                      </a:r>
                      <a:endParaRPr lang="en-US" sz="2000"/>
                    </a:p>
                  </a:txBody>
                  <a:tcPr marL="138940" marR="138940"/>
                </a:tc>
                <a:tc>
                  <a:txBody>
                    <a:bodyPr/>
                    <a:lstStyle/>
                    <a:p>
                      <a:r>
                        <a:rPr lang="en-US" sz="2000"/>
                        <a:t>Weekly</a:t>
                      </a:r>
                    </a:p>
                  </a:txBody>
                  <a:tcPr marL="138940" marR="138940"/>
                </a:tc>
                <a:extLst>
                  <a:ext uri="{0D108BD9-81ED-4DB2-BD59-A6C34878D82A}">
                    <a16:rowId xmlns:a16="http://schemas.microsoft.com/office/drawing/2014/main" val="10003"/>
                  </a:ext>
                </a:extLst>
              </a:tr>
              <a:tr h="780341">
                <a:tc>
                  <a:txBody>
                    <a:bodyPr/>
                    <a:lstStyle/>
                    <a:p>
                      <a:r>
                        <a:rPr lang="en-US" sz="2000" b="1"/>
                        <a:t>Population</a:t>
                      </a:r>
                      <a:r>
                        <a:rPr lang="en-US" sz="2000" b="1" baseline="0"/>
                        <a:t> Served</a:t>
                      </a:r>
                      <a:endParaRPr lang="en-US" sz="2000" b="1">
                        <a:solidFill>
                          <a:schemeClr val="bg1"/>
                        </a:solidFill>
                      </a:endParaRPr>
                    </a:p>
                  </a:txBody>
                  <a:tcPr marL="138940" marR="138940"/>
                </a:tc>
                <a:tc>
                  <a:txBody>
                    <a:bodyPr/>
                    <a:lstStyle/>
                    <a:p>
                      <a:r>
                        <a:rPr lang="en-US" sz="2000"/>
                        <a:t>All</a:t>
                      </a:r>
                      <a:r>
                        <a:rPr lang="en-US" sz="2000" baseline="0"/>
                        <a:t> students</a:t>
                      </a:r>
                      <a:endParaRPr lang="en-US" sz="2000"/>
                    </a:p>
                  </a:txBody>
                  <a:tcPr marL="138940" marR="138940"/>
                </a:tc>
                <a:tc>
                  <a:txBody>
                    <a:bodyPr/>
                    <a:lstStyle/>
                    <a:p>
                      <a:r>
                        <a:rPr lang="en-US" sz="2000"/>
                        <a:t>Students at risk</a:t>
                      </a:r>
                      <a:r>
                        <a:rPr lang="en-US" sz="2000" baseline="0"/>
                        <a:t> (typically </a:t>
                      </a:r>
                      <a:r>
                        <a:rPr kumimoji="0" lang="en-US" sz="2000" u="none" strike="noStrike" cap="none" normalizeH="0" baseline="0">
                          <a:ln>
                            <a:noFill/>
                          </a:ln>
                          <a:effectLst/>
                        </a:rPr>
                        <a:t>15% to 20% of student population)</a:t>
                      </a:r>
                      <a:endParaRPr lang="en-US" sz="2000"/>
                    </a:p>
                  </a:txBody>
                  <a:tcPr marL="138940" marR="138940"/>
                </a:tc>
                <a:tc>
                  <a:txBody>
                    <a:bodyPr/>
                    <a:lstStyle/>
                    <a:p>
                      <a:r>
                        <a:rPr lang="en-US" sz="2000" dirty="0"/>
                        <a:t>Significant</a:t>
                      </a:r>
                      <a:r>
                        <a:rPr lang="en-US" sz="2000" baseline="0" dirty="0"/>
                        <a:t> and persistent learning and/or behavioral needs</a:t>
                      </a:r>
                      <a:endParaRPr lang="en-US" sz="2000" dirty="0"/>
                    </a:p>
                  </a:txBody>
                  <a:tcPr marL="138940" marR="138940"/>
                </a:tc>
                <a:extLst>
                  <a:ext uri="{0D108BD9-81ED-4DB2-BD59-A6C34878D82A}">
                    <a16:rowId xmlns:a16="http://schemas.microsoft.com/office/drawing/2014/main" val="10004"/>
                  </a:ext>
                </a:extLst>
              </a:tr>
            </a:tbl>
          </a:graphicData>
        </a:graphic>
      </p:graphicFrame>
      <p:sp>
        <p:nvSpPr>
          <p:cNvPr id="3" name="Rectangle 2" descr="This box highlights Tier 3"/>
          <p:cNvSpPr/>
          <p:nvPr/>
        </p:nvSpPr>
        <p:spPr>
          <a:xfrm>
            <a:off x="8884469" y="1338575"/>
            <a:ext cx="2846939" cy="43282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C055A425-B232-4B40-81EB-6C76E7855E8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B3109-6B36-4C42-ABE5-993D6B0A452A}" type="slidenum">
              <a:rPr kumimoji="0" lang="en-US" sz="1000" b="0" i="0" u="none" strike="noStrike" kern="1200" cap="none" spc="0" normalizeH="0" baseline="0" noProof="0" smtClean="0">
                <a:ln>
                  <a:noFill/>
                </a:ln>
                <a:solidFill>
                  <a:srgbClr val="262626"/>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262626"/>
              </a:solidFill>
              <a:effectLst/>
              <a:uLnTx/>
              <a:uFillTx/>
              <a:latin typeface="Arial"/>
            </a:endParaRPr>
          </a:p>
        </p:txBody>
      </p:sp>
    </p:spTree>
    <p:extLst>
      <p:ext uri="{BB962C8B-B14F-4D97-AF65-F5344CB8AC3E}">
        <p14:creationId xmlns:p14="http://schemas.microsoft.com/office/powerpoint/2010/main" val="62341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DBI Process</a:t>
            </a:r>
          </a:p>
        </p:txBody>
      </p:sp>
      <p:sp>
        <p:nvSpPr>
          <p:cNvPr id="3" name="Content Placeholder 2"/>
          <p:cNvSpPr>
            <a:spLocks noGrp="1"/>
          </p:cNvSpPr>
          <p:nvPr>
            <p:ph sz="quarter" idx="15"/>
          </p:nvPr>
        </p:nvSpPr>
        <p:spPr>
          <a:xfrm>
            <a:off x="457200" y="1371600"/>
            <a:ext cx="7768398" cy="4343400"/>
          </a:xfrm>
        </p:spPr>
        <p:txBody>
          <a:bodyPr>
            <a:normAutofit/>
          </a:bodyPr>
          <a:lstStyle/>
          <a:p>
            <a:pPr marL="514350" indent="-514350">
              <a:lnSpc>
                <a:spcPct val="110000"/>
              </a:lnSpc>
              <a:buAutoNum type="arabicPeriod"/>
            </a:pPr>
            <a:r>
              <a:rPr lang="en-US">
                <a:solidFill>
                  <a:srgbClr val="000000"/>
                </a:solidFill>
              </a:rPr>
              <a:t>Validated intervention program, delivered </a:t>
            </a:r>
            <a:br>
              <a:rPr lang="en-US">
                <a:solidFill>
                  <a:srgbClr val="000000"/>
                </a:solidFill>
              </a:rPr>
            </a:br>
            <a:r>
              <a:rPr lang="en-US">
                <a:solidFill>
                  <a:srgbClr val="000000"/>
                </a:solidFill>
              </a:rPr>
              <a:t>with fidelity</a:t>
            </a:r>
          </a:p>
          <a:p>
            <a:pPr marL="514350" indent="-514350">
              <a:lnSpc>
                <a:spcPct val="110000"/>
              </a:lnSpc>
              <a:buAutoNum type="arabicPeriod"/>
            </a:pPr>
            <a:r>
              <a:rPr lang="en-US">
                <a:solidFill>
                  <a:srgbClr val="000000"/>
                </a:solidFill>
              </a:rPr>
              <a:t>Progress monitoring</a:t>
            </a:r>
          </a:p>
          <a:p>
            <a:pPr marL="514350" indent="-514350">
              <a:lnSpc>
                <a:spcPct val="110000"/>
              </a:lnSpc>
              <a:buAutoNum type="arabicPeriod"/>
            </a:pPr>
            <a:r>
              <a:rPr lang="en-US">
                <a:solidFill>
                  <a:srgbClr val="000000"/>
                </a:solidFill>
              </a:rPr>
              <a:t>Diagnostic data used to develop a hypothesis</a:t>
            </a:r>
          </a:p>
          <a:p>
            <a:pPr marL="514350" indent="-514350">
              <a:lnSpc>
                <a:spcPct val="110000"/>
              </a:lnSpc>
              <a:buAutoNum type="arabicPeriod"/>
            </a:pPr>
            <a:r>
              <a:rPr lang="en-US">
                <a:solidFill>
                  <a:srgbClr val="000000"/>
                </a:solidFill>
              </a:rPr>
              <a:t>Adaptation to validated intervention</a:t>
            </a:r>
          </a:p>
          <a:p>
            <a:pPr marL="514350" indent="-514350">
              <a:lnSpc>
                <a:spcPct val="110000"/>
              </a:lnSpc>
              <a:buAutoNum type="arabicPeriod"/>
            </a:pPr>
            <a:r>
              <a:rPr lang="en-US">
                <a:solidFill>
                  <a:srgbClr val="000000"/>
                </a:solidFill>
              </a:rPr>
              <a:t>Continued progress monitoring, with adaptations occurring whenever needed to ensure adequate progress</a:t>
            </a:r>
          </a:p>
        </p:txBody>
      </p:sp>
      <p:pic>
        <p:nvPicPr>
          <p:cNvPr id="8" name="Picture 7"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F47E72A8-AE1E-4DD2-A741-1E4FD8846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3749" y="690291"/>
            <a:ext cx="4188147" cy="5041232"/>
          </a:xfrm>
          <a:prstGeom prst="rect">
            <a:avLst/>
          </a:prstGeom>
        </p:spPr>
      </p:pic>
      <p:sp>
        <p:nvSpPr>
          <p:cNvPr id="4" name="Text Placeholder 3">
            <a:extLst>
              <a:ext uri="{FF2B5EF4-FFF2-40B4-BE49-F238E27FC236}">
                <a16:creationId xmlns:a16="http://schemas.microsoft.com/office/drawing/2014/main" id="{84C83B37-F647-4763-BA35-4DFB411C152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5"/>
          <p:cNvSpPr>
            <a:spLocks noGrp="1"/>
          </p:cNvSpPr>
          <p:nvPr>
            <p:ph type="sldNum" sz="quarter" idx="14"/>
          </p:nvPr>
        </p:nvSpPr>
        <p:spPr/>
        <p:txBody>
          <a:bodyPr/>
          <a:lstStyle/>
          <a:p>
            <a:fld id="{B094D1B2-26D5-48CC-9B16-6583E954EFA6}" type="slidenum">
              <a:rPr lang="en-US" smtClean="0"/>
              <a:t>18</a:t>
            </a:fld>
            <a:endParaRPr lang="en-US"/>
          </a:p>
        </p:txBody>
      </p:sp>
    </p:spTree>
    <p:extLst>
      <p:ext uri="{BB962C8B-B14F-4D97-AF65-F5344CB8AC3E}">
        <p14:creationId xmlns:p14="http://schemas.microsoft.com/office/powerpoint/2010/main" val="813680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DBI Step 1: Lay the foundation for DBI.</a:t>
            </a:r>
          </a:p>
        </p:txBody>
      </p:sp>
      <p:sp>
        <p:nvSpPr>
          <p:cNvPr id="2" name="Content Placeholder 1"/>
          <p:cNvSpPr>
            <a:spLocks noGrp="1"/>
          </p:cNvSpPr>
          <p:nvPr>
            <p:ph sz="quarter" idx="15"/>
          </p:nvPr>
        </p:nvSpPr>
        <p:spPr>
          <a:xfrm>
            <a:off x="457200" y="1371600"/>
            <a:ext cx="6141720" cy="4343400"/>
          </a:xfrm>
        </p:spPr>
        <p:txBody>
          <a:bodyPr>
            <a:normAutofit/>
          </a:bodyPr>
          <a:lstStyle/>
          <a:p>
            <a:r>
              <a:rPr lang="en-US" sz="2800" dirty="0"/>
              <a:t>STEP 1: Start with a standardized, validated intervention program.</a:t>
            </a:r>
          </a:p>
          <a:p>
            <a:pPr lvl="1"/>
            <a:endParaRPr lang="en-US" sz="2800" dirty="0"/>
          </a:p>
        </p:txBody>
      </p:sp>
      <p:cxnSp>
        <p:nvCxnSpPr>
          <p:cNvPr id="8" name="Straight Arrow Connector 7" descr="Step 1 connects to a validated intervention program on the DBI graphic"/>
          <p:cNvCxnSpPr>
            <a:cxnSpLocks/>
          </p:cNvCxnSpPr>
          <p:nvPr/>
        </p:nvCxnSpPr>
        <p:spPr>
          <a:xfrm>
            <a:off x="6598920" y="1610259"/>
            <a:ext cx="199594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684BB4C8-5AC2-4DAC-AD6D-414638C023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361" y="1280160"/>
            <a:ext cx="3904665" cy="4700007"/>
          </a:xfrm>
          <a:prstGeom prst="rect">
            <a:avLst/>
          </a:prstGeom>
        </p:spPr>
      </p:pic>
      <p:sp>
        <p:nvSpPr>
          <p:cNvPr id="5" name="Text Placeholder 4">
            <a:extLst>
              <a:ext uri="{FF2B5EF4-FFF2-40B4-BE49-F238E27FC236}">
                <a16:creationId xmlns:a16="http://schemas.microsoft.com/office/drawing/2014/main" id="{59AD1F41-B417-45D5-AB2A-C8A92EE64B25}"/>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algn="r"/>
            <a:fld id="{F3477EC8-074D-41C4-94AE-E9EA7CEEA348}" type="slidenum">
              <a:rPr lang="en-US" smtClean="0"/>
              <a:pPr algn="r"/>
              <a:t>19</a:t>
            </a:fld>
            <a:endParaRPr lang="en-US"/>
          </a:p>
        </p:txBody>
      </p:sp>
    </p:spTree>
    <p:extLst>
      <p:ext uri="{BB962C8B-B14F-4D97-AF65-F5344CB8AC3E}">
        <p14:creationId xmlns:p14="http://schemas.microsoft.com/office/powerpoint/2010/main" val="310537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C8D-D100-46D1-8C30-EACF87FE6AC2}"/>
              </a:ext>
            </a:extLst>
          </p:cNvPr>
          <p:cNvSpPr>
            <a:spLocks noGrp="1"/>
          </p:cNvSpPr>
          <p:nvPr>
            <p:ph type="title"/>
          </p:nvPr>
        </p:nvSpPr>
        <p:spPr/>
        <p:txBody>
          <a:bodyPr/>
          <a:lstStyle/>
          <a:p>
            <a:r>
              <a:rPr lang="en-US" dirty="0"/>
              <a:t>About the National Center on Intensive Intervention</a:t>
            </a:r>
          </a:p>
        </p:txBody>
      </p:sp>
      <p:sp>
        <p:nvSpPr>
          <p:cNvPr id="7" name="Content Placeholder 6">
            <a:extLst>
              <a:ext uri="{FF2B5EF4-FFF2-40B4-BE49-F238E27FC236}">
                <a16:creationId xmlns:a16="http://schemas.microsoft.com/office/drawing/2014/main" id="{B46C5B40-B682-4A0F-A379-11E4465AA434}"/>
              </a:ext>
            </a:extLst>
          </p:cNvPr>
          <p:cNvSpPr>
            <a:spLocks noGrp="1"/>
          </p:cNvSpPr>
          <p:nvPr>
            <p:ph sz="quarter" idx="14"/>
          </p:nvPr>
        </p:nvSpPr>
        <p:spPr/>
        <p:txBody>
          <a:bodyPr>
            <a:normAutofit fontScale="92500"/>
          </a:bodyPr>
          <a:lstStyle/>
          <a:p>
            <a:r>
              <a:rPr lang="en-US" b="0" i="0">
                <a:solidFill>
                  <a:srgbClr val="333333"/>
                </a:solidFill>
                <a:effectLst/>
              </a:rPr>
              <a:t>The mission of the NCII is to build knowledge and capacity of state and local leaders, faculty and professional development providers, educators, and other stakeholders to support implementation of intensive intervention for students with severe and persistent learning and/or social, emotional, or behavioral needs using </a:t>
            </a:r>
            <a:r>
              <a:rPr lang="en-US" b="0" i="0" u="sng">
                <a:solidFill>
                  <a:srgbClr val="0D1DC6"/>
                </a:solidFill>
                <a:effectLst/>
                <a:hlinkClick r:id="rId3"/>
              </a:rPr>
              <a:t>data-based individualization (DBI)</a:t>
            </a:r>
            <a:r>
              <a:rPr lang="en-US" b="0" i="0">
                <a:solidFill>
                  <a:srgbClr val="333333"/>
                </a:solidFill>
                <a:effectLst/>
              </a:rPr>
              <a:t>.</a:t>
            </a:r>
            <a:endParaRPr lang="en-US"/>
          </a:p>
        </p:txBody>
      </p:sp>
      <p:pic>
        <p:nvPicPr>
          <p:cNvPr id="10" name="Content Placeholder 9"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B0D9F921-548F-42C9-9C55-2AE9BC5A77BA}"/>
              </a:ext>
            </a:extLst>
          </p:cNvPr>
          <p:cNvPicPr>
            <a:picLocks noGrp="1" noChangeAspect="1"/>
          </p:cNvPicPr>
          <p:nvPr>
            <p:ph sz="quarter" idx="15"/>
          </p:nvPr>
        </p:nvPicPr>
        <p:blipFill>
          <a:blip r:embed="rId4" cstate="print">
            <a:extLst>
              <a:ext uri="{28A0092B-C50C-407E-A947-70E740481C1C}">
                <a14:useLocalDpi xmlns:a14="http://schemas.microsoft.com/office/drawing/2010/main" val="0"/>
              </a:ext>
            </a:extLst>
          </a:blip>
          <a:stretch>
            <a:fillRect/>
          </a:stretch>
        </p:blipFill>
        <p:spPr>
          <a:xfrm>
            <a:off x="7441513" y="1371600"/>
            <a:ext cx="3014449" cy="4343400"/>
          </a:xfrm>
        </p:spPr>
      </p:pic>
      <p:sp>
        <p:nvSpPr>
          <p:cNvPr id="6" name="Text Placeholder 5">
            <a:extLst>
              <a:ext uri="{FF2B5EF4-FFF2-40B4-BE49-F238E27FC236}">
                <a16:creationId xmlns:a16="http://schemas.microsoft.com/office/drawing/2014/main" id="{A4C5C1DF-19B0-4A41-965D-7F0A0DC67138}"/>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4A5E01C-3A71-4B9A-B1C6-80AE0B585E72}"/>
              </a:ext>
            </a:extLst>
          </p:cNvPr>
          <p:cNvSpPr>
            <a:spLocks noGrp="1"/>
          </p:cNvSpPr>
          <p:nvPr>
            <p:ph type="sldNum" sz="quarter" idx="12"/>
          </p:nvPr>
        </p:nvSpPr>
        <p:spPr/>
        <p:txBody>
          <a:bodyPr/>
          <a:lstStyle/>
          <a:p>
            <a:fld id="{99A20822-4A49-4D36-86E3-300BA48D3F00}" type="slidenum">
              <a:rPr lang="en-US" smtClean="0"/>
              <a:pPr/>
              <a:t>2</a:t>
            </a:fld>
            <a:endParaRPr lang="en-US"/>
          </a:p>
        </p:txBody>
      </p:sp>
    </p:spTree>
    <p:extLst>
      <p:ext uri="{BB962C8B-B14F-4D97-AF65-F5344CB8AC3E}">
        <p14:creationId xmlns:p14="http://schemas.microsoft.com/office/powerpoint/2010/main" val="1738577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6789-7BE7-4814-9AFA-EE376F851BEE}"/>
              </a:ext>
            </a:extLst>
          </p:cNvPr>
          <p:cNvSpPr>
            <a:spLocks noGrp="1"/>
          </p:cNvSpPr>
          <p:nvPr>
            <p:ph type="title"/>
          </p:nvPr>
        </p:nvSpPr>
        <p:spPr/>
        <p:txBody>
          <a:bodyPr/>
          <a:lstStyle/>
          <a:p>
            <a:r>
              <a:rPr lang="en-US"/>
              <a:t>Specially Designed Instruction (SDI)</a:t>
            </a:r>
          </a:p>
        </p:txBody>
      </p:sp>
      <p:sp>
        <p:nvSpPr>
          <p:cNvPr id="3" name="Content Placeholder 2">
            <a:extLst>
              <a:ext uri="{FF2B5EF4-FFF2-40B4-BE49-F238E27FC236}">
                <a16:creationId xmlns:a16="http://schemas.microsoft.com/office/drawing/2014/main" id="{FCDB165D-5E6A-4E36-BE9A-C12FA27D5E53}"/>
              </a:ext>
            </a:extLst>
          </p:cNvPr>
          <p:cNvSpPr>
            <a:spLocks noGrp="1"/>
          </p:cNvSpPr>
          <p:nvPr>
            <p:ph sz="quarter" idx="15"/>
          </p:nvPr>
        </p:nvSpPr>
        <p:spPr>
          <a:xfrm>
            <a:off x="457200" y="1355835"/>
            <a:ext cx="7362441" cy="4595786"/>
          </a:xfrm>
        </p:spPr>
        <p:txBody>
          <a:bodyPr>
            <a:normAutofit fontScale="92500"/>
          </a:bodyPr>
          <a:lstStyle/>
          <a:p>
            <a:pPr marL="0" indent="0" algn="l">
              <a:buNone/>
            </a:pPr>
            <a:r>
              <a:rPr lang="en-US" b="0" i="0" u="none" strike="noStrike" dirty="0">
                <a:solidFill>
                  <a:schemeClr val="tx1"/>
                </a:solidFill>
                <a:effectLst/>
                <a:hlinkClick r:id="rId3">
                  <a:extLst>
                    <a:ext uri="{A12FA001-AC4F-418D-AE19-62706E023703}">
                      <ahyp:hlinkClr xmlns:ahyp="http://schemas.microsoft.com/office/drawing/2018/hyperlinkcolor" val="tx"/>
                    </a:ext>
                  </a:extLst>
                </a:hlinkClick>
              </a:rPr>
              <a:t>(3)</a:t>
            </a:r>
            <a:r>
              <a:rPr lang="en-US" b="0" i="0" dirty="0">
                <a:solidFill>
                  <a:schemeClr val="tx1"/>
                </a:solidFill>
                <a:effectLst/>
              </a:rPr>
              <a:t> Specially designed instruction means adapting, as appropriate to the needs of an eligible child under this part, the content, methodology, or delivery of instruction—</a:t>
            </a:r>
          </a:p>
          <a:p>
            <a:pPr marL="320040" lvl="1" indent="0">
              <a:buNone/>
            </a:pPr>
            <a:r>
              <a:rPr lang="en-US" b="0" i="0" u="none" strike="noStrike" dirty="0">
                <a:solidFill>
                  <a:schemeClr val="tx1"/>
                </a:solidFill>
                <a:effectLst/>
                <a:hlinkClick r:id="rId4">
                  <a:extLst>
                    <a:ext uri="{A12FA001-AC4F-418D-AE19-62706E023703}">
                      <ahyp:hlinkClr xmlns:ahyp="http://schemas.microsoft.com/office/drawing/2018/hyperlinkcolor" val="tx"/>
                    </a:ext>
                  </a:extLst>
                </a:hlinkClick>
              </a:rPr>
              <a:t>(</a:t>
            </a:r>
            <a:r>
              <a:rPr lang="en-US" b="0" i="0" u="none" strike="noStrike" dirty="0" err="1">
                <a:solidFill>
                  <a:schemeClr val="tx1"/>
                </a:solidFill>
                <a:effectLst/>
                <a:hlinkClick r:id="rId4">
                  <a:extLst>
                    <a:ext uri="{A12FA001-AC4F-418D-AE19-62706E023703}">
                      <ahyp:hlinkClr xmlns:ahyp="http://schemas.microsoft.com/office/drawing/2018/hyperlinkcolor" val="tx"/>
                    </a:ext>
                  </a:extLst>
                </a:hlinkClick>
              </a:rPr>
              <a:t>i</a:t>
            </a:r>
            <a:r>
              <a:rPr lang="en-US" b="0" i="0" u="none" strike="noStrike" dirty="0">
                <a:solidFill>
                  <a:schemeClr val="tx1"/>
                </a:solidFill>
                <a:effectLst/>
                <a:hlinkClick r:id="rId4">
                  <a:extLst>
                    <a:ext uri="{A12FA001-AC4F-418D-AE19-62706E023703}">
                      <ahyp:hlinkClr xmlns:ahyp="http://schemas.microsoft.com/office/drawing/2018/hyperlinkcolor" val="tx"/>
                    </a:ext>
                  </a:extLst>
                </a:hlinkClick>
              </a:rPr>
              <a:t>)</a:t>
            </a:r>
            <a:r>
              <a:rPr lang="en-US" b="0" i="0" dirty="0">
                <a:solidFill>
                  <a:schemeClr val="tx1"/>
                </a:solidFill>
                <a:effectLst/>
              </a:rPr>
              <a:t> To </a:t>
            </a:r>
            <a:r>
              <a:rPr lang="en-US" b="1" i="0" dirty="0">
                <a:solidFill>
                  <a:schemeClr val="tx1"/>
                </a:solidFill>
                <a:effectLst/>
              </a:rPr>
              <a:t>address the unique needs </a:t>
            </a:r>
            <a:r>
              <a:rPr lang="en-US" b="0" i="0" dirty="0">
                <a:solidFill>
                  <a:schemeClr val="tx1"/>
                </a:solidFill>
                <a:effectLst/>
              </a:rPr>
              <a:t>of the child that result from the child’s disability; and</a:t>
            </a:r>
          </a:p>
          <a:p>
            <a:pPr marL="320040" lvl="1" indent="0">
              <a:buNone/>
            </a:pPr>
            <a:r>
              <a:rPr lang="en-US" b="0" i="0" u="none" strike="noStrike" dirty="0">
                <a:solidFill>
                  <a:schemeClr val="tx1"/>
                </a:solidFill>
                <a:effectLst/>
                <a:hlinkClick r:id="rId5">
                  <a:extLst>
                    <a:ext uri="{A12FA001-AC4F-418D-AE19-62706E023703}">
                      <ahyp:hlinkClr xmlns:ahyp="http://schemas.microsoft.com/office/drawing/2018/hyperlinkcolor" val="tx"/>
                    </a:ext>
                  </a:extLst>
                </a:hlinkClick>
              </a:rPr>
              <a:t>(ii)</a:t>
            </a:r>
            <a:r>
              <a:rPr lang="en-US" b="0" i="0" dirty="0">
                <a:solidFill>
                  <a:schemeClr val="tx1"/>
                </a:solidFill>
                <a:effectLst/>
              </a:rPr>
              <a:t> To </a:t>
            </a:r>
            <a:r>
              <a:rPr lang="en-US" b="1" i="0" dirty="0">
                <a:solidFill>
                  <a:schemeClr val="tx1"/>
                </a:solidFill>
                <a:effectLst/>
              </a:rPr>
              <a:t>ensure access of the child to the general curriculum, so that the child can meet the educational standards </a:t>
            </a:r>
            <a:r>
              <a:rPr lang="en-US" b="0" i="0" dirty="0">
                <a:solidFill>
                  <a:schemeClr val="tx1"/>
                </a:solidFill>
                <a:effectLst/>
              </a:rPr>
              <a:t>within the jurisdiction of the public agency that apply to all children</a:t>
            </a:r>
            <a:r>
              <a:rPr lang="en-US" b="0" i="0" dirty="0">
                <a:solidFill>
                  <a:srgbClr val="2D3748"/>
                </a:solidFill>
                <a:effectLst/>
              </a:rPr>
              <a:t>.</a:t>
            </a:r>
          </a:p>
          <a:p>
            <a:pPr marL="0" indent="0" algn="l" fontAlgn="base">
              <a:buNone/>
            </a:pPr>
            <a:endParaRPr lang="en-US" b="0" i="0" u="sng" dirty="0">
              <a:solidFill>
                <a:srgbClr val="316194"/>
              </a:solidFill>
              <a:effectLst/>
            </a:endParaRPr>
          </a:p>
        </p:txBody>
      </p:sp>
      <p:sp>
        <p:nvSpPr>
          <p:cNvPr id="4" name="Text Placeholder 3">
            <a:extLst>
              <a:ext uri="{FF2B5EF4-FFF2-40B4-BE49-F238E27FC236}">
                <a16:creationId xmlns:a16="http://schemas.microsoft.com/office/drawing/2014/main" id="{28C623E9-7906-40A1-8651-225939D55489}"/>
              </a:ext>
            </a:extLst>
          </p:cNvPr>
          <p:cNvSpPr>
            <a:spLocks noGrp="1"/>
          </p:cNvSpPr>
          <p:nvPr>
            <p:ph type="body" sz="quarter" idx="16"/>
          </p:nvPr>
        </p:nvSpPr>
        <p:spPr>
          <a:xfrm>
            <a:off x="688338" y="5726893"/>
            <a:ext cx="3129683" cy="283602"/>
          </a:xfrm>
        </p:spPr>
        <p:txBody>
          <a:bodyPr/>
          <a:lstStyle/>
          <a:p>
            <a:r>
              <a:rPr lang="en-US" sz="1050">
                <a:hlinkClick r:id="rId6"/>
              </a:rPr>
              <a:t>Sec. 300.39 Special education</a:t>
            </a:r>
            <a:r>
              <a:rPr lang="en-US" sz="1050"/>
              <a:t>, emphasis added</a:t>
            </a:r>
          </a:p>
        </p:txBody>
      </p:sp>
      <p:pic>
        <p:nvPicPr>
          <p:cNvPr id="6" name="Picture 5" descr="Screenshot of the PROGRESS Center resource: &quot;What is the Statement of Special Education or SDI?&quot;">
            <a:extLst>
              <a:ext uri="{FF2B5EF4-FFF2-40B4-BE49-F238E27FC236}">
                <a16:creationId xmlns:a16="http://schemas.microsoft.com/office/drawing/2014/main" id="{EED32B79-EC06-4C98-91F3-269E0C25962F}"/>
              </a:ext>
            </a:extLst>
          </p:cNvPr>
          <p:cNvPicPr>
            <a:picLocks noChangeAspect="1"/>
          </p:cNvPicPr>
          <p:nvPr/>
        </p:nvPicPr>
        <p:blipFill>
          <a:blip r:embed="rId7"/>
          <a:stretch>
            <a:fillRect/>
          </a:stretch>
        </p:blipFill>
        <p:spPr>
          <a:xfrm>
            <a:off x="8115832" y="1131107"/>
            <a:ext cx="3387830" cy="4595786"/>
          </a:xfrm>
          <a:prstGeom prst="rect">
            <a:avLst/>
          </a:prstGeom>
          <a:ln>
            <a:solidFill>
              <a:schemeClr val="accent3">
                <a:lumMod val="75000"/>
              </a:schemeClr>
            </a:solidFill>
          </a:ln>
        </p:spPr>
      </p:pic>
      <p:sp>
        <p:nvSpPr>
          <p:cNvPr id="7" name="TextBox 6">
            <a:extLst>
              <a:ext uri="{FF2B5EF4-FFF2-40B4-BE49-F238E27FC236}">
                <a16:creationId xmlns:a16="http://schemas.microsoft.com/office/drawing/2014/main" id="{47AF652E-D8F6-DC77-BF41-A9F12E3C4AAF}"/>
              </a:ext>
            </a:extLst>
          </p:cNvPr>
          <p:cNvSpPr txBox="1"/>
          <p:nvPr/>
        </p:nvSpPr>
        <p:spPr>
          <a:xfrm>
            <a:off x="8824864" y="5868694"/>
            <a:ext cx="2249334" cy="646331"/>
          </a:xfrm>
          <a:prstGeom prst="rect">
            <a:avLst/>
          </a:prstGeom>
          <a:solidFill>
            <a:schemeClr val="bg2"/>
          </a:solidFill>
          <a:ln>
            <a:solidFill>
              <a:schemeClr val="tx2"/>
            </a:solidFill>
          </a:ln>
        </p:spPr>
        <p:txBody>
          <a:bodyPr wrap="none" rtlCol="0">
            <a:spAutoFit/>
          </a:bodyPr>
          <a:lstStyle/>
          <a:p>
            <a:pPr algn="ctr"/>
            <a:r>
              <a:rPr lang="en-US">
                <a:hlinkClick r:id="rId8"/>
              </a:rPr>
              <a:t>PROGRESS Center</a:t>
            </a:r>
          </a:p>
          <a:p>
            <a:pPr algn="ctr"/>
            <a:r>
              <a:rPr lang="en-US">
                <a:hlinkClick r:id="rId8"/>
              </a:rPr>
              <a:t>IEP Tip Sheet</a:t>
            </a:r>
            <a:endParaRPr lang="en-US"/>
          </a:p>
        </p:txBody>
      </p:sp>
    </p:spTree>
    <p:extLst>
      <p:ext uri="{BB962C8B-B14F-4D97-AF65-F5344CB8AC3E}">
        <p14:creationId xmlns:p14="http://schemas.microsoft.com/office/powerpoint/2010/main" val="3651236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CE9B-23B7-41CC-AA48-AB92A9EB30BA}"/>
              </a:ext>
            </a:extLst>
          </p:cNvPr>
          <p:cNvSpPr>
            <a:spLocks noGrp="1"/>
          </p:cNvSpPr>
          <p:nvPr>
            <p:ph type="title"/>
          </p:nvPr>
        </p:nvSpPr>
        <p:spPr>
          <a:xfrm>
            <a:off x="459937" y="123290"/>
            <a:ext cx="10661143" cy="1138177"/>
          </a:xfrm>
        </p:spPr>
        <p:txBody>
          <a:bodyPr>
            <a:noAutofit/>
          </a:bodyPr>
          <a:lstStyle/>
          <a:p>
            <a:r>
              <a:rPr lang="en-US" sz="3200" dirty="0"/>
              <a:t>Not sure where to start? Select known evidenced-based practices for teaching students with disabilities.</a:t>
            </a:r>
          </a:p>
        </p:txBody>
      </p:sp>
      <p:graphicFrame>
        <p:nvGraphicFramePr>
          <p:cNvPr id="6" name="Table 6" descr="Element of SDI: Content. What it means: What is taught to allow the student to access general education programming. Element of SCI: Methodology. What it means: How the instruction is delivered or the practices and approach the teacher uses to teach. Element of SDI: Delivery of instruction. What it means: Who, where, and when the instruction is delivered.">
            <a:extLst>
              <a:ext uri="{FF2B5EF4-FFF2-40B4-BE49-F238E27FC236}">
                <a16:creationId xmlns:a16="http://schemas.microsoft.com/office/drawing/2014/main" id="{4C161F2B-EE3F-482A-A027-A8B0568C8477}"/>
              </a:ext>
            </a:extLst>
          </p:cNvPr>
          <p:cNvGraphicFramePr>
            <a:graphicFrameLocks noGrp="1"/>
          </p:cNvGraphicFramePr>
          <p:nvPr>
            <p:ph sz="quarter" idx="15"/>
          </p:nvPr>
        </p:nvGraphicFramePr>
        <p:xfrm>
          <a:off x="314438" y="1398332"/>
          <a:ext cx="11346731" cy="4491799"/>
        </p:xfrm>
        <a:graphic>
          <a:graphicData uri="http://schemas.openxmlformats.org/drawingml/2006/table">
            <a:tbl>
              <a:tblPr firstRow="1" bandRow="1"/>
              <a:tblGrid>
                <a:gridCol w="2192456">
                  <a:extLst>
                    <a:ext uri="{9D8B030D-6E8A-4147-A177-3AD203B41FA5}">
                      <a16:colId xmlns:a16="http://schemas.microsoft.com/office/drawing/2014/main" val="3383329997"/>
                    </a:ext>
                  </a:extLst>
                </a:gridCol>
                <a:gridCol w="9154275">
                  <a:extLst>
                    <a:ext uri="{9D8B030D-6E8A-4147-A177-3AD203B41FA5}">
                      <a16:colId xmlns:a16="http://schemas.microsoft.com/office/drawing/2014/main" val="777380403"/>
                    </a:ext>
                  </a:extLst>
                </a:gridCol>
              </a:tblGrid>
              <a:tr h="379097">
                <a:tc>
                  <a:txBody>
                    <a:bodyPr/>
                    <a:lstStyle/>
                    <a:p>
                      <a:r>
                        <a:rPr lang="en-US" sz="1800" b="1"/>
                        <a:t>Elements of SDI</a:t>
                      </a:r>
                    </a:p>
                  </a:txBody>
                  <a:tcPr>
                    <a:solidFill>
                      <a:schemeClr val="bg1">
                        <a:lumMod val="95000"/>
                      </a:schemeClr>
                    </a:solidFill>
                  </a:tcPr>
                </a:tc>
                <a:tc>
                  <a:txBody>
                    <a:bodyPr/>
                    <a:lstStyle/>
                    <a:p>
                      <a:r>
                        <a:rPr lang="en-US" sz="1800" b="1"/>
                        <a:t>What are example evidence-based examples across disability categories?</a:t>
                      </a:r>
                    </a:p>
                  </a:txBody>
                  <a:tcPr>
                    <a:solidFill>
                      <a:schemeClr val="bg1">
                        <a:lumMod val="95000"/>
                      </a:schemeClr>
                    </a:solidFill>
                  </a:tcPr>
                </a:tc>
                <a:extLst>
                  <a:ext uri="{0D108BD9-81ED-4DB2-BD59-A6C34878D82A}">
                    <a16:rowId xmlns:a16="http://schemas.microsoft.com/office/drawing/2014/main" val="818867123"/>
                  </a:ext>
                </a:extLst>
              </a:tr>
              <a:tr h="1408565">
                <a:tc>
                  <a:txBody>
                    <a:bodyPr/>
                    <a:lstStyle/>
                    <a:p>
                      <a:r>
                        <a:rPr lang="en-US" sz="1800" b="1"/>
                        <a:t>Content</a:t>
                      </a:r>
                    </a:p>
                    <a:p>
                      <a:r>
                        <a:rPr lang="en-US" sz="1600" b="0" i="1"/>
                        <a:t>What</a:t>
                      </a:r>
                      <a:r>
                        <a:rPr lang="en-US" sz="1600" b="0"/>
                        <a:t> is taught</a:t>
                      </a:r>
                    </a:p>
                    <a:p>
                      <a:endParaRPr lang="en-US" sz="1800" b="1"/>
                    </a:p>
                  </a:txBody>
                  <a:tcPr/>
                </a:tc>
                <a:tc>
                  <a:txBody>
                    <a:bodyPr/>
                    <a:lstStyle/>
                    <a:p>
                      <a:pPr marL="285750" indent="-285750">
                        <a:buFont typeface="Arial" panose="020B0604020202020204" pitchFamily="34" charset="0"/>
                        <a:buChar char="•"/>
                      </a:pPr>
                      <a:r>
                        <a:rPr lang="en-US" sz="1600" spc="-20" baseline="0"/>
                        <a:t>Social behaviors, communication, or language skills</a:t>
                      </a:r>
                    </a:p>
                    <a:p>
                      <a:pPr marL="285750" indent="-285750">
                        <a:buFont typeface="Arial" panose="020B0604020202020204" pitchFamily="34" charset="0"/>
                        <a:buChar char="•"/>
                      </a:pPr>
                      <a:r>
                        <a:rPr lang="en-US" sz="1600" spc="-20" baseline="0"/>
                        <a:t>Five big ideas of reading (knowledge and strategies)</a:t>
                      </a:r>
                    </a:p>
                    <a:p>
                      <a:pPr marL="285750" indent="-285750">
                        <a:buFont typeface="Arial" panose="020B0604020202020204" pitchFamily="34" charset="0"/>
                        <a:buChar char="•"/>
                      </a:pPr>
                      <a:r>
                        <a:rPr lang="en-US" sz="1600" spc="-20" baseline="0"/>
                        <a:t>Cognitive and metacognitive strategies</a:t>
                      </a:r>
                    </a:p>
                    <a:p>
                      <a:pPr marL="285750" indent="-285750">
                        <a:buFont typeface="Arial" panose="020B0604020202020204" pitchFamily="34" charset="0"/>
                        <a:buChar char="•"/>
                      </a:pPr>
                      <a:r>
                        <a:rPr lang="en-US" sz="1600" spc="-20" baseline="0"/>
                        <a:t>Math language, math calculation, word problems, fractions, and number sense </a:t>
                      </a:r>
                    </a:p>
                    <a:p>
                      <a:pPr marL="285750" indent="-285750">
                        <a:buFont typeface="Arial" panose="020B0604020202020204" pitchFamily="34" charset="0"/>
                        <a:buChar char="•"/>
                      </a:pPr>
                      <a:r>
                        <a:rPr lang="en-US" sz="1600" spc="-20" baseline="0"/>
                        <a:t>Functional life skills, vocational skills, or adapted physical education</a:t>
                      </a:r>
                    </a:p>
                    <a:p>
                      <a:pPr marL="285750" indent="-285750">
                        <a:buFont typeface="Arial" panose="020B0604020202020204" pitchFamily="34" charset="0"/>
                        <a:buChar char="•"/>
                      </a:pPr>
                      <a:r>
                        <a:rPr lang="en-US" sz="1600" spc="-20" baseline="0"/>
                        <a:t>Handwriting, spelling, sentence construction, typing, and word processing</a:t>
                      </a:r>
                    </a:p>
                  </a:txBody>
                  <a:tcPr/>
                </a:tc>
                <a:extLst>
                  <a:ext uri="{0D108BD9-81ED-4DB2-BD59-A6C34878D82A}">
                    <a16:rowId xmlns:a16="http://schemas.microsoft.com/office/drawing/2014/main" val="2266277396"/>
                  </a:ext>
                </a:extLst>
              </a:tr>
              <a:tr h="1491422">
                <a:tc>
                  <a:txBody>
                    <a:bodyPr/>
                    <a:lstStyle/>
                    <a:p>
                      <a:r>
                        <a:rPr lang="en-US" sz="1800" b="1"/>
                        <a:t>Methodology</a:t>
                      </a:r>
                    </a:p>
                    <a:p>
                      <a:r>
                        <a:rPr lang="en-US" sz="1400" b="0" i="1"/>
                        <a:t>How</a:t>
                      </a:r>
                      <a:r>
                        <a:rPr lang="en-US" sz="1400" b="0"/>
                        <a:t> the instruction is delivered or the practices and approach the teacher uses to teach </a:t>
                      </a:r>
                    </a:p>
                  </a:txBody>
                  <a:tcPr/>
                </a:tc>
                <a:tc>
                  <a:txBody>
                    <a:bodyPr/>
                    <a:lstStyle/>
                    <a:p>
                      <a:pPr marL="285750" indent="-285750">
                        <a:buFont typeface="Arial" panose="020B0604020202020204" pitchFamily="34" charset="0"/>
                        <a:buChar char="•"/>
                      </a:pPr>
                      <a:r>
                        <a:rPr lang="en-US" sz="1600" spc="-20" baseline="0"/>
                        <a:t>Systematic, explicit instruction delivered in small groups or 1:1; co-teaching</a:t>
                      </a:r>
                    </a:p>
                    <a:p>
                      <a:pPr marL="285750" indent="-285750">
                        <a:buFont typeface="Arial" panose="020B0604020202020204" pitchFamily="34" charset="0"/>
                        <a:buChar char="•"/>
                      </a:pPr>
                      <a:r>
                        <a:rPr lang="en-US" sz="1600" spc="-20" baseline="0"/>
                        <a:t>Timed activities to build fluency</a:t>
                      </a:r>
                    </a:p>
                    <a:p>
                      <a:pPr marL="285750" indent="-285750">
                        <a:buFont typeface="Arial" panose="020B0604020202020204" pitchFamily="34" charset="0"/>
                        <a:buChar char="•"/>
                      </a:pPr>
                      <a:r>
                        <a:rPr lang="en-US" sz="1600" spc="-20" baseline="0"/>
                        <a:t>Concrete and semi-concrete representations and number lines</a:t>
                      </a:r>
                    </a:p>
                    <a:p>
                      <a:pPr marL="285750" indent="-285750">
                        <a:buFont typeface="Arial" panose="020B0604020202020204" pitchFamily="34" charset="0"/>
                        <a:buChar char="•"/>
                      </a:pPr>
                      <a:r>
                        <a:rPr lang="en-US" sz="1600" spc="-20" baseline="0"/>
                        <a:t>Scaffolding, repeated reading, and peer-assisted learning strategies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spc="-20" baseline="0"/>
                        <a:t>Use of instructional technology or computer-based teaching</a:t>
                      </a:r>
                    </a:p>
                  </a:txBody>
                  <a:tcPr/>
                </a:tc>
                <a:extLst>
                  <a:ext uri="{0D108BD9-81ED-4DB2-BD59-A6C34878D82A}">
                    <a16:rowId xmlns:a16="http://schemas.microsoft.com/office/drawing/2014/main" val="872997520"/>
                  </a:ext>
                </a:extLst>
              </a:tr>
              <a:tr h="936857">
                <a:tc>
                  <a:txBody>
                    <a:bodyPr/>
                    <a:lstStyle/>
                    <a:p>
                      <a:r>
                        <a:rPr lang="en-US" sz="1800" b="1"/>
                        <a:t>Delivery of instruction </a:t>
                      </a:r>
                    </a:p>
                    <a:p>
                      <a:r>
                        <a:rPr lang="en-US" sz="1400" b="0" i="1"/>
                        <a:t>Who</a:t>
                      </a:r>
                      <a:r>
                        <a:rPr lang="en-US" sz="1400" b="0"/>
                        <a:t> delivers and </a:t>
                      </a:r>
                      <a:r>
                        <a:rPr lang="en-US" sz="1400" b="0" i="1"/>
                        <a:t>where</a:t>
                      </a:r>
                      <a:r>
                        <a:rPr lang="en-US" sz="1400" b="0"/>
                        <a:t> and </a:t>
                      </a:r>
                      <a:r>
                        <a:rPr lang="en-US" sz="1400" b="0" i="1"/>
                        <a:t>when</a:t>
                      </a:r>
                      <a:r>
                        <a:rPr lang="en-US" sz="1400" b="0"/>
                        <a:t> is it delivered</a:t>
                      </a:r>
                    </a:p>
                  </a:txBody>
                  <a:tcPr/>
                </a:tc>
                <a:tc>
                  <a:txBody>
                    <a:bodyPr/>
                    <a:lstStyle/>
                    <a:p>
                      <a:pPr marL="285750" indent="-285750">
                        <a:buFont typeface="Arial" panose="020B0604020202020204" pitchFamily="34" charset="0"/>
                        <a:buChar char="•"/>
                      </a:pPr>
                      <a:r>
                        <a:rPr lang="en-US" sz="1600" i="1" spc="-20" baseline="0" dirty="0"/>
                        <a:t>Where</a:t>
                      </a:r>
                      <a:r>
                        <a:rPr lang="en-US" sz="1600" spc="-20" baseline="0" dirty="0"/>
                        <a:t>: Special classroom, general education classroom, community-based classroom</a:t>
                      </a:r>
                    </a:p>
                    <a:p>
                      <a:pPr marL="285750" indent="-285750">
                        <a:buFont typeface="Arial" panose="020B0604020202020204" pitchFamily="34" charset="0"/>
                        <a:buChar char="•"/>
                      </a:pPr>
                      <a:r>
                        <a:rPr lang="en-US" sz="1600" i="1" spc="-20" baseline="0" dirty="0"/>
                        <a:t>Who</a:t>
                      </a:r>
                      <a:r>
                        <a:rPr lang="en-US" sz="1600" spc="-20" baseline="0" dirty="0"/>
                        <a:t>: Content or behavioral specialist, special education teacher, or related service provider </a:t>
                      </a:r>
                    </a:p>
                    <a:p>
                      <a:pPr marL="285750" indent="-285750">
                        <a:buFont typeface="Arial" panose="020B0604020202020204" pitchFamily="34" charset="0"/>
                        <a:buChar char="•"/>
                      </a:pPr>
                      <a:r>
                        <a:rPr lang="en-US" sz="1600" i="1" spc="-20" baseline="0" dirty="0"/>
                        <a:t>When</a:t>
                      </a:r>
                      <a:r>
                        <a:rPr lang="en-US" sz="1600" i="0" spc="-20" baseline="0" dirty="0"/>
                        <a:t>:</a:t>
                      </a:r>
                      <a:r>
                        <a:rPr lang="en-US" sz="1600" i="1" spc="-20" baseline="0" dirty="0"/>
                        <a:t> </a:t>
                      </a:r>
                      <a:r>
                        <a:rPr lang="en-US" sz="1600" spc="-20" baseline="0" dirty="0"/>
                        <a:t>Providing 10–30 additional practice opportunities distributed across the day; 30–45 minutes daily </a:t>
                      </a:r>
                    </a:p>
                  </a:txBody>
                  <a:tcPr/>
                </a:tc>
                <a:extLst>
                  <a:ext uri="{0D108BD9-81ED-4DB2-BD59-A6C34878D82A}">
                    <a16:rowId xmlns:a16="http://schemas.microsoft.com/office/drawing/2014/main" val="1881320406"/>
                  </a:ext>
                </a:extLst>
              </a:tr>
            </a:tbl>
          </a:graphicData>
        </a:graphic>
      </p:graphicFrame>
      <p:sp>
        <p:nvSpPr>
          <p:cNvPr id="5" name="Slide Number Placeholder 4">
            <a:extLst>
              <a:ext uri="{FF2B5EF4-FFF2-40B4-BE49-F238E27FC236}">
                <a16:creationId xmlns:a16="http://schemas.microsoft.com/office/drawing/2014/main" id="{8C815582-D5E5-49C6-B09B-3131F1326965}"/>
              </a:ext>
            </a:extLst>
          </p:cNvPr>
          <p:cNvSpPr>
            <a:spLocks noGrp="1"/>
          </p:cNvSpPr>
          <p:nvPr>
            <p:ph type="sldNum" sz="quarter" idx="14"/>
          </p:nvPr>
        </p:nvSpPr>
        <p:spPr/>
        <p:txBody>
          <a:bodyPr/>
          <a:lstStyle/>
          <a:p>
            <a:fld id="{99A20822-4A49-4D36-86E3-300BA48D3F00}" type="slidenum">
              <a:rPr lang="en-US" smtClean="0"/>
              <a:pPr/>
              <a:t>21</a:t>
            </a:fld>
            <a:endParaRPr lang="en-US"/>
          </a:p>
        </p:txBody>
      </p:sp>
    </p:spTree>
    <p:extLst>
      <p:ext uri="{BB962C8B-B14F-4D97-AF65-F5344CB8AC3E}">
        <p14:creationId xmlns:p14="http://schemas.microsoft.com/office/powerpoint/2010/main" val="1005900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DBI Step 2: Did the intervention work? </a:t>
            </a:r>
          </a:p>
        </p:txBody>
      </p:sp>
      <p:sp>
        <p:nvSpPr>
          <p:cNvPr id="2" name="Content Placeholder 1"/>
          <p:cNvSpPr>
            <a:spLocks noGrp="1"/>
          </p:cNvSpPr>
          <p:nvPr>
            <p:ph sz="quarter" idx="15"/>
          </p:nvPr>
        </p:nvSpPr>
        <p:spPr>
          <a:xfrm>
            <a:off x="457200" y="1371600"/>
            <a:ext cx="5638800" cy="4343400"/>
          </a:xfrm>
        </p:spPr>
        <p:txBody>
          <a:bodyPr>
            <a:normAutofit/>
          </a:bodyPr>
          <a:lstStyle/>
          <a:p>
            <a:r>
              <a:rPr lang="en-US" sz="2800"/>
              <a:t>STEP 2: Develop a progress monitoring plan that includes an ambitious goal.  </a:t>
            </a:r>
          </a:p>
        </p:txBody>
      </p:sp>
      <p:cxnSp>
        <p:nvCxnSpPr>
          <p:cNvPr id="8" name="Straight Arrow Connector 7" descr="Step 2 corresponds to progress monitoring in the DBI graphic"/>
          <p:cNvCxnSpPr>
            <a:cxnSpLocks/>
          </p:cNvCxnSpPr>
          <p:nvPr/>
        </p:nvCxnSpPr>
        <p:spPr>
          <a:xfrm>
            <a:off x="6096000" y="2302591"/>
            <a:ext cx="199594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2E19CBA1-0822-48E8-8C92-B420999C38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7974" y="1032936"/>
            <a:ext cx="4079670" cy="4910659"/>
          </a:xfrm>
          <a:prstGeom prst="rect">
            <a:avLst/>
          </a:prstGeom>
        </p:spPr>
      </p:pic>
      <p:sp>
        <p:nvSpPr>
          <p:cNvPr id="5" name="Text Placeholder 4">
            <a:extLst>
              <a:ext uri="{FF2B5EF4-FFF2-40B4-BE49-F238E27FC236}">
                <a16:creationId xmlns:a16="http://schemas.microsoft.com/office/drawing/2014/main" id="{59AD1F41-B417-45D5-AB2A-C8A92EE64B25}"/>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algn="r"/>
            <a:fld id="{F3477EC8-074D-41C4-94AE-E9EA7CEEA348}" type="slidenum">
              <a:rPr lang="en-US" smtClean="0"/>
              <a:pPr algn="r"/>
              <a:t>22</a:t>
            </a:fld>
            <a:endParaRPr lang="en-US"/>
          </a:p>
        </p:txBody>
      </p:sp>
    </p:spTree>
    <p:extLst>
      <p:ext uri="{BB962C8B-B14F-4D97-AF65-F5344CB8AC3E}">
        <p14:creationId xmlns:p14="http://schemas.microsoft.com/office/powerpoint/2010/main" val="1201541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199B-0C54-4F3E-87B0-5409CC54AA12}"/>
              </a:ext>
            </a:extLst>
          </p:cNvPr>
          <p:cNvSpPr>
            <a:spLocks noGrp="1"/>
          </p:cNvSpPr>
          <p:nvPr>
            <p:ph type="title"/>
          </p:nvPr>
        </p:nvSpPr>
        <p:spPr>
          <a:xfrm>
            <a:off x="457962" y="148590"/>
            <a:ext cx="11276076" cy="1280160"/>
          </a:xfrm>
        </p:spPr>
        <p:txBody>
          <a:bodyPr/>
          <a:lstStyle/>
          <a:p>
            <a:r>
              <a:rPr lang="en-US" dirty="0"/>
              <a:t>Tools to Support Collecting Valid Reliable Data for Progress Monitoring</a:t>
            </a:r>
          </a:p>
        </p:txBody>
      </p:sp>
      <p:pic>
        <p:nvPicPr>
          <p:cNvPr id="5" name="Picture 5" descr="A screenshot of an NCII Tools Chart">
            <a:extLst>
              <a:ext uri="{FF2B5EF4-FFF2-40B4-BE49-F238E27FC236}">
                <a16:creationId xmlns:a16="http://schemas.microsoft.com/office/drawing/2014/main" id="{FD2FE6C1-7980-4FC2-8127-2DFEF4CFB2F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67421" y="1576983"/>
            <a:ext cx="5834328" cy="3128940"/>
          </a:xfrm>
          <a:prstGeom prst="rect">
            <a:avLst/>
          </a:prstGeom>
          <a:ln>
            <a:solidFill>
              <a:schemeClr val="tx1"/>
            </a:solidFill>
          </a:ln>
        </p:spPr>
      </p:pic>
      <p:sp>
        <p:nvSpPr>
          <p:cNvPr id="7" name="Rectangle 6">
            <a:extLst>
              <a:ext uri="{FF2B5EF4-FFF2-40B4-BE49-F238E27FC236}">
                <a16:creationId xmlns:a16="http://schemas.microsoft.com/office/drawing/2014/main" id="{0187A6D8-0EB3-46E1-B4A9-5386BEEE6B03}"/>
              </a:ext>
            </a:extLst>
          </p:cNvPr>
          <p:cNvSpPr/>
          <p:nvPr/>
        </p:nvSpPr>
        <p:spPr>
          <a:xfrm>
            <a:off x="596240" y="4923721"/>
            <a:ext cx="5637252" cy="626636"/>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a:solidFill>
                  <a:schemeClr val="tx1"/>
                </a:solidFill>
                <a:hlinkClick r:id="rId4"/>
              </a:rPr>
              <a:t>Academic Progress Monitoring Tools Chart</a:t>
            </a:r>
            <a:endParaRPr lang="en-US" sz="1400">
              <a:solidFill>
                <a:schemeClr val="tx1"/>
              </a:solidFill>
            </a:endParaRPr>
          </a:p>
          <a:p>
            <a:pPr marL="285750" indent="-285750">
              <a:buFont typeface="Arial" panose="020B0604020202020204" pitchFamily="34" charset="0"/>
              <a:buChar char="•"/>
            </a:pPr>
            <a:r>
              <a:rPr lang="en-US" sz="1400">
                <a:solidFill>
                  <a:schemeClr val="tx1"/>
                </a:solidFill>
                <a:hlinkClick r:id="rId5"/>
              </a:rPr>
              <a:t>Behavior Progress Monitoring Tools Chart </a:t>
            </a:r>
            <a:endParaRPr lang="en-US" sz="1400">
              <a:solidFill>
                <a:schemeClr val="tx1"/>
              </a:solidFill>
            </a:endParaRPr>
          </a:p>
        </p:txBody>
      </p:sp>
      <p:pic>
        <p:nvPicPr>
          <p:cNvPr id="8" name="Picture 7" descr="The NCII &quot;Strategies for Setting Data-Driven Behavioral Individualized Education Program Goals&quot; resource">
            <a:hlinkClick r:id="rId6"/>
            <a:extLst>
              <a:ext uri="{FF2B5EF4-FFF2-40B4-BE49-F238E27FC236}">
                <a16:creationId xmlns:a16="http://schemas.microsoft.com/office/drawing/2014/main" id="{8191808B-5701-4750-95B2-1F6044984AEA}"/>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rot="21188781">
            <a:off x="7032360" y="1839878"/>
            <a:ext cx="2494025" cy="2939450"/>
          </a:xfrm>
          <a:prstGeom prst="rect">
            <a:avLst/>
          </a:prstGeom>
          <a:ln>
            <a:solidFill>
              <a:schemeClr val="tx1"/>
            </a:solidFill>
          </a:ln>
        </p:spPr>
      </p:pic>
      <p:pic>
        <p:nvPicPr>
          <p:cNvPr id="11" name="Picture 10" descr="The NCII &quot;Strategies for Setting Data-Driven Academic Individualized Education Program Goals&quot; resource">
            <a:extLst>
              <a:ext uri="{FF2B5EF4-FFF2-40B4-BE49-F238E27FC236}">
                <a16:creationId xmlns:a16="http://schemas.microsoft.com/office/drawing/2014/main" id="{3B5ED496-86F4-473A-92CF-26EBFCE6FD3E}"/>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30019">
            <a:off x="9323402" y="1957422"/>
            <a:ext cx="2267593" cy="2927157"/>
          </a:xfrm>
          <a:prstGeom prst="rect">
            <a:avLst/>
          </a:prstGeom>
        </p:spPr>
      </p:pic>
      <p:sp>
        <p:nvSpPr>
          <p:cNvPr id="12" name="TextBox 11">
            <a:extLst>
              <a:ext uri="{FF2B5EF4-FFF2-40B4-BE49-F238E27FC236}">
                <a16:creationId xmlns:a16="http://schemas.microsoft.com/office/drawing/2014/main" id="{4F74BDC9-A4FD-426B-9F48-FE35BE76C9C5}"/>
              </a:ext>
            </a:extLst>
          </p:cNvPr>
          <p:cNvSpPr txBox="1"/>
          <p:nvPr/>
        </p:nvSpPr>
        <p:spPr>
          <a:xfrm>
            <a:off x="7065904" y="4956361"/>
            <a:ext cx="4817063" cy="1259730"/>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a:buFont typeface="Arial" panose="020B0604020202020204" pitchFamily="34" charset="0"/>
              <a:buChar char="•"/>
            </a:pPr>
            <a:r>
              <a:rPr lang="en-US">
                <a:hlinkClick r:id="rId9"/>
              </a:rPr>
              <a:t>Strategies for Setting High-Quality Academic Individualized Education Program Goals</a:t>
            </a:r>
            <a:endParaRPr lang="en-US"/>
          </a:p>
          <a:p>
            <a:pPr marL="285750" indent="-285750" algn="l">
              <a:buFont typeface="Arial" panose="020B0604020202020204" pitchFamily="34" charset="0"/>
              <a:buChar char="•"/>
            </a:pPr>
            <a:endParaRPr lang="en-US"/>
          </a:p>
          <a:p>
            <a:pPr marL="285750" indent="-285750" algn="l">
              <a:buFont typeface="Arial" panose="020B0604020202020204" pitchFamily="34" charset="0"/>
              <a:buChar char="•"/>
            </a:pPr>
            <a:r>
              <a:rPr lang="en-US" u="sng">
                <a:solidFill>
                  <a:schemeClr val="accent4"/>
                </a:solidFill>
                <a:hlinkClick r:id="rId6"/>
              </a:rPr>
              <a:t>Strategies for Setting Data-Driven Behavioral Individualized Education Program Guide </a:t>
            </a:r>
            <a:endParaRPr lang="en-US" u="sng">
              <a:solidFill>
                <a:schemeClr val="accent4"/>
              </a:solidFill>
            </a:endParaRPr>
          </a:p>
        </p:txBody>
      </p:sp>
      <p:sp>
        <p:nvSpPr>
          <p:cNvPr id="3" name="Slide Number Placeholder 2">
            <a:extLst>
              <a:ext uri="{FF2B5EF4-FFF2-40B4-BE49-F238E27FC236}">
                <a16:creationId xmlns:a16="http://schemas.microsoft.com/office/drawing/2014/main" id="{3B180688-8B7F-482F-B655-0B018B91360E}"/>
              </a:ext>
            </a:extLst>
          </p:cNvPr>
          <p:cNvSpPr>
            <a:spLocks noGrp="1"/>
          </p:cNvSpPr>
          <p:nvPr>
            <p:ph type="sldNum" sz="quarter" idx="10"/>
          </p:nvPr>
        </p:nvSpPr>
        <p:spPr/>
        <p:txBody>
          <a:bodyPr/>
          <a:lstStyle/>
          <a:p>
            <a:fld id="{B094D1B2-26D5-48CC-9B16-6583E954EFA6}" type="slidenum">
              <a:rPr lang="en-US" smtClean="0"/>
              <a:t>23</a:t>
            </a:fld>
            <a:endParaRPr lang="en-US"/>
          </a:p>
        </p:txBody>
      </p:sp>
    </p:spTree>
    <p:extLst>
      <p:ext uri="{BB962C8B-B14F-4D97-AF65-F5344CB8AC3E}">
        <p14:creationId xmlns:p14="http://schemas.microsoft.com/office/powerpoint/2010/main" val="302454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DDD74F53-2D0A-4CDC-A167-52A611E461F3}"/>
              </a:ext>
            </a:extLst>
          </p:cNvPr>
          <p:cNvSpPr>
            <a:spLocks noGrp="1"/>
          </p:cNvSpPr>
          <p:nvPr>
            <p:ph type="title"/>
          </p:nvPr>
        </p:nvSpPr>
        <p:spPr/>
        <p:txBody>
          <a:bodyPr/>
          <a:lstStyle/>
          <a:p>
            <a:r>
              <a:rPr lang="en-US" dirty="0"/>
              <a:t>Analyzing Data to Guide Decision Making </a:t>
            </a:r>
          </a:p>
        </p:txBody>
      </p:sp>
      <p:graphicFrame>
        <p:nvGraphicFramePr>
          <p:cNvPr id="8" name="Content Placeholder 7" descr="The student's performance in an academic measure is graphed over time. This graph shows that a student's data points are hovering around their goal line, which makes the student on track to meet their goal of 60 words read per minute."/>
          <p:cNvGraphicFramePr>
            <a:graphicFrameLocks noGrp="1"/>
          </p:cNvGraphicFramePr>
          <p:nvPr>
            <p:ph idx="4294967295"/>
            <p:extLst>
              <p:ext uri="{D42A27DB-BD31-4B8C-83A1-F6EECF244321}">
                <p14:modId xmlns:p14="http://schemas.microsoft.com/office/powerpoint/2010/main" val="3486337605"/>
              </p:ext>
            </p:extLst>
          </p:nvPr>
        </p:nvGraphicFramePr>
        <p:xfrm>
          <a:off x="2084832" y="1143715"/>
          <a:ext cx="8578850" cy="420528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red star indicates the student's baseline score, a blue star indicates their goal score, and a goal line connects them. A vertical line indicates the initiation of the student's current IEP.">
            <a:extLst>
              <a:ext uri="{FF2B5EF4-FFF2-40B4-BE49-F238E27FC236}">
                <a16:creationId xmlns:a16="http://schemas.microsoft.com/office/drawing/2014/main" id="{F33A63F6-CA40-7171-69C1-404909A784F9}"/>
              </a:ext>
            </a:extLst>
          </p:cNvPr>
          <p:cNvGrpSpPr/>
          <p:nvPr/>
        </p:nvGrpSpPr>
        <p:grpSpPr>
          <a:xfrm>
            <a:off x="2596868" y="2399825"/>
            <a:ext cx="7661198" cy="2652821"/>
            <a:chOff x="2596868" y="2399825"/>
            <a:chExt cx="7661198" cy="2652821"/>
          </a:xfrm>
        </p:grpSpPr>
        <p:sp>
          <p:nvSpPr>
            <p:cNvPr id="9" name="5-Point Star 8" descr="This star indicates the target goal for the student of 60"/>
            <p:cNvSpPr/>
            <p:nvPr/>
          </p:nvSpPr>
          <p:spPr>
            <a:xfrm>
              <a:off x="9961255" y="2880723"/>
              <a:ext cx="296811" cy="280834"/>
            </a:xfrm>
            <a:prstGeom prst="star5">
              <a:avLst/>
            </a:prstGeom>
            <a:solidFill>
              <a:srgbClr val="0076BD"/>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1" name="Straight Connector 10" descr="This is the goal line for the student"/>
            <p:cNvCxnSpPr>
              <a:cxnSpLocks/>
              <a:stCxn id="10" idx="1"/>
            </p:cNvCxnSpPr>
            <p:nvPr/>
          </p:nvCxnSpPr>
          <p:spPr>
            <a:xfrm flipV="1">
              <a:off x="2811658" y="3067669"/>
              <a:ext cx="7149597" cy="12544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5-Point Star 9" descr="This star marks where the student started at initiation of their current IEP. This student started at 20."/>
            <p:cNvSpPr/>
            <p:nvPr/>
          </p:nvSpPr>
          <p:spPr>
            <a:xfrm>
              <a:off x="2811658" y="4214837"/>
              <a:ext cx="296811" cy="28083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 name="Straight Connector 5" descr="This line shows the initiation of current IEP"/>
            <p:cNvCxnSpPr>
              <a:cxnSpLocks/>
            </p:cNvCxnSpPr>
            <p:nvPr/>
          </p:nvCxnSpPr>
          <p:spPr>
            <a:xfrm>
              <a:off x="3108468" y="2995204"/>
              <a:ext cx="0" cy="2057442"/>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C183D7F6-B498-43B3-948B-1728B52AA6E4}">
                  <adec:decorative xmlns:adec="http://schemas.microsoft.com/office/drawing/2017/decorative" val="1"/>
                </a:ext>
              </a:extLst>
            </p:cNvPr>
            <p:cNvSpPr/>
            <p:nvPr/>
          </p:nvSpPr>
          <p:spPr>
            <a:xfrm>
              <a:off x="3142775" y="4277025"/>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C183D7F6-B498-43B3-948B-1728B52AA6E4}">
                  <adec:decorative xmlns:adec="http://schemas.microsoft.com/office/drawing/2017/decorative" val="1"/>
                </a:ext>
              </a:extLst>
            </p:cNvPr>
            <p:cNvSpPr/>
            <p:nvPr/>
          </p:nvSpPr>
          <p:spPr>
            <a:xfrm>
              <a:off x="3276600" y="4123316"/>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C183D7F6-B498-43B3-948B-1728B52AA6E4}">
                  <adec:decorative xmlns:adec="http://schemas.microsoft.com/office/drawing/2017/decorative" val="1"/>
                </a:ext>
              </a:extLst>
            </p:cNvPr>
            <p:cNvSpPr/>
            <p:nvPr/>
          </p:nvSpPr>
          <p:spPr>
            <a:xfrm>
              <a:off x="3504372" y="4130936"/>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C183D7F6-B498-43B3-948B-1728B52AA6E4}">
                  <adec:decorative xmlns:adec="http://schemas.microsoft.com/office/drawing/2017/decorative" val="1"/>
                </a:ext>
              </a:extLst>
            </p:cNvPr>
            <p:cNvSpPr/>
            <p:nvPr/>
          </p:nvSpPr>
          <p:spPr>
            <a:xfrm>
              <a:off x="3701186" y="4055350"/>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C183D7F6-B498-43B3-948B-1728B52AA6E4}">
                  <adec:decorative xmlns:adec="http://schemas.microsoft.com/office/drawing/2017/decorative" val="1"/>
                </a:ext>
              </a:extLst>
            </p:cNvPr>
            <p:cNvSpPr/>
            <p:nvPr/>
          </p:nvSpPr>
          <p:spPr>
            <a:xfrm>
              <a:off x="3941031" y="4017557"/>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descr="This line shows the trend from the initiation of current IEP through October"/>
            <p:cNvCxnSpPr>
              <a:cxnSpLocks/>
            </p:cNvCxnSpPr>
            <p:nvPr/>
          </p:nvCxnSpPr>
          <p:spPr>
            <a:xfrm flipV="1">
              <a:off x="2960063" y="3990539"/>
              <a:ext cx="1413817" cy="36207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96868" y="2399825"/>
              <a:ext cx="1426155" cy="584775"/>
            </a:xfrm>
            <a:prstGeom prst="rect">
              <a:avLst/>
            </a:prstGeom>
            <a:noFill/>
          </p:spPr>
          <p:txBody>
            <a:bodyPr wrap="square" rtlCol="0">
              <a:spAutoFit/>
            </a:bodyPr>
            <a:lstStyle/>
            <a:p>
              <a:r>
                <a:rPr lang="en-US" sz="1600" b="1"/>
                <a:t>Initiation of current IEP</a:t>
              </a:r>
            </a:p>
          </p:txBody>
        </p:sp>
      </p:grpSp>
      <p:sp>
        <p:nvSpPr>
          <p:cNvPr id="7" name="Thought Bubble: Cloud 6">
            <a:extLst>
              <a:ext uri="{FF2B5EF4-FFF2-40B4-BE49-F238E27FC236}">
                <a16:creationId xmlns:a16="http://schemas.microsoft.com/office/drawing/2014/main" id="{EA2FE4B8-8071-4442-F8BA-8DD5E1DC591C}"/>
              </a:ext>
            </a:extLst>
          </p:cNvPr>
          <p:cNvSpPr/>
          <p:nvPr/>
        </p:nvSpPr>
        <p:spPr>
          <a:xfrm>
            <a:off x="4266735" y="1898926"/>
            <a:ext cx="4215044" cy="1571106"/>
          </a:xfrm>
          <a:prstGeom prst="cloudCallou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a:solidFill>
                  <a:schemeClr val="tx1"/>
                </a:solidFill>
              </a:rPr>
              <a:t>Do data indicate that the SDI is working?</a:t>
            </a:r>
          </a:p>
        </p:txBody>
      </p:sp>
      <p:sp>
        <p:nvSpPr>
          <p:cNvPr id="24" name="Title 2">
            <a:extLst>
              <a:ext uri="{FF2B5EF4-FFF2-40B4-BE49-F238E27FC236}">
                <a16:creationId xmlns:a16="http://schemas.microsoft.com/office/drawing/2014/main" id="{A9189278-3291-412D-9937-82DC72F57D54}"/>
              </a:ext>
            </a:extLst>
          </p:cNvPr>
          <p:cNvSpPr txBox="1">
            <a:spLocks/>
          </p:cNvSpPr>
          <p:nvPr/>
        </p:nvSpPr>
        <p:spPr>
          <a:xfrm>
            <a:off x="457202" y="5346070"/>
            <a:ext cx="10972800" cy="697079"/>
          </a:xfrm>
          <a:prstGeom prst="rect">
            <a:avLst/>
          </a:prstGeom>
        </p:spPr>
        <p:txBody>
          <a:bodyPr vert="horz" lIns="0" tIns="0" rIns="0" bIns="0" rtlCol="0" anchor="b" anchorCtr="0">
            <a:normAutofit/>
          </a:bodyPr>
          <a:lstStyle>
            <a:lvl1pPr algn="l" defTabSz="685800" rtl="0" eaLnBrk="1" latinLnBrk="0" hangingPunct="1">
              <a:lnSpc>
                <a:spcPct val="90000"/>
              </a:lnSpc>
              <a:spcBef>
                <a:spcPct val="0"/>
              </a:spcBef>
              <a:buNone/>
              <a:defRPr sz="3600" b="0" i="0" kern="1200" baseline="0">
                <a:solidFill>
                  <a:schemeClr val="accent1"/>
                </a:solidFill>
                <a:latin typeface="+mj-lt"/>
                <a:ea typeface="+mj-ea"/>
                <a:cs typeface="Calibri"/>
              </a:defRPr>
            </a:lvl1pPr>
          </a:lstStyle>
          <a:p>
            <a:r>
              <a:rPr lang="en-US" sz="2000">
                <a:solidFill>
                  <a:schemeClr val="tx1"/>
                </a:solidFill>
              </a:rPr>
              <a:t>Many students with disabilities will respond to the initial delivery of high-quality SDI aligned to the needs resulting from the disability. </a:t>
            </a:r>
          </a:p>
        </p:txBody>
      </p:sp>
      <p:sp>
        <p:nvSpPr>
          <p:cNvPr id="5" name="Slide Number Placeholder 4">
            <a:extLst>
              <a:ext uri="{FF2B5EF4-FFF2-40B4-BE49-F238E27FC236}">
                <a16:creationId xmlns:a16="http://schemas.microsoft.com/office/drawing/2014/main" id="{68DB861D-4AC5-753D-B414-50D45BB82525}"/>
              </a:ext>
            </a:extLst>
          </p:cNvPr>
          <p:cNvSpPr>
            <a:spLocks noGrp="1"/>
          </p:cNvSpPr>
          <p:nvPr>
            <p:ph type="sldNum" sz="quarter" idx="12"/>
          </p:nvPr>
        </p:nvSpPr>
        <p:spPr>
          <a:xfrm>
            <a:off x="11916192" y="6585203"/>
            <a:ext cx="153888" cy="153888"/>
          </a:xfrm>
          <a:prstGeom prst="rect">
            <a:avLst/>
          </a:prstGeom>
        </p:spPr>
        <p:txBody>
          <a:bodyPr vert="horz" wrap="none" lIns="0" tIns="0" rIns="0" bIns="0" rtlCol="0" anchor="b" anchorCtr="0">
            <a:spAutoFit/>
          </a:bodyPr>
          <a:lstStyle>
            <a:defPPr>
              <a:defRPr lang="en-US"/>
            </a:defPPr>
            <a:lvl1pPr marL="0" algn="r" defTabSz="914400" rtl="0" eaLnBrk="1" latinLnBrk="0" hangingPunct="1">
              <a:defRPr sz="1000" b="0" i="0" kern="1200">
                <a:solidFill>
                  <a:schemeClr val="tx1"/>
                </a:solidFill>
                <a:latin typeface="+mn-lt"/>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20822-4A49-4D36-86E3-300BA48D3F00}" type="slidenum">
              <a:rPr lang="en-US" smtClean="0"/>
              <a:pPr/>
              <a:t>24</a:t>
            </a:fld>
            <a:endParaRPr lang="en-US"/>
          </a:p>
        </p:txBody>
      </p:sp>
    </p:spTree>
    <p:extLst>
      <p:ext uri="{BB962C8B-B14F-4D97-AF65-F5344CB8AC3E}">
        <p14:creationId xmlns:p14="http://schemas.microsoft.com/office/powerpoint/2010/main" val="4243923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DDD74F53-2D0A-4CDC-A167-52A611E461F3}"/>
              </a:ext>
            </a:extLst>
          </p:cNvPr>
          <p:cNvSpPr>
            <a:spLocks noGrp="1"/>
          </p:cNvSpPr>
          <p:nvPr>
            <p:ph type="title"/>
          </p:nvPr>
        </p:nvSpPr>
        <p:spPr/>
        <p:txBody>
          <a:bodyPr/>
          <a:lstStyle/>
          <a:p>
            <a:r>
              <a:rPr lang="en-US" dirty="0"/>
              <a:t>Analyzing Data to Guide Decision Making</a:t>
            </a:r>
            <a:r>
              <a:rPr lang="en-US" sz="800" dirty="0">
                <a:solidFill>
                  <a:schemeClr val="bg1"/>
                </a:solidFill>
              </a:rPr>
              <a:t> 2 </a:t>
            </a:r>
          </a:p>
        </p:txBody>
      </p:sp>
      <p:graphicFrame>
        <p:nvGraphicFramePr>
          <p:cNvPr id="8" name="Content Placeholder 7" descr="This graph shows a student's performance in an academic measure, graphed over time. This graph shows that a student's data points are below their goal line, which means the student is not on track to meet their goal of 60 words read per minute."/>
          <p:cNvGraphicFramePr>
            <a:graphicFrameLocks noGrp="1"/>
          </p:cNvGraphicFramePr>
          <p:nvPr>
            <p:ph idx="4294967295"/>
            <p:extLst>
              <p:ext uri="{D42A27DB-BD31-4B8C-83A1-F6EECF244321}">
                <p14:modId xmlns:p14="http://schemas.microsoft.com/office/powerpoint/2010/main" val="2789904395"/>
              </p:ext>
            </p:extLst>
          </p:nvPr>
        </p:nvGraphicFramePr>
        <p:xfrm>
          <a:off x="2084832" y="1190607"/>
          <a:ext cx="8578850" cy="4205288"/>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descr="A red star indicates the student's baseline score, a blue star indicates their goal score, and a goal line connects them. A vertical line indicates the initiation of the student's current IEP.">
            <a:extLst>
              <a:ext uri="{FF2B5EF4-FFF2-40B4-BE49-F238E27FC236}">
                <a16:creationId xmlns:a16="http://schemas.microsoft.com/office/drawing/2014/main" id="{702B682D-37C3-0AC3-B77C-E27701E28260}"/>
              </a:ext>
            </a:extLst>
          </p:cNvPr>
          <p:cNvGrpSpPr/>
          <p:nvPr/>
        </p:nvGrpSpPr>
        <p:grpSpPr>
          <a:xfrm>
            <a:off x="2596868" y="2392070"/>
            <a:ext cx="7661198" cy="2754361"/>
            <a:chOff x="2596868" y="2392070"/>
            <a:chExt cx="7661198" cy="2754361"/>
          </a:xfrm>
        </p:grpSpPr>
        <p:sp>
          <p:nvSpPr>
            <p:cNvPr id="9" name="5-Point Star 8" descr="This star indicates the target goal for the student of 60"/>
            <p:cNvSpPr/>
            <p:nvPr/>
          </p:nvSpPr>
          <p:spPr>
            <a:xfrm>
              <a:off x="9961255" y="2880723"/>
              <a:ext cx="296811" cy="280834"/>
            </a:xfrm>
            <a:prstGeom prst="star5">
              <a:avLst/>
            </a:prstGeom>
            <a:solidFill>
              <a:srgbClr val="0076BD"/>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1" name="Straight Connector 10" descr="This is the goal line for the student"/>
            <p:cNvCxnSpPr>
              <a:cxnSpLocks/>
              <a:stCxn id="10" idx="1"/>
            </p:cNvCxnSpPr>
            <p:nvPr/>
          </p:nvCxnSpPr>
          <p:spPr>
            <a:xfrm flipV="1">
              <a:off x="2811658" y="3067669"/>
              <a:ext cx="7149597" cy="12544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5-Point Star 9" descr="This star marks where the student started at initiation of their current IEP. This student started at 20."/>
            <p:cNvSpPr/>
            <p:nvPr/>
          </p:nvSpPr>
          <p:spPr>
            <a:xfrm>
              <a:off x="2811658" y="4214837"/>
              <a:ext cx="296811" cy="28083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 name="Straight Connector 5" descr="This line shows the initiation of current IEP"/>
            <p:cNvCxnSpPr>
              <a:cxnSpLocks/>
            </p:cNvCxnSpPr>
            <p:nvPr/>
          </p:nvCxnSpPr>
          <p:spPr>
            <a:xfrm>
              <a:off x="3108468" y="3042096"/>
              <a:ext cx="0" cy="210433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96868" y="2399825"/>
              <a:ext cx="1426155" cy="584775"/>
            </a:xfrm>
            <a:prstGeom prst="rect">
              <a:avLst/>
            </a:prstGeom>
            <a:noFill/>
          </p:spPr>
          <p:txBody>
            <a:bodyPr wrap="square" rtlCol="0">
              <a:spAutoFit/>
            </a:bodyPr>
            <a:lstStyle/>
            <a:p>
              <a:r>
                <a:rPr lang="en-US" sz="1600" b="1"/>
                <a:t>Initiation of current IEP</a:t>
              </a:r>
            </a:p>
          </p:txBody>
        </p:sp>
        <p:sp>
          <p:nvSpPr>
            <p:cNvPr id="4" name="Oval 3">
              <a:extLst>
                <a:ext uri="{FF2B5EF4-FFF2-40B4-BE49-F238E27FC236}">
                  <a16:creationId xmlns:a16="http://schemas.microsoft.com/office/drawing/2014/main" id="{51AB8862-3D8C-874D-772B-9138952F7E43}"/>
                </a:ext>
                <a:ext uri="{C183D7F6-B498-43B3-948B-1728B52AA6E4}">
                  <adec:decorative xmlns:adec="http://schemas.microsoft.com/office/drawing/2017/decorative" val="1"/>
                </a:ext>
              </a:extLst>
            </p:cNvPr>
            <p:cNvSpPr/>
            <p:nvPr/>
          </p:nvSpPr>
          <p:spPr>
            <a:xfrm>
              <a:off x="3142775" y="4322106"/>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8B72FA-2BF1-4078-BE9B-6407E6FF3FBC}"/>
                </a:ext>
                <a:ext uri="{C183D7F6-B498-43B3-948B-1728B52AA6E4}">
                  <adec:decorative xmlns:adec="http://schemas.microsoft.com/office/drawing/2017/decorative" val="1"/>
                </a:ext>
              </a:extLst>
            </p:cNvPr>
            <p:cNvSpPr/>
            <p:nvPr/>
          </p:nvSpPr>
          <p:spPr>
            <a:xfrm>
              <a:off x="3276600" y="4412318"/>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22EF684-73DB-011C-31CB-39BEAB0AD568}"/>
                </a:ext>
                <a:ext uri="{C183D7F6-B498-43B3-948B-1728B52AA6E4}">
                  <adec:decorative xmlns:adec="http://schemas.microsoft.com/office/drawing/2017/decorative" val="1"/>
                </a:ext>
              </a:extLst>
            </p:cNvPr>
            <p:cNvSpPr/>
            <p:nvPr/>
          </p:nvSpPr>
          <p:spPr>
            <a:xfrm>
              <a:off x="3536171" y="4351358"/>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6508521-813C-CB22-BD6A-8423481896B4}"/>
                </a:ext>
                <a:ext uri="{C183D7F6-B498-43B3-948B-1728B52AA6E4}">
                  <adec:decorative xmlns:adec="http://schemas.microsoft.com/office/drawing/2017/decorative" val="1"/>
                </a:ext>
              </a:extLst>
            </p:cNvPr>
            <p:cNvSpPr/>
            <p:nvPr/>
          </p:nvSpPr>
          <p:spPr>
            <a:xfrm>
              <a:off x="3760285" y="4357165"/>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509FDCD-CD78-6E5E-956A-3147518B1B99}"/>
                </a:ext>
                <a:ext uri="{C183D7F6-B498-43B3-948B-1728B52AA6E4}">
                  <adec:decorative xmlns:adec="http://schemas.microsoft.com/office/drawing/2017/decorative" val="1"/>
                </a:ext>
              </a:extLst>
            </p:cNvPr>
            <p:cNvSpPr/>
            <p:nvPr/>
          </p:nvSpPr>
          <p:spPr>
            <a:xfrm>
              <a:off x="4023023" y="4366320"/>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descr="This line shows the trend from the initiation of current IEP through October">
              <a:extLst>
                <a:ext uri="{FF2B5EF4-FFF2-40B4-BE49-F238E27FC236}">
                  <a16:creationId xmlns:a16="http://schemas.microsoft.com/office/drawing/2014/main" id="{C8DBA4C7-5778-D741-01F4-D61442340C8C}"/>
                </a:ext>
              </a:extLst>
            </p:cNvPr>
            <p:cNvCxnSpPr/>
            <p:nvPr/>
          </p:nvCxnSpPr>
          <p:spPr>
            <a:xfrm>
              <a:off x="3108468" y="4373162"/>
              <a:ext cx="1101582" cy="5378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5-Point Star 8" descr="This star indicates the target goal for the student of 60">
              <a:extLst>
                <a:ext uri="{FF2B5EF4-FFF2-40B4-BE49-F238E27FC236}">
                  <a16:creationId xmlns:a16="http://schemas.microsoft.com/office/drawing/2014/main" id="{2EF36670-426D-799E-76C8-B4D53D2C4730}"/>
                </a:ext>
              </a:extLst>
            </p:cNvPr>
            <p:cNvSpPr/>
            <p:nvPr/>
          </p:nvSpPr>
          <p:spPr>
            <a:xfrm>
              <a:off x="9961255" y="2872968"/>
              <a:ext cx="296811" cy="280834"/>
            </a:xfrm>
            <a:prstGeom prst="star5">
              <a:avLst/>
            </a:prstGeom>
            <a:solidFill>
              <a:srgbClr val="0076BD"/>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3" name="Straight Connector 12" descr="This is the goal line for the student">
              <a:extLst>
                <a:ext uri="{FF2B5EF4-FFF2-40B4-BE49-F238E27FC236}">
                  <a16:creationId xmlns:a16="http://schemas.microsoft.com/office/drawing/2014/main" id="{705CB931-19D5-FE33-9DE8-3E71096A67F1}"/>
                </a:ext>
              </a:extLst>
            </p:cNvPr>
            <p:cNvCxnSpPr>
              <a:cxnSpLocks/>
              <a:stCxn id="15" idx="1"/>
            </p:cNvCxnSpPr>
            <p:nvPr/>
          </p:nvCxnSpPr>
          <p:spPr>
            <a:xfrm flipV="1">
              <a:off x="2811658" y="3059914"/>
              <a:ext cx="7149597" cy="12544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5-Point Star 9" descr="This star marks where the student started at initiation of their current IEP. This student started at 20.">
              <a:extLst>
                <a:ext uri="{FF2B5EF4-FFF2-40B4-BE49-F238E27FC236}">
                  <a16:creationId xmlns:a16="http://schemas.microsoft.com/office/drawing/2014/main" id="{CDA8F8A3-D785-1977-773C-03386C6F2C13}"/>
                </a:ext>
              </a:extLst>
            </p:cNvPr>
            <p:cNvSpPr/>
            <p:nvPr/>
          </p:nvSpPr>
          <p:spPr>
            <a:xfrm>
              <a:off x="2811658" y="4207082"/>
              <a:ext cx="296811" cy="28083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6" name="Straight Connector 15" descr="This line shows the initiation of current IEP">
              <a:extLst>
                <a:ext uri="{FF2B5EF4-FFF2-40B4-BE49-F238E27FC236}">
                  <a16:creationId xmlns:a16="http://schemas.microsoft.com/office/drawing/2014/main" id="{CF5A85B2-31E2-C7C7-4FB4-6CB3560FC00C}"/>
                </a:ext>
              </a:extLst>
            </p:cNvPr>
            <p:cNvCxnSpPr>
              <a:cxnSpLocks/>
            </p:cNvCxnSpPr>
            <p:nvPr/>
          </p:nvCxnSpPr>
          <p:spPr>
            <a:xfrm>
              <a:off x="3108468" y="3034341"/>
              <a:ext cx="0" cy="2104335"/>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7862C15-0897-F841-A2D8-5927294EF5C7}"/>
                </a:ext>
              </a:extLst>
            </p:cNvPr>
            <p:cNvSpPr txBox="1"/>
            <p:nvPr/>
          </p:nvSpPr>
          <p:spPr>
            <a:xfrm>
              <a:off x="2596868" y="2392070"/>
              <a:ext cx="1426155" cy="584775"/>
            </a:xfrm>
            <a:prstGeom prst="rect">
              <a:avLst/>
            </a:prstGeom>
            <a:noFill/>
          </p:spPr>
          <p:txBody>
            <a:bodyPr wrap="square" rtlCol="0">
              <a:spAutoFit/>
            </a:bodyPr>
            <a:lstStyle/>
            <a:p>
              <a:r>
                <a:rPr lang="en-US" sz="1600" b="1"/>
                <a:t>Initiation of current IEP</a:t>
              </a:r>
            </a:p>
          </p:txBody>
        </p:sp>
        <p:sp>
          <p:nvSpPr>
            <p:cNvPr id="20" name="Oval 19">
              <a:extLst>
                <a:ext uri="{FF2B5EF4-FFF2-40B4-BE49-F238E27FC236}">
                  <a16:creationId xmlns:a16="http://schemas.microsoft.com/office/drawing/2014/main" id="{87F2E388-5D85-9574-7221-F15E7B28454C}"/>
                </a:ext>
                <a:ext uri="{C183D7F6-B498-43B3-948B-1728B52AA6E4}">
                  <adec:decorative xmlns:adec="http://schemas.microsoft.com/office/drawing/2017/decorative" val="1"/>
                </a:ext>
              </a:extLst>
            </p:cNvPr>
            <p:cNvSpPr/>
            <p:nvPr/>
          </p:nvSpPr>
          <p:spPr>
            <a:xfrm>
              <a:off x="3142775" y="4314351"/>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5EB19E7-75AF-63A3-812C-D7A528168919}"/>
                </a:ext>
                <a:ext uri="{C183D7F6-B498-43B3-948B-1728B52AA6E4}">
                  <adec:decorative xmlns:adec="http://schemas.microsoft.com/office/drawing/2017/decorative" val="1"/>
                </a:ext>
              </a:extLst>
            </p:cNvPr>
            <p:cNvSpPr/>
            <p:nvPr/>
          </p:nvSpPr>
          <p:spPr>
            <a:xfrm>
              <a:off x="3276600" y="4404563"/>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33C7C3-4553-B4BB-E0C9-AFC4C8752DA2}"/>
                </a:ext>
                <a:ext uri="{C183D7F6-B498-43B3-948B-1728B52AA6E4}">
                  <adec:decorative xmlns:adec="http://schemas.microsoft.com/office/drawing/2017/decorative" val="1"/>
                </a:ext>
              </a:extLst>
            </p:cNvPr>
            <p:cNvSpPr/>
            <p:nvPr/>
          </p:nvSpPr>
          <p:spPr>
            <a:xfrm>
              <a:off x="3536171" y="4343603"/>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2D8753F-7065-7D94-DBFB-3988779FDFAB}"/>
                </a:ext>
                <a:ext uri="{C183D7F6-B498-43B3-948B-1728B52AA6E4}">
                  <adec:decorative xmlns:adec="http://schemas.microsoft.com/office/drawing/2017/decorative" val="1"/>
                </a:ext>
              </a:extLst>
            </p:cNvPr>
            <p:cNvSpPr/>
            <p:nvPr/>
          </p:nvSpPr>
          <p:spPr>
            <a:xfrm>
              <a:off x="3760285" y="4349410"/>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92CDA1F-3A88-20DB-43B6-B18734A52289}"/>
                </a:ext>
                <a:ext uri="{C183D7F6-B498-43B3-948B-1728B52AA6E4}">
                  <adec:decorative xmlns:adec="http://schemas.microsoft.com/office/drawing/2017/decorative" val="1"/>
                </a:ext>
              </a:extLst>
            </p:cNvPr>
            <p:cNvSpPr/>
            <p:nvPr/>
          </p:nvSpPr>
          <p:spPr>
            <a:xfrm>
              <a:off x="4023023" y="4358565"/>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descr="This line shows the trend from the initiation of current IEP through October">
              <a:extLst>
                <a:ext uri="{FF2B5EF4-FFF2-40B4-BE49-F238E27FC236}">
                  <a16:creationId xmlns:a16="http://schemas.microsoft.com/office/drawing/2014/main" id="{48F6178E-271A-D68D-D822-EEE91F5934D4}"/>
                </a:ext>
              </a:extLst>
            </p:cNvPr>
            <p:cNvCxnSpPr/>
            <p:nvPr/>
          </p:nvCxnSpPr>
          <p:spPr>
            <a:xfrm>
              <a:off x="3108468" y="4365407"/>
              <a:ext cx="1101582" cy="5378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7" name="Thought Bubble: Cloud 6">
            <a:extLst>
              <a:ext uri="{FF2B5EF4-FFF2-40B4-BE49-F238E27FC236}">
                <a16:creationId xmlns:a16="http://schemas.microsoft.com/office/drawing/2014/main" id="{EA2FE4B8-8071-4442-F8BA-8DD5E1DC591C}"/>
              </a:ext>
            </a:extLst>
          </p:cNvPr>
          <p:cNvSpPr/>
          <p:nvPr/>
        </p:nvSpPr>
        <p:spPr>
          <a:xfrm>
            <a:off x="4266735" y="1898926"/>
            <a:ext cx="4215044" cy="1571106"/>
          </a:xfrm>
          <a:prstGeom prst="cloudCallou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a:solidFill>
                  <a:schemeClr val="tx1"/>
                </a:solidFill>
              </a:rPr>
              <a:t>Do data indicate that the SDI is working?</a:t>
            </a:r>
          </a:p>
        </p:txBody>
      </p:sp>
      <p:sp>
        <p:nvSpPr>
          <p:cNvPr id="25" name="Title 2">
            <a:extLst>
              <a:ext uri="{FF2B5EF4-FFF2-40B4-BE49-F238E27FC236}">
                <a16:creationId xmlns:a16="http://schemas.microsoft.com/office/drawing/2014/main" id="{F5741A0A-014C-B0B5-2CB4-6229DC959A03}"/>
              </a:ext>
            </a:extLst>
          </p:cNvPr>
          <p:cNvSpPr txBox="1">
            <a:spLocks/>
          </p:cNvSpPr>
          <p:nvPr/>
        </p:nvSpPr>
        <p:spPr>
          <a:xfrm>
            <a:off x="457202" y="5355953"/>
            <a:ext cx="10972800" cy="441180"/>
          </a:xfrm>
          <a:prstGeom prst="rect">
            <a:avLst/>
          </a:prstGeom>
        </p:spPr>
        <p:txBody>
          <a:bodyPr vert="horz" lIns="0" tIns="0" rIns="0" bIns="0" rtlCol="0" anchor="b" anchorCtr="0">
            <a:normAutofit/>
          </a:bodyPr>
          <a:lstStyle>
            <a:lvl1pPr algn="l" defTabSz="685800" rtl="0" eaLnBrk="1" latinLnBrk="0" hangingPunct="1">
              <a:lnSpc>
                <a:spcPct val="90000"/>
              </a:lnSpc>
              <a:spcBef>
                <a:spcPct val="0"/>
              </a:spcBef>
              <a:buNone/>
              <a:defRPr sz="3600" b="0" i="0" kern="1200" baseline="0">
                <a:solidFill>
                  <a:schemeClr val="accent1"/>
                </a:solidFill>
                <a:latin typeface="+mj-lt"/>
                <a:ea typeface="+mj-ea"/>
                <a:cs typeface="Calibri"/>
              </a:defRPr>
            </a:lvl1pPr>
          </a:lstStyle>
          <a:p>
            <a:r>
              <a:rPr lang="en-US" sz="2000">
                <a:solidFill>
                  <a:schemeClr val="tx1"/>
                </a:solidFill>
              </a:rPr>
              <a:t>For some students with disabilities, our initial design of SDI will not be adequate. </a:t>
            </a:r>
          </a:p>
        </p:txBody>
      </p:sp>
      <p:sp>
        <p:nvSpPr>
          <p:cNvPr id="5" name="Slide Number Placeholder 4">
            <a:extLst>
              <a:ext uri="{FF2B5EF4-FFF2-40B4-BE49-F238E27FC236}">
                <a16:creationId xmlns:a16="http://schemas.microsoft.com/office/drawing/2014/main" id="{68DB861D-4AC5-753D-B414-50D45BB82525}"/>
              </a:ext>
            </a:extLst>
          </p:cNvPr>
          <p:cNvSpPr>
            <a:spLocks noGrp="1"/>
          </p:cNvSpPr>
          <p:nvPr>
            <p:ph type="sldNum" sz="quarter" idx="12"/>
          </p:nvPr>
        </p:nvSpPr>
        <p:spPr>
          <a:xfrm>
            <a:off x="11916192" y="6585203"/>
            <a:ext cx="153888" cy="153888"/>
          </a:xfrm>
          <a:prstGeom prst="rect">
            <a:avLst/>
          </a:prstGeom>
        </p:spPr>
        <p:txBody>
          <a:bodyPr vert="horz" wrap="none" lIns="0" tIns="0" rIns="0" bIns="0" rtlCol="0" anchor="b" anchorCtr="0">
            <a:spAutoFit/>
          </a:bodyPr>
          <a:lstStyle>
            <a:defPPr>
              <a:defRPr lang="en-US"/>
            </a:defPPr>
            <a:lvl1pPr marL="0" algn="r" defTabSz="914400" rtl="0" eaLnBrk="1" latinLnBrk="0" hangingPunct="1">
              <a:defRPr sz="1000" b="0" i="0" kern="1200">
                <a:solidFill>
                  <a:schemeClr val="tx1"/>
                </a:solidFill>
                <a:latin typeface="+mn-lt"/>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20822-4A49-4D36-86E3-300BA48D3F00}" type="slidenum">
              <a:rPr lang="en-US" smtClean="0"/>
              <a:pPr/>
              <a:t>25</a:t>
            </a:fld>
            <a:endParaRPr lang="en-US"/>
          </a:p>
        </p:txBody>
      </p:sp>
    </p:spTree>
    <p:extLst>
      <p:ext uri="{BB962C8B-B14F-4D97-AF65-F5344CB8AC3E}">
        <p14:creationId xmlns:p14="http://schemas.microsoft.com/office/powerpoint/2010/main" val="2839189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2" y="0"/>
            <a:ext cx="11276076" cy="1280160"/>
          </a:xfrm>
        </p:spPr>
        <p:txBody>
          <a:bodyPr>
            <a:normAutofit/>
          </a:bodyPr>
          <a:lstStyle/>
          <a:p>
            <a:r>
              <a:rPr lang="en-US" sz="4000" dirty="0"/>
              <a:t>DBI Step 3: Why didn’t the intervention work? </a:t>
            </a:r>
          </a:p>
        </p:txBody>
      </p:sp>
      <p:sp>
        <p:nvSpPr>
          <p:cNvPr id="2" name="Content Placeholder 1"/>
          <p:cNvSpPr>
            <a:spLocks noGrp="1"/>
          </p:cNvSpPr>
          <p:nvPr>
            <p:ph idx="4294967295"/>
          </p:nvPr>
        </p:nvSpPr>
        <p:spPr>
          <a:xfrm>
            <a:off x="512961" y="3076742"/>
            <a:ext cx="6002090" cy="2747963"/>
          </a:xfrm>
        </p:spPr>
        <p:txBody>
          <a:bodyPr>
            <a:normAutofit/>
          </a:bodyPr>
          <a:lstStyle/>
          <a:p>
            <a:pPr marL="0" indent="0">
              <a:buNone/>
            </a:pPr>
            <a:r>
              <a:rPr lang="en-US" sz="2800"/>
              <a:t>STEP 3: Use informal diagnostic data to develop a </a:t>
            </a:r>
            <a:r>
              <a:rPr lang="en-US" sz="2800" b="1"/>
              <a:t>hypothesis</a:t>
            </a:r>
            <a:r>
              <a:rPr lang="en-US" sz="2800"/>
              <a:t> about WHY the student is not responding. </a:t>
            </a:r>
          </a:p>
        </p:txBody>
      </p:sp>
      <p:cxnSp>
        <p:nvCxnSpPr>
          <p:cNvPr id="8" name="Straight Arrow Connector 7" descr="Arrow connecting step 3 to the diagnostic data stage of the DBI graphic"/>
          <p:cNvCxnSpPr>
            <a:cxnSpLocks/>
          </p:cNvCxnSpPr>
          <p:nvPr/>
        </p:nvCxnSpPr>
        <p:spPr>
          <a:xfrm>
            <a:off x="6592412" y="3958284"/>
            <a:ext cx="72614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478514BA-D66C-4A85-866C-2DBCA38C62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7134" y="1006421"/>
            <a:ext cx="4633949" cy="5577839"/>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26</a:t>
            </a:fld>
            <a:endParaRPr lang="en-US"/>
          </a:p>
        </p:txBody>
      </p:sp>
    </p:spTree>
    <p:extLst>
      <p:ext uri="{BB962C8B-B14F-4D97-AF65-F5344CB8AC3E}">
        <p14:creationId xmlns:p14="http://schemas.microsoft.com/office/powerpoint/2010/main" val="3649605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57DAB9C-9C8E-F8F7-FE48-BCB5E96E0821}"/>
              </a:ext>
              <a:ext uri="{C183D7F6-B498-43B3-948B-1728B52AA6E4}">
                <adec:decorative xmlns:adec="http://schemas.microsoft.com/office/drawing/2017/decorative" val="1"/>
              </a:ext>
            </a:extLst>
          </p:cNvPr>
          <p:cNvSpPr/>
          <p:nvPr/>
        </p:nvSpPr>
        <p:spPr>
          <a:xfrm>
            <a:off x="1518513" y="4492100"/>
            <a:ext cx="9094779" cy="1115506"/>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Title 1">
            <a:extLst>
              <a:ext uri="{FF2B5EF4-FFF2-40B4-BE49-F238E27FC236}">
                <a16:creationId xmlns:a16="http://schemas.microsoft.com/office/drawing/2014/main" id="{D3DA418A-5E65-EF93-E70F-B6B4AECE3162}"/>
              </a:ext>
            </a:extLst>
          </p:cNvPr>
          <p:cNvSpPr>
            <a:spLocks noGrp="1"/>
          </p:cNvSpPr>
          <p:nvPr>
            <p:ph type="title"/>
          </p:nvPr>
        </p:nvSpPr>
        <p:spPr/>
        <p:txBody>
          <a:bodyPr>
            <a:normAutofit fontScale="90000"/>
          </a:bodyPr>
          <a:lstStyle/>
          <a:p>
            <a:r>
              <a:rPr lang="en-US" sz="4400" dirty="0"/>
              <a:t>What should be considered when developing a hypothesis?</a:t>
            </a:r>
          </a:p>
        </p:txBody>
      </p:sp>
      <p:sp>
        <p:nvSpPr>
          <p:cNvPr id="15" name="TextBox 14">
            <a:extLst>
              <a:ext uri="{FF2B5EF4-FFF2-40B4-BE49-F238E27FC236}">
                <a16:creationId xmlns:a16="http://schemas.microsoft.com/office/drawing/2014/main" id="{3970C30F-08AA-F6C8-DBDE-0CDF4FD2EBDB}"/>
              </a:ext>
            </a:extLst>
          </p:cNvPr>
          <p:cNvSpPr txBox="1"/>
          <p:nvPr/>
        </p:nvSpPr>
        <p:spPr>
          <a:xfrm>
            <a:off x="5199163" y="1437284"/>
            <a:ext cx="1889218" cy="461665"/>
          </a:xfrm>
          <a:prstGeom prst="rect">
            <a:avLst/>
          </a:prstGeom>
          <a:noFill/>
        </p:spPr>
        <p:txBody>
          <a:bodyPr wrap="square" rtlCol="0">
            <a:spAutoFit/>
          </a:bodyPr>
          <a:lstStyle/>
          <a:p>
            <a:pPr algn="ctr"/>
            <a:r>
              <a:rPr lang="en-US" sz="2400">
                <a:solidFill>
                  <a:srgbClr val="FF0000"/>
                </a:solidFill>
                <a:ea typeface="Open Sans" panose="020B0606030504020204" pitchFamily="34" charset="0"/>
                <a:cs typeface="Open Sans" panose="020B0606030504020204" pitchFamily="34" charset="0"/>
              </a:rPr>
              <a:t>Learner</a:t>
            </a:r>
          </a:p>
        </p:txBody>
      </p:sp>
      <p:grpSp>
        <p:nvGrpSpPr>
          <p:cNvPr id="8" name="Group 7" descr="A graduation cap in a green circle">
            <a:extLst>
              <a:ext uri="{FF2B5EF4-FFF2-40B4-BE49-F238E27FC236}">
                <a16:creationId xmlns:a16="http://schemas.microsoft.com/office/drawing/2014/main" id="{1700F34E-0587-CF62-E4E4-7535B6296EB1}"/>
              </a:ext>
            </a:extLst>
          </p:cNvPr>
          <p:cNvGrpSpPr/>
          <p:nvPr/>
        </p:nvGrpSpPr>
        <p:grpSpPr>
          <a:xfrm>
            <a:off x="5553533" y="1898949"/>
            <a:ext cx="1097280" cy="1097280"/>
            <a:chOff x="8134101" y="4881842"/>
            <a:chExt cx="1097280" cy="1097280"/>
          </a:xfrm>
        </p:grpSpPr>
        <p:sp>
          <p:nvSpPr>
            <p:cNvPr id="9" name="Oval 8">
              <a:extLst>
                <a:ext uri="{FF2B5EF4-FFF2-40B4-BE49-F238E27FC236}">
                  <a16:creationId xmlns:a16="http://schemas.microsoft.com/office/drawing/2014/main" id="{C22C7173-1DC7-F5EC-591F-55D346245A55}"/>
                </a:ext>
              </a:extLst>
            </p:cNvPr>
            <p:cNvSpPr>
              <a:spLocks noChangeAspect="1"/>
            </p:cNvSpPr>
            <p:nvPr/>
          </p:nvSpPr>
          <p:spPr>
            <a:xfrm>
              <a:off x="8134101" y="4881842"/>
              <a:ext cx="1097280" cy="1097280"/>
            </a:xfrm>
            <a:prstGeom prst="ellipse">
              <a:avLst/>
            </a:prstGeom>
            <a:solidFill>
              <a:schemeClr val="accent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10" name="Graphic 9" descr="Graduation cap with solid fill">
              <a:extLst>
                <a:ext uri="{FF2B5EF4-FFF2-40B4-BE49-F238E27FC236}">
                  <a16:creationId xmlns:a16="http://schemas.microsoft.com/office/drawing/2014/main" id="{A5E63A71-BD22-754B-CFB8-C28D157827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7140" y="4973282"/>
              <a:ext cx="914400" cy="914400"/>
            </a:xfrm>
            <a:prstGeom prst="rect">
              <a:avLst/>
            </a:prstGeom>
          </p:spPr>
        </p:pic>
      </p:grpSp>
      <p:cxnSp>
        <p:nvCxnSpPr>
          <p:cNvPr id="16" name="Straight Arrow Connector 15" descr="Arrow connecting Instruction to Learner">
            <a:extLst>
              <a:ext uri="{FF2B5EF4-FFF2-40B4-BE49-F238E27FC236}">
                <a16:creationId xmlns:a16="http://schemas.microsoft.com/office/drawing/2014/main" id="{E473EC46-ED8F-0135-97C2-53D16A4704D6}"/>
              </a:ext>
            </a:extLst>
          </p:cNvPr>
          <p:cNvCxnSpPr>
            <a:cxnSpLocks/>
          </p:cNvCxnSpPr>
          <p:nvPr/>
        </p:nvCxnSpPr>
        <p:spPr>
          <a:xfrm flipV="1">
            <a:off x="3106407" y="2491634"/>
            <a:ext cx="2379551" cy="11093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Graphic 5" descr="A classroom with a teacher pointing at the board">
            <a:extLst>
              <a:ext uri="{FF2B5EF4-FFF2-40B4-BE49-F238E27FC236}">
                <a16:creationId xmlns:a16="http://schemas.microsoft.com/office/drawing/2014/main" id="{FB266AF9-96E4-4632-4AA2-215959C0C6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9167" y="3429000"/>
            <a:ext cx="777240" cy="777240"/>
          </a:xfrm>
          <a:prstGeom prst="rect">
            <a:avLst/>
          </a:prstGeom>
        </p:spPr>
      </p:pic>
      <p:sp>
        <p:nvSpPr>
          <p:cNvPr id="14" name="TextBox 13">
            <a:extLst>
              <a:ext uri="{FF2B5EF4-FFF2-40B4-BE49-F238E27FC236}">
                <a16:creationId xmlns:a16="http://schemas.microsoft.com/office/drawing/2014/main" id="{306BBBE4-F7F7-ECCC-06EF-E6FF5153CFD3}"/>
              </a:ext>
            </a:extLst>
          </p:cNvPr>
          <p:cNvSpPr txBox="1"/>
          <p:nvPr/>
        </p:nvSpPr>
        <p:spPr>
          <a:xfrm>
            <a:off x="1769297" y="4121738"/>
            <a:ext cx="1889218" cy="400110"/>
          </a:xfrm>
          <a:prstGeom prst="rect">
            <a:avLst/>
          </a:prstGeom>
          <a:noFill/>
        </p:spPr>
        <p:txBody>
          <a:bodyPr wrap="square" rtlCol="0">
            <a:spAutoFit/>
          </a:bodyPr>
          <a:lstStyle/>
          <a:p>
            <a:pPr algn="ctr"/>
            <a:r>
              <a:rPr lang="en-US" sz="2000">
                <a:solidFill>
                  <a:srgbClr val="FF0000"/>
                </a:solidFill>
                <a:ea typeface="Open Sans" panose="020B0606030504020204" pitchFamily="34" charset="0"/>
                <a:cs typeface="Open Sans" panose="020B0606030504020204" pitchFamily="34" charset="0"/>
              </a:rPr>
              <a:t>Instruction</a:t>
            </a:r>
          </a:p>
        </p:txBody>
      </p:sp>
      <p:sp>
        <p:nvSpPr>
          <p:cNvPr id="31" name="TextBox 30">
            <a:extLst>
              <a:ext uri="{FF2B5EF4-FFF2-40B4-BE49-F238E27FC236}">
                <a16:creationId xmlns:a16="http://schemas.microsoft.com/office/drawing/2014/main" id="{EB09590D-C923-E2B6-7C21-261406DDD6CA}"/>
              </a:ext>
            </a:extLst>
          </p:cNvPr>
          <p:cNvSpPr txBox="1"/>
          <p:nvPr/>
        </p:nvSpPr>
        <p:spPr>
          <a:xfrm>
            <a:off x="1448976" y="4599400"/>
            <a:ext cx="2529859" cy="892552"/>
          </a:xfrm>
          <a:prstGeom prst="rect">
            <a:avLst/>
          </a:prstGeom>
          <a:noFill/>
        </p:spPr>
        <p:txBody>
          <a:bodyPr wrap="none" rtlCol="0">
            <a:spAutoFit/>
          </a:bodyPr>
          <a:lstStyle/>
          <a:p>
            <a:pPr algn="ctr"/>
            <a:r>
              <a:rPr lang="en-US" sz="3200"/>
              <a:t>Methodology</a:t>
            </a:r>
            <a:endParaRPr lang="en-US" sz="3600"/>
          </a:p>
          <a:p>
            <a:pPr algn="ctr"/>
            <a:r>
              <a:rPr lang="en-US" sz="2000" i="1"/>
              <a:t>How</a:t>
            </a:r>
            <a:r>
              <a:rPr lang="en-US" sz="2000"/>
              <a:t> it’s delivered</a:t>
            </a:r>
          </a:p>
        </p:txBody>
      </p:sp>
      <p:cxnSp>
        <p:nvCxnSpPr>
          <p:cNvPr id="33" name="Straight Arrow Connector 32" descr="Arrow connecting Environment to Learner">
            <a:extLst>
              <a:ext uri="{FF2B5EF4-FFF2-40B4-BE49-F238E27FC236}">
                <a16:creationId xmlns:a16="http://schemas.microsoft.com/office/drawing/2014/main" id="{205AA960-1DE5-622F-5E94-52333A3A15F7}"/>
              </a:ext>
            </a:extLst>
          </p:cNvPr>
          <p:cNvCxnSpPr>
            <a:cxnSpLocks/>
          </p:cNvCxnSpPr>
          <p:nvPr/>
        </p:nvCxnSpPr>
        <p:spPr>
          <a:xfrm flipH="1" flipV="1">
            <a:off x="6135295" y="3071022"/>
            <a:ext cx="16953" cy="3214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Books">
            <a:extLst>
              <a:ext uri="{FF2B5EF4-FFF2-40B4-BE49-F238E27FC236}">
                <a16:creationId xmlns:a16="http://schemas.microsoft.com/office/drawing/2014/main" id="{04EFD71A-5210-7BB1-24D8-631FB29264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7168" y="3403140"/>
            <a:ext cx="776253" cy="776253"/>
          </a:xfrm>
          <a:prstGeom prst="rect">
            <a:avLst/>
          </a:prstGeom>
        </p:spPr>
      </p:pic>
      <p:sp>
        <p:nvSpPr>
          <p:cNvPr id="12" name="TextBox 11">
            <a:extLst>
              <a:ext uri="{FF2B5EF4-FFF2-40B4-BE49-F238E27FC236}">
                <a16:creationId xmlns:a16="http://schemas.microsoft.com/office/drawing/2014/main" id="{C8334483-4166-92C0-C826-A0AEE4DC3189}"/>
              </a:ext>
            </a:extLst>
          </p:cNvPr>
          <p:cNvSpPr txBox="1"/>
          <p:nvPr/>
        </p:nvSpPr>
        <p:spPr>
          <a:xfrm>
            <a:off x="4024853" y="4116764"/>
            <a:ext cx="4154639" cy="400110"/>
          </a:xfrm>
          <a:prstGeom prst="rect">
            <a:avLst/>
          </a:prstGeom>
          <a:noFill/>
        </p:spPr>
        <p:txBody>
          <a:bodyPr wrap="square" rtlCol="0">
            <a:spAutoFit/>
          </a:bodyPr>
          <a:lstStyle/>
          <a:p>
            <a:pPr algn="ctr"/>
            <a:r>
              <a:rPr lang="en-US" sz="2000">
                <a:solidFill>
                  <a:srgbClr val="FF0000"/>
                </a:solidFill>
                <a:ea typeface="Open Sans" panose="020B0606030504020204" pitchFamily="34" charset="0"/>
                <a:cs typeface="Open Sans" panose="020B0606030504020204" pitchFamily="34" charset="0"/>
              </a:rPr>
              <a:t>Curriculum</a:t>
            </a:r>
          </a:p>
        </p:txBody>
      </p:sp>
      <p:sp>
        <p:nvSpPr>
          <p:cNvPr id="30" name="TextBox 29">
            <a:extLst>
              <a:ext uri="{FF2B5EF4-FFF2-40B4-BE49-F238E27FC236}">
                <a16:creationId xmlns:a16="http://schemas.microsoft.com/office/drawing/2014/main" id="{58914107-577B-3C5E-F1C1-27D3229C85F8}"/>
              </a:ext>
            </a:extLst>
          </p:cNvPr>
          <p:cNvSpPr txBox="1"/>
          <p:nvPr/>
        </p:nvSpPr>
        <p:spPr>
          <a:xfrm>
            <a:off x="5224628" y="4593129"/>
            <a:ext cx="1821331" cy="892552"/>
          </a:xfrm>
          <a:prstGeom prst="rect">
            <a:avLst/>
          </a:prstGeom>
          <a:noFill/>
        </p:spPr>
        <p:txBody>
          <a:bodyPr wrap="none" rtlCol="0">
            <a:spAutoFit/>
          </a:bodyPr>
          <a:lstStyle/>
          <a:p>
            <a:pPr algn="ctr"/>
            <a:r>
              <a:rPr lang="en-US" sz="3200"/>
              <a:t>Content</a:t>
            </a:r>
            <a:endParaRPr lang="en-US" sz="3600"/>
          </a:p>
          <a:p>
            <a:pPr algn="ctr"/>
            <a:r>
              <a:rPr lang="en-US" sz="2000" i="1"/>
              <a:t>What</a:t>
            </a:r>
            <a:r>
              <a:rPr lang="en-US" sz="2000"/>
              <a:t> is taught</a:t>
            </a:r>
          </a:p>
        </p:txBody>
      </p:sp>
      <p:cxnSp>
        <p:nvCxnSpPr>
          <p:cNvPr id="17" name="Straight Arrow Connector 16" descr="Arrow connecting Curriculum to Learner">
            <a:extLst>
              <a:ext uri="{FF2B5EF4-FFF2-40B4-BE49-F238E27FC236}">
                <a16:creationId xmlns:a16="http://schemas.microsoft.com/office/drawing/2014/main" id="{FBAE3894-E4A8-7E4C-C658-FE0AB8E710C5}"/>
              </a:ext>
            </a:extLst>
          </p:cNvPr>
          <p:cNvCxnSpPr>
            <a:cxnSpLocks/>
          </p:cNvCxnSpPr>
          <p:nvPr/>
        </p:nvCxnSpPr>
        <p:spPr>
          <a:xfrm flipH="1" flipV="1">
            <a:off x="6709316" y="2487809"/>
            <a:ext cx="2377440" cy="11064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A desk with computers">
            <a:extLst>
              <a:ext uri="{FF2B5EF4-FFF2-40B4-BE49-F238E27FC236}">
                <a16:creationId xmlns:a16="http://schemas.microsoft.com/office/drawing/2014/main" id="{214AB252-C0DB-9782-73E5-EA773D03A3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01820" y="3487118"/>
            <a:ext cx="777240" cy="777240"/>
          </a:xfrm>
          <a:prstGeom prst="rect">
            <a:avLst/>
          </a:prstGeom>
        </p:spPr>
      </p:pic>
      <p:sp>
        <p:nvSpPr>
          <p:cNvPr id="13" name="TextBox 12">
            <a:extLst>
              <a:ext uri="{FF2B5EF4-FFF2-40B4-BE49-F238E27FC236}">
                <a16:creationId xmlns:a16="http://schemas.microsoft.com/office/drawing/2014/main" id="{CC0254A5-1574-1027-83BE-4E5EC38C65DB}"/>
              </a:ext>
            </a:extLst>
          </p:cNvPr>
          <p:cNvSpPr txBox="1"/>
          <p:nvPr/>
        </p:nvSpPr>
        <p:spPr>
          <a:xfrm>
            <a:off x="8545830" y="4116764"/>
            <a:ext cx="1889219" cy="400110"/>
          </a:xfrm>
          <a:prstGeom prst="rect">
            <a:avLst/>
          </a:prstGeom>
          <a:noFill/>
        </p:spPr>
        <p:txBody>
          <a:bodyPr wrap="square" rtlCol="0">
            <a:spAutoFit/>
          </a:bodyPr>
          <a:lstStyle/>
          <a:p>
            <a:pPr algn="ctr"/>
            <a:r>
              <a:rPr lang="en-US" sz="2000">
                <a:solidFill>
                  <a:srgbClr val="FF0000"/>
                </a:solidFill>
                <a:ea typeface="Open Sans" panose="020B0606030504020204" pitchFamily="34" charset="0"/>
                <a:cs typeface="Open Sans" panose="020B0606030504020204" pitchFamily="34" charset="0"/>
              </a:rPr>
              <a:t>Environment</a:t>
            </a:r>
          </a:p>
        </p:txBody>
      </p:sp>
      <p:sp>
        <p:nvSpPr>
          <p:cNvPr id="32" name="TextBox 31">
            <a:extLst>
              <a:ext uri="{FF2B5EF4-FFF2-40B4-BE49-F238E27FC236}">
                <a16:creationId xmlns:a16="http://schemas.microsoft.com/office/drawing/2014/main" id="{B6C68CD6-CD8A-3D58-0751-69F6D4FCD2F7}"/>
              </a:ext>
            </a:extLst>
          </p:cNvPr>
          <p:cNvSpPr txBox="1"/>
          <p:nvPr/>
        </p:nvSpPr>
        <p:spPr>
          <a:xfrm>
            <a:off x="8506836" y="4470018"/>
            <a:ext cx="1967205" cy="1138773"/>
          </a:xfrm>
          <a:prstGeom prst="rect">
            <a:avLst/>
          </a:prstGeom>
          <a:noFill/>
        </p:spPr>
        <p:txBody>
          <a:bodyPr wrap="none" rtlCol="0">
            <a:spAutoFit/>
          </a:bodyPr>
          <a:lstStyle/>
          <a:p>
            <a:pPr algn="ctr"/>
            <a:r>
              <a:rPr lang="en-US" sz="3200"/>
              <a:t>Delivery</a:t>
            </a:r>
            <a:endParaRPr lang="en-US" sz="3600"/>
          </a:p>
          <a:p>
            <a:pPr algn="ctr"/>
            <a:r>
              <a:rPr lang="en-US" i="1"/>
              <a:t>Who</a:t>
            </a:r>
            <a:r>
              <a:rPr lang="en-US"/>
              <a:t> delivers and</a:t>
            </a:r>
          </a:p>
          <a:p>
            <a:pPr algn="ctr"/>
            <a:r>
              <a:rPr lang="en-US" i="1"/>
              <a:t>when</a:t>
            </a:r>
            <a:r>
              <a:rPr lang="en-US"/>
              <a:t> and </a:t>
            </a:r>
            <a:r>
              <a:rPr lang="en-US" i="1"/>
              <a:t>where</a:t>
            </a:r>
          </a:p>
        </p:txBody>
      </p:sp>
      <p:sp>
        <p:nvSpPr>
          <p:cNvPr id="34" name="TextBox 33">
            <a:extLst>
              <a:ext uri="{FF2B5EF4-FFF2-40B4-BE49-F238E27FC236}">
                <a16:creationId xmlns:a16="http://schemas.microsoft.com/office/drawing/2014/main" id="{A4947F2B-D4DC-6F5C-47B0-880B516096B9}"/>
              </a:ext>
            </a:extLst>
          </p:cNvPr>
          <p:cNvSpPr txBox="1"/>
          <p:nvPr/>
        </p:nvSpPr>
        <p:spPr>
          <a:xfrm>
            <a:off x="4438348" y="5666814"/>
            <a:ext cx="3410846" cy="461665"/>
          </a:xfrm>
          <a:prstGeom prst="rect">
            <a:avLst/>
          </a:prstGeom>
          <a:noFill/>
        </p:spPr>
        <p:txBody>
          <a:bodyPr wrap="square" rtlCol="0">
            <a:spAutoFit/>
          </a:bodyPr>
          <a:lstStyle/>
          <a:p>
            <a:pPr algn="ctr"/>
            <a:r>
              <a:rPr lang="en-US" sz="2400" b="1" i="1"/>
              <a:t>Elements of SDI</a:t>
            </a:r>
          </a:p>
        </p:txBody>
      </p:sp>
      <p:sp>
        <p:nvSpPr>
          <p:cNvPr id="5" name="Slide Number Placeholder 4">
            <a:extLst>
              <a:ext uri="{FF2B5EF4-FFF2-40B4-BE49-F238E27FC236}">
                <a16:creationId xmlns:a16="http://schemas.microsoft.com/office/drawing/2014/main" id="{25563FA6-71E7-C144-2EE3-E45F055F1F26}"/>
              </a:ext>
            </a:extLst>
          </p:cNvPr>
          <p:cNvSpPr>
            <a:spLocks noGrp="1"/>
          </p:cNvSpPr>
          <p:nvPr>
            <p:ph type="sldNum" sz="quarter" idx="14"/>
          </p:nvPr>
        </p:nvSpPr>
        <p:spPr/>
        <p:txBody>
          <a:bodyPr/>
          <a:lstStyle/>
          <a:p>
            <a:fld id="{99A20822-4A49-4D36-86E3-300BA48D3F00}" type="slidenum">
              <a:rPr lang="en-US" smtClean="0"/>
              <a:pPr/>
              <a:t>27</a:t>
            </a:fld>
            <a:endParaRPr lang="en-US"/>
          </a:p>
        </p:txBody>
      </p:sp>
    </p:spTree>
    <p:extLst>
      <p:ext uri="{BB962C8B-B14F-4D97-AF65-F5344CB8AC3E}">
        <p14:creationId xmlns:p14="http://schemas.microsoft.com/office/powerpoint/2010/main" val="3930275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5BCD-AD12-489E-9004-8304D557D46C}"/>
              </a:ext>
            </a:extLst>
          </p:cNvPr>
          <p:cNvSpPr>
            <a:spLocks noGrp="1"/>
          </p:cNvSpPr>
          <p:nvPr>
            <p:ph type="title"/>
          </p:nvPr>
        </p:nvSpPr>
        <p:spPr>
          <a:xfrm>
            <a:off x="348936" y="25013"/>
            <a:ext cx="11494127" cy="1280160"/>
          </a:xfrm>
        </p:spPr>
        <p:txBody>
          <a:bodyPr/>
          <a:lstStyle/>
          <a:p>
            <a:r>
              <a:rPr lang="en-US" dirty="0"/>
              <a:t>Tools for Analyzing Informal Diagnostic Data</a:t>
            </a:r>
          </a:p>
        </p:txBody>
      </p:sp>
      <p:pic>
        <p:nvPicPr>
          <p:cNvPr id="5" name="Picture 4" descr="The NCII Clarifying Questions to Create a Hypothesis Guide">
            <a:extLst>
              <a:ext uri="{FF2B5EF4-FFF2-40B4-BE49-F238E27FC236}">
                <a16:creationId xmlns:a16="http://schemas.microsoft.com/office/drawing/2014/main" id="{9B01D7C6-B538-466F-96EF-9DEE31258B7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428" y="1191765"/>
            <a:ext cx="3932644" cy="4701288"/>
          </a:xfrm>
          <a:prstGeom prst="rect">
            <a:avLst/>
          </a:prstGeom>
          <a:ln>
            <a:solidFill>
              <a:schemeClr val="tx1"/>
            </a:solidFill>
          </a:ln>
        </p:spPr>
      </p:pic>
      <p:sp>
        <p:nvSpPr>
          <p:cNvPr id="6" name="TextBox 5">
            <a:extLst>
              <a:ext uri="{FF2B5EF4-FFF2-40B4-BE49-F238E27FC236}">
                <a16:creationId xmlns:a16="http://schemas.microsoft.com/office/drawing/2014/main" id="{365257F6-4C18-45C6-8A29-4FE6DD02DD1C}"/>
              </a:ext>
            </a:extLst>
          </p:cNvPr>
          <p:cNvSpPr txBox="1"/>
          <p:nvPr/>
        </p:nvSpPr>
        <p:spPr>
          <a:xfrm>
            <a:off x="3089190" y="5893053"/>
            <a:ext cx="3787119" cy="307777"/>
          </a:xfrm>
          <a:prstGeom prst="rect">
            <a:avLst/>
          </a:prstGeom>
          <a:solidFill>
            <a:schemeClr val="bg2"/>
          </a:solidFill>
          <a:ln>
            <a:solidFill>
              <a:schemeClr val="tx2"/>
            </a:solidFill>
          </a:ln>
        </p:spPr>
        <p:txBody>
          <a:bodyPr wrap="square" rtlCol="0">
            <a:spAutoFit/>
          </a:bodyPr>
          <a:lstStyle/>
          <a:p>
            <a:r>
              <a:rPr lang="en-US" sz="1400">
                <a:hlinkClick r:id="rId4"/>
              </a:rPr>
              <a:t>Clarifying Questions to Create a Hypothesis</a:t>
            </a:r>
            <a:endParaRPr lang="en-US" sz="1400"/>
          </a:p>
        </p:txBody>
      </p:sp>
      <p:cxnSp>
        <p:nvCxnSpPr>
          <p:cNvPr id="7" name="Straight Arrow Connector 6" descr="An arrow points at the Diagnostic Data step of the DBI process">
            <a:extLst>
              <a:ext uri="{FF2B5EF4-FFF2-40B4-BE49-F238E27FC236}">
                <a16:creationId xmlns:a16="http://schemas.microsoft.com/office/drawing/2014/main" id="{C5EF9876-04C2-4F67-A08B-BE20B996DE31}"/>
              </a:ext>
              <a:ext uri="{C183D7F6-B498-43B3-948B-1728B52AA6E4}">
                <adec:decorative xmlns:adec="http://schemas.microsoft.com/office/drawing/2017/decorative" val="0"/>
              </a:ext>
            </a:extLst>
          </p:cNvPr>
          <p:cNvCxnSpPr>
            <a:cxnSpLocks/>
          </p:cNvCxnSpPr>
          <p:nvPr/>
        </p:nvCxnSpPr>
        <p:spPr>
          <a:xfrm>
            <a:off x="7365072" y="3894643"/>
            <a:ext cx="106168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0" name="Picture 9"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16F9C0E2-86E1-438D-99A1-650C75B094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4750" y="1280160"/>
            <a:ext cx="4079670" cy="4910659"/>
          </a:xfrm>
          <a:prstGeom prst="rect">
            <a:avLst/>
          </a:prstGeom>
        </p:spPr>
      </p:pic>
      <p:sp>
        <p:nvSpPr>
          <p:cNvPr id="4" name="Slide Number Placeholder 3">
            <a:extLst>
              <a:ext uri="{FF2B5EF4-FFF2-40B4-BE49-F238E27FC236}">
                <a16:creationId xmlns:a16="http://schemas.microsoft.com/office/drawing/2014/main" id="{3368F47C-B807-44CC-AB93-7A088AB8F6DD}"/>
              </a:ext>
            </a:extLst>
          </p:cNvPr>
          <p:cNvSpPr>
            <a:spLocks noGrp="1"/>
          </p:cNvSpPr>
          <p:nvPr>
            <p:ph type="sldNum" sz="quarter" idx="10"/>
          </p:nvPr>
        </p:nvSpPr>
        <p:spPr/>
        <p:txBody>
          <a:bodyPr/>
          <a:lstStyle/>
          <a:p>
            <a:fld id="{99A20822-4A49-4D36-86E3-300BA48D3F00}" type="slidenum">
              <a:rPr lang="en-US" smtClean="0"/>
              <a:t>28</a:t>
            </a:fld>
            <a:endParaRPr lang="en-US"/>
          </a:p>
        </p:txBody>
      </p:sp>
    </p:spTree>
    <p:extLst>
      <p:ext uri="{BB962C8B-B14F-4D97-AF65-F5344CB8AC3E}">
        <p14:creationId xmlns:p14="http://schemas.microsoft.com/office/powerpoint/2010/main" val="2740740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06B9465-A25A-EDC7-14B6-A5B3E581C6A4}"/>
              </a:ext>
            </a:extLst>
          </p:cNvPr>
          <p:cNvSpPr>
            <a:spLocks noGrp="1"/>
          </p:cNvSpPr>
          <p:nvPr>
            <p:ph type="title"/>
          </p:nvPr>
        </p:nvSpPr>
        <p:spPr>
          <a:xfrm>
            <a:off x="348936" y="25013"/>
            <a:ext cx="11494127" cy="1280160"/>
          </a:xfrm>
        </p:spPr>
        <p:txBody>
          <a:bodyPr/>
          <a:lstStyle/>
          <a:p>
            <a:r>
              <a:rPr lang="en-US" dirty="0"/>
              <a:t>Tools for Analyzing Informal Diagnostic Data</a:t>
            </a:r>
            <a:r>
              <a:rPr lang="en-US" sz="800" dirty="0">
                <a:solidFill>
                  <a:schemeClr val="bg1"/>
                </a:solidFill>
              </a:rPr>
              <a:t> 2</a:t>
            </a:r>
          </a:p>
        </p:txBody>
      </p:sp>
      <p:pic>
        <p:nvPicPr>
          <p:cNvPr id="7" name="Content Placeholder 13" descr="The NCII Taxonomy of Intervention Intensity for Academics">
            <a:extLst>
              <a:ext uri="{FF2B5EF4-FFF2-40B4-BE49-F238E27FC236}">
                <a16:creationId xmlns:a16="http://schemas.microsoft.com/office/drawing/2014/main" id="{B9E2D947-7C24-DB3F-1318-6C842D179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412" y="1230572"/>
            <a:ext cx="5854821" cy="4396856"/>
          </a:xfrm>
          <a:prstGeom prst="rect">
            <a:avLst/>
          </a:prstGeom>
          <a:ln>
            <a:noFill/>
          </a:ln>
        </p:spPr>
      </p:pic>
      <p:sp>
        <p:nvSpPr>
          <p:cNvPr id="13" name="TextBox 12">
            <a:extLst>
              <a:ext uri="{FF2B5EF4-FFF2-40B4-BE49-F238E27FC236}">
                <a16:creationId xmlns:a16="http://schemas.microsoft.com/office/drawing/2014/main" id="{91C14867-D2AE-6B52-1B07-F262AC2BB7AE}"/>
              </a:ext>
            </a:extLst>
          </p:cNvPr>
          <p:cNvSpPr txBox="1"/>
          <p:nvPr/>
        </p:nvSpPr>
        <p:spPr>
          <a:xfrm>
            <a:off x="2780747" y="5627428"/>
            <a:ext cx="2949205" cy="307777"/>
          </a:xfrm>
          <a:prstGeom prst="rect">
            <a:avLst/>
          </a:prstGeom>
          <a:solidFill>
            <a:schemeClr val="bg2"/>
          </a:solidFill>
          <a:ln>
            <a:solidFill>
              <a:schemeClr val="tx2"/>
            </a:solidFill>
          </a:ln>
        </p:spPr>
        <p:txBody>
          <a:bodyPr wrap="none" rtlCol="0">
            <a:spAutoFit/>
          </a:bodyPr>
          <a:lstStyle/>
          <a:p>
            <a:r>
              <a:rPr lang="en-US" sz="1400">
                <a:hlinkClick r:id="rId4"/>
              </a:rPr>
              <a:t>Taxonomy of Intervention Intensity </a:t>
            </a:r>
            <a:endParaRPr lang="en-US" sz="1400"/>
          </a:p>
        </p:txBody>
      </p:sp>
      <p:cxnSp>
        <p:nvCxnSpPr>
          <p:cNvPr id="11" name="Straight Arrow Connector 10" descr="An arrow points at the Diagnostic Data step of the DBI process">
            <a:extLst>
              <a:ext uri="{FF2B5EF4-FFF2-40B4-BE49-F238E27FC236}">
                <a16:creationId xmlns:a16="http://schemas.microsoft.com/office/drawing/2014/main" id="{9904107E-A648-AB34-5BAC-3BAFF6F95B4D}"/>
              </a:ext>
              <a:ext uri="{C183D7F6-B498-43B3-948B-1728B52AA6E4}">
                <adec:decorative xmlns:adec="http://schemas.microsoft.com/office/drawing/2017/decorative" val="0"/>
              </a:ext>
            </a:extLst>
          </p:cNvPr>
          <p:cNvCxnSpPr>
            <a:cxnSpLocks/>
          </p:cNvCxnSpPr>
          <p:nvPr/>
        </p:nvCxnSpPr>
        <p:spPr>
          <a:xfrm>
            <a:off x="7365072" y="3894643"/>
            <a:ext cx="106168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B33C4F04-3589-4264-76BE-2713D2FA87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4750" y="1280160"/>
            <a:ext cx="4079670" cy="4910659"/>
          </a:xfrm>
          <a:prstGeom prst="rect">
            <a:avLst/>
          </a:prstGeom>
        </p:spPr>
      </p:pic>
      <p:sp>
        <p:nvSpPr>
          <p:cNvPr id="5" name="Slide Number Placeholder 4">
            <a:extLst>
              <a:ext uri="{FF2B5EF4-FFF2-40B4-BE49-F238E27FC236}">
                <a16:creationId xmlns:a16="http://schemas.microsoft.com/office/drawing/2014/main" id="{8B10AC5E-A00D-C404-5D3B-18ED15F06BEF}"/>
              </a:ext>
            </a:extLst>
          </p:cNvPr>
          <p:cNvSpPr>
            <a:spLocks noGrp="1"/>
          </p:cNvSpPr>
          <p:nvPr>
            <p:ph type="sldNum" sz="quarter" idx="14"/>
          </p:nvPr>
        </p:nvSpPr>
        <p:spPr/>
        <p:txBody>
          <a:bodyPr/>
          <a:lstStyle/>
          <a:p>
            <a:fld id="{99A20822-4A49-4D36-86E3-300BA48D3F00}" type="slidenum">
              <a:rPr lang="en-US" smtClean="0"/>
              <a:pPr/>
              <a:t>29</a:t>
            </a:fld>
            <a:endParaRPr lang="en-US"/>
          </a:p>
        </p:txBody>
      </p:sp>
    </p:spTree>
    <p:extLst>
      <p:ext uri="{BB962C8B-B14F-4D97-AF65-F5344CB8AC3E}">
        <p14:creationId xmlns:p14="http://schemas.microsoft.com/office/powerpoint/2010/main" val="303508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E19797-703A-48B2-981B-AE5FDA7B2D89}"/>
              </a:ext>
            </a:extLst>
          </p:cNvPr>
          <p:cNvSpPr>
            <a:spLocks noGrp="1"/>
          </p:cNvSpPr>
          <p:nvPr>
            <p:ph type="title"/>
          </p:nvPr>
        </p:nvSpPr>
        <p:spPr/>
        <p:txBody>
          <a:bodyPr/>
          <a:lstStyle/>
          <a:p>
            <a:r>
              <a:rPr lang="en-US" dirty="0"/>
              <a:t>How Can NCII Support Students with Disabilities?</a:t>
            </a:r>
          </a:p>
        </p:txBody>
      </p:sp>
      <p:sp>
        <p:nvSpPr>
          <p:cNvPr id="9" name="Content Placeholder 8">
            <a:extLst>
              <a:ext uri="{FF2B5EF4-FFF2-40B4-BE49-F238E27FC236}">
                <a16:creationId xmlns:a16="http://schemas.microsoft.com/office/drawing/2014/main" id="{644BC80E-741B-48BD-924E-C7E78C74D062}"/>
              </a:ext>
            </a:extLst>
          </p:cNvPr>
          <p:cNvSpPr>
            <a:spLocks noGrp="1"/>
          </p:cNvSpPr>
          <p:nvPr>
            <p:ph sz="quarter" idx="14"/>
          </p:nvPr>
        </p:nvSpPr>
        <p:spPr/>
        <p:txBody>
          <a:bodyPr>
            <a:normAutofit fontScale="47500" lnSpcReduction="20000"/>
          </a:bodyPr>
          <a:lstStyle/>
          <a:p>
            <a:r>
              <a:rPr lang="en-US" sz="3400"/>
              <a:t>Students with disabilities should have access to all levels of instruction and intervention they require, including intensive intervention. DBI can specifically enhance the quality of special education by providing a systematic data-based process for: </a:t>
            </a:r>
          </a:p>
          <a:p>
            <a:pPr lvl="1"/>
            <a:r>
              <a:rPr lang="en-US" sz="3400"/>
              <a:t>Designing and providing specially designed instruction based on student need,</a:t>
            </a:r>
          </a:p>
          <a:p>
            <a:pPr lvl="1"/>
            <a:r>
              <a:rPr lang="en-US" sz="3400"/>
              <a:t>Outlining needs, strengths, and baseline performance within the present levels of academic achievement and functional performance</a:t>
            </a:r>
          </a:p>
          <a:p>
            <a:pPr lvl="1"/>
            <a:r>
              <a:rPr lang="en-US" sz="3400"/>
              <a:t>Writing ambitious but realistic individualized education program (IEP) goals,</a:t>
            </a:r>
          </a:p>
          <a:p>
            <a:pPr lvl="1"/>
            <a:r>
              <a:rPr lang="en-US" sz="3400"/>
              <a:t>Evaluating progress toward IEP goals,</a:t>
            </a:r>
          </a:p>
          <a:p>
            <a:pPr lvl="1"/>
            <a:r>
              <a:rPr lang="en-US" sz="3400"/>
              <a:t>Intensifying specialized instruction for students who are not making adequate progress, and</a:t>
            </a:r>
          </a:p>
          <a:p>
            <a:pPr lvl="1"/>
            <a:r>
              <a:rPr lang="en-US" sz="3400"/>
              <a:t>Planning for the whole child.</a:t>
            </a:r>
          </a:p>
        </p:txBody>
      </p:sp>
      <p:pic>
        <p:nvPicPr>
          <p:cNvPr id="5" name="Content Placeholder 4" descr="A table with office supplies and a packet titled &quot;Individualized Education Program&quot;">
            <a:extLst>
              <a:ext uri="{FF2B5EF4-FFF2-40B4-BE49-F238E27FC236}">
                <a16:creationId xmlns:a16="http://schemas.microsoft.com/office/drawing/2014/main" id="{A422CB0A-AD20-A665-551B-DF4A82A1B598}"/>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6164263" y="1454944"/>
            <a:ext cx="5568950" cy="4176712"/>
          </a:xfrm>
        </p:spPr>
      </p:pic>
      <p:sp>
        <p:nvSpPr>
          <p:cNvPr id="2" name="Text Placeholder 1">
            <a:extLst>
              <a:ext uri="{FF2B5EF4-FFF2-40B4-BE49-F238E27FC236}">
                <a16:creationId xmlns:a16="http://schemas.microsoft.com/office/drawing/2014/main" id="{EFB21BEA-2E12-CC7B-9D55-6849E4FFA216}"/>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6" name="Slide Number Placeholder 5">
            <a:extLst>
              <a:ext uri="{FF2B5EF4-FFF2-40B4-BE49-F238E27FC236}">
                <a16:creationId xmlns:a16="http://schemas.microsoft.com/office/drawing/2014/main" id="{13694C66-154E-4A5E-BDC1-261C73E96599}"/>
              </a:ext>
            </a:extLst>
          </p:cNvPr>
          <p:cNvSpPr>
            <a:spLocks noGrp="1"/>
          </p:cNvSpPr>
          <p:nvPr>
            <p:ph type="sldNum" sz="quarter" idx="12"/>
          </p:nvPr>
        </p:nvSpPr>
        <p:spPr/>
        <p:txBody>
          <a:bodyPr/>
          <a:lstStyle/>
          <a:p>
            <a:fld id="{99A20822-4A49-4D36-86E3-300BA48D3F00}" type="slidenum">
              <a:rPr lang="en-US" smtClean="0"/>
              <a:t>3</a:t>
            </a:fld>
            <a:endParaRPr lang="en-US"/>
          </a:p>
        </p:txBody>
      </p:sp>
    </p:spTree>
    <p:extLst>
      <p:ext uri="{BB962C8B-B14F-4D97-AF65-F5344CB8AC3E}">
        <p14:creationId xmlns:p14="http://schemas.microsoft.com/office/powerpoint/2010/main" val="147061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DBI Step 4: What change is needed? </a:t>
            </a:r>
          </a:p>
        </p:txBody>
      </p:sp>
      <p:sp>
        <p:nvSpPr>
          <p:cNvPr id="2" name="Content Placeholder 1"/>
          <p:cNvSpPr>
            <a:spLocks noGrp="1"/>
          </p:cNvSpPr>
          <p:nvPr>
            <p:ph idx="4294967295"/>
          </p:nvPr>
        </p:nvSpPr>
        <p:spPr>
          <a:xfrm>
            <a:off x="711201" y="4189045"/>
            <a:ext cx="5674562" cy="1557337"/>
          </a:xfrm>
        </p:spPr>
        <p:txBody>
          <a:bodyPr>
            <a:noAutofit/>
          </a:bodyPr>
          <a:lstStyle/>
          <a:p>
            <a:pPr marL="0" indent="0">
              <a:lnSpc>
                <a:spcPct val="100000"/>
              </a:lnSpc>
              <a:buNone/>
            </a:pPr>
            <a:r>
              <a:rPr lang="en-US" sz="2800"/>
              <a:t>STEP 4: Intensify and individualize the intervention to address the hypothesis.</a:t>
            </a:r>
          </a:p>
        </p:txBody>
      </p:sp>
      <p:cxnSp>
        <p:nvCxnSpPr>
          <p:cNvPr id="9" name="Straight Arrow Connector 8" descr="Arrow connecting step 4 to intervention adaptation in the DBI graphic"/>
          <p:cNvCxnSpPr>
            <a:cxnSpLocks/>
          </p:cNvCxnSpPr>
          <p:nvPr/>
        </p:nvCxnSpPr>
        <p:spPr>
          <a:xfrm flipV="1">
            <a:off x="7126837" y="4741107"/>
            <a:ext cx="771860" cy="64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2F11A528-2E65-4CE4-8CEE-69A883B4E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767" y="1109880"/>
            <a:ext cx="4547997" cy="5474380"/>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30</a:t>
            </a:fld>
            <a:endParaRPr lang="en-US"/>
          </a:p>
        </p:txBody>
      </p:sp>
    </p:spTree>
    <p:extLst>
      <p:ext uri="{BB962C8B-B14F-4D97-AF65-F5344CB8AC3E}">
        <p14:creationId xmlns:p14="http://schemas.microsoft.com/office/powerpoint/2010/main" val="1941940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Tools for Adapting and Intensifying Interventions</a:t>
            </a:r>
          </a:p>
        </p:txBody>
      </p:sp>
      <p:sp>
        <p:nvSpPr>
          <p:cNvPr id="2" name="TextBox 1">
            <a:extLst>
              <a:ext uri="{FF2B5EF4-FFF2-40B4-BE49-F238E27FC236}">
                <a16:creationId xmlns:a16="http://schemas.microsoft.com/office/drawing/2014/main" id="{A66F6FBB-172A-B1AF-A5C5-A546E4DC69B5}"/>
              </a:ext>
            </a:extLst>
          </p:cNvPr>
          <p:cNvSpPr txBox="1"/>
          <p:nvPr/>
        </p:nvSpPr>
        <p:spPr>
          <a:xfrm>
            <a:off x="559369" y="1280160"/>
            <a:ext cx="1716066" cy="523220"/>
          </a:xfrm>
          <a:prstGeom prst="rect">
            <a:avLst/>
          </a:prstGeom>
          <a:noFill/>
        </p:spPr>
        <p:txBody>
          <a:bodyPr wrap="square" rtlCol="0">
            <a:spAutoFit/>
          </a:bodyPr>
          <a:lstStyle/>
          <a:p>
            <a:r>
              <a:rPr lang="en-US" sz="2800" b="1" dirty="0"/>
              <a:t>Consider:</a:t>
            </a:r>
          </a:p>
        </p:txBody>
      </p:sp>
      <p:sp>
        <p:nvSpPr>
          <p:cNvPr id="10" name="TextBox 9">
            <a:extLst>
              <a:ext uri="{FF2B5EF4-FFF2-40B4-BE49-F238E27FC236}">
                <a16:creationId xmlns:a16="http://schemas.microsoft.com/office/drawing/2014/main" id="{DE8E0D65-62DF-C970-9519-A19A06DDCD79}"/>
              </a:ext>
            </a:extLst>
          </p:cNvPr>
          <p:cNvSpPr txBox="1"/>
          <p:nvPr/>
        </p:nvSpPr>
        <p:spPr>
          <a:xfrm>
            <a:off x="559369" y="1818025"/>
            <a:ext cx="1716066" cy="461665"/>
          </a:xfrm>
          <a:prstGeom prst="rect">
            <a:avLst/>
          </a:prstGeom>
          <a:noFill/>
        </p:spPr>
        <p:txBody>
          <a:bodyPr wrap="square" rtlCol="0">
            <a:spAutoFit/>
          </a:bodyPr>
          <a:lstStyle/>
          <a:p>
            <a:r>
              <a:rPr lang="en-US" sz="2400" dirty="0"/>
              <a:t>Strength</a:t>
            </a:r>
          </a:p>
        </p:txBody>
      </p:sp>
      <p:sp>
        <p:nvSpPr>
          <p:cNvPr id="7" name="TextBox 6">
            <a:extLst>
              <a:ext uri="{FF2B5EF4-FFF2-40B4-BE49-F238E27FC236}">
                <a16:creationId xmlns:a16="http://schemas.microsoft.com/office/drawing/2014/main" id="{448B561F-AC18-23E5-E900-0DF7AF5449FB}"/>
              </a:ext>
            </a:extLst>
          </p:cNvPr>
          <p:cNvSpPr txBox="1"/>
          <p:nvPr/>
        </p:nvSpPr>
        <p:spPr>
          <a:xfrm>
            <a:off x="559369" y="2356887"/>
            <a:ext cx="1716066" cy="461665"/>
          </a:xfrm>
          <a:prstGeom prst="rect">
            <a:avLst/>
          </a:prstGeom>
          <a:noFill/>
        </p:spPr>
        <p:txBody>
          <a:bodyPr wrap="square" rtlCol="0">
            <a:spAutoFit/>
          </a:bodyPr>
          <a:lstStyle/>
          <a:p>
            <a:r>
              <a:rPr lang="en-US" sz="2400" dirty="0"/>
              <a:t>Dosage</a:t>
            </a:r>
          </a:p>
        </p:txBody>
      </p:sp>
      <p:sp>
        <p:nvSpPr>
          <p:cNvPr id="11" name="TextBox 10">
            <a:extLst>
              <a:ext uri="{FF2B5EF4-FFF2-40B4-BE49-F238E27FC236}">
                <a16:creationId xmlns:a16="http://schemas.microsoft.com/office/drawing/2014/main" id="{D866060A-B03A-D738-AC45-D91CB8CF824C}"/>
              </a:ext>
            </a:extLst>
          </p:cNvPr>
          <p:cNvSpPr txBox="1"/>
          <p:nvPr/>
        </p:nvSpPr>
        <p:spPr>
          <a:xfrm>
            <a:off x="559369" y="2895749"/>
            <a:ext cx="1716066" cy="461665"/>
          </a:xfrm>
          <a:prstGeom prst="rect">
            <a:avLst/>
          </a:prstGeom>
          <a:noFill/>
        </p:spPr>
        <p:txBody>
          <a:bodyPr wrap="square" rtlCol="0">
            <a:spAutoFit/>
          </a:bodyPr>
          <a:lstStyle/>
          <a:p>
            <a:r>
              <a:rPr lang="en-US" sz="2400" dirty="0"/>
              <a:t>Alignment</a:t>
            </a:r>
          </a:p>
        </p:txBody>
      </p:sp>
      <p:sp>
        <p:nvSpPr>
          <p:cNvPr id="12" name="TextBox 11">
            <a:extLst>
              <a:ext uri="{FF2B5EF4-FFF2-40B4-BE49-F238E27FC236}">
                <a16:creationId xmlns:a16="http://schemas.microsoft.com/office/drawing/2014/main" id="{2127AD3A-CBC2-AA13-F2A2-623D891A4F34}"/>
              </a:ext>
            </a:extLst>
          </p:cNvPr>
          <p:cNvSpPr txBox="1"/>
          <p:nvPr/>
        </p:nvSpPr>
        <p:spPr>
          <a:xfrm>
            <a:off x="559369" y="3429000"/>
            <a:ext cx="2767064" cy="461665"/>
          </a:xfrm>
          <a:prstGeom prst="rect">
            <a:avLst/>
          </a:prstGeom>
          <a:noFill/>
        </p:spPr>
        <p:txBody>
          <a:bodyPr wrap="square" rtlCol="0">
            <a:spAutoFit/>
          </a:bodyPr>
          <a:lstStyle/>
          <a:p>
            <a:r>
              <a:rPr lang="en-US" sz="2400" dirty="0"/>
              <a:t>Attention to transfer</a:t>
            </a:r>
          </a:p>
        </p:txBody>
      </p:sp>
      <p:sp>
        <p:nvSpPr>
          <p:cNvPr id="13" name="TextBox 12">
            <a:extLst>
              <a:ext uri="{FF2B5EF4-FFF2-40B4-BE49-F238E27FC236}">
                <a16:creationId xmlns:a16="http://schemas.microsoft.com/office/drawing/2014/main" id="{0C88CD19-999E-BF91-71B7-EA67F9B1580A}"/>
              </a:ext>
            </a:extLst>
          </p:cNvPr>
          <p:cNvSpPr txBox="1"/>
          <p:nvPr/>
        </p:nvSpPr>
        <p:spPr>
          <a:xfrm>
            <a:off x="559369" y="3962251"/>
            <a:ext cx="2767064" cy="461665"/>
          </a:xfrm>
          <a:prstGeom prst="rect">
            <a:avLst/>
          </a:prstGeom>
          <a:noFill/>
        </p:spPr>
        <p:txBody>
          <a:bodyPr wrap="square" rtlCol="0">
            <a:spAutoFit/>
          </a:bodyPr>
          <a:lstStyle/>
          <a:p>
            <a:r>
              <a:rPr lang="en-US" sz="2400" dirty="0"/>
              <a:t>Comprehensiveness</a:t>
            </a:r>
          </a:p>
        </p:txBody>
      </p:sp>
      <p:sp>
        <p:nvSpPr>
          <p:cNvPr id="14" name="TextBox 13">
            <a:extLst>
              <a:ext uri="{FF2B5EF4-FFF2-40B4-BE49-F238E27FC236}">
                <a16:creationId xmlns:a16="http://schemas.microsoft.com/office/drawing/2014/main" id="{93D1E42B-A608-2BF9-8587-4A55FC1F3734}"/>
              </a:ext>
            </a:extLst>
          </p:cNvPr>
          <p:cNvSpPr txBox="1"/>
          <p:nvPr/>
        </p:nvSpPr>
        <p:spPr>
          <a:xfrm>
            <a:off x="559369" y="4495502"/>
            <a:ext cx="2767064" cy="830997"/>
          </a:xfrm>
          <a:prstGeom prst="rect">
            <a:avLst/>
          </a:prstGeom>
          <a:noFill/>
        </p:spPr>
        <p:txBody>
          <a:bodyPr wrap="square" rtlCol="0">
            <a:spAutoFit/>
          </a:bodyPr>
          <a:lstStyle/>
          <a:p>
            <a:r>
              <a:rPr lang="en-US" sz="2400" dirty="0"/>
              <a:t>Behavioral and Academic Support</a:t>
            </a:r>
          </a:p>
        </p:txBody>
      </p:sp>
      <p:sp>
        <p:nvSpPr>
          <p:cNvPr id="15" name="TextBox 14">
            <a:extLst>
              <a:ext uri="{FF2B5EF4-FFF2-40B4-BE49-F238E27FC236}">
                <a16:creationId xmlns:a16="http://schemas.microsoft.com/office/drawing/2014/main" id="{C7291BB5-7443-135A-2DD9-723E475C1BEE}"/>
              </a:ext>
            </a:extLst>
          </p:cNvPr>
          <p:cNvSpPr txBox="1"/>
          <p:nvPr/>
        </p:nvSpPr>
        <p:spPr>
          <a:xfrm>
            <a:off x="559369" y="5398085"/>
            <a:ext cx="2767064" cy="461665"/>
          </a:xfrm>
          <a:prstGeom prst="rect">
            <a:avLst/>
          </a:prstGeom>
          <a:noFill/>
        </p:spPr>
        <p:txBody>
          <a:bodyPr wrap="square" rtlCol="0">
            <a:spAutoFit/>
          </a:bodyPr>
          <a:lstStyle/>
          <a:p>
            <a:r>
              <a:rPr lang="en-US" sz="2400" dirty="0"/>
              <a:t>Individualization</a:t>
            </a:r>
          </a:p>
        </p:txBody>
      </p:sp>
      <p:pic>
        <p:nvPicPr>
          <p:cNvPr id="5" name="Picture 4" descr="The NCII Intervention Intensification Strategy Checklist">
            <a:extLst>
              <a:ext uri="{FF2B5EF4-FFF2-40B4-BE49-F238E27FC236}">
                <a16:creationId xmlns:a16="http://schemas.microsoft.com/office/drawing/2014/main" id="{1EBADC30-C773-A427-7514-92788DA346A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53921" y="1109880"/>
            <a:ext cx="3600409" cy="4657209"/>
          </a:xfrm>
          <a:prstGeom prst="rect">
            <a:avLst/>
          </a:prstGeom>
          <a:ln>
            <a:solidFill>
              <a:schemeClr val="tx1"/>
            </a:solidFill>
          </a:ln>
        </p:spPr>
      </p:pic>
      <p:sp>
        <p:nvSpPr>
          <p:cNvPr id="6" name="TextBox 5">
            <a:extLst>
              <a:ext uri="{FF2B5EF4-FFF2-40B4-BE49-F238E27FC236}">
                <a16:creationId xmlns:a16="http://schemas.microsoft.com/office/drawing/2014/main" id="{8F68C32D-CC66-4559-7BAE-36213936B505}"/>
              </a:ext>
            </a:extLst>
          </p:cNvPr>
          <p:cNvSpPr txBox="1"/>
          <p:nvPr/>
        </p:nvSpPr>
        <p:spPr>
          <a:xfrm>
            <a:off x="3395485" y="5767089"/>
            <a:ext cx="4117282" cy="307777"/>
          </a:xfrm>
          <a:prstGeom prst="rect">
            <a:avLst/>
          </a:prstGeom>
          <a:solidFill>
            <a:schemeClr val="bg2"/>
          </a:solidFill>
          <a:ln>
            <a:solidFill>
              <a:schemeClr val="tx2"/>
            </a:solidFill>
          </a:ln>
        </p:spPr>
        <p:txBody>
          <a:bodyPr wrap="square" rtlCol="0">
            <a:spAutoFit/>
          </a:bodyPr>
          <a:lstStyle/>
          <a:p>
            <a:pPr algn="ctr"/>
            <a:r>
              <a:rPr lang="en-US" sz="1400">
                <a:hlinkClick r:id="rId4"/>
              </a:rPr>
              <a:t>Intervention Intensification Strategy Checklist</a:t>
            </a:r>
            <a:endParaRPr lang="en-US" sz="1400"/>
          </a:p>
        </p:txBody>
      </p:sp>
      <p:cxnSp>
        <p:nvCxnSpPr>
          <p:cNvPr id="9" name="Straight Arrow Connector 8" descr="Arrow connecting step 4 to intervention adaptation in the DBI graphic"/>
          <p:cNvCxnSpPr>
            <a:cxnSpLocks/>
          </p:cNvCxnSpPr>
          <p:nvPr/>
        </p:nvCxnSpPr>
        <p:spPr>
          <a:xfrm flipV="1">
            <a:off x="7350990" y="4728581"/>
            <a:ext cx="771860" cy="64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2F11A528-2E65-4CE4-8CEE-69A883B4EA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2767" y="1109880"/>
            <a:ext cx="4547997" cy="5474380"/>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31</a:t>
            </a:fld>
            <a:endParaRPr lang="en-US"/>
          </a:p>
        </p:txBody>
      </p:sp>
    </p:spTree>
    <p:extLst>
      <p:ext uri="{BB962C8B-B14F-4D97-AF65-F5344CB8AC3E}">
        <p14:creationId xmlns:p14="http://schemas.microsoft.com/office/powerpoint/2010/main" val="227003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P spid="12" grpId="0"/>
      <p:bldP spid="13"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76" y="131156"/>
            <a:ext cx="11276076" cy="1280160"/>
          </a:xfrm>
        </p:spPr>
        <p:txBody>
          <a:bodyPr>
            <a:normAutofit/>
          </a:bodyPr>
          <a:lstStyle/>
          <a:p>
            <a:r>
              <a:rPr lang="en-US" dirty="0"/>
              <a:t>Implementation Monitoring: Was the adapted intervention delivered with fidelity? </a:t>
            </a:r>
          </a:p>
        </p:txBody>
      </p:sp>
      <p:sp>
        <p:nvSpPr>
          <p:cNvPr id="7" name="Content Placeholder 6">
            <a:extLst>
              <a:ext uri="{FF2B5EF4-FFF2-40B4-BE49-F238E27FC236}">
                <a16:creationId xmlns:a16="http://schemas.microsoft.com/office/drawing/2014/main" id="{46C7CC88-C8BA-4590-A2D4-CA3305176C6D}"/>
              </a:ext>
            </a:extLst>
          </p:cNvPr>
          <p:cNvSpPr>
            <a:spLocks noGrp="1"/>
          </p:cNvSpPr>
          <p:nvPr>
            <p:ph sz="quarter" idx="15"/>
          </p:nvPr>
        </p:nvSpPr>
        <p:spPr>
          <a:xfrm>
            <a:off x="457200" y="1791572"/>
            <a:ext cx="3833246" cy="3943306"/>
          </a:xfrm>
        </p:spPr>
        <p:txBody>
          <a:bodyPr/>
          <a:lstStyle/>
          <a:p>
            <a:r>
              <a:rPr lang="en-US"/>
              <a:t>Fidelity is still important!</a:t>
            </a:r>
          </a:p>
          <a:p>
            <a:pPr lvl="1"/>
            <a:r>
              <a:rPr lang="en-US"/>
              <a:t>Focus on fidelity to the adapted student plan. </a:t>
            </a:r>
          </a:p>
        </p:txBody>
      </p:sp>
      <p:pic>
        <p:nvPicPr>
          <p:cNvPr id="10" name="Picture 9">
            <a:extLst>
              <a:ext uri="{FF2B5EF4-FFF2-40B4-BE49-F238E27FC236}">
                <a16:creationId xmlns:a16="http://schemas.microsoft.com/office/drawing/2014/main" id="{76707D4D-312A-40F7-B25F-030837C4EE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49852" y="2953471"/>
            <a:ext cx="2292295" cy="951058"/>
          </a:xfrm>
          <a:prstGeom prst="rect">
            <a:avLst/>
          </a:prstGeom>
        </p:spPr>
      </p:pic>
      <p:pic>
        <p:nvPicPr>
          <p:cNvPr id="4" name="Picture 3" descr="Screenshot of the DBI Implementation Log handout available in the workbook ">
            <a:extLst>
              <a:ext uri="{FF2B5EF4-FFF2-40B4-BE49-F238E27FC236}">
                <a16:creationId xmlns:a16="http://schemas.microsoft.com/office/drawing/2014/main" id="{66B68C34-B1BD-4F41-86DB-BDF7495F6BFA}"/>
              </a:ext>
            </a:extLst>
          </p:cNvPr>
          <p:cNvPicPr>
            <a:picLocks noChangeAspect="1"/>
          </p:cNvPicPr>
          <p:nvPr/>
        </p:nvPicPr>
        <p:blipFill rotWithShape="1">
          <a:blip r:embed="rId4"/>
          <a:srcRect t="2109"/>
          <a:stretch/>
        </p:blipFill>
        <p:spPr>
          <a:xfrm>
            <a:off x="4505168" y="1656942"/>
            <a:ext cx="4013833" cy="4248868"/>
          </a:xfrm>
          <a:prstGeom prst="rect">
            <a:avLst/>
          </a:prstGeom>
          <a:ln>
            <a:solidFill>
              <a:schemeClr val="tx1"/>
            </a:solidFill>
          </a:ln>
        </p:spPr>
      </p:pic>
      <p:pic>
        <p:nvPicPr>
          <p:cNvPr id="9" name="Picture 8" descr="The NCII Intervention Plan template for small groups or individual students">
            <a:extLst>
              <a:ext uri="{FF2B5EF4-FFF2-40B4-BE49-F238E27FC236}">
                <a16:creationId xmlns:a16="http://schemas.microsoft.com/office/drawing/2014/main" id="{CB0E83F1-4B70-4546-997C-3FDDFEC9344F}"/>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3864" y="1898114"/>
            <a:ext cx="4940554" cy="3778444"/>
          </a:xfrm>
          <a:prstGeom prst="rect">
            <a:avLst/>
          </a:prstGeom>
          <a:ln>
            <a:solidFill>
              <a:schemeClr val="tx1"/>
            </a:solidFill>
          </a:ln>
        </p:spPr>
      </p:pic>
      <p:sp>
        <p:nvSpPr>
          <p:cNvPr id="5" name="TextBox 4">
            <a:extLst>
              <a:ext uri="{FF2B5EF4-FFF2-40B4-BE49-F238E27FC236}">
                <a16:creationId xmlns:a16="http://schemas.microsoft.com/office/drawing/2014/main" id="{D9E9960E-F440-78D8-F13E-A17DBF9D12D6}"/>
              </a:ext>
            </a:extLst>
          </p:cNvPr>
          <p:cNvSpPr txBox="1"/>
          <p:nvPr/>
        </p:nvSpPr>
        <p:spPr>
          <a:xfrm>
            <a:off x="8282609" y="5692739"/>
            <a:ext cx="2398643" cy="369332"/>
          </a:xfrm>
          <a:prstGeom prst="rect">
            <a:avLst/>
          </a:prstGeom>
          <a:solidFill>
            <a:schemeClr val="bg2"/>
          </a:solidFill>
          <a:ln>
            <a:solidFill>
              <a:schemeClr val="tx2"/>
            </a:solidFill>
          </a:ln>
        </p:spPr>
        <p:txBody>
          <a:bodyPr wrap="square" rtlCol="0">
            <a:spAutoFit/>
          </a:bodyPr>
          <a:lstStyle/>
          <a:p>
            <a:pPr algn="ctr"/>
            <a:r>
              <a:rPr lang="en-US">
                <a:hlinkClick r:id="rId6"/>
              </a:rPr>
              <a:t>Fidelity Tools</a:t>
            </a:r>
            <a:endParaRPr lang="en-US"/>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4D1B2-26D5-48CC-9B16-6583E954EFA6}" type="slidenum">
              <a:rPr kumimoji="0" lang="en-US" sz="1000" b="0" i="0" u="none" strike="noStrike" kern="1200" cap="none" spc="0" normalizeH="0" baseline="0" noProof="0" smtClean="0">
                <a:ln>
                  <a:noFill/>
                </a:ln>
                <a:solidFill>
                  <a:srgbClr val="262626"/>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srgbClr val="262626"/>
              </a:solidFill>
              <a:effectLst/>
              <a:uLnTx/>
              <a:uFillTx/>
              <a:latin typeface="Arial"/>
            </a:endParaRPr>
          </a:p>
        </p:txBody>
      </p:sp>
    </p:spTree>
    <p:extLst>
      <p:ext uri="{BB962C8B-B14F-4D97-AF65-F5344CB8AC3E}">
        <p14:creationId xmlns:p14="http://schemas.microsoft.com/office/powerpoint/2010/main" val="3058156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DBI Step 5: Did the change work? </a:t>
            </a:r>
          </a:p>
        </p:txBody>
      </p:sp>
      <p:sp>
        <p:nvSpPr>
          <p:cNvPr id="2" name="Content Placeholder 1"/>
          <p:cNvSpPr>
            <a:spLocks noGrp="1"/>
          </p:cNvSpPr>
          <p:nvPr>
            <p:ph idx="4294967295"/>
          </p:nvPr>
        </p:nvSpPr>
        <p:spPr>
          <a:xfrm>
            <a:off x="670361" y="4236728"/>
            <a:ext cx="5075238" cy="1789106"/>
          </a:xfrm>
        </p:spPr>
        <p:txBody>
          <a:bodyPr>
            <a:normAutofit/>
          </a:bodyPr>
          <a:lstStyle/>
          <a:p>
            <a:pPr marL="0" indent="0">
              <a:buNone/>
            </a:pPr>
            <a:r>
              <a:rPr lang="en-US" sz="2800"/>
              <a:t>STEP 5: Monitor the student’s response to the adaptation (at least 4–6 data points).</a:t>
            </a:r>
          </a:p>
        </p:txBody>
      </p:sp>
      <p:cxnSp>
        <p:nvCxnSpPr>
          <p:cNvPr id="8" name="Straight Arrow Connector 7" descr="Arrow connecting step 5 to progress monitoring in the DBI graphic"/>
          <p:cNvCxnSpPr>
            <a:cxnSpLocks/>
          </p:cNvCxnSpPr>
          <p:nvPr/>
        </p:nvCxnSpPr>
        <p:spPr>
          <a:xfrm>
            <a:off x="6356483" y="5504444"/>
            <a:ext cx="10510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8B9E698E-CF63-4A65-8971-39349D007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512" y="1032936"/>
            <a:ext cx="4420132" cy="5320470"/>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33</a:t>
            </a:fld>
            <a:endParaRPr lang="en-US"/>
          </a:p>
        </p:txBody>
      </p:sp>
    </p:spTree>
    <p:extLst>
      <p:ext uri="{BB962C8B-B14F-4D97-AF65-F5344CB8AC3E}">
        <p14:creationId xmlns:p14="http://schemas.microsoft.com/office/powerpoint/2010/main" val="1205638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Academics: Is the student responding to the adapted intervention? </a:t>
            </a:r>
          </a:p>
        </p:txBody>
      </p:sp>
      <p:graphicFrame>
        <p:nvGraphicFramePr>
          <p:cNvPr id="8" name="Content Placeholder 7" descr="Example progress monitoring graph that shows a student's data points below their goal line after the first intervention. After an adaptation to the intervention, the student's data points increase a little, but are still below the goal line."/>
          <p:cNvGraphicFramePr>
            <a:graphicFrameLocks noGrp="1"/>
          </p:cNvGraphicFramePr>
          <p:nvPr>
            <p:ph idx="4294967295"/>
            <p:extLst>
              <p:ext uri="{D42A27DB-BD31-4B8C-83A1-F6EECF244321}">
                <p14:modId xmlns:p14="http://schemas.microsoft.com/office/powerpoint/2010/main" val="2655920623"/>
              </p:ext>
            </p:extLst>
          </p:nvPr>
        </p:nvGraphicFramePr>
        <p:xfrm>
          <a:off x="1956478" y="1563044"/>
          <a:ext cx="8578850" cy="3731911"/>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descr="The red star indicates the student's baseline score, the green star indicates their goal, and the goal line connects them">
            <a:extLst>
              <a:ext uri="{FF2B5EF4-FFF2-40B4-BE49-F238E27FC236}">
                <a16:creationId xmlns:a16="http://schemas.microsoft.com/office/drawing/2014/main" id="{AF8811C8-4E65-6513-4311-77CA2D019D69}"/>
              </a:ext>
            </a:extLst>
          </p:cNvPr>
          <p:cNvGrpSpPr/>
          <p:nvPr/>
        </p:nvGrpSpPr>
        <p:grpSpPr>
          <a:xfrm>
            <a:off x="2712267" y="1876409"/>
            <a:ext cx="7067273" cy="2558883"/>
            <a:chOff x="2712267" y="1876409"/>
            <a:chExt cx="7067273" cy="2558883"/>
          </a:xfrm>
        </p:grpSpPr>
        <p:sp>
          <p:nvSpPr>
            <p:cNvPr id="9" name="5-Point Star 8">
              <a:extLst>
                <a:ext uri="{C183D7F6-B498-43B3-948B-1728B52AA6E4}">
                  <adec:decorative xmlns:adec="http://schemas.microsoft.com/office/drawing/2017/decorative" val="1"/>
                </a:ext>
              </a:extLst>
            </p:cNvPr>
            <p:cNvSpPr/>
            <p:nvPr/>
          </p:nvSpPr>
          <p:spPr>
            <a:xfrm>
              <a:off x="9482729" y="1876409"/>
              <a:ext cx="296811" cy="280834"/>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1" name="Straight Connector 10">
              <a:extLst>
                <a:ext uri="{C183D7F6-B498-43B3-948B-1728B52AA6E4}">
                  <adec:decorative xmlns:adec="http://schemas.microsoft.com/office/drawing/2017/decorative" val="1"/>
                </a:ext>
              </a:extLst>
            </p:cNvPr>
            <p:cNvCxnSpPr>
              <a:cxnSpLocks/>
              <a:endCxn id="9" idx="2"/>
            </p:cNvCxnSpPr>
            <p:nvPr/>
          </p:nvCxnSpPr>
          <p:spPr>
            <a:xfrm flipV="1">
              <a:off x="2860672" y="2157242"/>
              <a:ext cx="6678743" cy="21043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5-Point Star 9">
              <a:extLst>
                <a:ext uri="{C183D7F6-B498-43B3-948B-1728B52AA6E4}">
                  <adec:decorative xmlns:adec="http://schemas.microsoft.com/office/drawing/2017/decorative" val="1"/>
                </a:ext>
              </a:extLst>
            </p:cNvPr>
            <p:cNvSpPr/>
            <p:nvPr/>
          </p:nvSpPr>
          <p:spPr>
            <a:xfrm>
              <a:off x="2712267" y="4154458"/>
              <a:ext cx="296811" cy="28083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5" name="Group 4" descr="This line indicates when the intervention began">
            <a:extLst>
              <a:ext uri="{FF2B5EF4-FFF2-40B4-BE49-F238E27FC236}">
                <a16:creationId xmlns:a16="http://schemas.microsoft.com/office/drawing/2014/main" id="{17093507-7E0C-8ED3-836E-4E8D597AFD61}"/>
              </a:ext>
            </a:extLst>
          </p:cNvPr>
          <p:cNvGrpSpPr/>
          <p:nvPr/>
        </p:nvGrpSpPr>
        <p:grpSpPr>
          <a:xfrm>
            <a:off x="2421751" y="2157243"/>
            <a:ext cx="1593321" cy="2913629"/>
            <a:chOff x="2421751" y="2157243"/>
            <a:chExt cx="1593321" cy="2913629"/>
          </a:xfrm>
        </p:grpSpPr>
        <p:sp>
          <p:nvSpPr>
            <p:cNvPr id="2" name="TextBox 1"/>
            <p:cNvSpPr txBox="1"/>
            <p:nvPr/>
          </p:nvSpPr>
          <p:spPr>
            <a:xfrm>
              <a:off x="2421751" y="2157243"/>
              <a:ext cx="1593321" cy="369332"/>
            </a:xfrm>
            <a:prstGeom prst="rect">
              <a:avLst/>
            </a:prstGeom>
            <a:noFill/>
          </p:spPr>
          <p:txBody>
            <a:bodyPr wrap="square" rtlCol="0">
              <a:spAutoFit/>
            </a:bodyPr>
            <a:lstStyle/>
            <a:p>
              <a:r>
                <a:rPr lang="en-US" b="1"/>
                <a:t>Intervention</a:t>
              </a:r>
            </a:p>
          </p:txBody>
        </p:sp>
        <p:cxnSp>
          <p:nvCxnSpPr>
            <p:cNvPr id="6" name="Straight Connector 5">
              <a:extLst>
                <a:ext uri="{C183D7F6-B498-43B3-948B-1728B52AA6E4}">
                  <adec:decorative xmlns:adec="http://schemas.microsoft.com/office/drawing/2017/decorative" val="1"/>
                </a:ext>
              </a:extLst>
            </p:cNvPr>
            <p:cNvCxnSpPr>
              <a:cxnSpLocks/>
            </p:cNvCxnSpPr>
            <p:nvPr/>
          </p:nvCxnSpPr>
          <p:spPr>
            <a:xfrm>
              <a:off x="3009077" y="2700140"/>
              <a:ext cx="0" cy="237073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descr="This is the trend line of the student's progress during the initial intervention phase">
            <a:extLst>
              <a:ext uri="{FF2B5EF4-FFF2-40B4-BE49-F238E27FC236}">
                <a16:creationId xmlns:a16="http://schemas.microsoft.com/office/drawing/2014/main" id="{DE9AA305-5F09-E698-22F8-1A74CE059DB4}"/>
              </a:ext>
            </a:extLst>
          </p:cNvPr>
          <p:cNvGrpSpPr/>
          <p:nvPr/>
        </p:nvGrpSpPr>
        <p:grpSpPr>
          <a:xfrm>
            <a:off x="3009077" y="4216646"/>
            <a:ext cx="1101582" cy="165798"/>
            <a:chOff x="3009077" y="4216646"/>
            <a:chExt cx="1101582" cy="165798"/>
          </a:xfrm>
        </p:grpSpPr>
        <p:sp>
          <p:nvSpPr>
            <p:cNvPr id="13" name="Oval 12">
              <a:extLst>
                <a:ext uri="{C183D7F6-B498-43B3-948B-1728B52AA6E4}">
                  <adec:decorative xmlns:adec="http://schemas.microsoft.com/office/drawing/2017/decorative" val="1"/>
                </a:ext>
              </a:extLst>
            </p:cNvPr>
            <p:cNvSpPr/>
            <p:nvPr/>
          </p:nvSpPr>
          <p:spPr>
            <a:xfrm>
              <a:off x="3043384" y="4216646"/>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C183D7F6-B498-43B3-948B-1728B52AA6E4}">
                  <adec:decorative xmlns:adec="http://schemas.microsoft.com/office/drawing/2017/decorative" val="1"/>
                </a:ext>
              </a:extLst>
            </p:cNvPr>
            <p:cNvSpPr/>
            <p:nvPr/>
          </p:nvSpPr>
          <p:spPr>
            <a:xfrm>
              <a:off x="3177209" y="4306858"/>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C183D7F6-B498-43B3-948B-1728B52AA6E4}">
                  <adec:decorative xmlns:adec="http://schemas.microsoft.com/office/drawing/2017/decorative" val="1"/>
                </a:ext>
              </a:extLst>
            </p:cNvPr>
            <p:cNvSpPr/>
            <p:nvPr/>
          </p:nvSpPr>
          <p:spPr>
            <a:xfrm>
              <a:off x="3436780" y="4245898"/>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C183D7F6-B498-43B3-948B-1728B52AA6E4}">
                  <adec:decorative xmlns:adec="http://schemas.microsoft.com/office/drawing/2017/decorative" val="1"/>
                </a:ext>
              </a:extLst>
            </p:cNvPr>
            <p:cNvSpPr/>
            <p:nvPr/>
          </p:nvSpPr>
          <p:spPr>
            <a:xfrm>
              <a:off x="3660894" y="4251705"/>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C183D7F6-B498-43B3-948B-1728B52AA6E4}">
                  <adec:decorative xmlns:adec="http://schemas.microsoft.com/office/drawing/2017/decorative" val="1"/>
                </a:ext>
              </a:extLst>
            </p:cNvPr>
            <p:cNvSpPr/>
            <p:nvPr/>
          </p:nvSpPr>
          <p:spPr>
            <a:xfrm>
              <a:off x="3923632" y="4260860"/>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C183D7F6-B498-43B3-948B-1728B52AA6E4}">
                  <adec:decorative xmlns:adec="http://schemas.microsoft.com/office/drawing/2017/decorative" val="1"/>
                </a:ext>
              </a:extLst>
            </p:cNvPr>
            <p:cNvCxnSpPr/>
            <p:nvPr/>
          </p:nvCxnSpPr>
          <p:spPr>
            <a:xfrm>
              <a:off x="3009077" y="4267702"/>
              <a:ext cx="1101582" cy="5378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7" name="Group 6" descr="This line indicates when Adaptation 1 occurred">
            <a:extLst>
              <a:ext uri="{FF2B5EF4-FFF2-40B4-BE49-F238E27FC236}">
                <a16:creationId xmlns:a16="http://schemas.microsoft.com/office/drawing/2014/main" id="{CC9B6E2D-354A-2DF3-A509-36C70A49FCD4}"/>
              </a:ext>
            </a:extLst>
          </p:cNvPr>
          <p:cNvGrpSpPr/>
          <p:nvPr/>
        </p:nvGrpSpPr>
        <p:grpSpPr>
          <a:xfrm>
            <a:off x="4110659" y="2468418"/>
            <a:ext cx="2343463" cy="2602454"/>
            <a:chOff x="4110659" y="2468418"/>
            <a:chExt cx="2343463" cy="2602454"/>
          </a:xfrm>
        </p:grpSpPr>
        <p:sp>
          <p:nvSpPr>
            <p:cNvPr id="27" name="TextBox 26"/>
            <p:cNvSpPr txBox="1"/>
            <p:nvPr/>
          </p:nvSpPr>
          <p:spPr>
            <a:xfrm>
              <a:off x="4941682" y="2468418"/>
              <a:ext cx="1512440" cy="707886"/>
            </a:xfrm>
            <a:prstGeom prst="rect">
              <a:avLst/>
            </a:prstGeom>
            <a:solidFill>
              <a:schemeClr val="bg1"/>
            </a:solidFill>
            <a:ln w="57150">
              <a:solidFill>
                <a:schemeClr val="tx1"/>
              </a:solidFill>
            </a:ln>
          </p:spPr>
          <p:txBody>
            <a:bodyPr wrap="square" rtlCol="0">
              <a:spAutoFit/>
            </a:bodyPr>
            <a:lstStyle/>
            <a:p>
              <a:r>
                <a:rPr lang="en-US" sz="2000"/>
                <a:t>Adaption 1 Phase Line</a:t>
              </a:r>
            </a:p>
          </p:txBody>
        </p:sp>
        <p:cxnSp>
          <p:nvCxnSpPr>
            <p:cNvPr id="25" name="Straight Connector 24">
              <a:extLst>
                <a:ext uri="{C183D7F6-B498-43B3-948B-1728B52AA6E4}">
                  <adec:decorative xmlns:adec="http://schemas.microsoft.com/office/drawing/2017/decorative" val="1"/>
                </a:ext>
              </a:extLst>
            </p:cNvPr>
            <p:cNvCxnSpPr>
              <a:cxnSpLocks/>
            </p:cNvCxnSpPr>
            <p:nvPr/>
          </p:nvCxnSpPr>
          <p:spPr>
            <a:xfrm>
              <a:off x="4110659" y="2700140"/>
              <a:ext cx="0" cy="2370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C183D7F6-B498-43B3-948B-1728B52AA6E4}">
                  <adec:decorative xmlns:adec="http://schemas.microsoft.com/office/drawing/2017/decorative" val="1"/>
                </a:ext>
              </a:extLst>
            </p:cNvPr>
            <p:cNvCxnSpPr/>
            <p:nvPr/>
          </p:nvCxnSpPr>
          <p:spPr>
            <a:xfrm flipH="1">
              <a:off x="4239118" y="2905766"/>
              <a:ext cx="695559" cy="2209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descr="This is the trend line of the student's progress during the adaptation 1 phase">
            <a:extLst>
              <a:ext uri="{FF2B5EF4-FFF2-40B4-BE49-F238E27FC236}">
                <a16:creationId xmlns:a16="http://schemas.microsoft.com/office/drawing/2014/main" id="{CA5740F7-61F1-33A5-3A4C-0DD4C5BFD121}"/>
              </a:ext>
            </a:extLst>
          </p:cNvPr>
          <p:cNvGrpSpPr/>
          <p:nvPr/>
        </p:nvGrpSpPr>
        <p:grpSpPr>
          <a:xfrm>
            <a:off x="4278791" y="4010334"/>
            <a:ext cx="1975595" cy="311150"/>
            <a:chOff x="4278791" y="4010334"/>
            <a:chExt cx="1975595" cy="311150"/>
          </a:xfrm>
        </p:grpSpPr>
        <p:sp>
          <p:nvSpPr>
            <p:cNvPr id="19" name="Oval 18">
              <a:extLst>
                <a:ext uri="{C183D7F6-B498-43B3-948B-1728B52AA6E4}">
                  <adec:decorative xmlns:adec="http://schemas.microsoft.com/office/drawing/2017/decorative" val="1"/>
                </a:ext>
              </a:extLst>
            </p:cNvPr>
            <p:cNvSpPr/>
            <p:nvPr/>
          </p:nvSpPr>
          <p:spPr>
            <a:xfrm>
              <a:off x="4334956" y="4185274"/>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C183D7F6-B498-43B3-948B-1728B52AA6E4}">
                  <adec:decorative xmlns:adec="http://schemas.microsoft.com/office/drawing/2017/decorative" val="1"/>
                </a:ext>
              </a:extLst>
            </p:cNvPr>
            <p:cNvSpPr/>
            <p:nvPr/>
          </p:nvSpPr>
          <p:spPr>
            <a:xfrm>
              <a:off x="5283600" y="4068971"/>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C183D7F6-B498-43B3-948B-1728B52AA6E4}">
                  <adec:decorative xmlns:adec="http://schemas.microsoft.com/office/drawing/2017/decorative" val="1"/>
                </a:ext>
              </a:extLst>
            </p:cNvPr>
            <p:cNvSpPr/>
            <p:nvPr/>
          </p:nvSpPr>
          <p:spPr>
            <a:xfrm>
              <a:off x="5055185" y="4089186"/>
              <a:ext cx="9144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C183D7F6-B498-43B3-948B-1728B52AA6E4}">
                  <adec:decorative xmlns:adec="http://schemas.microsoft.com/office/drawing/2017/decorative" val="1"/>
                </a:ext>
              </a:extLst>
            </p:cNvPr>
            <p:cNvSpPr/>
            <p:nvPr/>
          </p:nvSpPr>
          <p:spPr>
            <a:xfrm>
              <a:off x="4807229" y="4170312"/>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C183D7F6-B498-43B3-948B-1728B52AA6E4}">
                  <adec:decorative xmlns:adec="http://schemas.microsoft.com/office/drawing/2017/decorative" val="1"/>
                </a:ext>
              </a:extLst>
            </p:cNvPr>
            <p:cNvSpPr/>
            <p:nvPr/>
          </p:nvSpPr>
          <p:spPr>
            <a:xfrm>
              <a:off x="4578615" y="4245898"/>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C183D7F6-B498-43B3-948B-1728B52AA6E4}">
                  <adec:decorative xmlns:adec="http://schemas.microsoft.com/office/drawing/2017/decorative" val="1"/>
                </a:ext>
              </a:extLst>
            </p:cNvPr>
            <p:cNvCxnSpPr/>
            <p:nvPr/>
          </p:nvCxnSpPr>
          <p:spPr>
            <a:xfrm flipV="1">
              <a:off x="4278791" y="4010334"/>
              <a:ext cx="1975595" cy="25736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34</a:t>
            </a:fld>
            <a:endParaRPr lang="en-US">
              <a:solidFill>
                <a:srgbClr val="FFFFFF">
                  <a:lumMod val="75000"/>
                </a:srgbClr>
              </a:solidFill>
            </a:endParaRPr>
          </a:p>
        </p:txBody>
      </p:sp>
    </p:spTree>
    <p:extLst>
      <p:ext uri="{BB962C8B-B14F-4D97-AF65-F5344CB8AC3E}">
        <p14:creationId xmlns:p14="http://schemas.microsoft.com/office/powerpoint/2010/main" val="2638319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title" idx="4294967295"/>
          </p:nvPr>
        </p:nvSpPr>
        <p:spPr>
          <a:xfrm>
            <a:off x="577850" y="4040188"/>
            <a:ext cx="5075238" cy="17891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Calibri"/>
                <a:cs typeface="Calibri"/>
              </a:rPr>
              <a:t>DBI is an ongoing process based on the student’s responsiveness to SDI</a:t>
            </a:r>
          </a:p>
        </p:txBody>
      </p:sp>
      <p:cxnSp>
        <p:nvCxnSpPr>
          <p:cNvPr id="8" name="Straight Arrow Connector 7" descr="Arrow connecting step 5 to progress monitoring in the DBI graphic"/>
          <p:cNvCxnSpPr>
            <a:cxnSpLocks/>
          </p:cNvCxnSpPr>
          <p:nvPr/>
        </p:nvCxnSpPr>
        <p:spPr>
          <a:xfrm>
            <a:off x="6727091" y="4934601"/>
            <a:ext cx="10510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8B9E698E-CF63-4A65-8971-39349D007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512" y="1032936"/>
            <a:ext cx="4420132" cy="5320470"/>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35</a:t>
            </a:fld>
            <a:endParaRPr lang="en-US"/>
          </a:p>
        </p:txBody>
      </p:sp>
    </p:spTree>
    <p:extLst>
      <p:ext uri="{BB962C8B-B14F-4D97-AF65-F5344CB8AC3E}">
        <p14:creationId xmlns:p14="http://schemas.microsoft.com/office/powerpoint/2010/main" val="2290985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984" y="412671"/>
            <a:ext cx="11312765" cy="670438"/>
          </a:xfrm>
        </p:spPr>
        <p:txBody>
          <a:bodyPr>
            <a:noAutofit/>
          </a:bodyPr>
          <a:lstStyle/>
          <a:p>
            <a:r>
              <a:rPr lang="en-US" dirty="0"/>
              <a:t>The Ongoing Process of SDI</a:t>
            </a:r>
          </a:p>
        </p:txBody>
      </p:sp>
      <p:graphicFrame>
        <p:nvGraphicFramePr>
          <p:cNvPr id="8" name="Content Placeholder 7" descr="This graph shows how adaptations are used to improve student reading fluency to get closer to the goal line"/>
          <p:cNvGraphicFramePr>
            <a:graphicFrameLocks noGrp="1"/>
          </p:cNvGraphicFramePr>
          <p:nvPr>
            <p:ph sz="quarter" idx="15"/>
            <p:extLst>
              <p:ext uri="{D42A27DB-BD31-4B8C-83A1-F6EECF244321}">
                <p14:modId xmlns:p14="http://schemas.microsoft.com/office/powerpoint/2010/main" val="3362576371"/>
              </p:ext>
            </p:extLst>
          </p:nvPr>
        </p:nvGraphicFramePr>
        <p:xfrm>
          <a:off x="1535858" y="1152525"/>
          <a:ext cx="8389191" cy="4976676"/>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p:cNvSpPr txBox="1"/>
          <p:nvPr/>
        </p:nvSpPr>
        <p:spPr>
          <a:xfrm>
            <a:off x="1845449" y="2844225"/>
            <a:ext cx="2116952" cy="584775"/>
          </a:xfrm>
          <a:prstGeom prst="rect">
            <a:avLst/>
          </a:prstGeom>
          <a:noFill/>
        </p:spPr>
        <p:txBody>
          <a:bodyPr wrap="square" rtlCol="0">
            <a:spAutoFit/>
          </a:bodyPr>
          <a:lstStyle/>
          <a:p>
            <a:pPr algn="ctr"/>
            <a:r>
              <a:rPr lang="en-US" sz="1600" b="1"/>
              <a:t>Initiation of current IEP</a:t>
            </a:r>
          </a:p>
        </p:txBody>
      </p:sp>
      <p:sp>
        <p:nvSpPr>
          <p:cNvPr id="44" name="TextBox 43"/>
          <p:cNvSpPr txBox="1"/>
          <p:nvPr/>
        </p:nvSpPr>
        <p:spPr>
          <a:xfrm>
            <a:off x="4463489" y="2780190"/>
            <a:ext cx="1424443" cy="338554"/>
          </a:xfrm>
          <a:prstGeom prst="rect">
            <a:avLst/>
          </a:prstGeom>
          <a:noFill/>
        </p:spPr>
        <p:txBody>
          <a:bodyPr wrap="square" rtlCol="0">
            <a:spAutoFit/>
          </a:bodyPr>
          <a:lstStyle/>
          <a:p>
            <a:r>
              <a:rPr lang="en-US" sz="1600" b="1"/>
              <a:t>Adaptation 1</a:t>
            </a:r>
          </a:p>
        </p:txBody>
      </p:sp>
      <p:cxnSp>
        <p:nvCxnSpPr>
          <p:cNvPr id="26" name="Straight Connector 25" descr="This line shows the trend during adaptation 1"/>
          <p:cNvCxnSpPr>
            <a:cxnSpLocks/>
          </p:cNvCxnSpPr>
          <p:nvPr/>
        </p:nvCxnSpPr>
        <p:spPr>
          <a:xfrm flipV="1">
            <a:off x="4463489" y="4326599"/>
            <a:ext cx="1265115" cy="32160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039481" y="2569391"/>
            <a:ext cx="1497335" cy="338554"/>
          </a:xfrm>
          <a:prstGeom prst="rect">
            <a:avLst/>
          </a:prstGeom>
          <a:noFill/>
        </p:spPr>
        <p:txBody>
          <a:bodyPr wrap="square" rtlCol="0">
            <a:spAutoFit/>
          </a:bodyPr>
          <a:lstStyle/>
          <a:p>
            <a:r>
              <a:rPr lang="en-US" sz="1600" b="1"/>
              <a:t>Adaptation 2</a:t>
            </a:r>
          </a:p>
        </p:txBody>
      </p:sp>
      <p:cxnSp>
        <p:nvCxnSpPr>
          <p:cNvPr id="50" name="Straight Connector 49" descr="This line shows the trend for adaptation 2">
            <a:extLst>
              <a:ext uri="{FF2B5EF4-FFF2-40B4-BE49-F238E27FC236}">
                <a16:creationId xmlns:a16="http://schemas.microsoft.com/office/drawing/2014/main" id="{7998F1BA-2738-D104-ABAA-BF26D25E5F14}"/>
              </a:ext>
            </a:extLst>
          </p:cNvPr>
          <p:cNvCxnSpPr>
            <a:cxnSpLocks/>
          </p:cNvCxnSpPr>
          <p:nvPr/>
        </p:nvCxnSpPr>
        <p:spPr>
          <a:xfrm flipV="1">
            <a:off x="5932165" y="4121919"/>
            <a:ext cx="1497335" cy="19879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97794D5-A342-42A2-ABA5-767A96F63086}"/>
              </a:ext>
            </a:extLst>
          </p:cNvPr>
          <p:cNvSpPr txBox="1"/>
          <p:nvPr/>
        </p:nvSpPr>
        <p:spPr>
          <a:xfrm>
            <a:off x="7611570" y="2223880"/>
            <a:ext cx="1311259" cy="338554"/>
          </a:xfrm>
          <a:prstGeom prst="rect">
            <a:avLst/>
          </a:prstGeom>
          <a:noFill/>
        </p:spPr>
        <p:txBody>
          <a:bodyPr wrap="square" rtlCol="0">
            <a:spAutoFit/>
          </a:bodyPr>
          <a:lstStyle/>
          <a:p>
            <a:r>
              <a:rPr lang="en-US" sz="1600" b="1"/>
              <a:t>Adaptation 3</a:t>
            </a:r>
          </a:p>
        </p:txBody>
      </p:sp>
      <p:cxnSp>
        <p:nvCxnSpPr>
          <p:cNvPr id="34" name="Straight Connector 33" descr="This line shows the trend for adaptation 3, which shows the student's scores moving closer to the goal line, but not reaching the goal line."/>
          <p:cNvCxnSpPr>
            <a:cxnSpLocks/>
          </p:cNvCxnSpPr>
          <p:nvPr/>
        </p:nvCxnSpPr>
        <p:spPr>
          <a:xfrm flipV="1">
            <a:off x="7611570" y="3803809"/>
            <a:ext cx="1178124" cy="304037"/>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0F694B5-7325-45F0-A5CA-2BE38919E28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7982" y="11450815"/>
            <a:ext cx="8155459" cy="4295144"/>
          </a:xfrm>
          <a:prstGeom prst="rect">
            <a:avLst/>
          </a:prstGeom>
        </p:spPr>
      </p:pic>
      <p:sp>
        <p:nvSpPr>
          <p:cNvPr id="6" name="Slide Number Placeholder 5">
            <a:extLst>
              <a:ext uri="{FF2B5EF4-FFF2-40B4-BE49-F238E27FC236}">
                <a16:creationId xmlns:a16="http://schemas.microsoft.com/office/drawing/2014/main" id="{6CC5714B-4278-3557-E8A2-6A9B31D9F9C6}"/>
              </a:ext>
            </a:extLst>
          </p:cNvPr>
          <p:cNvSpPr>
            <a:spLocks noGrp="1"/>
          </p:cNvSpPr>
          <p:nvPr>
            <p:ph type="sldNum" sz="quarter" idx="14"/>
          </p:nvPr>
        </p:nvSpPr>
        <p:spPr/>
        <p:txBody>
          <a:bodyPr/>
          <a:lstStyle/>
          <a:p>
            <a:fld id="{99A20822-4A49-4D36-86E3-300BA48D3F00}" type="slidenum">
              <a:rPr lang="en-US" smtClean="0"/>
              <a:pPr/>
              <a:t>36</a:t>
            </a:fld>
            <a:endParaRPr lang="en-US"/>
          </a:p>
        </p:txBody>
      </p:sp>
    </p:spTree>
    <p:extLst>
      <p:ext uri="{BB962C8B-B14F-4D97-AF65-F5344CB8AC3E}">
        <p14:creationId xmlns:p14="http://schemas.microsoft.com/office/powerpoint/2010/main" val="98605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8300-042E-4FAF-9911-BA097341F541}"/>
              </a:ext>
            </a:extLst>
          </p:cNvPr>
          <p:cNvSpPr>
            <a:spLocks noGrp="1"/>
          </p:cNvSpPr>
          <p:nvPr>
            <p:ph type="title" idx="4294967295"/>
          </p:nvPr>
        </p:nvSpPr>
        <p:spPr>
          <a:xfrm>
            <a:off x="0" y="0"/>
            <a:ext cx="11276013" cy="1279525"/>
          </a:xfrm>
        </p:spPr>
        <p:txBody>
          <a:bodyPr>
            <a:normAutofit/>
          </a:bodyPr>
          <a:lstStyle/>
          <a:p>
            <a:r>
              <a:rPr lang="en-US" dirty="0"/>
              <a:t>Introduction to DBI and Intensive Intervention </a:t>
            </a:r>
          </a:p>
        </p:txBody>
      </p:sp>
      <p:pic>
        <p:nvPicPr>
          <p:cNvPr id="6" name="Picture 5" descr="The NCII Intensive Intervention web toolkit">
            <a:extLst>
              <a:ext uri="{FF2B5EF4-FFF2-40B4-BE49-F238E27FC236}">
                <a16:creationId xmlns:a16="http://schemas.microsoft.com/office/drawing/2014/main" id="{FF284425-E639-4031-8B37-9C3C5197717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08772" y="1079600"/>
            <a:ext cx="4530319" cy="5240518"/>
          </a:xfrm>
          <a:prstGeom prst="rect">
            <a:avLst/>
          </a:prstGeom>
        </p:spPr>
      </p:pic>
      <p:sp>
        <p:nvSpPr>
          <p:cNvPr id="7" name="Rectangle 6">
            <a:extLst>
              <a:ext uri="{FF2B5EF4-FFF2-40B4-BE49-F238E27FC236}">
                <a16:creationId xmlns:a16="http://schemas.microsoft.com/office/drawing/2014/main" id="{8867DDD8-A894-443D-9A63-02FAFB0809F1}"/>
              </a:ext>
            </a:extLst>
          </p:cNvPr>
          <p:cNvSpPr/>
          <p:nvPr/>
        </p:nvSpPr>
        <p:spPr>
          <a:xfrm>
            <a:off x="1226515" y="5866606"/>
            <a:ext cx="2312894" cy="645459"/>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hlinkClick r:id="rId4"/>
              </a:rPr>
              <a:t>Web toolkit</a:t>
            </a:r>
            <a:endParaRPr lang="en-US" sz="1400">
              <a:solidFill>
                <a:schemeClr val="tx1"/>
              </a:solidFill>
            </a:endParaRPr>
          </a:p>
        </p:txBody>
      </p:sp>
      <p:pic>
        <p:nvPicPr>
          <p:cNvPr id="1026" name="Picture 2" descr="The NCII DBI one-page overview">
            <a:extLst>
              <a:ext uri="{FF2B5EF4-FFF2-40B4-BE49-F238E27FC236}">
                <a16:creationId xmlns:a16="http://schemas.microsoft.com/office/drawing/2014/main" id="{A1997549-2C70-483E-9012-D64CC0A26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151" y="1079600"/>
            <a:ext cx="3584096" cy="562441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357FE71-6B37-4479-863D-F5EF3362F529}"/>
              </a:ext>
            </a:extLst>
          </p:cNvPr>
          <p:cNvSpPr/>
          <p:nvPr/>
        </p:nvSpPr>
        <p:spPr>
          <a:xfrm>
            <a:off x="4939553" y="6054865"/>
            <a:ext cx="2312894" cy="645459"/>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hlinkClick r:id="rId6"/>
              </a:rPr>
              <a:t>One-page overview</a:t>
            </a:r>
            <a:endParaRPr lang="en-US" sz="1400">
              <a:solidFill>
                <a:schemeClr val="tx1"/>
              </a:solidFill>
            </a:endParaRPr>
          </a:p>
        </p:txBody>
      </p:sp>
      <p:pic>
        <p:nvPicPr>
          <p:cNvPr id="1028" name="Picture 4" descr="The NCII Introduction to Intensive Intervention self-paced module">
            <a:extLst>
              <a:ext uri="{FF2B5EF4-FFF2-40B4-BE49-F238E27FC236}">
                <a16:creationId xmlns:a16="http://schemas.microsoft.com/office/drawing/2014/main" id="{43AD6B40-11A6-430E-8FC9-09C8A09A70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7041" y="2157191"/>
            <a:ext cx="5417797" cy="328526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5FA6DAB-F1CE-4F59-A1E8-793FF7A61BE2}"/>
              </a:ext>
            </a:extLst>
          </p:cNvPr>
          <p:cNvSpPr/>
          <p:nvPr/>
        </p:nvSpPr>
        <p:spPr>
          <a:xfrm>
            <a:off x="8417534" y="5211024"/>
            <a:ext cx="2858479" cy="382911"/>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hlinkClick r:id="rId8"/>
              </a:rPr>
              <a:t>Self-paced module</a:t>
            </a:r>
            <a:endParaRPr lang="en-US" sz="1400">
              <a:solidFill>
                <a:schemeClr val="tx1"/>
              </a:solidFill>
            </a:endParaRPr>
          </a:p>
        </p:txBody>
      </p:sp>
      <p:sp>
        <p:nvSpPr>
          <p:cNvPr id="5" name="Slide Number Placeholder 4">
            <a:extLst>
              <a:ext uri="{FF2B5EF4-FFF2-40B4-BE49-F238E27FC236}">
                <a16:creationId xmlns:a16="http://schemas.microsoft.com/office/drawing/2014/main" id="{CDF15752-7E0F-4240-BC90-B8D69E65002C}"/>
              </a:ext>
            </a:extLst>
          </p:cNvPr>
          <p:cNvSpPr>
            <a:spLocks noGrp="1"/>
          </p:cNvSpPr>
          <p:nvPr>
            <p:ph type="sldNum" sz="quarter" idx="4294967295"/>
          </p:nvPr>
        </p:nvSpPr>
        <p:spPr>
          <a:xfrm>
            <a:off x="12034838" y="6704013"/>
            <a:ext cx="157162" cy="153987"/>
          </a:xfrm>
        </p:spPr>
        <p:txBody>
          <a:bodyPr/>
          <a:lstStyle/>
          <a:p>
            <a:fld id="{99A20822-4A49-4D36-86E3-300BA48D3F00}" type="slidenum">
              <a:rPr lang="en-US" smtClean="0"/>
              <a:pPr/>
              <a:t>37</a:t>
            </a:fld>
            <a:endParaRPr lang="en-US"/>
          </a:p>
        </p:txBody>
      </p:sp>
    </p:spTree>
    <p:extLst>
      <p:ext uri="{BB962C8B-B14F-4D97-AF65-F5344CB8AC3E}">
        <p14:creationId xmlns:p14="http://schemas.microsoft.com/office/powerpoint/2010/main" val="58709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B660-67E6-4745-BFB7-DEF022085A58}"/>
              </a:ext>
            </a:extLst>
          </p:cNvPr>
          <p:cNvSpPr>
            <a:spLocks noGrp="1"/>
          </p:cNvSpPr>
          <p:nvPr>
            <p:ph type="title"/>
          </p:nvPr>
        </p:nvSpPr>
        <p:spPr/>
        <p:txBody>
          <a:bodyPr/>
          <a:lstStyle/>
          <a:p>
            <a:r>
              <a:rPr lang="en-US" dirty="0"/>
              <a:t>NCII Disclaimer</a:t>
            </a:r>
          </a:p>
        </p:txBody>
      </p:sp>
      <p:sp>
        <p:nvSpPr>
          <p:cNvPr id="4" name="Content Placeholder 3">
            <a:extLst>
              <a:ext uri="{FF2B5EF4-FFF2-40B4-BE49-F238E27FC236}">
                <a16:creationId xmlns:a16="http://schemas.microsoft.com/office/drawing/2014/main" id="{93DF720A-42CD-4D6C-9829-3C8E0BDF3060}"/>
              </a:ext>
            </a:extLst>
          </p:cNvPr>
          <p:cNvSpPr>
            <a:spLocks noGrp="1"/>
          </p:cNvSpPr>
          <p:nvPr>
            <p:ph sz="quarter" idx="14"/>
          </p:nvPr>
        </p:nvSpPr>
        <p:spPr/>
        <p:txBody>
          <a:bodyPr/>
          <a:lstStyle/>
          <a:p>
            <a:pPr>
              <a:spcBef>
                <a:spcPts val="0"/>
              </a:spcBef>
              <a:buClr>
                <a:schemeClr val="accent1"/>
              </a:buClr>
            </a:pPr>
            <a:r>
              <a:rPr lang="en-US"/>
              <a:t>This presentation was produced under the U.S. Department of Education, Office of Special Education Programs, Award No. H326Q260001.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resource is intended or should be inferred.</a:t>
            </a:r>
          </a:p>
        </p:txBody>
      </p:sp>
      <p:sp>
        <p:nvSpPr>
          <p:cNvPr id="3" name="Slide Number Placeholder 2">
            <a:extLst>
              <a:ext uri="{FF2B5EF4-FFF2-40B4-BE49-F238E27FC236}">
                <a16:creationId xmlns:a16="http://schemas.microsoft.com/office/drawing/2014/main" id="{7B3DB965-7A83-4BCB-A5A0-49043992CA2A}"/>
              </a:ext>
            </a:extLst>
          </p:cNvPr>
          <p:cNvSpPr>
            <a:spLocks noGrp="1"/>
          </p:cNvSpPr>
          <p:nvPr>
            <p:ph type="sldNum" sz="quarter" idx="12"/>
          </p:nvPr>
        </p:nvSpPr>
        <p:spPr/>
        <p:txBody>
          <a:bodyPr/>
          <a:lstStyle/>
          <a:p>
            <a:fld id="{99A20822-4A49-4D36-86E3-300BA48D3F00}" type="slidenum">
              <a:rPr lang="en-US" smtClean="0"/>
              <a:t>38</a:t>
            </a:fld>
            <a:endParaRPr lang="en-US"/>
          </a:p>
        </p:txBody>
      </p:sp>
    </p:spTree>
    <p:extLst>
      <p:ext uri="{BB962C8B-B14F-4D97-AF65-F5344CB8AC3E}">
        <p14:creationId xmlns:p14="http://schemas.microsoft.com/office/powerpoint/2010/main" val="2741616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12FF1-682A-974A-511A-8E6F4783A788}"/>
              </a:ext>
            </a:extLst>
          </p:cNvPr>
          <p:cNvSpPr>
            <a:spLocks noGrp="1"/>
          </p:cNvSpPr>
          <p:nvPr>
            <p:ph type="title" idx="4294967295"/>
          </p:nvPr>
        </p:nvSpPr>
        <p:spPr>
          <a:xfrm>
            <a:off x="457200" y="-1280160"/>
            <a:ext cx="11276076" cy="1280160"/>
          </a:xfrm>
        </p:spPr>
        <p:txBody>
          <a:bodyPr vert="horz" lIns="0" tIns="0" rIns="0" bIns="0" rtlCol="0" anchor="b" anchorCtr="0">
            <a:normAutofit/>
          </a:bodyPr>
          <a:lstStyle/>
          <a:p>
            <a:r>
              <a:rPr lang="en-US" dirty="0"/>
              <a:t>NCII Contact Information</a:t>
            </a:r>
          </a:p>
        </p:txBody>
      </p:sp>
      <p:pic>
        <p:nvPicPr>
          <p:cNvPr id="2" name="Picture Placeholder 59" descr="A gradient with images of the Data-Based Individualization process">
            <a:extLst>
              <a:ext uri="{FF2B5EF4-FFF2-40B4-BE49-F238E27FC236}">
                <a16:creationId xmlns:a16="http://schemas.microsoft.com/office/drawing/2014/main" id="{C79ADC98-C104-6FBE-68F6-A2100C4ED471}"/>
              </a:ext>
            </a:extLst>
          </p:cNvPr>
          <p:cNvPicPr>
            <a:picLocks noChangeAspect="1"/>
          </p:cNvPicPr>
          <p:nvPr/>
        </p:nvPicPr>
        <p:blipFill>
          <a:blip r:embed="rId2">
            <a:extLst>
              <a:ext uri="{28A0092B-C50C-407E-A947-70E740481C1C}">
                <a14:useLocalDpi xmlns:a14="http://schemas.microsoft.com/office/drawing/2010/main" val="0"/>
              </a:ext>
            </a:extLst>
          </a:blip>
          <a:srcRect t="7651" b="7651"/>
          <a:stretch/>
        </p:blipFill>
        <p:spPr>
          <a:xfrm>
            <a:off x="829056" y="1096962"/>
            <a:ext cx="10533888" cy="2514600"/>
          </a:xfrm>
          <a:prstGeom prst="rect">
            <a:avLst/>
          </a:prstGeom>
          <a:noFill/>
          <a:ln>
            <a:noFill/>
          </a:ln>
        </p:spPr>
      </p:pic>
      <p:sp>
        <p:nvSpPr>
          <p:cNvPr id="9" name="Text Placeholder 8">
            <a:extLst>
              <a:ext uri="{FF2B5EF4-FFF2-40B4-BE49-F238E27FC236}">
                <a16:creationId xmlns:a16="http://schemas.microsoft.com/office/drawing/2014/main" id="{62D91556-B89F-47FF-890A-092B3E8979B5}"/>
              </a:ext>
              <a:ext uri="{C183D7F6-B498-43B3-948B-1728B52AA6E4}">
                <adec:decorative xmlns:adec="http://schemas.microsoft.com/office/drawing/2017/decorative" val="1"/>
              </a:ext>
            </a:extLst>
          </p:cNvPr>
          <p:cNvSpPr>
            <a:spLocks noGrp="1"/>
          </p:cNvSpPr>
          <p:nvPr>
            <p:ph type="body" sz="quarter" idx="23"/>
          </p:nvPr>
        </p:nvSpPr>
        <p:spPr>
          <a:xfrm>
            <a:off x="829056" y="1096962"/>
            <a:ext cx="10533888" cy="2514600"/>
          </a:xfrm>
          <a:solidFill>
            <a:schemeClr val="bg2">
              <a:lumMod val="50000"/>
              <a:alpha val="85000"/>
            </a:schemeClr>
          </a:solidFill>
        </p:spPr>
        <p:txBody>
          <a:bodyPr/>
          <a:lstStyle/>
          <a:p>
            <a:endParaRPr lang="en-US" dirty="0"/>
          </a:p>
        </p:txBody>
      </p:sp>
      <p:sp>
        <p:nvSpPr>
          <p:cNvPr id="5" name="Slide Number Placeholder 4">
            <a:extLst>
              <a:ext uri="{FF2B5EF4-FFF2-40B4-BE49-F238E27FC236}">
                <a16:creationId xmlns:a16="http://schemas.microsoft.com/office/drawing/2014/main" id="{3D4798B2-C908-4741-98DD-8E6626574CFB}"/>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39</a:t>
            </a:fld>
            <a:endParaRPr lang="en-US"/>
          </a:p>
        </p:txBody>
      </p:sp>
    </p:spTree>
    <p:extLst>
      <p:ext uri="{BB962C8B-B14F-4D97-AF65-F5344CB8AC3E}">
        <p14:creationId xmlns:p14="http://schemas.microsoft.com/office/powerpoint/2010/main" val="81698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348D-22A9-4B33-ADBC-614F0AF381F2}"/>
              </a:ext>
            </a:extLst>
          </p:cNvPr>
          <p:cNvSpPr>
            <a:spLocks noGrp="1"/>
          </p:cNvSpPr>
          <p:nvPr>
            <p:ph type="title"/>
          </p:nvPr>
        </p:nvSpPr>
        <p:spPr>
          <a:xfrm>
            <a:off x="457200" y="0"/>
            <a:ext cx="11274552" cy="1280160"/>
          </a:xfrm>
        </p:spPr>
        <p:txBody>
          <a:bodyPr anchor="ctr">
            <a:normAutofit/>
          </a:bodyPr>
          <a:lstStyle/>
          <a:p>
            <a:r>
              <a:rPr lang="en-US" dirty="0"/>
              <a:t>How Can NCII Support Equity?</a:t>
            </a:r>
          </a:p>
        </p:txBody>
      </p:sp>
      <p:pic>
        <p:nvPicPr>
          <p:cNvPr id="9" name="Content Placeholder 8" descr="A teacher sitting on a chair surrounded by students on the carpet. Some students are raising their hands.">
            <a:extLst>
              <a:ext uri="{FF2B5EF4-FFF2-40B4-BE49-F238E27FC236}">
                <a16:creationId xmlns:a16="http://schemas.microsoft.com/office/drawing/2014/main" id="{07D21043-7EA5-DC0F-C27F-07EFDD359C90}"/>
              </a:ext>
            </a:extLst>
          </p:cNvPr>
          <p:cNvPicPr>
            <a:picLocks noGrp="1" noChangeAspect="1"/>
          </p:cNvPicPr>
          <p:nvPr>
            <p:ph sz="quarter" idx="18"/>
          </p:nvPr>
        </p:nvPicPr>
        <p:blipFill rotWithShape="1">
          <a:blip r:embed="rId3" cstate="print">
            <a:extLst>
              <a:ext uri="{28A0092B-C50C-407E-A947-70E740481C1C}">
                <a14:useLocalDpi xmlns:a14="http://schemas.microsoft.com/office/drawing/2010/main" val="0"/>
              </a:ext>
            </a:extLst>
          </a:blip>
          <a:srcRect l="7599" r="6818" b="-3"/>
          <a:stretch/>
        </p:blipFill>
        <p:spPr>
          <a:xfrm>
            <a:off x="457200" y="1371600"/>
            <a:ext cx="5568696" cy="4343400"/>
          </a:xfrm>
          <a:noFill/>
        </p:spPr>
      </p:pic>
      <p:sp>
        <p:nvSpPr>
          <p:cNvPr id="3" name="Content Placeholder 2">
            <a:extLst>
              <a:ext uri="{FF2B5EF4-FFF2-40B4-BE49-F238E27FC236}">
                <a16:creationId xmlns:a16="http://schemas.microsoft.com/office/drawing/2014/main" id="{0657C278-BF78-4960-8F9E-73236C0A9455}"/>
              </a:ext>
            </a:extLst>
          </p:cNvPr>
          <p:cNvSpPr>
            <a:spLocks noGrp="1"/>
          </p:cNvSpPr>
          <p:nvPr>
            <p:ph sz="quarter" idx="19"/>
          </p:nvPr>
        </p:nvSpPr>
        <p:spPr>
          <a:xfrm>
            <a:off x="6163056" y="1371600"/>
            <a:ext cx="5568696" cy="4343400"/>
          </a:xfrm>
        </p:spPr>
        <p:txBody>
          <a:bodyPr>
            <a:normAutofit fontScale="92500" lnSpcReduction="20000"/>
          </a:bodyPr>
          <a:lstStyle/>
          <a:p>
            <a:pPr marL="0" indent="0">
              <a:lnSpc>
                <a:spcPct val="115000"/>
              </a:lnSpc>
              <a:buNone/>
            </a:pPr>
            <a:r>
              <a:rPr lang="en-US"/>
              <a:t>The DBI process provides an opportunity to ensure equitable access and outcomes regardless of race, gender, ethnicity, economic status, language status, and disability status, but educators must intentionally examine and consider the impact of unconscious bias within implementation as it relates to assessment and instructional programs, data interpretation, and instructional practices and educational systems must examine the impact of their policies and practices.  </a:t>
            </a:r>
          </a:p>
          <a:p>
            <a:pPr>
              <a:lnSpc>
                <a:spcPct val="115000"/>
              </a:lnSpc>
            </a:pPr>
            <a:endParaRPr lang="en-US" sz="2000"/>
          </a:p>
        </p:txBody>
      </p:sp>
      <p:sp>
        <p:nvSpPr>
          <p:cNvPr id="5" name="Slide Number Placeholder 4">
            <a:extLst>
              <a:ext uri="{FF2B5EF4-FFF2-40B4-BE49-F238E27FC236}">
                <a16:creationId xmlns:a16="http://schemas.microsoft.com/office/drawing/2014/main" id="{79A0AE75-8BDD-44B1-B770-FB19A976EF40}"/>
              </a:ext>
            </a:extLst>
          </p:cNvPr>
          <p:cNvSpPr>
            <a:spLocks noGrp="1"/>
          </p:cNvSpPr>
          <p:nvPr>
            <p:ph type="sldNum" sz="quarter" idx="20"/>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4</a:t>
            </a:fld>
            <a:endParaRPr lang="en-US"/>
          </a:p>
        </p:txBody>
      </p:sp>
    </p:spTree>
    <p:extLst>
      <p:ext uri="{BB962C8B-B14F-4D97-AF65-F5344CB8AC3E}">
        <p14:creationId xmlns:p14="http://schemas.microsoft.com/office/powerpoint/2010/main" val="389887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FEA2-65D4-4201-A9DB-551D5F8CC2C3}"/>
              </a:ext>
            </a:extLst>
          </p:cNvPr>
          <p:cNvSpPr>
            <a:spLocks noGrp="1"/>
          </p:cNvSpPr>
          <p:nvPr>
            <p:ph type="title"/>
          </p:nvPr>
        </p:nvSpPr>
        <p:spPr/>
        <p:txBody>
          <a:bodyPr/>
          <a:lstStyle/>
          <a:p>
            <a:r>
              <a:rPr lang="en-US" dirty="0"/>
              <a:t>How Does NCII Consider Integration?</a:t>
            </a:r>
          </a:p>
        </p:txBody>
      </p:sp>
      <p:sp>
        <p:nvSpPr>
          <p:cNvPr id="3" name="Content Placeholder 2">
            <a:extLst>
              <a:ext uri="{FF2B5EF4-FFF2-40B4-BE49-F238E27FC236}">
                <a16:creationId xmlns:a16="http://schemas.microsoft.com/office/drawing/2014/main" id="{95B52B49-26D8-4931-9C3D-4D9EC69463B0}"/>
              </a:ext>
            </a:extLst>
          </p:cNvPr>
          <p:cNvSpPr>
            <a:spLocks noGrp="1"/>
          </p:cNvSpPr>
          <p:nvPr>
            <p:ph sz="quarter" idx="14"/>
          </p:nvPr>
        </p:nvSpPr>
        <p:spPr/>
        <p:txBody>
          <a:bodyPr/>
          <a:lstStyle/>
          <a:p>
            <a:r>
              <a:rPr lang="en-US" sz="2400"/>
              <a:t>The success of DBI hinges on educators intentionally considering students’ academic, social, emotional, and behavioral needs through an integrated approach and in designing an intensive intervention plan based on the unique needs and strengths of students. </a:t>
            </a:r>
          </a:p>
          <a:p>
            <a:endParaRPr lang="en-US"/>
          </a:p>
        </p:txBody>
      </p:sp>
      <p:pic>
        <p:nvPicPr>
          <p:cNvPr id="12" name="Picture Placeholder 11" descr="A teacher crouching near a student's desk to talk to him">
            <a:extLst>
              <a:ext uri="{FF2B5EF4-FFF2-40B4-BE49-F238E27FC236}">
                <a16:creationId xmlns:a16="http://schemas.microsoft.com/office/drawing/2014/main" id="{62653192-48C4-3524-842D-F2C3EB360C97}"/>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6694" r="16694"/>
          <a:stretch/>
        </p:blipFill>
        <p:spPr>
          <a:xfrm>
            <a:off x="8146538" y="-320285"/>
            <a:ext cx="3362208" cy="3362208"/>
          </a:xfrm>
        </p:spPr>
      </p:pic>
      <p:pic>
        <p:nvPicPr>
          <p:cNvPr id="16" name="Picture Placeholder 15" descr="Two children hugging each other">
            <a:extLst>
              <a:ext uri="{FF2B5EF4-FFF2-40B4-BE49-F238E27FC236}">
                <a16:creationId xmlns:a16="http://schemas.microsoft.com/office/drawing/2014/main" id="{06DC555B-ACAF-E08C-1985-ABCF38FCBC85}"/>
              </a:ext>
            </a:extLst>
          </p:cNvPr>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16622" r="16622"/>
          <a:stretch>
            <a:fillRect/>
          </a:stretch>
        </p:blipFill>
        <p:spPr/>
      </p:pic>
      <p:pic>
        <p:nvPicPr>
          <p:cNvPr id="18" name="Picture Placeholder 17" descr="A teacher sits in a circle with a small group of students and reads a book to them">
            <a:extLst>
              <a:ext uri="{FF2B5EF4-FFF2-40B4-BE49-F238E27FC236}">
                <a16:creationId xmlns:a16="http://schemas.microsoft.com/office/drawing/2014/main" id="{15E6F2F5-3307-6CC1-BF44-2D0AB9F1C9DC}"/>
              </a:ext>
            </a:extLst>
          </p:cNvPr>
          <p:cNvPicPr>
            <a:picLocks noGrp="1" noChangeAspect="1"/>
          </p:cNvPicPr>
          <p:nvPr>
            <p:ph type="pic" sz="quarter" idx="17"/>
          </p:nvPr>
        </p:nvPicPr>
        <p:blipFill rotWithShape="1">
          <a:blip r:embed="rId5" cstate="print">
            <a:extLst>
              <a:ext uri="{28A0092B-C50C-407E-A947-70E740481C1C}">
                <a14:useLocalDpi xmlns:a14="http://schemas.microsoft.com/office/drawing/2010/main" val="0"/>
              </a:ext>
            </a:extLst>
          </a:blip>
          <a:srcRect l="22263" t="2001" r="10971" b="-2001"/>
          <a:stretch/>
        </p:blipFill>
        <p:spPr>
          <a:xfrm>
            <a:off x="8146538" y="3610570"/>
            <a:ext cx="3362208" cy="3362208"/>
          </a:xfrm>
        </p:spPr>
      </p:pic>
      <p:pic>
        <p:nvPicPr>
          <p:cNvPr id="14" name="Picture Placeholder 13" descr="A child sitting at a desk with his hand on his chin, looking into the distance">
            <a:extLst>
              <a:ext uri="{FF2B5EF4-FFF2-40B4-BE49-F238E27FC236}">
                <a16:creationId xmlns:a16="http://schemas.microsoft.com/office/drawing/2014/main" id="{6C1CAA6A-4B1A-8760-223A-ADD19BEEEB2B}"/>
              </a:ext>
            </a:extLst>
          </p:cNvPr>
          <p:cNvPicPr>
            <a:picLocks noGrp="1" noChangeAspect="1"/>
          </p:cNvPicPr>
          <p:nvPr>
            <p:ph type="pic" sz="quarter" idx="15"/>
          </p:nvPr>
        </p:nvPicPr>
        <p:blipFill rotWithShape="1">
          <a:blip r:embed="rId6" cstate="print">
            <a:extLst>
              <a:ext uri="{28A0092B-C50C-407E-A947-70E740481C1C}">
                <a14:useLocalDpi xmlns:a14="http://schemas.microsoft.com/office/drawing/2010/main" val="0"/>
              </a:ext>
            </a:extLst>
          </a:blip>
          <a:srcRect l="8100" t="-1088" r="25234" b="1088"/>
          <a:stretch/>
        </p:blipFill>
        <p:spPr>
          <a:xfrm>
            <a:off x="6181110" y="1645143"/>
            <a:ext cx="3362208" cy="3362208"/>
          </a:xfrm>
        </p:spPr>
      </p:pic>
      <p:sp>
        <p:nvSpPr>
          <p:cNvPr id="6" name="Text Placeholder 5">
            <a:extLst>
              <a:ext uri="{FF2B5EF4-FFF2-40B4-BE49-F238E27FC236}">
                <a16:creationId xmlns:a16="http://schemas.microsoft.com/office/drawing/2014/main" id="{E8C133B2-1ABD-EDC6-0FAB-792D06BE9C5A}"/>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C7538CC-39E8-4C53-A649-5A20F81962FC}"/>
              </a:ext>
            </a:extLst>
          </p:cNvPr>
          <p:cNvSpPr>
            <a:spLocks noGrp="1"/>
          </p:cNvSpPr>
          <p:nvPr>
            <p:ph type="sldNum" sz="quarter" idx="12"/>
          </p:nvPr>
        </p:nvSpPr>
        <p:spPr/>
        <p:txBody>
          <a:bodyPr/>
          <a:lstStyle/>
          <a:p>
            <a:fld id="{99A20822-4A49-4D36-86E3-300BA48D3F00}" type="slidenum">
              <a:rPr lang="en-US" smtClean="0"/>
              <a:pPr/>
              <a:t>5</a:t>
            </a:fld>
            <a:endParaRPr lang="en-US"/>
          </a:p>
        </p:txBody>
      </p:sp>
    </p:spTree>
    <p:extLst>
      <p:ext uri="{BB962C8B-B14F-4D97-AF65-F5344CB8AC3E}">
        <p14:creationId xmlns:p14="http://schemas.microsoft.com/office/powerpoint/2010/main" val="1404314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A0B1-E4FA-446E-B3F6-3BD3901068E4}"/>
              </a:ext>
            </a:extLst>
          </p:cNvPr>
          <p:cNvSpPr>
            <a:spLocks noGrp="1"/>
          </p:cNvSpPr>
          <p:nvPr>
            <p:ph type="title"/>
          </p:nvPr>
        </p:nvSpPr>
        <p:spPr>
          <a:xfrm>
            <a:off x="457200" y="0"/>
            <a:ext cx="11276076" cy="1280160"/>
          </a:xfrm>
        </p:spPr>
        <p:txBody>
          <a:bodyPr anchor="ctr">
            <a:normAutofit/>
          </a:bodyPr>
          <a:lstStyle/>
          <a:p>
            <a:r>
              <a:rPr lang="en-US" dirty="0"/>
              <a:t>Event Schedule Overview: Day 3!</a:t>
            </a:r>
          </a:p>
        </p:txBody>
      </p:sp>
      <p:graphicFrame>
        <p:nvGraphicFramePr>
          <p:cNvPr id="4" name="Table 3">
            <a:extLst>
              <a:ext uri="{FF2B5EF4-FFF2-40B4-BE49-F238E27FC236}">
                <a16:creationId xmlns:a16="http://schemas.microsoft.com/office/drawing/2014/main" id="{98CEC4F6-F737-1E08-2BD7-1823DD5C5B94}"/>
              </a:ext>
            </a:extLst>
          </p:cNvPr>
          <p:cNvGraphicFramePr>
            <a:graphicFrameLocks noGrp="1"/>
          </p:cNvGraphicFramePr>
          <p:nvPr>
            <p:extLst>
              <p:ext uri="{D42A27DB-BD31-4B8C-83A1-F6EECF244321}">
                <p14:modId xmlns:p14="http://schemas.microsoft.com/office/powerpoint/2010/main" val="992487328"/>
              </p:ext>
            </p:extLst>
          </p:nvPr>
        </p:nvGraphicFramePr>
        <p:xfrm>
          <a:off x="677304" y="1433221"/>
          <a:ext cx="10573674" cy="3697554"/>
        </p:xfrm>
        <a:graphic>
          <a:graphicData uri="http://schemas.openxmlformats.org/drawingml/2006/table">
            <a:tbl>
              <a:tblPr firstRow="1" firstCol="1" bandRow="1">
                <a:tableStyleId>{B301B821-A1FF-4177-AEE7-76D212191A09}</a:tableStyleId>
              </a:tblPr>
              <a:tblGrid>
                <a:gridCol w="7248760">
                  <a:extLst>
                    <a:ext uri="{9D8B030D-6E8A-4147-A177-3AD203B41FA5}">
                      <a16:colId xmlns:a16="http://schemas.microsoft.com/office/drawing/2014/main" val="2540983685"/>
                    </a:ext>
                  </a:extLst>
                </a:gridCol>
                <a:gridCol w="3324914">
                  <a:extLst>
                    <a:ext uri="{9D8B030D-6E8A-4147-A177-3AD203B41FA5}">
                      <a16:colId xmlns:a16="http://schemas.microsoft.com/office/drawing/2014/main" val="2096378977"/>
                    </a:ext>
                  </a:extLst>
                </a:gridCol>
              </a:tblGrid>
              <a:tr h="411417">
                <a:tc>
                  <a:txBody>
                    <a:bodyPr/>
                    <a:lstStyle/>
                    <a:p>
                      <a:pPr marL="0" marR="0">
                        <a:lnSpc>
                          <a:spcPct val="115000"/>
                        </a:lnSpc>
                        <a:spcBef>
                          <a:spcPts val="600"/>
                        </a:spcBef>
                        <a:spcAft>
                          <a:spcPts val="600"/>
                        </a:spcAft>
                      </a:pPr>
                      <a:r>
                        <a:rPr lang="en-US" sz="2100" dirty="0">
                          <a:effectLst/>
                        </a:rPr>
                        <a:t>Day 3 Schedule: August 4, 2023</a:t>
                      </a:r>
                      <a:endParaRPr lang="en-US" sz="2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20906" marR="120906" marT="0" marB="0" anchor="b"/>
                </a:tc>
                <a:tc>
                  <a:txBody>
                    <a:bodyPr/>
                    <a:lstStyle/>
                    <a:p>
                      <a:endParaRPr lang="en-US" dirty="0"/>
                    </a:p>
                  </a:txBody>
                  <a:tcPr marL="120906" marR="120906" marT="0" marB="0" anchor="b"/>
                </a:tc>
                <a:extLst>
                  <a:ext uri="{0D108BD9-81ED-4DB2-BD59-A6C34878D82A}">
                    <a16:rowId xmlns:a16="http://schemas.microsoft.com/office/drawing/2014/main" val="360072466"/>
                  </a:ext>
                </a:extLst>
              </a:tr>
              <a:tr h="441361">
                <a:tc>
                  <a:txBody>
                    <a:bodyPr/>
                    <a:lstStyle/>
                    <a:p>
                      <a:pPr marL="0" marR="0">
                        <a:lnSpc>
                          <a:spcPct val="115000"/>
                        </a:lnSpc>
                        <a:spcBef>
                          <a:spcPts val="400"/>
                        </a:spcBef>
                        <a:spcAft>
                          <a:spcPts val="300"/>
                        </a:spcAft>
                      </a:pPr>
                      <a:r>
                        <a:rPr lang="en-US" sz="1900" dirty="0">
                          <a:effectLst/>
                        </a:rPr>
                        <a:t>11:00 a.m.–12:00 p.m. ET (10:00 a.m. CT/9:00 a.m. MT/8:00 a.m. PT)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400"/>
                        </a:spcBef>
                        <a:spcAft>
                          <a:spcPts val="300"/>
                        </a:spcAft>
                      </a:pPr>
                      <a:r>
                        <a:rPr lang="en-US" sz="2100" dirty="0">
                          <a:effectLst/>
                        </a:rPr>
                        <a:t>General Session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extLst>
                  <a:ext uri="{0D108BD9-81ED-4DB2-BD59-A6C34878D82A}">
                    <a16:rowId xmlns:a16="http://schemas.microsoft.com/office/drawing/2014/main" val="3753117578"/>
                  </a:ext>
                </a:extLst>
              </a:tr>
              <a:tr h="484260">
                <a:tc>
                  <a:txBody>
                    <a:bodyPr/>
                    <a:lstStyle/>
                    <a:p>
                      <a:pPr marL="0" marR="0">
                        <a:lnSpc>
                          <a:spcPct val="115000"/>
                        </a:lnSpc>
                        <a:spcBef>
                          <a:spcPts val="300"/>
                        </a:spcBef>
                        <a:spcAft>
                          <a:spcPts val="300"/>
                        </a:spcAft>
                      </a:pPr>
                      <a:r>
                        <a:rPr lang="en-US" sz="1900" dirty="0">
                          <a:effectLst/>
                        </a:rPr>
                        <a:t>12:00–12:30 p.m. ET (11:00 a.m. CT/10:00 a.m. MT/9:00 a.m. PT)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300"/>
                        </a:spcBef>
                        <a:spcAft>
                          <a:spcPts val="300"/>
                        </a:spcAft>
                      </a:pPr>
                      <a:r>
                        <a:rPr lang="en-US" sz="2100" dirty="0">
                          <a:effectLst/>
                        </a:rPr>
                        <a:t>Break</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extLst>
                  <a:ext uri="{0D108BD9-81ED-4DB2-BD59-A6C34878D82A}">
                    <a16:rowId xmlns:a16="http://schemas.microsoft.com/office/drawing/2014/main" val="3374130344"/>
                  </a:ext>
                </a:extLst>
              </a:tr>
              <a:tr h="497342">
                <a:tc>
                  <a:txBody>
                    <a:bodyPr/>
                    <a:lstStyle/>
                    <a:p>
                      <a:pPr marL="0" marR="0">
                        <a:lnSpc>
                          <a:spcPct val="115000"/>
                        </a:lnSpc>
                        <a:spcBef>
                          <a:spcPts val="300"/>
                        </a:spcBef>
                        <a:spcAft>
                          <a:spcPts val="300"/>
                        </a:spcAft>
                      </a:pPr>
                      <a:r>
                        <a:rPr lang="en-US" sz="1900" dirty="0">
                          <a:effectLst/>
                        </a:rPr>
                        <a:t>12:30–1:30 p.m. ET (11:30 a.m. CT/10:30 a.m. MT/9:30 a.m. PT)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300"/>
                        </a:spcBef>
                        <a:spcAft>
                          <a:spcPts val="300"/>
                        </a:spcAft>
                      </a:pPr>
                      <a:r>
                        <a:rPr lang="en-US" sz="2100" dirty="0">
                          <a:effectLst/>
                        </a:rPr>
                        <a:t>Concurrent Sessions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extLst>
                  <a:ext uri="{0D108BD9-81ED-4DB2-BD59-A6C34878D82A}">
                    <a16:rowId xmlns:a16="http://schemas.microsoft.com/office/drawing/2014/main" val="4093897036"/>
                  </a:ext>
                </a:extLst>
              </a:tr>
              <a:tr h="487017">
                <a:tc>
                  <a:txBody>
                    <a:bodyPr/>
                    <a:lstStyle/>
                    <a:p>
                      <a:pPr marL="0" marR="0">
                        <a:lnSpc>
                          <a:spcPct val="115000"/>
                        </a:lnSpc>
                        <a:spcBef>
                          <a:spcPts val="300"/>
                        </a:spcBef>
                        <a:spcAft>
                          <a:spcPts val="300"/>
                        </a:spcAft>
                      </a:pPr>
                      <a:r>
                        <a:rPr lang="en-US" sz="1900" dirty="0">
                          <a:effectLst/>
                        </a:rPr>
                        <a:t>1:30–1:45 p.m. ET (12:30 p.m. CT/11:30 a.m. MT/10:30 a.m. PT)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300"/>
                        </a:spcBef>
                        <a:spcAft>
                          <a:spcPts val="300"/>
                        </a:spcAft>
                      </a:pPr>
                      <a:r>
                        <a:rPr lang="en-US" sz="2100" dirty="0">
                          <a:effectLst/>
                        </a:rPr>
                        <a:t>Break</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extLst>
                  <a:ext uri="{0D108BD9-81ED-4DB2-BD59-A6C34878D82A}">
                    <a16:rowId xmlns:a16="http://schemas.microsoft.com/office/drawing/2014/main" val="3258945467"/>
                  </a:ext>
                </a:extLst>
              </a:tr>
              <a:tr h="553323">
                <a:tc>
                  <a:txBody>
                    <a:bodyPr/>
                    <a:lstStyle/>
                    <a:p>
                      <a:pPr marL="0" marR="0">
                        <a:lnSpc>
                          <a:spcPct val="115000"/>
                        </a:lnSpc>
                        <a:spcBef>
                          <a:spcPts val="300"/>
                        </a:spcBef>
                        <a:spcAft>
                          <a:spcPts val="300"/>
                        </a:spcAft>
                      </a:pPr>
                      <a:r>
                        <a:rPr lang="en-US" sz="1900" dirty="0">
                          <a:effectLst/>
                        </a:rPr>
                        <a:t>1:45–2:45 p.m. ET (12:45 p.m. CT/11:45 a.m. MT/10:45 a.m. PT)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300"/>
                        </a:spcBef>
                        <a:spcAft>
                          <a:spcPts val="300"/>
                        </a:spcAft>
                      </a:pPr>
                      <a:r>
                        <a:rPr lang="en-US" sz="2100" dirty="0">
                          <a:effectLst/>
                        </a:rPr>
                        <a:t>Concurrent Sessions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extLst>
                  <a:ext uri="{0D108BD9-81ED-4DB2-BD59-A6C34878D82A}">
                    <a16:rowId xmlns:a16="http://schemas.microsoft.com/office/drawing/2014/main" val="1545389468"/>
                  </a:ext>
                </a:extLst>
              </a:tr>
              <a:tr h="411417">
                <a:tc>
                  <a:txBody>
                    <a:bodyPr/>
                    <a:lstStyle/>
                    <a:p>
                      <a:pPr marL="0" marR="0">
                        <a:lnSpc>
                          <a:spcPct val="115000"/>
                        </a:lnSpc>
                        <a:spcBef>
                          <a:spcPts val="300"/>
                        </a:spcBef>
                        <a:spcAft>
                          <a:spcPts val="300"/>
                        </a:spcAft>
                      </a:pPr>
                      <a:r>
                        <a:rPr lang="en-US" sz="1900" dirty="0">
                          <a:effectLst/>
                        </a:rPr>
                        <a:t>2:45–3:00 p.m. ET (1:45 p.m. CT/12:45 p.m. MT/11:45 a.m. PT)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300"/>
                        </a:spcBef>
                        <a:spcAft>
                          <a:spcPts val="300"/>
                        </a:spcAft>
                      </a:pPr>
                      <a:r>
                        <a:rPr lang="en-US" sz="2100" dirty="0">
                          <a:effectLst/>
                        </a:rPr>
                        <a:t>Break</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extLst>
                  <a:ext uri="{0D108BD9-81ED-4DB2-BD59-A6C34878D82A}">
                    <a16:rowId xmlns:a16="http://schemas.microsoft.com/office/drawing/2014/main" val="1664562552"/>
                  </a:ext>
                </a:extLst>
              </a:tr>
              <a:tr h="411417">
                <a:tc>
                  <a:txBody>
                    <a:bodyPr/>
                    <a:lstStyle/>
                    <a:p>
                      <a:pPr marL="0" marR="0">
                        <a:lnSpc>
                          <a:spcPct val="115000"/>
                        </a:lnSpc>
                        <a:spcBef>
                          <a:spcPts val="300"/>
                        </a:spcBef>
                        <a:spcAft>
                          <a:spcPts val="300"/>
                        </a:spcAft>
                      </a:pPr>
                      <a:r>
                        <a:rPr lang="en-US" sz="1900" dirty="0">
                          <a:effectLst/>
                        </a:rPr>
                        <a:t>3:00–4:00 p.m. ET (2:00 p.m. CT/1:00 p.m. MT/12:00 p.m. PT)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300"/>
                        </a:spcBef>
                        <a:spcAft>
                          <a:spcPts val="400"/>
                        </a:spcAft>
                      </a:pPr>
                      <a:r>
                        <a:rPr lang="en-US" sz="2100" dirty="0">
                          <a:effectLst/>
                        </a:rPr>
                        <a:t>Closing Session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extLst>
                  <a:ext uri="{0D108BD9-81ED-4DB2-BD59-A6C34878D82A}">
                    <a16:rowId xmlns:a16="http://schemas.microsoft.com/office/drawing/2014/main" val="2352645874"/>
                  </a:ext>
                </a:extLst>
              </a:tr>
            </a:tbl>
          </a:graphicData>
        </a:graphic>
      </p:graphicFrame>
      <p:sp>
        <p:nvSpPr>
          <p:cNvPr id="6" name="Slide Number Placeholder 5">
            <a:extLst>
              <a:ext uri="{FF2B5EF4-FFF2-40B4-BE49-F238E27FC236}">
                <a16:creationId xmlns:a16="http://schemas.microsoft.com/office/drawing/2014/main" id="{C4F0BEB1-8020-49F2-A12F-142DB57B2438}"/>
              </a:ext>
            </a:extLst>
          </p:cNvPr>
          <p:cNvSpPr>
            <a:spLocks noGrp="1"/>
          </p:cNvSpPr>
          <p:nvPr>
            <p:ph type="sldNum" sz="quarter" idx="14"/>
          </p:nvPr>
        </p:nvSpPr>
        <p:spPr>
          <a:xfrm>
            <a:off x="11734800" y="6704112"/>
            <a:ext cx="157094" cy="153888"/>
          </a:xfrm>
        </p:spPr>
        <p:txBody>
          <a:bodyPr wrap="none" anchor="b">
            <a:normAutofit/>
          </a:bodyPr>
          <a:lstStyle/>
          <a:p>
            <a:pPr>
              <a:spcAft>
                <a:spcPts val="600"/>
              </a:spcAft>
            </a:pPr>
            <a:fld id="{BABF4E83-61DB-418F-A99F-17BC9BB58EF6}" type="slidenum">
              <a:rPr lang="en-US" smtClean="0"/>
              <a:pPr>
                <a:spcAft>
                  <a:spcPts val="600"/>
                </a:spcAft>
              </a:pPr>
              <a:t>6</a:t>
            </a:fld>
            <a:endParaRPr lang="en-US"/>
          </a:p>
        </p:txBody>
      </p:sp>
    </p:spTree>
    <p:extLst>
      <p:ext uri="{BB962C8B-B14F-4D97-AF65-F5344CB8AC3E}">
        <p14:creationId xmlns:p14="http://schemas.microsoft.com/office/powerpoint/2010/main" val="1021940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EC94-DC27-4002-8E1F-B0ECB4918BF1}"/>
              </a:ext>
            </a:extLst>
          </p:cNvPr>
          <p:cNvSpPr>
            <a:spLocks noGrp="1"/>
          </p:cNvSpPr>
          <p:nvPr>
            <p:ph type="title"/>
          </p:nvPr>
        </p:nvSpPr>
        <p:spPr/>
        <p:txBody>
          <a:bodyPr/>
          <a:lstStyle/>
          <a:p>
            <a:r>
              <a:rPr lang="en-US" dirty="0"/>
              <a:t>Day 3: Concurrent Sessions </a:t>
            </a:r>
          </a:p>
        </p:txBody>
      </p:sp>
      <p:sp>
        <p:nvSpPr>
          <p:cNvPr id="3" name="Content Placeholder 2">
            <a:extLst>
              <a:ext uri="{FF2B5EF4-FFF2-40B4-BE49-F238E27FC236}">
                <a16:creationId xmlns:a16="http://schemas.microsoft.com/office/drawing/2014/main" id="{1AF33CCE-4B49-43CD-8AF4-B59DB4DADA12}"/>
              </a:ext>
            </a:extLst>
          </p:cNvPr>
          <p:cNvSpPr>
            <a:spLocks noGrp="1"/>
          </p:cNvSpPr>
          <p:nvPr>
            <p:ph sz="quarter" idx="15"/>
          </p:nvPr>
        </p:nvSpPr>
        <p:spPr/>
        <p:txBody>
          <a:bodyPr/>
          <a:lstStyle/>
          <a:p>
            <a:r>
              <a:rPr lang="en-US">
                <a:solidFill>
                  <a:schemeClr val="tx1"/>
                </a:solidFill>
              </a:rPr>
              <a:t>Using the Taxonomy of Intervention Intensity to Select, Design, and Intensify Intervention</a:t>
            </a:r>
          </a:p>
          <a:p>
            <a:r>
              <a:rPr lang="en-US">
                <a:solidFill>
                  <a:schemeClr val="tx1"/>
                </a:solidFill>
              </a:rPr>
              <a:t>Using Academic Progress Monitoring for Individualized Instructional Planning</a:t>
            </a:r>
          </a:p>
          <a:p>
            <a:r>
              <a:rPr lang="en-US">
                <a:solidFill>
                  <a:schemeClr val="tx1"/>
                </a:solidFill>
              </a:rPr>
              <a:t>Using Behavior Progress Monitoring for Individualized Instructional Planning</a:t>
            </a:r>
          </a:p>
        </p:txBody>
      </p:sp>
      <p:sp>
        <p:nvSpPr>
          <p:cNvPr id="6" name="Rectangle 5">
            <a:extLst>
              <a:ext uri="{FF2B5EF4-FFF2-40B4-BE49-F238E27FC236}">
                <a16:creationId xmlns:a16="http://schemas.microsoft.com/office/drawing/2014/main" id="{62509082-8FC9-42EF-A1A6-AAADC8045001}"/>
              </a:ext>
            </a:extLst>
          </p:cNvPr>
          <p:cNvSpPr/>
          <p:nvPr/>
        </p:nvSpPr>
        <p:spPr>
          <a:xfrm>
            <a:off x="830510" y="4655890"/>
            <a:ext cx="10628851" cy="13925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These same sessions will occur from 12:30-1:30 p.m. and 1:45-2:45p.m., so you can choose to attend 2 of the 3 available sessions live. If you are interested in the other  session, you can listen to their archived recordings after the event!  </a:t>
            </a:r>
          </a:p>
        </p:txBody>
      </p:sp>
      <p:sp>
        <p:nvSpPr>
          <p:cNvPr id="5" name="Slide Number Placeholder 4">
            <a:extLst>
              <a:ext uri="{FF2B5EF4-FFF2-40B4-BE49-F238E27FC236}">
                <a16:creationId xmlns:a16="http://schemas.microsoft.com/office/drawing/2014/main" id="{11BE08C4-2F92-4E7C-A6AA-18D877893DDD}"/>
              </a:ext>
            </a:extLst>
          </p:cNvPr>
          <p:cNvSpPr>
            <a:spLocks noGrp="1"/>
          </p:cNvSpPr>
          <p:nvPr>
            <p:ph type="sldNum" sz="quarter" idx="14"/>
          </p:nvPr>
        </p:nvSpPr>
        <p:spPr/>
        <p:txBody>
          <a:bodyPr/>
          <a:lstStyle/>
          <a:p>
            <a:fld id="{99A20822-4A49-4D36-86E3-300BA48D3F00}" type="slidenum">
              <a:rPr lang="en-US" smtClean="0"/>
              <a:pPr/>
              <a:t>7</a:t>
            </a:fld>
            <a:endParaRPr lang="en-US"/>
          </a:p>
        </p:txBody>
      </p:sp>
    </p:spTree>
    <p:extLst>
      <p:ext uri="{BB962C8B-B14F-4D97-AF65-F5344CB8AC3E}">
        <p14:creationId xmlns:p14="http://schemas.microsoft.com/office/powerpoint/2010/main" val="404297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F893-D363-3FB9-61FD-D7F4E4EA6E98}"/>
              </a:ext>
            </a:extLst>
          </p:cNvPr>
          <p:cNvSpPr>
            <a:spLocks noGrp="1"/>
          </p:cNvSpPr>
          <p:nvPr>
            <p:ph type="title"/>
          </p:nvPr>
        </p:nvSpPr>
        <p:spPr/>
        <p:txBody>
          <a:bodyPr/>
          <a:lstStyle/>
          <a:p>
            <a:r>
              <a:rPr lang="en-US" dirty="0"/>
              <a:t>Viewing Your Schedule</a:t>
            </a:r>
          </a:p>
        </p:txBody>
      </p:sp>
      <p:sp>
        <p:nvSpPr>
          <p:cNvPr id="5" name="Slide Number Placeholder 4">
            <a:extLst>
              <a:ext uri="{FF2B5EF4-FFF2-40B4-BE49-F238E27FC236}">
                <a16:creationId xmlns:a16="http://schemas.microsoft.com/office/drawing/2014/main" id="{6D0D545D-DA55-877E-AFB6-C8D004F2037B}"/>
              </a:ext>
            </a:extLst>
          </p:cNvPr>
          <p:cNvSpPr>
            <a:spLocks noGrp="1"/>
          </p:cNvSpPr>
          <p:nvPr>
            <p:ph type="sldNum" sz="quarter" idx="14"/>
          </p:nvPr>
        </p:nvSpPr>
        <p:spPr/>
        <p:txBody>
          <a:bodyPr/>
          <a:lstStyle/>
          <a:p>
            <a:fld id="{99A20822-4A49-4D36-86E3-300BA48D3F00}" type="slidenum">
              <a:rPr lang="en-US" smtClean="0"/>
              <a:pPr/>
              <a:t>8</a:t>
            </a:fld>
            <a:endParaRPr lang="en-US"/>
          </a:p>
        </p:txBody>
      </p:sp>
      <p:pic>
        <p:nvPicPr>
          <p:cNvPr id="11" name="Content Placeholder 10" descr="Image of the Prepping for PROGRESS 2023 event system showing the schedule at the top circled in red and the My Schedule tab highlighted,. ">
            <a:extLst>
              <a:ext uri="{FF2B5EF4-FFF2-40B4-BE49-F238E27FC236}">
                <a16:creationId xmlns:a16="http://schemas.microsoft.com/office/drawing/2014/main" id="{1C407CCE-230D-627F-05B6-56E1A7A0BED9}"/>
              </a:ext>
            </a:extLst>
          </p:cNvPr>
          <p:cNvPicPr>
            <a:picLocks noGrp="1" noChangeAspect="1"/>
          </p:cNvPicPr>
          <p:nvPr>
            <p:ph sz="quarter" idx="15"/>
          </p:nvPr>
        </p:nvPicPr>
        <p:blipFill>
          <a:blip r:embed="rId2"/>
          <a:stretch>
            <a:fillRect/>
          </a:stretch>
        </p:blipFill>
        <p:spPr>
          <a:xfrm>
            <a:off x="1828931" y="1107996"/>
            <a:ext cx="8326985" cy="4846638"/>
          </a:xfrm>
        </p:spPr>
      </p:pic>
    </p:spTree>
    <p:extLst>
      <p:ext uri="{BB962C8B-B14F-4D97-AF65-F5344CB8AC3E}">
        <p14:creationId xmlns:p14="http://schemas.microsoft.com/office/powerpoint/2010/main" val="60162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60DA-1D66-6610-ACB3-3DE965A5B720}"/>
              </a:ext>
            </a:extLst>
          </p:cNvPr>
          <p:cNvSpPr>
            <a:spLocks noGrp="1"/>
          </p:cNvSpPr>
          <p:nvPr>
            <p:ph type="title"/>
          </p:nvPr>
        </p:nvSpPr>
        <p:spPr/>
        <p:txBody>
          <a:bodyPr/>
          <a:lstStyle/>
          <a:p>
            <a:r>
              <a:rPr lang="en-US" dirty="0"/>
              <a:t>Joining Sessions</a:t>
            </a:r>
          </a:p>
        </p:txBody>
      </p:sp>
      <p:sp>
        <p:nvSpPr>
          <p:cNvPr id="5" name="Slide Number Placeholder 4">
            <a:extLst>
              <a:ext uri="{FF2B5EF4-FFF2-40B4-BE49-F238E27FC236}">
                <a16:creationId xmlns:a16="http://schemas.microsoft.com/office/drawing/2014/main" id="{31FDA704-1CA4-B1F1-62B7-1FA900876EC5}"/>
              </a:ext>
            </a:extLst>
          </p:cNvPr>
          <p:cNvSpPr>
            <a:spLocks noGrp="1"/>
          </p:cNvSpPr>
          <p:nvPr>
            <p:ph type="sldNum" sz="quarter" idx="14"/>
          </p:nvPr>
        </p:nvSpPr>
        <p:spPr/>
        <p:txBody>
          <a:bodyPr/>
          <a:lstStyle/>
          <a:p>
            <a:fld id="{99A20822-4A49-4D36-86E3-300BA48D3F00}" type="slidenum">
              <a:rPr lang="en-US" smtClean="0"/>
              <a:pPr/>
              <a:t>9</a:t>
            </a:fld>
            <a:endParaRPr lang="en-US"/>
          </a:p>
        </p:txBody>
      </p:sp>
      <p:pic>
        <p:nvPicPr>
          <p:cNvPr id="9" name="Content Placeholder 8" descr="mage of the Prepping for PROGRESS 2023 event system showing what it looks like when an event is live including the Join Zoom button circled in red. ">
            <a:extLst>
              <a:ext uri="{FF2B5EF4-FFF2-40B4-BE49-F238E27FC236}">
                <a16:creationId xmlns:a16="http://schemas.microsoft.com/office/drawing/2014/main" id="{CC499241-25D4-3E91-F990-F2519DCFD89A}"/>
              </a:ext>
            </a:extLst>
          </p:cNvPr>
          <p:cNvPicPr>
            <a:picLocks noGrp="1" noChangeAspect="1"/>
          </p:cNvPicPr>
          <p:nvPr>
            <p:ph sz="quarter" idx="15"/>
          </p:nvPr>
        </p:nvPicPr>
        <p:blipFill>
          <a:blip r:embed="rId2"/>
          <a:stretch>
            <a:fillRect/>
          </a:stretch>
        </p:blipFill>
        <p:spPr>
          <a:xfrm>
            <a:off x="457200" y="1328737"/>
            <a:ext cx="10020300" cy="4200525"/>
          </a:xfrm>
        </p:spPr>
      </p:pic>
    </p:spTree>
    <p:extLst>
      <p:ext uri="{BB962C8B-B14F-4D97-AF65-F5344CB8AC3E}">
        <p14:creationId xmlns:p14="http://schemas.microsoft.com/office/powerpoint/2010/main" val="4220905813"/>
      </p:ext>
    </p:extLst>
  </p:cSld>
  <p:clrMapOvr>
    <a:masterClrMapping/>
  </p:clrMapOvr>
</p:sld>
</file>

<file path=ppt/theme/theme1.xml><?xml version="1.0" encoding="utf-8"?>
<a:theme xmlns:a="http://schemas.openxmlformats.org/drawingml/2006/main" name="2018 NCII PPT">
  <a:themeElements>
    <a:clrScheme name="NCII PPT">
      <a:dk1>
        <a:srgbClr val="262626"/>
      </a:dk1>
      <a:lt1>
        <a:srgbClr val="FFFFFF"/>
      </a:lt1>
      <a:dk2>
        <a:srgbClr val="4D4D4F"/>
      </a:dk2>
      <a:lt2>
        <a:srgbClr val="F9EDEA"/>
      </a:lt2>
      <a:accent1>
        <a:srgbClr val="C25131"/>
      </a:accent1>
      <a:accent2>
        <a:srgbClr val="447939"/>
      </a:accent2>
      <a:accent3>
        <a:srgbClr val="2C517C"/>
      </a:accent3>
      <a:accent4>
        <a:srgbClr val="10719C"/>
      </a:accent4>
      <a:accent5>
        <a:srgbClr val="912B2A"/>
      </a:accent5>
      <a:accent6>
        <a:srgbClr val="672E6B"/>
      </a:accent6>
      <a:hlink>
        <a:srgbClr val="10719C"/>
      </a:hlink>
      <a:folHlink>
        <a:srgbClr val="800080"/>
      </a:folHlink>
    </a:clrScheme>
    <a:fontScheme name="2021 AIR 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30322 (003)  -  Read-Only" id="{32A1683D-2244-4DA6-B29E-24E8CCDEBBC7}" vid="{DF7FF3D6-8B87-445B-82B9-D95991B548EF}"/>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7" ma:contentTypeDescription="Create a new document." ma:contentTypeScope="" ma:versionID="e545199c7379ffe12fa307627084356c">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ad3adc2b94047b736b7a8354987170c3"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29b55a-3458-43b1-b5f5-8a06b1b83431">
      <Terms xmlns="http://schemas.microsoft.com/office/infopath/2007/PartnerControls"/>
    </lcf76f155ced4ddcb4097134ff3c332f>
    <TaxCatchAll xmlns="4a50c3af-328d-4c26-9632-e6dd7a90b192" xsi:nil="true"/>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48A78179-A4F7-44B3-9E3A-A1FACFA3B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9b55a-3458-43b1-b5f5-8a06b1b83431"/>
    <ds:schemaRef ds:uri="4a50c3af-328d-4c26-9632-e6dd7a90b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9a29b55a-3458-43b1-b5f5-8a06b1b83431"/>
    <ds:schemaRef ds:uri="http://purl.org/dc/elements/1.1/"/>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4a50c3af-328d-4c26-9632-e6dd7a90b19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NCII-PPT-030322</Template>
  <TotalTime>288</TotalTime>
  <Words>2442</Words>
  <Application>Microsoft Office PowerPoint</Application>
  <PresentationFormat>Widescreen</PresentationFormat>
  <Paragraphs>301</Paragraphs>
  <Slides>39</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Narrow</vt:lpstr>
      <vt:lpstr>Calibri</vt:lpstr>
      <vt:lpstr>Segoe UI</vt:lpstr>
      <vt:lpstr>Wingdings</vt:lpstr>
      <vt:lpstr>2018 NCII PPT</vt:lpstr>
      <vt:lpstr>Introduction to Intensive Intervention</vt:lpstr>
      <vt:lpstr>About the National Center on Intensive Intervention</vt:lpstr>
      <vt:lpstr>How Can NCII Support Students with Disabilities?</vt:lpstr>
      <vt:lpstr>How Can NCII Support Equity?</vt:lpstr>
      <vt:lpstr>How Does NCII Consider Integration?</vt:lpstr>
      <vt:lpstr>Event Schedule Overview: Day 3!</vt:lpstr>
      <vt:lpstr>Day 3: Concurrent Sessions </vt:lpstr>
      <vt:lpstr>Viewing Your Schedule</vt:lpstr>
      <vt:lpstr>Joining Sessions</vt:lpstr>
      <vt:lpstr>Where can I find event materials and recordings after the event? </vt:lpstr>
      <vt:lpstr>Introduction to Intensive Intervention 2</vt:lpstr>
      <vt:lpstr>Learner Outcomes</vt:lpstr>
      <vt:lpstr>What is intensive intervention?</vt:lpstr>
      <vt:lpstr>Benefits of Providing Intensive Intervention </vt:lpstr>
      <vt:lpstr>Introduction to DBI</vt:lpstr>
      <vt:lpstr>What is data-based individualization (DBI)?</vt:lpstr>
      <vt:lpstr>Where does intensive intervention fit within a multitiered system of supports (MTSS)?</vt:lpstr>
      <vt:lpstr>DBI Process</vt:lpstr>
      <vt:lpstr>DBI Step 1: Lay the foundation for DBI.</vt:lpstr>
      <vt:lpstr>Specially Designed Instruction (SDI)</vt:lpstr>
      <vt:lpstr>Not sure where to start? Select known evidenced-based practices for teaching students with disabilities.</vt:lpstr>
      <vt:lpstr>DBI Step 2: Did the intervention work? </vt:lpstr>
      <vt:lpstr>Tools to Support Collecting Valid Reliable Data for Progress Monitoring</vt:lpstr>
      <vt:lpstr>Analyzing Data to Guide Decision Making </vt:lpstr>
      <vt:lpstr>Analyzing Data to Guide Decision Making 2 </vt:lpstr>
      <vt:lpstr>DBI Step 3: Why didn’t the intervention work? </vt:lpstr>
      <vt:lpstr>What should be considered when developing a hypothesis?</vt:lpstr>
      <vt:lpstr>Tools for Analyzing Informal Diagnostic Data</vt:lpstr>
      <vt:lpstr>Tools for Analyzing Informal Diagnostic Data 2</vt:lpstr>
      <vt:lpstr>DBI Step 4: What change is needed? </vt:lpstr>
      <vt:lpstr>Tools for Adapting and Intensifying Interventions</vt:lpstr>
      <vt:lpstr>Implementation Monitoring: Was the adapted intervention delivered with fidelity? </vt:lpstr>
      <vt:lpstr>DBI Step 5: Did the change work? </vt:lpstr>
      <vt:lpstr>Academics: Is the student responding to the adapted intervention? </vt:lpstr>
      <vt:lpstr>DBI is an ongoing process based on the student’s responsiveness to SDI</vt:lpstr>
      <vt:lpstr>The Ongoing Process of SDI</vt:lpstr>
      <vt:lpstr>Introduction to DBI and Intensive Intervention </vt:lpstr>
      <vt:lpstr>NCII Disclaimer</vt:lpstr>
      <vt:lpstr>NCII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Intensive Intervention</dc:title>
  <dc:subject>Specify the subject of the presentation</dc:subject>
  <dc:creator>Peterson, Amy</dc:creator>
  <cp:keywords>Add appropriate tags for accessibility</cp:keywords>
  <cp:lastModifiedBy>Peterson, Amy</cp:lastModifiedBy>
  <cp:revision>5</cp:revision>
  <cp:lastPrinted>2017-10-19T00:36:21Z</cp:lastPrinted>
  <dcterms:created xsi:type="dcterms:W3CDTF">2023-07-11T14:17:09Z</dcterms:created>
  <dcterms:modified xsi:type="dcterms:W3CDTF">2023-08-01T12:44:21Z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0x010100CAA0D7E67984EF4ABEBACF74A4B1D294</vt:lpwstr>
  </property>
  <property fmtid="{D5CDD505-2E9C-101B-9397-08002B2CF9AE}" pid="4" name="TaxKeyword">
    <vt:lpwstr>1327;#Add appropriate tags for accessibility|eab204ad-ef36-4d01-a7c0-674086fd960c</vt:lpwstr>
  </property>
  <property fmtid="{D5CDD505-2E9C-101B-9397-08002B2CF9AE}" pid="5" name="MediaServiceImageTags">
    <vt:lpwstr/>
  </property>
</Properties>
</file>