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709" r:id="rId5"/>
    <p:sldMasterId id="2147483713" r:id="rId6"/>
  </p:sldMasterIdLst>
  <p:notesMasterIdLst>
    <p:notesMasterId r:id="rId45"/>
  </p:notesMasterIdLst>
  <p:handoutMasterIdLst>
    <p:handoutMasterId r:id="rId46"/>
  </p:handoutMasterIdLst>
  <p:sldIdLst>
    <p:sldId id="420" r:id="rId7"/>
    <p:sldId id="424" r:id="rId8"/>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4397"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1867" r:id="rId41"/>
    <p:sldId id="425" r:id="rId42"/>
    <p:sldId id="423" r:id="rId43"/>
    <p:sldId id="412" r:id="rId4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PA" userId="S::ampeterson@air.org::8c14dd6b-6031-4383-8241-8af97fa7035b" providerId="AD"/>
  <p188:author id="{71BDA477-4368-6A82-8093-F61225D70F6D}" name="Bailey, Tessie" initials="BT" userId="S::tbailey@air.org::8fad8b4d-791e-4caa-89ed-605e4c91cf05" providerId="AD"/>
  <p188:author id="{452D3FBC-06F7-B4FE-810D-D96A41C77B20}" name="Jackson, Stephanie" initials="JS" userId="S::sjackson@air.org::41507284-d238-4789-82df-dc9a05d8958c" providerId="AD"/>
  <p188:author id="{B1B6E2BE-BED0-F24A-FFBE-7F3B689E8A97}" name="Sacco, Donna" initials="SD" userId="S::dsacco@air.org::625d7b60-79d1-4e54-8a86-48fa6fb7a3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37"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6F1F9"/>
    <a:srgbClr val="AAC37E"/>
    <a:srgbClr val="E6E6E6"/>
    <a:srgbClr val="FFFFFF"/>
    <a:srgbClr val="0076BD"/>
    <a:srgbClr val="0080A8"/>
    <a:srgbClr val="D5E2BF"/>
    <a:srgbClr val="000000"/>
    <a:srgbClr val="BACE97"/>
    <a:srgbClr val="C8D9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2E6FCE-8C40-46D3-B96E-4EC376B8F3C8}" v="3" dt="2023-07-31T19:54:25.016"/>
    <p1510:client id="{7767E1CB-3FF1-4BD3-A279-38E531F8EB37}" v="1" dt="2023-07-31T21:17:03.647"/>
    <p1510:client id="{93ACB9C3-E7DC-4517-B961-23C2C338FFAC}" v="23" dt="2023-07-31T19:51:39.161"/>
  </p1510:revLst>
</p1510:revInfo>
</file>

<file path=ppt/tableStyles.xml><?xml version="1.0" encoding="utf-8"?>
<a:tblStyleLst xmlns:a="http://schemas.openxmlformats.org/drawingml/2006/main" def="{31832965-C026-47F6-861E-5072A00C4E13}">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1 PPT">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guide orient="horz" pos="384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heme" Target="../theme/theme5.xml"/><Relationship Id="rId5" Type="http://schemas.openxmlformats.org/officeDocument/2006/relationships/image" Target="../media/image9.svg"/><Relationship Id="rId4" Type="http://schemas.openxmlformats.org/officeDocument/2006/relationships/image" Target="../media/image7.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8136" y="8719527"/>
            <a:ext cx="3043343" cy="465455"/>
          </a:xfrm>
          <a:prstGeom prst="rect">
            <a:avLst/>
          </a:prstGeom>
        </p:spPr>
        <p:txBody>
          <a:bodyPr vert="horz" lIns="93324" tIns="46662" rIns="93324" bIns="46662" rtlCol="0" anchor="b" anchorCtr="0"/>
          <a:lstStyle>
            <a:lvl1pPr algn="r">
              <a:defRPr sz="1200"/>
            </a:lvl1pPr>
          </a:lstStyle>
          <a:p>
            <a:r>
              <a:rPr lang="en-US" sz="1000">
                <a:latin typeface="Calibri" panose="020F0502020204030204" pitchFamily="34" charset="0"/>
              </a:rPr>
              <a:t>(added from Insert tab, Header &amp; Footer icon, Fixed Date and time)  1/23/2018</a:t>
            </a:r>
            <a:endParaRPr lang="en-US" sz="1000"/>
          </a:p>
        </p:txBody>
      </p:sp>
      <p:sp>
        <p:nvSpPr>
          <p:cNvPr id="4" name="Footer Placeholder 3"/>
          <p:cNvSpPr>
            <a:spLocks noGrp="1"/>
          </p:cNvSpPr>
          <p:nvPr>
            <p:ph type="ftr" sz="quarter" idx="2"/>
          </p:nvPr>
        </p:nvSpPr>
        <p:spPr>
          <a:xfrm>
            <a:off x="4" y="8717912"/>
            <a:ext cx="3043343" cy="465455"/>
          </a:xfrm>
          <a:prstGeom prst="rect">
            <a:avLst/>
          </a:prstGeom>
        </p:spPr>
        <p:txBody>
          <a:bodyPr vert="horz" lIns="93324" tIns="46662" rIns="93324" bIns="46662" rtlCol="0" anchor="b"/>
          <a:lstStyle>
            <a:lvl1pPr algn="l">
              <a:defRPr sz="1200"/>
            </a:lvl1pPr>
          </a:lstStyle>
          <a:p>
            <a:r>
              <a:rPr lang="en-US" sz="1000">
                <a:latin typeface="Calibri" panose="020F0502020204030204" pitchFamily="34" charset="0"/>
              </a:rPr>
              <a:t>Presentation Title (added from Insert tab, Header &amp; Footer icon)</a:t>
            </a:r>
            <a:endParaRPr lang="en-US" sz="1000"/>
          </a:p>
        </p:txBody>
      </p:sp>
      <p:sp>
        <p:nvSpPr>
          <p:cNvPr id="5" name="Slide Number Placeholder 4"/>
          <p:cNvSpPr>
            <a:spLocks noGrp="1"/>
          </p:cNvSpPr>
          <p:nvPr>
            <p:ph type="sldNum" sz="quarter" idx="3"/>
          </p:nvPr>
        </p:nvSpPr>
        <p:spPr>
          <a:xfrm>
            <a:off x="3301180"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grpSp>
        <p:nvGrpSpPr>
          <p:cNvPr id="7" name="Group 6">
            <a:extLst>
              <a:ext uri="{FF2B5EF4-FFF2-40B4-BE49-F238E27FC236}">
                <a16:creationId xmlns:a16="http://schemas.microsoft.com/office/drawing/2014/main" id="{F5FC3BEE-1179-4208-B9FB-278B1563384B}"/>
              </a:ext>
            </a:extLst>
          </p:cNvPr>
          <p:cNvGrpSpPr/>
          <p:nvPr/>
        </p:nvGrpSpPr>
        <p:grpSpPr>
          <a:xfrm>
            <a:off x="190023" y="135767"/>
            <a:ext cx="6635532" cy="445672"/>
            <a:chOff x="457200" y="5496468"/>
            <a:chExt cx="11319328" cy="760258"/>
          </a:xfrm>
        </p:grpSpPr>
        <p:pic>
          <p:nvPicPr>
            <p:cNvPr id="8" name="Picture 7" descr="Logo of the PROGRESS Center at the American Institutes for Research(r)">
              <a:extLst>
                <a:ext uri="{FF2B5EF4-FFF2-40B4-BE49-F238E27FC236}">
                  <a16:creationId xmlns:a16="http://schemas.microsoft.com/office/drawing/2014/main" id="{55B50EE3-AE14-4EB0-99AD-335D868CF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9" name="Picture 8" descr="Logo of American Institutes for Research">
              <a:extLst>
                <a:ext uri="{FF2B5EF4-FFF2-40B4-BE49-F238E27FC236}">
                  <a16:creationId xmlns:a16="http://schemas.microsoft.com/office/drawing/2014/main" id="{24A1ACE6-8327-401A-9923-BDAB507C2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0" name="Graphic 9" descr="Logo of IDEAs that Work U.S. Office of Special Education Programs">
              <a:extLst>
                <a:ext uri="{FF2B5EF4-FFF2-40B4-BE49-F238E27FC236}">
                  <a16:creationId xmlns:a16="http://schemas.microsoft.com/office/drawing/2014/main" id="{4E3E860B-D6FD-4DD7-8253-28BC3A1F8D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theme" Target="../theme/theme4.xml"/><Relationship Id="rId5" Type="http://schemas.openxmlformats.org/officeDocument/2006/relationships/image" Target="../media/image9.svg"/><Relationship Id="rId4" Type="http://schemas.openxmlformats.org/officeDocument/2006/relationships/image" Target="../media/image7.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8136" y="8688499"/>
            <a:ext cx="3043343" cy="6206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p>
        </p:txBody>
      </p:sp>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688502"/>
            <a:ext cx="3043343" cy="620607"/>
          </a:xfrm>
          <a:prstGeom prst="rect">
            <a:avLst/>
          </a:prstGeom>
        </p:spPr>
        <p:txBody>
          <a:bodyPr vert="horz" lIns="93324" tIns="46662" rIns="93324" bIns="46662" rtlCol="0" anchor="b" anchorCtr="0"/>
          <a:lstStyle>
            <a:lvl1pPr algn="l">
              <a:defRPr sz="1100">
                <a:latin typeface="Calibri"/>
              </a:defRPr>
            </a:lvl1pPr>
          </a:lstStyle>
          <a:p>
            <a:r>
              <a:rPr lang="en-US"/>
              <a:t>Presentation Title (added from Insert tab, Header &amp; Footer icon)</a:t>
            </a:r>
          </a:p>
        </p:txBody>
      </p:sp>
      <p:sp>
        <p:nvSpPr>
          <p:cNvPr id="7" name="Slide Number Placeholder 6"/>
          <p:cNvSpPr>
            <a:spLocks noGrp="1"/>
          </p:cNvSpPr>
          <p:nvPr>
            <p:ph type="sldNum" sz="quarter" idx="5"/>
          </p:nvPr>
        </p:nvSpPr>
        <p:spPr>
          <a:xfrm>
            <a:off x="3420180"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grpSp>
        <p:nvGrpSpPr>
          <p:cNvPr id="2" name="Group 1">
            <a:extLst>
              <a:ext uri="{FF2B5EF4-FFF2-40B4-BE49-F238E27FC236}">
                <a16:creationId xmlns:a16="http://schemas.microsoft.com/office/drawing/2014/main" id="{593288A5-ABB0-48FA-AEC4-1A77F1AFB39A}"/>
              </a:ext>
            </a:extLst>
          </p:cNvPr>
          <p:cNvGrpSpPr/>
          <p:nvPr/>
        </p:nvGrpSpPr>
        <p:grpSpPr>
          <a:xfrm>
            <a:off x="190023" y="135767"/>
            <a:ext cx="6635532" cy="445672"/>
            <a:chOff x="457200" y="5496468"/>
            <a:chExt cx="11319328" cy="760258"/>
          </a:xfrm>
        </p:grpSpPr>
        <p:pic>
          <p:nvPicPr>
            <p:cNvPr id="10" name="Picture 9" descr="Logo of the PROGRESS Center at the American Institutes for Research(r)">
              <a:extLst>
                <a:ext uri="{FF2B5EF4-FFF2-40B4-BE49-F238E27FC236}">
                  <a16:creationId xmlns:a16="http://schemas.microsoft.com/office/drawing/2014/main" id="{9EF43A9A-B04A-46EC-8D48-BCD84B228C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11" name="Picture 10" descr="Logo of American Institutes for Research">
              <a:extLst>
                <a:ext uri="{FF2B5EF4-FFF2-40B4-BE49-F238E27FC236}">
                  <a16:creationId xmlns:a16="http://schemas.microsoft.com/office/drawing/2014/main" id="{04813F90-9E13-4BB3-9F93-F6827FFD37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114" y="5496468"/>
              <a:ext cx="1656679" cy="640080"/>
            </a:xfrm>
            <a:prstGeom prst="rect">
              <a:avLst/>
            </a:prstGeom>
          </p:spPr>
        </p:pic>
        <p:pic>
          <p:nvPicPr>
            <p:cNvPr id="12" name="Graphic 11" descr="Logo of IDEAs that Work U.S. Office of Special Education Programs">
              <a:extLst>
                <a:ext uri="{FF2B5EF4-FFF2-40B4-BE49-F238E27FC236}">
                  <a16:creationId xmlns:a16="http://schemas.microsoft.com/office/drawing/2014/main" id="{6C3FBB79-DFBF-4A96-8C66-EF63196368B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apsva.us/prc"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latin typeface="Calibri"/>
              <a:ea typeface="+mn-ea"/>
              <a:cs typeface="+mn-cs"/>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2875530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5a6c2fd82e_0_27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g25a6c2fd82e_0_276: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b="1"/>
              <a:t>Kathleen:  </a:t>
            </a:r>
            <a:r>
              <a:rPr lang="en-US" sz="1200" b="1"/>
              <a:t> 1</a:t>
            </a:r>
            <a:r>
              <a:rPr lang="en-US" b="1"/>
              <a:t> </a:t>
            </a:r>
            <a:r>
              <a:rPr lang="en-US" sz="1200" b="1"/>
              <a:t>minute</a:t>
            </a:r>
            <a:endParaRPr sz="1200" b="1"/>
          </a:p>
          <a:p>
            <a:pPr marL="0" lvl="0" indent="0" algn="l" rtl="0">
              <a:lnSpc>
                <a:spcPct val="100000"/>
              </a:lnSpc>
              <a:spcBef>
                <a:spcPts val="0"/>
              </a:spcBef>
              <a:spcAft>
                <a:spcPts val="0"/>
              </a:spcAft>
              <a:buSzPts val="1400"/>
              <a:buNone/>
            </a:pPr>
            <a:r>
              <a:rPr lang="en-US" sz="1200"/>
              <a:t>In 2014, APS adopted a Family and Community Engagement (FACE) policy that aligns with the dual capacity </a:t>
            </a:r>
            <a:r>
              <a:rPr lang="en-US"/>
              <a:t>framework</a:t>
            </a:r>
            <a:r>
              <a:rPr lang="en-US" sz="1200"/>
              <a:t> organizational </a:t>
            </a:r>
            <a:r>
              <a:rPr lang="en-US" sz="1200">
                <a:solidFill>
                  <a:schemeClr val="dk1"/>
                </a:solidFill>
              </a:rPr>
              <a:t> (integrated, systemic, sustained) </a:t>
            </a:r>
            <a:r>
              <a:rPr lang="en-US" sz="1200"/>
              <a:t>and process conditions </a:t>
            </a:r>
            <a:r>
              <a:rPr lang="en-US" sz="1200">
                <a:solidFill>
                  <a:schemeClr val="dk1"/>
                </a:solidFill>
              </a:rPr>
              <a:t>(relational, collaborative, linked to learning)</a:t>
            </a:r>
            <a:r>
              <a:rPr lang="en-US" sz="1200"/>
              <a:t>  as well as the National PTA standards.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640"/>
              </a:spcBef>
              <a:spcAft>
                <a:spcPts val="0"/>
              </a:spcAft>
              <a:buSzPts val="1400"/>
              <a:buNone/>
            </a:pPr>
            <a:r>
              <a:rPr lang="en-US" sz="1400"/>
              <a:t>Our district’s demographics and our FACE policy laid the foundation for how La Sopa de la Abuela came to be.</a:t>
            </a:r>
            <a:endParaRPr sz="1400"/>
          </a:p>
          <a:p>
            <a:pPr marL="0" lvl="0" indent="0" algn="l" rtl="0">
              <a:lnSpc>
                <a:spcPct val="100000"/>
              </a:lnSpc>
              <a:spcBef>
                <a:spcPts val="640"/>
              </a:spcBef>
              <a:spcAft>
                <a:spcPts val="0"/>
              </a:spcAft>
              <a:buSzPts val="1400"/>
              <a:buNone/>
            </a:pPr>
            <a:endParaRPr sz="1400" i="1"/>
          </a:p>
          <a:p>
            <a:pPr marL="0" lvl="0" indent="0" algn="l" rtl="0">
              <a:lnSpc>
                <a:spcPct val="100000"/>
              </a:lnSpc>
              <a:spcBef>
                <a:spcPts val="640"/>
              </a:spcBef>
              <a:spcAft>
                <a:spcPts val="0"/>
              </a:spcAft>
              <a:buSzPts val="1400"/>
              <a:buNone/>
            </a:pPr>
            <a:endParaRPr/>
          </a:p>
        </p:txBody>
      </p:sp>
      <p:sp>
        <p:nvSpPr>
          <p:cNvPr id="118" name="Google Shape;118;g25a6c2fd82e_0_276: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5a6c2fd82e_0_7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g25a6c2fd82e_0_71: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640"/>
              </a:spcBef>
              <a:spcAft>
                <a:spcPts val="0"/>
              </a:spcAft>
              <a:buClr>
                <a:schemeClr val="dk1"/>
              </a:buClr>
              <a:buSzPts val="1100"/>
              <a:buFont typeface="Arial"/>
              <a:buNone/>
            </a:pPr>
            <a:r>
              <a:rPr lang="en-US" b="1"/>
              <a:t>Kathleen &amp; Gina </a:t>
            </a:r>
            <a:r>
              <a:rPr lang="en-US"/>
              <a:t>: </a:t>
            </a:r>
            <a:r>
              <a:rPr lang="en-US" b="1"/>
              <a:t>4 minutes</a:t>
            </a:r>
            <a:br>
              <a:rPr lang="en-US" sz="2000"/>
            </a:br>
            <a:endParaRPr sz="2000"/>
          </a:p>
          <a:p>
            <a:pPr marL="0" lvl="0" indent="0" algn="l" rtl="0">
              <a:lnSpc>
                <a:spcPct val="100000"/>
              </a:lnSpc>
              <a:spcBef>
                <a:spcPts val="640"/>
              </a:spcBef>
              <a:spcAft>
                <a:spcPts val="0"/>
              </a:spcAft>
              <a:buClr>
                <a:schemeClr val="dk1"/>
              </a:buClr>
              <a:buSzPts val="1100"/>
              <a:buFont typeface="Arial"/>
              <a:buNone/>
            </a:pPr>
            <a:r>
              <a:rPr lang="en-US" b="1"/>
              <a:t>Kathleen - 1 minute</a:t>
            </a:r>
            <a:endParaRPr b="1"/>
          </a:p>
          <a:p>
            <a:pPr marL="0" lvl="0" indent="0" algn="l" rtl="0">
              <a:lnSpc>
                <a:spcPct val="100000"/>
              </a:lnSpc>
              <a:spcBef>
                <a:spcPts val="640"/>
              </a:spcBef>
              <a:spcAft>
                <a:spcPts val="0"/>
              </a:spcAft>
              <a:buClr>
                <a:schemeClr val="dk1"/>
              </a:buClr>
              <a:buSzPts val="1100"/>
              <a:buFont typeface="Arial"/>
              <a:buNone/>
            </a:pPr>
            <a:endParaRPr/>
          </a:p>
          <a:p>
            <a:pPr marL="0" lvl="0" indent="0" algn="l" rtl="0">
              <a:lnSpc>
                <a:spcPct val="100000"/>
              </a:lnSpc>
              <a:spcBef>
                <a:spcPts val="640"/>
              </a:spcBef>
              <a:spcAft>
                <a:spcPts val="0"/>
              </a:spcAft>
              <a:buClr>
                <a:schemeClr val="dk1"/>
              </a:buClr>
              <a:buSzPts val="1100"/>
              <a:buFont typeface="Arial"/>
              <a:buNone/>
            </a:pPr>
            <a:r>
              <a:rPr lang="en-US"/>
              <a:t>Here in APS, we believe it is powerful to start with </a:t>
            </a:r>
            <a:r>
              <a:rPr lang="en-US" b="1"/>
              <a:t>WHY</a:t>
            </a:r>
            <a:r>
              <a:rPr lang="en-US"/>
              <a:t> -  to focus on and identify </a:t>
            </a:r>
            <a:r>
              <a:rPr lang="en-US" b="1"/>
              <a:t>WHY</a:t>
            </a:r>
            <a:r>
              <a:rPr lang="en-US"/>
              <a:t> we do the work we do. </a:t>
            </a:r>
            <a:endParaRPr/>
          </a:p>
          <a:p>
            <a:pPr marL="0" lvl="0" indent="0" algn="l" rtl="0">
              <a:lnSpc>
                <a:spcPct val="100000"/>
              </a:lnSpc>
              <a:spcBef>
                <a:spcPts val="640"/>
              </a:spcBef>
              <a:spcAft>
                <a:spcPts val="0"/>
              </a:spcAft>
              <a:buClr>
                <a:schemeClr val="dk1"/>
              </a:buClr>
              <a:buSzPts val="1100"/>
              <a:buFont typeface="Arial"/>
              <a:buNone/>
            </a:pPr>
            <a:r>
              <a:rPr lang="en-US"/>
              <a:t>Our </a:t>
            </a:r>
            <a:r>
              <a:rPr lang="en-US" b="1" i="1"/>
              <a:t>WHY </a:t>
            </a:r>
            <a:r>
              <a:rPr lang="en-US"/>
              <a:t>for this project was simple but compelling. Parents and staff both care deeply about outcomes for students.</a:t>
            </a:r>
            <a:endParaRPr/>
          </a:p>
          <a:p>
            <a:pPr marL="0" lvl="0" indent="0" algn="l" rtl="0">
              <a:lnSpc>
                <a:spcPct val="100000"/>
              </a:lnSpc>
              <a:spcBef>
                <a:spcPts val="640"/>
              </a:spcBef>
              <a:spcAft>
                <a:spcPts val="0"/>
              </a:spcAft>
              <a:buClr>
                <a:schemeClr val="dk1"/>
              </a:buClr>
              <a:buSzPts val="1100"/>
              <a:buFont typeface="Arial"/>
              <a:buNone/>
            </a:pPr>
            <a:r>
              <a:rPr lang="en-US"/>
              <a:t>We </a:t>
            </a:r>
            <a:r>
              <a:rPr lang="en-US" b="1"/>
              <a:t>know</a:t>
            </a:r>
            <a:r>
              <a:rPr lang="en-US"/>
              <a:t> as you do that family engagement positively impacts those outcomes, and the regulations that govern special education </a:t>
            </a:r>
            <a:r>
              <a:rPr lang="en-US" b="1"/>
              <a:t>require</a:t>
            </a:r>
            <a:r>
              <a:rPr lang="en-US"/>
              <a:t> family engagement.</a:t>
            </a:r>
            <a:r>
              <a:rPr lang="en-US" i="1"/>
              <a:t> However</a:t>
            </a:r>
            <a:r>
              <a:rPr lang="en-US"/>
              <a:t>, we also know that special education processes are often very emotional and complex - especially when trying to navigate them in a foregin language. Conversations among colleagues and with families clarified a significant and unmet need in our community.</a:t>
            </a:r>
            <a:endParaRPr/>
          </a:p>
          <a:p>
            <a:pPr marL="0" lvl="0" indent="0" algn="l" rtl="0">
              <a:lnSpc>
                <a:spcPct val="100000"/>
              </a:lnSpc>
              <a:spcBef>
                <a:spcPts val="640"/>
              </a:spcBef>
              <a:spcAft>
                <a:spcPts val="0"/>
              </a:spcAft>
              <a:buClr>
                <a:schemeClr val="dk1"/>
              </a:buClr>
              <a:buSzPts val="1100"/>
              <a:buFont typeface="Arial"/>
              <a:buNone/>
            </a:pPr>
            <a:r>
              <a:rPr lang="en-US" i="1"/>
              <a:t>Gina, from a parent’s perspective, can you tell us a little bit more about how it felt to be navigate the special education process at the beginning of your family’s  journey? </a:t>
            </a:r>
            <a:endParaRPr i="1"/>
          </a:p>
          <a:p>
            <a:pPr marL="0" lvl="0" indent="0" algn="l" rtl="0">
              <a:lnSpc>
                <a:spcPct val="100000"/>
              </a:lnSpc>
              <a:spcBef>
                <a:spcPts val="640"/>
              </a:spcBef>
              <a:spcAft>
                <a:spcPts val="0"/>
              </a:spcAft>
              <a:buClr>
                <a:schemeClr val="dk1"/>
              </a:buClr>
              <a:buSzPts val="1100"/>
              <a:buFont typeface="Arial"/>
              <a:buNone/>
            </a:pPr>
            <a:endParaRPr/>
          </a:p>
          <a:p>
            <a:pPr marL="0" lvl="0" indent="0" algn="l" rtl="0">
              <a:lnSpc>
                <a:spcPct val="100000"/>
              </a:lnSpc>
              <a:spcBef>
                <a:spcPts val="640"/>
              </a:spcBef>
              <a:spcAft>
                <a:spcPts val="0"/>
              </a:spcAft>
              <a:buClr>
                <a:schemeClr val="dk1"/>
              </a:buClr>
              <a:buSzPts val="1100"/>
              <a:buFont typeface="Arial"/>
              <a:buNone/>
            </a:pPr>
            <a:r>
              <a:rPr lang="en-US" b="1"/>
              <a:t>GINA - 2-3 minutes </a:t>
            </a:r>
            <a:r>
              <a:rPr lang="en-US"/>
              <a:t>- Describe the need for resources and information from a parent perspective.</a:t>
            </a:r>
            <a:endParaRPr/>
          </a:p>
          <a:p>
            <a:pPr marL="457200" lvl="0" indent="0" algn="l" rtl="0">
              <a:lnSpc>
                <a:spcPct val="100000"/>
              </a:lnSpc>
              <a:spcBef>
                <a:spcPts val="640"/>
              </a:spcBef>
              <a:spcAft>
                <a:spcPts val="0"/>
              </a:spcAft>
              <a:buClr>
                <a:schemeClr val="dk1"/>
              </a:buClr>
              <a:buSzPts val="1100"/>
              <a:buFont typeface="Arial"/>
              <a:buNone/>
            </a:pPr>
            <a:r>
              <a:rPr lang="en-US" sz="3000"/>
              <a:t>Gina: Briefly TELL your STORY - what type of supports did I need, the challenges of learning about special education &amp; navigating the process in a second language</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Kathleen (30 seconds): Thanks so much, Gina. So, our </a:t>
            </a:r>
            <a:r>
              <a:rPr lang="en-US" i="1"/>
              <a:t>WHY </a:t>
            </a:r>
            <a:r>
              <a:rPr lang="en-US"/>
              <a:t>was to ensure that families were connected to the information and resources they needed to navigate special education; to address the emotions that come along with it; to make informed decisions and provide informed consent; and to develop strong and positive partnerships with school staff because we know that this knowledge and advocacy will make a difference for families, staff, and </a:t>
            </a:r>
            <a:r>
              <a:rPr lang="en-US" b="1"/>
              <a:t>most importantly, for our students.</a:t>
            </a:r>
            <a:endParaRPr b="1"/>
          </a:p>
          <a:p>
            <a:pPr marL="0" lvl="0" indent="0" algn="l" rtl="0">
              <a:lnSpc>
                <a:spcPct val="100000"/>
              </a:lnSpc>
              <a:spcBef>
                <a:spcPts val="640"/>
              </a:spcBef>
              <a:spcAft>
                <a:spcPts val="0"/>
              </a:spcAft>
              <a:buClr>
                <a:schemeClr val="dk1"/>
              </a:buClr>
              <a:buSzPts val="1100"/>
              <a:buFont typeface="Arial"/>
              <a:buNone/>
            </a:pPr>
            <a:endParaRPr sz="3000"/>
          </a:p>
          <a:p>
            <a:pPr marL="457200" lvl="0" indent="0" algn="l" rtl="0">
              <a:lnSpc>
                <a:spcPct val="100000"/>
              </a:lnSpc>
              <a:spcBef>
                <a:spcPts val="640"/>
              </a:spcBef>
              <a:spcAft>
                <a:spcPts val="0"/>
              </a:spcAft>
              <a:buClr>
                <a:schemeClr val="dk1"/>
              </a:buClr>
              <a:buSzPts val="1100"/>
              <a:buFont typeface="Arial"/>
              <a:buNone/>
            </a:pPr>
            <a:endParaRPr sz="3000"/>
          </a:p>
          <a:p>
            <a:pPr marL="457200" lvl="0" indent="0" algn="l" rtl="0">
              <a:lnSpc>
                <a:spcPct val="100000"/>
              </a:lnSpc>
              <a:spcBef>
                <a:spcPts val="640"/>
              </a:spcBef>
              <a:spcAft>
                <a:spcPts val="0"/>
              </a:spcAft>
              <a:buClr>
                <a:schemeClr val="dk1"/>
              </a:buClr>
              <a:buSzPts val="1100"/>
              <a:buFont typeface="Arial"/>
              <a:buNone/>
            </a:pPr>
            <a:endParaRPr sz="3000"/>
          </a:p>
          <a:p>
            <a:pPr marL="457200" lvl="0" indent="0" algn="l" rtl="0">
              <a:lnSpc>
                <a:spcPct val="100000"/>
              </a:lnSpc>
              <a:spcBef>
                <a:spcPts val="640"/>
              </a:spcBef>
              <a:spcAft>
                <a:spcPts val="0"/>
              </a:spcAft>
              <a:buClr>
                <a:schemeClr val="dk1"/>
              </a:buClr>
              <a:buSzPts val="1100"/>
              <a:buFont typeface="Arial"/>
              <a:buNone/>
            </a:pPr>
            <a:endParaRPr sz="3000"/>
          </a:p>
          <a:p>
            <a:pPr marL="457200" lvl="0" indent="0" algn="l" rtl="0">
              <a:lnSpc>
                <a:spcPct val="100000"/>
              </a:lnSpc>
              <a:spcBef>
                <a:spcPts val="640"/>
              </a:spcBef>
              <a:spcAft>
                <a:spcPts val="0"/>
              </a:spcAft>
              <a:buClr>
                <a:schemeClr val="dk1"/>
              </a:buClr>
              <a:buSzPts val="1100"/>
              <a:buFont typeface="Arial"/>
              <a:buNone/>
            </a:pPr>
            <a:endParaRPr sz="3000"/>
          </a:p>
          <a:p>
            <a:pPr marL="457200" lvl="0" indent="0" algn="l" rtl="0">
              <a:lnSpc>
                <a:spcPct val="100000"/>
              </a:lnSpc>
              <a:spcBef>
                <a:spcPts val="640"/>
              </a:spcBef>
              <a:spcAft>
                <a:spcPts val="0"/>
              </a:spcAft>
              <a:buClr>
                <a:schemeClr val="dk1"/>
              </a:buClr>
              <a:buSzPts val="1100"/>
              <a:buFont typeface="Arial"/>
              <a:buNone/>
            </a:pPr>
            <a:endParaRPr sz="3000"/>
          </a:p>
          <a:p>
            <a:pPr marL="457200" lvl="0" indent="0" algn="l" rtl="0">
              <a:lnSpc>
                <a:spcPct val="100000"/>
              </a:lnSpc>
              <a:spcBef>
                <a:spcPts val="640"/>
              </a:spcBef>
              <a:spcAft>
                <a:spcPts val="0"/>
              </a:spcAft>
              <a:buClr>
                <a:schemeClr val="dk1"/>
              </a:buClr>
              <a:buSzPts val="1100"/>
              <a:buFont typeface="Arial"/>
              <a:buNone/>
            </a:pPr>
            <a:endParaRPr sz="3000"/>
          </a:p>
        </p:txBody>
      </p:sp>
      <p:sp>
        <p:nvSpPr>
          <p:cNvPr id="126" name="Google Shape;126;g25a6c2fd82e_0_7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5a6c2fd82e_0_7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g25a6c2fd82e_0_79: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640"/>
              </a:spcBef>
              <a:spcAft>
                <a:spcPts val="0"/>
              </a:spcAft>
              <a:buClr>
                <a:schemeClr val="dk1"/>
              </a:buClr>
              <a:buSzPts val="1100"/>
              <a:buFont typeface="Arial"/>
              <a:buNone/>
            </a:pPr>
            <a:r>
              <a:rPr lang="en-US" b="1"/>
              <a:t>MONICA:</a:t>
            </a:r>
            <a:r>
              <a:rPr lang="en-US"/>
              <a:t> 3minutes</a:t>
            </a:r>
            <a:endParaRPr/>
          </a:p>
          <a:p>
            <a:pPr marL="0" lvl="0" indent="0" algn="l" rtl="0">
              <a:lnSpc>
                <a:spcPct val="100000"/>
              </a:lnSpc>
              <a:spcBef>
                <a:spcPts val="640"/>
              </a:spcBef>
              <a:spcAft>
                <a:spcPts val="0"/>
              </a:spcAft>
              <a:buClr>
                <a:schemeClr val="dk1"/>
              </a:buClr>
              <a:buSzPts val="1100"/>
              <a:buFont typeface="Arial"/>
              <a:buNone/>
            </a:pPr>
            <a:r>
              <a:rPr lang="en-US"/>
              <a:t>Once we identified our unmet need related to special education and WHY it was so important to address it,  we turned to our next question …</a:t>
            </a:r>
            <a:r>
              <a:rPr lang="en-US" b="1"/>
              <a:t>. HOW </a:t>
            </a:r>
            <a:r>
              <a:rPr lang="en-US"/>
              <a:t>to respond to this need.</a:t>
            </a:r>
            <a:endParaRPr/>
          </a:p>
          <a:p>
            <a:pPr marL="0" lvl="0" indent="0" algn="l" rtl="0">
              <a:lnSpc>
                <a:spcPct val="100000"/>
              </a:lnSpc>
              <a:spcBef>
                <a:spcPts val="640"/>
              </a:spcBef>
              <a:spcAft>
                <a:spcPts val="0"/>
              </a:spcAft>
              <a:buClr>
                <a:schemeClr val="dk1"/>
              </a:buClr>
              <a:buSzPts val="1100"/>
              <a:buFont typeface="Arial"/>
              <a:buNone/>
            </a:pPr>
            <a:r>
              <a:rPr lang="en-US"/>
              <a:t>As we considered various options, our team was drawn to both the principles of adult education, and the work in </a:t>
            </a:r>
            <a:r>
              <a:rPr lang="en-US" b="1"/>
              <a:t>popular education</a:t>
            </a:r>
            <a:r>
              <a:rPr lang="en-US"/>
              <a:t> that was pioneered by Paulo Freire, a Brazilian educator and philosopher who became a leading figure in critical pedagogy around the world. Freire developed a problem-posing approach that continues to inspire educators today.  It recognizes the crucial role of dialogue in adult learning and the necessity to base any teaching on the learners’ own lives and experiences.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The telenovela format serves as a sort of “cultural code” where people can see themselves reflected, and can focus their attention on resolving a real life problem they face. </a:t>
            </a:r>
            <a:endParaRPr sz="1000"/>
          </a:p>
          <a:p>
            <a:pPr marL="0" lvl="0" indent="0" algn="l" rtl="0">
              <a:lnSpc>
                <a:spcPct val="100000"/>
              </a:lnSpc>
              <a:spcBef>
                <a:spcPts val="640"/>
              </a:spcBef>
              <a:spcAft>
                <a:spcPts val="0"/>
              </a:spcAft>
              <a:buClr>
                <a:schemeClr val="dk1"/>
              </a:buClr>
              <a:buSzPts val="1100"/>
              <a:buFont typeface="Arial"/>
              <a:buNone/>
            </a:pPr>
            <a:endParaRPr sz="1000"/>
          </a:p>
          <a:p>
            <a:pPr marL="45720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457200" lvl="0" indent="0" algn="l" rtl="0">
              <a:lnSpc>
                <a:spcPct val="100000"/>
              </a:lnSpc>
              <a:spcBef>
                <a:spcPts val="640"/>
              </a:spcBef>
              <a:spcAft>
                <a:spcPts val="0"/>
              </a:spcAft>
              <a:buClr>
                <a:schemeClr val="dk1"/>
              </a:buClr>
              <a:buSzPts val="1100"/>
              <a:buFont typeface="Arial"/>
              <a:buNone/>
            </a:pPr>
            <a:endParaRPr sz="1000"/>
          </a:p>
          <a:p>
            <a:pPr marL="457200" lvl="0" indent="0" algn="l" rtl="0">
              <a:lnSpc>
                <a:spcPct val="100000"/>
              </a:lnSpc>
              <a:spcBef>
                <a:spcPts val="640"/>
              </a:spcBef>
              <a:spcAft>
                <a:spcPts val="0"/>
              </a:spcAft>
              <a:buClr>
                <a:schemeClr val="dk1"/>
              </a:buClr>
              <a:buSzPts val="1100"/>
              <a:buFont typeface="Arial"/>
              <a:buNone/>
            </a:pPr>
            <a:endParaRPr sz="1000"/>
          </a:p>
        </p:txBody>
      </p:sp>
      <p:sp>
        <p:nvSpPr>
          <p:cNvPr id="135" name="Google Shape;135;g25a6c2fd82e_0_79: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5a6c2fd82e_0_8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5a6c2fd82e_0_87: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1500" b="1"/>
              <a:t>MONICA:  1-2 minutes</a:t>
            </a:r>
            <a:endParaRPr sz="1500" b="1"/>
          </a:p>
          <a:p>
            <a:pPr marL="0" lvl="0" indent="0" algn="l" rtl="0">
              <a:lnSpc>
                <a:spcPct val="100000"/>
              </a:lnSpc>
              <a:spcBef>
                <a:spcPts val="0"/>
              </a:spcBef>
              <a:spcAft>
                <a:spcPts val="0"/>
              </a:spcAft>
              <a:buSzPts val="1400"/>
              <a:buNone/>
            </a:pPr>
            <a:r>
              <a:rPr lang="en-US" sz="1500"/>
              <a:t>In considering our FACE policy and the dual capacity framework, we realized immediately that this project required a collaborative approach, and that we needed not just to create a resource FOR parents, but to create a resource WITH parents. So, our design team began co-creating a script. Our then FACE Specialist, Dr. Briceno, brought knowledge of family engagement. Kathleen brought knowledge of the special education process and the roles of families as members of educational teams. Gina and the other parents on the design team brought their stories, and lived experiences.  </a:t>
            </a:r>
            <a:endParaRPr sz="1500"/>
          </a:p>
          <a:p>
            <a:pPr marL="0" lvl="0" indent="0" algn="l" rtl="0">
              <a:lnSpc>
                <a:spcPct val="100000"/>
              </a:lnSpc>
              <a:spcBef>
                <a:spcPts val="0"/>
              </a:spcBef>
              <a:spcAft>
                <a:spcPts val="0"/>
              </a:spcAft>
              <a:buSzPts val="1400"/>
              <a:buNone/>
            </a:pPr>
            <a:endParaRPr sz="1500"/>
          </a:p>
          <a:p>
            <a:pPr marL="0" lvl="0" indent="0" algn="l" rtl="0">
              <a:lnSpc>
                <a:spcPct val="100000"/>
              </a:lnSpc>
              <a:spcBef>
                <a:spcPts val="0"/>
              </a:spcBef>
              <a:spcAft>
                <a:spcPts val="0"/>
              </a:spcAft>
              <a:buSzPts val="1400"/>
              <a:buNone/>
            </a:pPr>
            <a:r>
              <a:rPr lang="en-US" sz="1500"/>
              <a:t>Together, the collaborative design team with representatives from special education, FACE and English Learners, combined with parent leaders, identified the messages that were important to include in the telenovela. They worked for almost a year writing the script, and conducting focus groups in the community. Fortunately we had an amazing Arlington Educational Television (AETV) team who then made the magic happen! Bryan will tell you more about how the script was transformed once we turned it over to AETV. </a:t>
            </a:r>
            <a:endParaRPr sz="1500"/>
          </a:p>
        </p:txBody>
      </p:sp>
      <p:sp>
        <p:nvSpPr>
          <p:cNvPr id="144" name="Google Shape;144;g25a6c2fd82e_0_8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5a6c2fd82e_0_9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25a6c2fd82e_0_98: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1600" b="1"/>
              <a:t>Kathleen - </a:t>
            </a:r>
            <a:r>
              <a:rPr lang="en-US" sz="1600"/>
              <a:t>30 SECONDS</a:t>
            </a:r>
            <a:endParaRPr sz="1600"/>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 Pre-Production:</a:t>
            </a:r>
            <a:endParaRPr sz="160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1) After the design team created the script,we worked with our amazing colleagues in Arlington Education Television (AETV)</a:t>
            </a:r>
            <a:endParaRPr sz="160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2) Who took our written words and turned them into moving images</a:t>
            </a:r>
            <a:endParaRPr sz="160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3) They worked with us to help us “Show not tell” our story</a:t>
            </a:r>
            <a:endParaRPr sz="160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4) Casting for roles story</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            	            	-Juan &amp; Patricia blew us away</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            	            	-They commented no older roles in script</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            	            	-We decided to write them in</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            	            	-That community engagement &amp; collaboration invaluable</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            	            	-Dynamic interactions led to best parts and title of Telenovela</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            	            	-Trans-generational story important for cultural significance of target audience</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            	            	-Cast included, Administrative staff, teachers, support staff,  Parents, Principal</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 </a:t>
            </a:r>
            <a:endParaRPr sz="1600">
              <a:solidFill>
                <a:srgbClr val="201F1E"/>
              </a:solidFill>
              <a:highlight>
                <a:srgbClr val="FFFFFF"/>
              </a:highlight>
            </a:endParaRPr>
          </a:p>
          <a:p>
            <a:pPr marL="0" lvl="0" indent="0" algn="l" rtl="0">
              <a:lnSpc>
                <a:spcPct val="100000"/>
              </a:lnSpc>
              <a:spcBef>
                <a:spcPts val="0"/>
              </a:spcBef>
              <a:spcAft>
                <a:spcPts val="0"/>
              </a:spcAft>
              <a:buSzPts val="1400"/>
              <a:buNone/>
            </a:pPr>
            <a:endParaRPr sz="1600" b="1"/>
          </a:p>
          <a:p>
            <a:pPr marL="0" lvl="0" indent="0" algn="l" rtl="0">
              <a:lnSpc>
                <a:spcPct val="100000"/>
              </a:lnSpc>
              <a:spcBef>
                <a:spcPts val="360"/>
              </a:spcBef>
              <a:spcAft>
                <a:spcPts val="0"/>
              </a:spcAft>
              <a:buClr>
                <a:schemeClr val="dk1"/>
              </a:buClr>
              <a:buSzPts val="1100"/>
              <a:buFont typeface="Arial"/>
              <a:buNone/>
            </a:pPr>
            <a:endParaRPr sz="1600"/>
          </a:p>
          <a:p>
            <a:pPr marL="0" lvl="0" indent="0" algn="l" rtl="0">
              <a:lnSpc>
                <a:spcPct val="100000"/>
              </a:lnSpc>
              <a:spcBef>
                <a:spcPts val="360"/>
              </a:spcBef>
              <a:spcAft>
                <a:spcPts val="0"/>
              </a:spcAft>
              <a:buClr>
                <a:schemeClr val="dk1"/>
              </a:buClr>
              <a:buSzPts val="1100"/>
              <a:buFont typeface="Arial"/>
              <a:buNone/>
            </a:pPr>
            <a:endParaRPr sz="1600"/>
          </a:p>
          <a:p>
            <a:pPr marL="0" lvl="0" indent="0" algn="l" rtl="0">
              <a:lnSpc>
                <a:spcPct val="100000"/>
              </a:lnSpc>
              <a:spcBef>
                <a:spcPts val="0"/>
              </a:spcBef>
              <a:spcAft>
                <a:spcPts val="0"/>
              </a:spcAft>
              <a:buSzPts val="1400"/>
              <a:buNone/>
            </a:pPr>
            <a:endParaRPr sz="1600" b="1"/>
          </a:p>
        </p:txBody>
      </p:sp>
      <p:sp>
        <p:nvSpPr>
          <p:cNvPr id="156" name="Google Shape;156;g25a6c2fd82e_0_9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5a6c2fd82e_0_10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25a6c2fd82e_0_107: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1600" b="1"/>
              <a:t>Kathleen - 30 SECONDS</a:t>
            </a:r>
            <a:endParaRPr sz="1600" b="1"/>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Working with a </a:t>
            </a:r>
            <a:endParaRPr sz="160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1) 4 Person Crew (Director, Cinematographer, Audio Engineer, Grip), </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Our collaboration continued as we filmed; often tweaking to add authenticity to our script. </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We filmed on site in a few of our schools, at the Parent Resource Center in our central administrative office, and in our colleague Rosa’s home! :) </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3) Having fun leads to the best / most authentic moments</a:t>
            </a:r>
            <a:endParaRPr sz="160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4) Watching old Telenovelas helped during filming to capture the drama / style</a:t>
            </a:r>
            <a:endParaRPr sz="1600"/>
          </a:p>
        </p:txBody>
      </p:sp>
      <p:sp>
        <p:nvSpPr>
          <p:cNvPr id="166" name="Google Shape;166;g25a6c2fd82e_0_10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5a6c2fd82e_0_11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g25a6c2fd82e_0_118: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457200" algn="l" rtl="0">
              <a:lnSpc>
                <a:spcPct val="115000"/>
              </a:lnSpc>
              <a:spcBef>
                <a:spcPts val="0"/>
              </a:spcBef>
              <a:spcAft>
                <a:spcPts val="0"/>
              </a:spcAft>
              <a:buClr>
                <a:schemeClr val="dk1"/>
              </a:buClr>
              <a:buSzPts val="1100"/>
              <a:buFont typeface="Arial"/>
              <a:buNone/>
            </a:pPr>
            <a:endParaRPr sz="11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100">
                <a:solidFill>
                  <a:srgbClr val="201F1E"/>
                </a:solidFill>
                <a:highlight>
                  <a:srgbClr val="FFFFFF"/>
                </a:highlight>
              </a:rPr>
              <a:t> </a:t>
            </a:r>
            <a:endParaRPr sz="11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b="1">
                <a:solidFill>
                  <a:srgbClr val="201F1E"/>
                </a:solidFill>
                <a:highlight>
                  <a:srgbClr val="FFFFFF"/>
                </a:highlight>
              </a:rPr>
              <a:t>Kathleen  Post-Production: - 30 SECONDS</a:t>
            </a:r>
            <a:endParaRPr sz="160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2) COVID shut us down for 2 years :( </a:t>
            </a:r>
            <a:endParaRPr sz="160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4) Community collaboration continued ex: Student at Career Center created the narration for football announcer</a:t>
            </a:r>
            <a:endParaRPr sz="160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Worked on subtitling to ensure accessibility for non-Spanish speakers</a:t>
            </a:r>
            <a:endParaRPr sz="160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5) Three Main Takeaways:</a:t>
            </a:r>
            <a:endParaRPr sz="1600">
              <a:solidFill>
                <a:srgbClr val="201F1E"/>
              </a:solidFill>
              <a:highlight>
                <a:srgbClr val="FFFFFF"/>
              </a:highlight>
            </a:endParaRPr>
          </a:p>
          <a:p>
            <a:pPr marL="45720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-Team effort</a:t>
            </a:r>
            <a:endParaRPr sz="1600">
              <a:solidFill>
                <a:srgbClr val="201F1E"/>
              </a:solidFill>
              <a:highlight>
                <a:srgbClr val="FFFFFF"/>
              </a:highlight>
            </a:endParaRPr>
          </a:p>
          <a:p>
            <a:pPr marL="45720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-Community collaboration</a:t>
            </a:r>
            <a:endParaRPr sz="1600">
              <a:solidFill>
                <a:srgbClr val="201F1E"/>
              </a:solidFill>
              <a:highlight>
                <a:srgbClr val="FFFFFF"/>
              </a:highlight>
            </a:endParaRPr>
          </a:p>
          <a:p>
            <a:pPr marL="457200" lvl="0" indent="45720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-Power of adaptability</a:t>
            </a:r>
            <a:endParaRPr sz="1600">
              <a:solidFill>
                <a:srgbClr val="201F1E"/>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US" sz="1600">
                <a:solidFill>
                  <a:srgbClr val="201F1E"/>
                </a:solidFill>
                <a:highlight>
                  <a:srgbClr val="FFFFFF"/>
                </a:highlight>
              </a:rPr>
              <a:t> </a:t>
            </a:r>
            <a:endParaRPr sz="1600">
              <a:solidFill>
                <a:srgbClr val="201F1E"/>
              </a:solidFill>
              <a:highlight>
                <a:srgbClr val="FFFFFF"/>
              </a:highlight>
            </a:endParaRPr>
          </a:p>
          <a:p>
            <a:pPr marL="0" lvl="0" indent="0" algn="l" rtl="0">
              <a:lnSpc>
                <a:spcPct val="100000"/>
              </a:lnSpc>
              <a:spcBef>
                <a:spcPts val="0"/>
              </a:spcBef>
              <a:spcAft>
                <a:spcPts val="0"/>
              </a:spcAft>
              <a:buSzPts val="1400"/>
              <a:buNone/>
            </a:pPr>
            <a:endParaRPr/>
          </a:p>
        </p:txBody>
      </p:sp>
      <p:sp>
        <p:nvSpPr>
          <p:cNvPr id="178" name="Google Shape;178;g25a6c2fd82e_0_11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5a6c2fd82e_0_12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25a6c2fd82e_0_128: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sz="1600" b="1" dirty="0"/>
          </a:p>
          <a:p>
            <a:pPr marL="0" lvl="0" indent="0" algn="l" rtl="0">
              <a:lnSpc>
                <a:spcPct val="115000"/>
              </a:lnSpc>
              <a:spcBef>
                <a:spcPts val="0"/>
              </a:spcBef>
              <a:spcAft>
                <a:spcPts val="0"/>
              </a:spcAft>
              <a:buClr>
                <a:schemeClr val="dk1"/>
              </a:buClr>
              <a:buSzPts val="1100"/>
              <a:buFont typeface="Arial"/>
              <a:buNone/>
            </a:pPr>
            <a:br>
              <a:rPr lang="en-US" sz="1600" dirty="0">
                <a:solidFill>
                  <a:srgbClr val="201F1E"/>
                </a:solidFill>
                <a:highlight>
                  <a:srgbClr val="FFFFFF"/>
                </a:highlight>
              </a:rPr>
            </a:br>
            <a:br>
              <a:rPr lang="en-US" sz="1600" dirty="0">
                <a:solidFill>
                  <a:srgbClr val="201F1E"/>
                </a:solidFill>
                <a:highlight>
                  <a:srgbClr val="FFFFFF"/>
                </a:highlight>
              </a:rPr>
            </a:br>
            <a:r>
              <a:rPr lang="en-US" sz="1600" dirty="0">
                <a:solidFill>
                  <a:srgbClr val="201F1E"/>
                </a:solidFill>
                <a:highlight>
                  <a:srgbClr val="FFFFFF"/>
                </a:highlight>
              </a:rPr>
              <a:t>Episode 1 Screening:</a:t>
            </a:r>
            <a:endParaRPr sz="1600" dirty="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dirty="0">
                <a:solidFill>
                  <a:srgbClr val="201F1E"/>
                </a:solidFill>
                <a:highlight>
                  <a:srgbClr val="FFFFFF"/>
                </a:highlight>
              </a:rPr>
              <a:t>1) Brief introduction to La Sopa de la Abuela (1 sentence)</a:t>
            </a:r>
            <a:endParaRPr sz="1600" dirty="0">
              <a:solidFill>
                <a:srgbClr val="201F1E"/>
              </a:solidFill>
              <a:highlight>
                <a:srgbClr val="FFFFFF"/>
              </a:highlight>
            </a:endParaRPr>
          </a:p>
          <a:p>
            <a:pPr marL="0" lvl="0" indent="457200" algn="l" rtl="0">
              <a:lnSpc>
                <a:spcPct val="115000"/>
              </a:lnSpc>
              <a:spcBef>
                <a:spcPts val="0"/>
              </a:spcBef>
              <a:spcAft>
                <a:spcPts val="0"/>
              </a:spcAft>
              <a:buClr>
                <a:schemeClr val="dk1"/>
              </a:buClr>
              <a:buSzPts val="1100"/>
              <a:buFont typeface="Arial"/>
              <a:buNone/>
            </a:pPr>
            <a:r>
              <a:rPr lang="en-US" sz="1600" dirty="0">
                <a:solidFill>
                  <a:srgbClr val="201F1E"/>
                </a:solidFill>
                <a:highlight>
                  <a:srgbClr val="FFFFFF"/>
                </a:highlight>
              </a:rPr>
              <a:t>2) Grab your tamales and empanadas!</a:t>
            </a:r>
            <a:endParaRPr sz="1600" dirty="0"/>
          </a:p>
        </p:txBody>
      </p:sp>
      <p:sp>
        <p:nvSpPr>
          <p:cNvPr id="189" name="Google Shape;189;g25a6c2fd82e_0_128: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5a6c2fd82e_0_29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25a6c2fd82e_0_291: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2400" b="1" dirty="0"/>
              <a:t>Gina</a:t>
            </a:r>
            <a:endParaRPr sz="2400" b="1" dirty="0"/>
          </a:p>
          <a:p>
            <a:pPr marL="0" lvl="0" indent="0" algn="l" rtl="0">
              <a:spcBef>
                <a:spcPts val="0"/>
              </a:spcBef>
              <a:spcAft>
                <a:spcPts val="0"/>
              </a:spcAft>
              <a:buClr>
                <a:schemeClr val="dk1"/>
              </a:buClr>
              <a:buSzPts val="1400"/>
              <a:buFont typeface="Arial"/>
              <a:buNone/>
            </a:pPr>
            <a:r>
              <a:rPr lang="en-US" sz="2400" dirty="0"/>
              <a:t>In Episode 2, my character, Lucia and her husband visit the Parent Resource Center and begin accessing information and support to help navigate this process. </a:t>
            </a:r>
            <a:endParaRPr sz="2400" b="1" dirty="0"/>
          </a:p>
        </p:txBody>
      </p:sp>
      <p:sp>
        <p:nvSpPr>
          <p:cNvPr id="198" name="Google Shape;198;g25a6c2fd82e_0_29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30d817fbb6_1_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130d817fbb6_1_13: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t>Gina - 30 seconds </a:t>
            </a:r>
            <a:r>
              <a:rPr lang="en-US"/>
              <a:t>Many families are often surprised at how many assessments are sometimes conducted, and this episode was designed to familiarize families with the nature of various assessments that might be conducted during the process. </a:t>
            </a:r>
            <a:endParaRPr/>
          </a:p>
        </p:txBody>
      </p:sp>
      <p:sp>
        <p:nvSpPr>
          <p:cNvPr id="209" name="Google Shape;209;g130d817fbb6_1_1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3150" y="690563"/>
            <a:ext cx="4876800" cy="27432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image placeholders are 2” by 2” square. Please use high resolution photos (300 </a:t>
            </a:r>
            <a:r>
              <a:rPr lang="en-US" err="1"/>
              <a:t>ppi</a:t>
            </a:r>
            <a:r>
              <a:rPr lang="en-US"/>
              <a:t>) that have been cropped to a minimum size  of 2” square (150x150</a:t>
            </a:r>
            <a:r>
              <a:rPr lang="en-US" baseline="0"/>
              <a:t> pixels)</a:t>
            </a:r>
            <a:r>
              <a:rPr lang="en-US"/>
              <a:t>. Photos should be head and shoulder only with a plain background. To insert an image in a blank picture placeholder, click the picture icon to open the Insert Picture dialog, navigate to the folder that contains the desired image and double-click the image. Delete an existing image, rather than changing it. If square images aren’t used, it may be necessary to reset the slide layout by clicking on the Reset option in the Slides group of the Home menu.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Delete unused presenter placeholders and re-center the remaining placeholders if necessary.</a:t>
            </a:r>
          </a:p>
        </p:txBody>
      </p:sp>
      <p:sp>
        <p:nvSpPr>
          <p:cNvPr id="4" name="Slide Number Placeholder 3"/>
          <p:cNvSpPr>
            <a:spLocks noGrp="1"/>
          </p:cNvSpPr>
          <p:nvPr>
            <p:ph type="sldNum" sz="quarter" idx="10"/>
          </p:nvPr>
        </p:nvSpPr>
        <p:spPr>
          <a:xfrm>
            <a:off x="3433004" y="9036542"/>
            <a:ext cx="157094" cy="231784"/>
          </a:xfrm>
        </p:spPr>
        <p:txBody>
          <a:bodyPr/>
          <a:lstStyle/>
          <a:p>
            <a:fld id="{B54DC83E-89B8-4806-9A94-7D2BAA520DC6}" type="slidenum">
              <a:rPr lang="en-US" smtClean="0"/>
              <a:pPr/>
              <a:t>2</a:t>
            </a:fld>
            <a:endParaRPr lang="en-US"/>
          </a:p>
        </p:txBody>
      </p:sp>
      <p:sp>
        <p:nvSpPr>
          <p:cNvPr id="5" name="Date Placeholder 4">
            <a:extLst>
              <a:ext uri="{FF2B5EF4-FFF2-40B4-BE49-F238E27FC236}">
                <a16:creationId xmlns:a16="http://schemas.microsoft.com/office/drawing/2014/main" id="{297AA666-9A73-4A21-B8DD-BC426C85A7BC}"/>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80F497E6-DE3A-4005-8C5D-07942F1DE8AF}"/>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524181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fe9295fe70_0_1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fe9295fe70_0_10: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2400" b="1"/>
              <a:t>Gina - 30 seconds</a:t>
            </a:r>
            <a:endParaRPr sz="2400" b="1"/>
          </a:p>
          <a:p>
            <a:pPr marL="0" lvl="0" indent="0" algn="l" rtl="0">
              <a:lnSpc>
                <a:spcPct val="100000"/>
              </a:lnSpc>
              <a:spcBef>
                <a:spcPts val="0"/>
              </a:spcBef>
              <a:spcAft>
                <a:spcPts val="0"/>
              </a:spcAft>
              <a:buClr>
                <a:schemeClr val="dk1"/>
              </a:buClr>
              <a:buSzPts val="1400"/>
              <a:buFont typeface="Arial"/>
              <a:buNone/>
            </a:pPr>
            <a:endParaRPr>
              <a:solidFill>
                <a:srgbClr val="555555"/>
              </a:solidFill>
              <a:highlight>
                <a:srgbClr val="FFFFFF"/>
              </a:highlight>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400"/>
              <a:buFont typeface="Arial"/>
              <a:buNone/>
            </a:pPr>
            <a:r>
              <a:rPr lang="en-US">
                <a:solidFill>
                  <a:srgbClr val="555555"/>
                </a:solidFill>
                <a:highlight>
                  <a:srgbClr val="FFFFFF"/>
                </a:highlight>
                <a:latin typeface="Open Sans"/>
                <a:ea typeface="Open Sans"/>
                <a:cs typeface="Open Sans"/>
                <a:sym typeface="Open Sans"/>
              </a:rPr>
              <a:t>In Episode 4, Lucia reconnects with her friend Karina, who recounts the challenges she faced during her own eligibility meeting years before in another school district. She encourages Lucia to be sure to obtain and review copies of the test reports prior to the meeting. Six weeks later, Lucia and Jose work together to review the reports in advance of the meeting at home. A few days later, we see Lucia and Jose attending the meeting. They are prepared and feel comfortable asking questions.</a:t>
            </a:r>
            <a:endParaRPr sz="1400"/>
          </a:p>
          <a:p>
            <a:pPr marL="0" lvl="0" indent="0" algn="l" rtl="0">
              <a:lnSpc>
                <a:spcPct val="100000"/>
              </a:lnSpc>
              <a:spcBef>
                <a:spcPts val="0"/>
              </a:spcBef>
              <a:spcAft>
                <a:spcPts val="0"/>
              </a:spcAft>
              <a:buClr>
                <a:schemeClr val="dk1"/>
              </a:buClr>
              <a:buSzPts val="1400"/>
              <a:buFont typeface="Arial"/>
              <a:buNone/>
            </a:pPr>
            <a:endParaRPr sz="2400"/>
          </a:p>
        </p:txBody>
      </p:sp>
      <p:sp>
        <p:nvSpPr>
          <p:cNvPr id="220" name="Google Shape;220;gfe9295fe70_0_1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fe9295fe70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fe9295fe70_0_0: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2400" b="1"/>
              <a:t>Gina- 30 seconds</a:t>
            </a:r>
            <a:endParaRPr sz="2400" b="1"/>
          </a:p>
          <a:p>
            <a:pPr marL="0" lvl="0" indent="0" algn="l" rtl="0">
              <a:lnSpc>
                <a:spcPct val="100000"/>
              </a:lnSpc>
              <a:spcBef>
                <a:spcPts val="0"/>
              </a:spcBef>
              <a:spcAft>
                <a:spcPts val="0"/>
              </a:spcAft>
              <a:buClr>
                <a:schemeClr val="dk1"/>
              </a:buClr>
              <a:buSzPts val="1400"/>
              <a:buFont typeface="Arial"/>
              <a:buNone/>
            </a:pPr>
            <a:endParaRPr>
              <a:solidFill>
                <a:srgbClr val="555555"/>
              </a:solidFill>
              <a:highlight>
                <a:srgbClr val="FFFFFF"/>
              </a:highlight>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400"/>
              <a:buFont typeface="Arial"/>
              <a:buNone/>
            </a:pPr>
            <a:r>
              <a:rPr lang="en-US">
                <a:solidFill>
                  <a:srgbClr val="555555"/>
                </a:solidFill>
                <a:highlight>
                  <a:srgbClr val="FFFFFF"/>
                </a:highlight>
                <a:latin typeface="Open Sans"/>
                <a:ea typeface="Open Sans"/>
                <a:cs typeface="Open Sans"/>
                <a:sym typeface="Open Sans"/>
              </a:rPr>
              <a:t>Finally, in Episode 5, Pedro has been found eligible, and Lucia and Jose prepare for his IEP meeting. During the meeting, when Jose asks about what happens if parents disagree, the principal explains that the team will continue talking and exploring options to reach consensus. </a:t>
            </a:r>
            <a:endParaRPr/>
          </a:p>
        </p:txBody>
      </p:sp>
      <p:sp>
        <p:nvSpPr>
          <p:cNvPr id="231" name="Google Shape;231;gfe9295fe70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5a6c2fd82e_0_13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25a6c2fd82e_0_136: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2400" b="1"/>
              <a:t>Gina: 3 minutes </a:t>
            </a:r>
            <a:endParaRPr sz="2400"/>
          </a:p>
          <a:p>
            <a:pPr marL="0" lvl="0" indent="0" algn="l" rtl="0">
              <a:lnSpc>
                <a:spcPct val="100000"/>
              </a:lnSpc>
              <a:spcBef>
                <a:spcPts val="0"/>
              </a:spcBef>
              <a:spcAft>
                <a:spcPts val="0"/>
              </a:spcAft>
              <a:buSzPts val="1400"/>
              <a:buNone/>
            </a:pPr>
            <a:endParaRPr sz="2400"/>
          </a:p>
          <a:p>
            <a:pPr marL="0" lvl="0" indent="0" algn="l" rtl="0">
              <a:lnSpc>
                <a:spcPct val="100000"/>
              </a:lnSpc>
              <a:spcBef>
                <a:spcPts val="0"/>
              </a:spcBef>
              <a:spcAft>
                <a:spcPts val="0"/>
              </a:spcAft>
              <a:buSzPts val="1400"/>
              <a:buNone/>
            </a:pPr>
            <a:r>
              <a:rPr lang="en-US" sz="2400" i="1"/>
              <a:t>Describe from parent perspective &amp; personal experiences how the telenovela series as a resource might help, and as a parent leader, what your hopes are for families.</a:t>
            </a:r>
            <a:endParaRPr sz="2400" i="1"/>
          </a:p>
          <a:p>
            <a:pPr marL="0" lvl="0" indent="0" algn="l" rtl="0">
              <a:lnSpc>
                <a:spcPct val="100000"/>
              </a:lnSpc>
              <a:spcBef>
                <a:spcPts val="0"/>
              </a:spcBef>
              <a:spcAft>
                <a:spcPts val="0"/>
              </a:spcAft>
              <a:buSzPts val="1400"/>
              <a:buNone/>
            </a:pPr>
            <a:r>
              <a:rPr lang="en-US" sz="1400"/>
              <a:t>Becoming an advocate is a journey….</a:t>
            </a:r>
            <a:endParaRPr sz="2400"/>
          </a:p>
          <a:p>
            <a:pPr marL="0" lvl="0" indent="0" algn="l" rtl="0">
              <a:lnSpc>
                <a:spcPct val="100000"/>
              </a:lnSpc>
              <a:spcBef>
                <a:spcPts val="0"/>
              </a:spcBef>
              <a:spcAft>
                <a:spcPts val="0"/>
              </a:spcAft>
              <a:buSzPts val="1400"/>
              <a:buNone/>
            </a:pPr>
            <a:endParaRPr sz="2400"/>
          </a:p>
        </p:txBody>
      </p:sp>
      <p:sp>
        <p:nvSpPr>
          <p:cNvPr id="242" name="Google Shape;242;g25a6c2fd82e_0_136: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7: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sz="2800" b="1"/>
              <a:t>MONICA: 2 minutes</a:t>
            </a:r>
            <a:endParaRPr sz="2800" b="1"/>
          </a:p>
          <a:p>
            <a:pPr marL="0" lvl="0" indent="0" algn="l" rtl="0">
              <a:lnSpc>
                <a:spcPct val="100000"/>
              </a:lnSpc>
              <a:spcBef>
                <a:spcPts val="0"/>
              </a:spcBef>
              <a:spcAft>
                <a:spcPts val="0"/>
              </a:spcAft>
              <a:buClr>
                <a:schemeClr val="dk1"/>
              </a:buClr>
              <a:buSzPts val="1100"/>
              <a:buFont typeface="Arial"/>
              <a:buNone/>
            </a:pPr>
            <a:r>
              <a:rPr lang="en-US" b="1"/>
              <a:t>Make the connection with equity </a:t>
            </a:r>
            <a:endParaRPr b="1"/>
          </a:p>
          <a:p>
            <a:pPr marL="0" lvl="0" indent="0" algn="l" rtl="0">
              <a:lnSpc>
                <a:spcPct val="100000"/>
              </a:lnSpc>
              <a:spcBef>
                <a:spcPts val="0"/>
              </a:spcBef>
              <a:spcAft>
                <a:spcPts val="0"/>
              </a:spcAft>
              <a:buClr>
                <a:schemeClr val="dk1"/>
              </a:buClr>
              <a:buSzPts val="1100"/>
              <a:buFont typeface="Arial"/>
              <a:buNone/>
            </a:pPr>
            <a:r>
              <a:rPr lang="en-US" b="1"/>
              <a:t>Talk about closing the opportunity gap for parents - ESL and SpEd ---achievement gap</a:t>
            </a:r>
            <a:endParaRPr b="1"/>
          </a:p>
          <a:p>
            <a:pPr marL="0" lvl="0" indent="0" algn="l" rtl="0">
              <a:lnSpc>
                <a:spcPct val="100000"/>
              </a:lnSpc>
              <a:spcBef>
                <a:spcPts val="0"/>
              </a:spcBef>
              <a:spcAft>
                <a:spcPts val="0"/>
              </a:spcAft>
              <a:buClr>
                <a:schemeClr val="dk1"/>
              </a:buClr>
              <a:buSzPts val="1100"/>
              <a:buFont typeface="Arial"/>
              <a:buNone/>
            </a:pPr>
            <a:r>
              <a:rPr lang="en-US" b="1"/>
              <a:t>Stereotypes</a:t>
            </a:r>
            <a:endParaRPr b="1"/>
          </a:p>
          <a:p>
            <a:pPr marL="0" lvl="0" indent="0" algn="l" rtl="0">
              <a:lnSpc>
                <a:spcPct val="100000"/>
              </a:lnSpc>
              <a:spcBef>
                <a:spcPts val="0"/>
              </a:spcBef>
              <a:spcAft>
                <a:spcPts val="0"/>
              </a:spcAft>
              <a:buClr>
                <a:schemeClr val="dk1"/>
              </a:buClr>
              <a:buSzPts val="1100"/>
              <a:buFont typeface="Arial"/>
              <a:buNone/>
            </a:pPr>
            <a:r>
              <a:rPr lang="en-US" b="1"/>
              <a:t>INTRODUCE GUIDE</a:t>
            </a:r>
            <a:endParaRPr b="1"/>
          </a:p>
          <a:p>
            <a:pPr marL="0" lvl="0" indent="0" algn="l" rtl="0">
              <a:lnSpc>
                <a:spcPct val="100000"/>
              </a:lnSpc>
              <a:spcBef>
                <a:spcPts val="0"/>
              </a:spcBef>
              <a:spcAft>
                <a:spcPts val="0"/>
              </a:spcAft>
              <a:buClr>
                <a:schemeClr val="dk1"/>
              </a:buClr>
              <a:buSzPts val="1100"/>
              <a:buFont typeface="Arial"/>
              <a:buNone/>
            </a:pPr>
            <a:endParaRPr sz="27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a:t>I am happy to share how we are moving forward with this work to provide opportunities for deeper learning. In working with parents, we now have two options: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b="1"/>
              <a:t>First - </a:t>
            </a:r>
            <a:r>
              <a:rPr lang="en-US"/>
              <a:t>Independent web-based learning. All 5 episodes are posted online so anyone can access them and use the episodes to learn, access resources in real-time when needed, and teach and talk about the special education process.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b="1"/>
              <a:t>Second - </a:t>
            </a:r>
            <a:r>
              <a:rPr lang="en-US"/>
              <a:t>Our hope in the future is to offer five week, in-person learning sessions to accompany the five episodes. As COVID conditions in our area interfered this winter, in January we piloted a </a:t>
            </a:r>
            <a:r>
              <a:rPr lang="en-US" b="1"/>
              <a:t>virtual </a:t>
            </a:r>
            <a:r>
              <a:rPr lang="en-US"/>
              <a:t>five week series. We developed facilitator guides for each session, and tried to create a safe virtual  space for families to reflect, interact with others, and participate in activities and exercises that walk us through this process.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b="1"/>
              <a:t>Finally, a</a:t>
            </a:r>
            <a:r>
              <a:rPr lang="en-US"/>
              <a:t>s we consider the dual capacity framework, we have also facilitated opportunities for staff members to watch the series. Our hope is that the insights shared will inform best family engagement practices, deepen understanding, and strengthen partnerships. </a:t>
            </a:r>
            <a:endParaRPr/>
          </a:p>
        </p:txBody>
      </p:sp>
      <p:sp>
        <p:nvSpPr>
          <p:cNvPr id="254" name="Google Shape;254;p1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13009494ce8_0_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13009494ce8_0_7: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3000" b="1"/>
              <a:t>Monica - 1 minute - describe matching activity - how we give the photos/title and then the description; parents pair up to discuss; NEXT SLIDE</a:t>
            </a:r>
            <a:endParaRPr/>
          </a:p>
        </p:txBody>
      </p:sp>
      <p:sp>
        <p:nvSpPr>
          <p:cNvPr id="263" name="Google Shape;263;g13009494ce8_0_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30d817fbb6_1_2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30d817fbb6_1_21: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t>Monica -  1 minute</a:t>
            </a: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Then we use a fun game (what’s the Spanish word?) for them to report out to the larger group!</a:t>
            </a:r>
            <a:endParaRPr b="1"/>
          </a:p>
          <a:p>
            <a:pPr marL="0" lvl="0" indent="0" algn="l" rtl="0">
              <a:lnSpc>
                <a:spcPct val="100000"/>
              </a:lnSpc>
              <a:spcBef>
                <a:spcPts val="0"/>
              </a:spcBef>
              <a:spcAft>
                <a:spcPts val="0"/>
              </a:spcAft>
              <a:buSzPts val="1400"/>
              <a:buNone/>
            </a:pPr>
            <a:endParaRPr/>
          </a:p>
        </p:txBody>
      </p:sp>
      <p:sp>
        <p:nvSpPr>
          <p:cNvPr id="272" name="Google Shape;272;g130d817fbb6_1_21: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5a6c2fd82e_0_15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25a6c2fd82e_0_155: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000" b="1"/>
              <a:t>Monica  - 30 SECONDS</a:t>
            </a:r>
            <a:endParaRPr sz="3000" b="1"/>
          </a:p>
          <a:p>
            <a:pPr marL="0" lvl="0" indent="0" algn="l" rtl="0">
              <a:lnSpc>
                <a:spcPct val="100000"/>
              </a:lnSpc>
              <a:spcBef>
                <a:spcPts val="0"/>
              </a:spcBef>
              <a:spcAft>
                <a:spcPts val="0"/>
              </a:spcAft>
              <a:buSzPts val="1400"/>
              <a:buNone/>
            </a:pPr>
            <a:r>
              <a:rPr lang="en-US" sz="3000"/>
              <a:t>On the next slides, we’ve included a few more exercises from our Telenovela Learning Session facilitator guides. One of our hopes is to have open conversations about stigma and unspoken fears that may be present.</a:t>
            </a:r>
            <a:endParaRPr sz="3000"/>
          </a:p>
          <a:p>
            <a:pPr marL="0" lvl="0" indent="0" algn="l" rtl="0">
              <a:lnSpc>
                <a:spcPct val="100000"/>
              </a:lnSpc>
              <a:spcBef>
                <a:spcPts val="0"/>
              </a:spcBef>
              <a:spcAft>
                <a:spcPts val="0"/>
              </a:spcAft>
              <a:buSzPts val="1400"/>
              <a:buNone/>
            </a:pPr>
            <a:r>
              <a:rPr lang="en-US"/>
              <a:t> </a:t>
            </a:r>
            <a:endParaRPr/>
          </a:p>
        </p:txBody>
      </p:sp>
      <p:sp>
        <p:nvSpPr>
          <p:cNvPr id="281" name="Google Shape;281;g25a6c2fd82e_0_155: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5a6c2fd82e_0_16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25a6c2fd82e_0_163: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3000" b="1"/>
              <a:t>Monica: 1 minute</a:t>
            </a:r>
            <a:endParaRPr sz="3000" b="1"/>
          </a:p>
          <a:p>
            <a:pPr marL="0" lvl="0" indent="0" algn="l" rtl="0">
              <a:lnSpc>
                <a:spcPct val="100000"/>
              </a:lnSpc>
              <a:spcBef>
                <a:spcPts val="0"/>
              </a:spcBef>
              <a:spcAft>
                <a:spcPts val="0"/>
              </a:spcAft>
              <a:buSzPts val="1400"/>
              <a:buNone/>
            </a:pPr>
            <a:endParaRPr sz="3000"/>
          </a:p>
          <a:p>
            <a:pPr marL="0" lvl="0" indent="0" algn="l" rtl="0">
              <a:lnSpc>
                <a:spcPct val="100000"/>
              </a:lnSpc>
              <a:spcBef>
                <a:spcPts val="0"/>
              </a:spcBef>
              <a:spcAft>
                <a:spcPts val="0"/>
              </a:spcAft>
              <a:buSzPts val="1400"/>
              <a:buNone/>
            </a:pPr>
            <a:r>
              <a:rPr lang="en-US" sz="3000"/>
              <a:t>Our goal is to have a parent and a staff member co-facilitate these sessions...</a:t>
            </a:r>
            <a:endParaRPr sz="3000"/>
          </a:p>
        </p:txBody>
      </p:sp>
      <p:sp>
        <p:nvSpPr>
          <p:cNvPr id="290" name="Google Shape;290;g25a6c2fd82e_0_16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2f4de88f1d_0_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12f4de88f1d_0_7: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Kathleen - .25</a:t>
            </a:r>
            <a:endParaRPr/>
          </a:p>
          <a:p>
            <a:pPr marL="0" lvl="0" indent="0" algn="l" rtl="0">
              <a:lnSpc>
                <a:spcPct val="100000"/>
              </a:lnSpc>
              <a:spcBef>
                <a:spcPts val="0"/>
              </a:spcBef>
              <a:spcAft>
                <a:spcPts val="0"/>
              </a:spcAft>
              <a:buSzPts val="1400"/>
              <a:buNone/>
            </a:pPr>
            <a:r>
              <a:rPr lang="en-US"/>
              <a:t> Due to the pandemic, we wound up piloting our first parent series virtually, and then last year we held a full day Saturday seminar.  </a:t>
            </a:r>
            <a:endParaRPr/>
          </a:p>
        </p:txBody>
      </p:sp>
      <p:sp>
        <p:nvSpPr>
          <p:cNvPr id="298" name="Google Shape;298;g12f4de88f1d_0_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13009494ce8_0_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13009494ce8_0_15: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640"/>
              </a:spcBef>
              <a:spcAft>
                <a:spcPts val="0"/>
              </a:spcAft>
              <a:buSzPts val="1400"/>
              <a:buNone/>
            </a:pPr>
            <a:r>
              <a:rPr lang="en-US" sz="1100" b="1" i="1"/>
              <a:t>Kathleen</a:t>
            </a:r>
            <a:r>
              <a:rPr lang="en-US" sz="1100" i="1"/>
              <a:t>:  In reviewing the pre and post course data, there was: </a:t>
            </a:r>
            <a:endParaRPr sz="1100" i="1"/>
          </a:p>
          <a:p>
            <a:pPr marL="457200" lvl="0" indent="-298450" algn="l" rtl="0">
              <a:lnSpc>
                <a:spcPct val="100000"/>
              </a:lnSpc>
              <a:spcBef>
                <a:spcPts val="0"/>
              </a:spcBef>
              <a:spcAft>
                <a:spcPts val="0"/>
              </a:spcAft>
              <a:buClr>
                <a:schemeClr val="dk1"/>
              </a:buClr>
              <a:buSzPts val="1100"/>
              <a:buFont typeface="Calibri"/>
              <a:buChar char="●"/>
            </a:pPr>
            <a:r>
              <a:rPr lang="en-US" sz="1100" i="1"/>
              <a:t>a decrease in parents who reported that they were not familiar with the process and were still not sure how to best advocate for their child (33% to 15%)</a:t>
            </a:r>
            <a:endParaRPr sz="1100" i="1"/>
          </a:p>
          <a:p>
            <a:pPr marL="457200" lvl="0" indent="-298450" algn="l" rtl="0">
              <a:lnSpc>
                <a:spcPct val="100000"/>
              </a:lnSpc>
              <a:spcBef>
                <a:spcPts val="0"/>
              </a:spcBef>
              <a:spcAft>
                <a:spcPts val="0"/>
              </a:spcAft>
              <a:buClr>
                <a:schemeClr val="dk1"/>
              </a:buClr>
              <a:buSzPts val="1100"/>
              <a:buFont typeface="Calibri"/>
              <a:buChar char="●"/>
            </a:pPr>
            <a:r>
              <a:rPr lang="en-US" sz="1100" i="1"/>
              <a:t>an increase in parents who reported that they’d had the opportunity to learn about the roles of special education team members (54% to 85%)</a:t>
            </a:r>
            <a:endParaRPr sz="1100" i="1"/>
          </a:p>
          <a:p>
            <a:pPr marL="457200" lvl="0" indent="-298450" algn="l" rtl="0">
              <a:lnSpc>
                <a:spcPct val="100000"/>
              </a:lnSpc>
              <a:spcBef>
                <a:spcPts val="0"/>
              </a:spcBef>
              <a:spcAft>
                <a:spcPts val="0"/>
              </a:spcAft>
              <a:buClr>
                <a:schemeClr val="dk1"/>
              </a:buClr>
              <a:buSzPts val="1100"/>
              <a:buFont typeface="Calibri"/>
              <a:buChar char="●"/>
            </a:pPr>
            <a:r>
              <a:rPr lang="en-US" sz="1100" i="1"/>
              <a:t>an increase in parents who reported that they understood all of steps in the special education process (23% to 58%)</a:t>
            </a:r>
            <a:endParaRPr sz="1100" i="1"/>
          </a:p>
          <a:p>
            <a:pPr marL="457200" lvl="0" indent="-298450" algn="l" rtl="0">
              <a:lnSpc>
                <a:spcPct val="100000"/>
              </a:lnSpc>
              <a:spcBef>
                <a:spcPts val="0"/>
              </a:spcBef>
              <a:spcAft>
                <a:spcPts val="0"/>
              </a:spcAft>
              <a:buClr>
                <a:schemeClr val="dk1"/>
              </a:buClr>
              <a:buSzPts val="1100"/>
              <a:buFont typeface="Calibri"/>
              <a:buChar char="●"/>
            </a:pPr>
            <a:r>
              <a:rPr lang="en-US" sz="1100" i="1"/>
              <a:t>an increase in the number of parents who reported being aware that their consent was required for all special education decisions regarding testing, placement, special education services, and the location of services provided (53% to 85%).</a:t>
            </a:r>
            <a:endParaRPr sz="1100" i="1"/>
          </a:p>
          <a:p>
            <a:pPr marL="0" lvl="0" indent="0" algn="l" rtl="0">
              <a:lnSpc>
                <a:spcPct val="100000"/>
              </a:lnSpc>
              <a:spcBef>
                <a:spcPts val="640"/>
              </a:spcBef>
              <a:spcAft>
                <a:spcPts val="0"/>
              </a:spcAft>
              <a:buClr>
                <a:schemeClr val="dk1"/>
              </a:buClr>
              <a:buSzPts val="1100"/>
              <a:buFont typeface="Arial"/>
              <a:buNone/>
            </a:pPr>
            <a:endParaRPr sz="3200"/>
          </a:p>
          <a:p>
            <a:pPr marL="0" lvl="0" indent="0" algn="l" rtl="0">
              <a:lnSpc>
                <a:spcPct val="100000"/>
              </a:lnSpc>
              <a:spcBef>
                <a:spcPts val="640"/>
              </a:spcBef>
              <a:spcAft>
                <a:spcPts val="0"/>
              </a:spcAft>
              <a:buClr>
                <a:schemeClr val="dk1"/>
              </a:buClr>
              <a:buSzPts val="1100"/>
              <a:buFont typeface="Arial"/>
              <a:buNone/>
            </a:pPr>
            <a:endParaRPr sz="3200"/>
          </a:p>
          <a:p>
            <a:pPr marL="0" lvl="0" indent="0" algn="l" rtl="0">
              <a:lnSpc>
                <a:spcPct val="100000"/>
              </a:lnSpc>
              <a:spcBef>
                <a:spcPts val="0"/>
              </a:spcBef>
              <a:spcAft>
                <a:spcPts val="0"/>
              </a:spcAft>
              <a:buSzPts val="1400"/>
              <a:buNone/>
            </a:pPr>
            <a:endParaRPr/>
          </a:p>
        </p:txBody>
      </p:sp>
      <p:sp>
        <p:nvSpPr>
          <p:cNvPr id="308" name="Google Shape;308;g13009494ce8_0_15: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g25a6c2fd82e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 name="Google Shape;43;g25a6c2fd82e_0_0: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600"/>
          </a:p>
          <a:p>
            <a:pPr marL="0" marR="0" lvl="0" indent="0" algn="l" rtl="0">
              <a:lnSpc>
                <a:spcPct val="100000"/>
              </a:lnSpc>
              <a:spcBef>
                <a:spcPts val="0"/>
              </a:spcBef>
              <a:spcAft>
                <a:spcPts val="0"/>
              </a:spcAft>
              <a:buClr>
                <a:schemeClr val="dk1"/>
              </a:buClr>
              <a:buSzPts val="1400"/>
              <a:buFont typeface="Calibri"/>
              <a:buNone/>
            </a:pPr>
            <a:r>
              <a:rPr lang="en-US" sz="1600" b="1"/>
              <a:t>Kathleen: 20-30 seconds</a:t>
            </a:r>
            <a:endParaRPr sz="1600" b="1"/>
          </a:p>
          <a:p>
            <a:pPr marL="0" marR="0" lvl="0" indent="0" algn="l" rtl="0">
              <a:lnSpc>
                <a:spcPct val="100000"/>
              </a:lnSpc>
              <a:spcBef>
                <a:spcPts val="0"/>
              </a:spcBef>
              <a:spcAft>
                <a:spcPts val="0"/>
              </a:spcAft>
              <a:buClr>
                <a:schemeClr val="dk1"/>
              </a:buClr>
              <a:buSzPts val="1400"/>
              <a:buFont typeface="Calibri"/>
              <a:buNone/>
            </a:pPr>
            <a:endParaRPr sz="1600"/>
          </a:p>
          <a:p>
            <a:pPr marL="0" marR="0" lvl="0" indent="0" algn="l" rtl="0">
              <a:lnSpc>
                <a:spcPct val="100000"/>
              </a:lnSpc>
              <a:spcBef>
                <a:spcPts val="0"/>
              </a:spcBef>
              <a:spcAft>
                <a:spcPts val="0"/>
              </a:spcAft>
              <a:buClr>
                <a:schemeClr val="dk1"/>
              </a:buClr>
              <a:buSzPts val="1400"/>
              <a:buFont typeface="Calibri"/>
              <a:buNone/>
            </a:pPr>
            <a:r>
              <a:rPr lang="en-US" sz="1600"/>
              <a:t>Welcome! We are thrilled to be here with the PROGRESS Center community today. Many thanks to Donna Sacco for their kind invitation and for coordinating our session today.</a:t>
            </a:r>
            <a:endParaRPr sz="1600"/>
          </a:p>
          <a:p>
            <a:pPr marL="0" marR="0" lvl="0" indent="0" algn="l" rtl="0">
              <a:lnSpc>
                <a:spcPct val="100000"/>
              </a:lnSpc>
              <a:spcBef>
                <a:spcPts val="0"/>
              </a:spcBef>
              <a:spcAft>
                <a:spcPts val="0"/>
              </a:spcAft>
              <a:buClr>
                <a:schemeClr val="dk1"/>
              </a:buClr>
              <a:buSzPts val="1400"/>
              <a:buFont typeface="Calibri"/>
              <a:buNone/>
            </a:pPr>
            <a:endParaRPr sz="1600"/>
          </a:p>
          <a:p>
            <a:pPr marL="0" marR="0" lvl="0" indent="0" algn="l" rtl="0">
              <a:lnSpc>
                <a:spcPct val="100000"/>
              </a:lnSpc>
              <a:spcBef>
                <a:spcPts val="0"/>
              </a:spcBef>
              <a:spcAft>
                <a:spcPts val="0"/>
              </a:spcAft>
              <a:buClr>
                <a:schemeClr val="dk1"/>
              </a:buClr>
              <a:buSzPts val="1400"/>
              <a:buFont typeface="Calibri"/>
              <a:buNone/>
            </a:pPr>
            <a:r>
              <a:rPr lang="en-US" sz="1600"/>
              <a:t>Our team from Arlington Public Schools - or APS as we often refer to ourselves -  is excited to share a project we’re incredibly proud of: </a:t>
            </a:r>
            <a:r>
              <a:rPr lang="en-US" sz="1600" b="1" i="1"/>
              <a:t>La Sopa de la Abuela!</a:t>
            </a:r>
            <a:endParaRPr sz="1600" b="1" i="1"/>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44" name="Google Shape;44;g25a6c2fd82e_0_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0: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600"/>
              </a:spcBef>
              <a:spcAft>
                <a:spcPts val="0"/>
              </a:spcAft>
              <a:buSzPts val="1400"/>
              <a:buNone/>
            </a:pPr>
            <a:r>
              <a:rPr lang="en-US"/>
              <a:t>Kathleen: 45 seconds</a:t>
            </a:r>
            <a:endParaRPr/>
          </a:p>
          <a:p>
            <a:pPr marL="0" lvl="0" indent="0" algn="l" rtl="0">
              <a:lnSpc>
                <a:spcPct val="120000"/>
              </a:lnSpc>
              <a:spcBef>
                <a:spcPts val="600"/>
              </a:spcBef>
              <a:spcAft>
                <a:spcPts val="0"/>
              </a:spcAft>
              <a:buSzPts val="1400"/>
              <a:buNone/>
            </a:pPr>
            <a:endParaRPr/>
          </a:p>
          <a:p>
            <a:pPr marL="0" lvl="0" indent="0" algn="l" rtl="0">
              <a:lnSpc>
                <a:spcPct val="120000"/>
              </a:lnSpc>
              <a:spcBef>
                <a:spcPts val="600"/>
              </a:spcBef>
              <a:spcAft>
                <a:spcPts val="0"/>
              </a:spcAft>
              <a:buSzPts val="1400"/>
              <a:buNone/>
            </a:pPr>
            <a:r>
              <a:rPr lang="en-US"/>
              <a:t>Circling back to our WHY…. </a:t>
            </a:r>
            <a:endParaRPr/>
          </a:p>
          <a:p>
            <a:pPr marL="0" lvl="0" indent="0" algn="l" rtl="0">
              <a:lnSpc>
                <a:spcPct val="100000"/>
              </a:lnSpc>
              <a:spcBef>
                <a:spcPts val="0"/>
              </a:spcBef>
              <a:spcAft>
                <a:spcPts val="0"/>
              </a:spcAft>
              <a:buSzPts val="1100"/>
              <a:buNone/>
            </a:pPr>
            <a:r>
              <a:rPr lang="en-US"/>
              <a:t>When we conceived of this project, we wanted to ensure that  families are  connected to the information and resources they need to navigate special education; </a:t>
            </a:r>
            <a:endParaRPr/>
          </a:p>
          <a:p>
            <a:pPr marL="0" lvl="0" indent="0" algn="l" rtl="0">
              <a:lnSpc>
                <a:spcPct val="100000"/>
              </a:lnSpc>
              <a:spcBef>
                <a:spcPts val="0"/>
              </a:spcBef>
              <a:spcAft>
                <a:spcPts val="0"/>
              </a:spcAft>
              <a:buSzPts val="1100"/>
              <a:buNone/>
            </a:pPr>
            <a:r>
              <a:rPr lang="en-US"/>
              <a:t>to address the emotions that come along with it; </a:t>
            </a:r>
            <a:endParaRPr/>
          </a:p>
          <a:p>
            <a:pPr marL="0" lvl="0" indent="0" algn="l" rtl="0">
              <a:lnSpc>
                <a:spcPct val="100000"/>
              </a:lnSpc>
              <a:spcBef>
                <a:spcPts val="0"/>
              </a:spcBef>
              <a:spcAft>
                <a:spcPts val="0"/>
              </a:spcAft>
              <a:buSzPts val="1100"/>
              <a:buNone/>
            </a:pPr>
            <a:r>
              <a:rPr lang="en-US"/>
              <a:t>to make informed decisions and provide informed consent; and to develop strong and positive partnerships with school staff because we know that this knowledge and advocacy will make a difference for families, staff, and </a:t>
            </a:r>
            <a:r>
              <a:rPr lang="en-US" b="1"/>
              <a:t>most importantly, for our students.</a:t>
            </a:r>
            <a:endParaRPr b="1"/>
          </a:p>
          <a:p>
            <a:pPr marL="0" lvl="0" indent="0" algn="l" rtl="0">
              <a:lnSpc>
                <a:spcPct val="120000"/>
              </a:lnSpc>
              <a:spcBef>
                <a:spcPts val="600"/>
              </a:spcBef>
              <a:spcAft>
                <a:spcPts val="0"/>
              </a:spcAft>
              <a:buSzPts val="1400"/>
              <a:buNone/>
            </a:pPr>
            <a:endParaRPr/>
          </a:p>
          <a:p>
            <a:pPr marL="0" lvl="0" indent="0" algn="l" rtl="0">
              <a:lnSpc>
                <a:spcPct val="120000"/>
              </a:lnSpc>
              <a:spcBef>
                <a:spcPts val="600"/>
              </a:spcBef>
              <a:spcAft>
                <a:spcPts val="0"/>
              </a:spcAft>
              <a:buSzPts val="1400"/>
              <a:buNone/>
            </a:pPr>
            <a:r>
              <a:rPr lang="en-US"/>
              <a:t>We hope this series will be a wonderful resource not just for our community, but for each of your communities. As you use this tool, we encourage you to watch with intentionality for the key messages interwoven throughout the series which include.</a:t>
            </a:r>
            <a:endParaRPr/>
          </a:p>
          <a:p>
            <a:pPr marL="0" lvl="0" indent="0" algn="l" rtl="0">
              <a:lnSpc>
                <a:spcPct val="120000"/>
              </a:lnSpc>
              <a:spcBef>
                <a:spcPts val="600"/>
              </a:spcBef>
              <a:spcAft>
                <a:spcPts val="0"/>
              </a:spcAft>
              <a:buSzPts val="1400"/>
              <a:buNone/>
            </a:pPr>
            <a:endParaRPr/>
          </a:p>
          <a:p>
            <a:pPr marL="457200" lvl="0" indent="-304800" algn="l" rtl="0">
              <a:lnSpc>
                <a:spcPct val="100000"/>
              </a:lnSpc>
              <a:spcBef>
                <a:spcPts val="640"/>
              </a:spcBef>
              <a:spcAft>
                <a:spcPts val="0"/>
              </a:spcAft>
              <a:buClr>
                <a:schemeClr val="dk1"/>
              </a:buClr>
              <a:buSzPts val="1200"/>
              <a:buFont typeface="Calibri"/>
              <a:buChar char="•"/>
            </a:pPr>
            <a:r>
              <a:rPr lang="en-US"/>
              <a:t>Validate and recognize feelings and strong emotions </a:t>
            </a:r>
            <a:endParaRPr/>
          </a:p>
          <a:p>
            <a:pPr marL="457200" lvl="0" indent="-304800" algn="l" rtl="0">
              <a:lnSpc>
                <a:spcPct val="100000"/>
              </a:lnSpc>
              <a:spcBef>
                <a:spcPts val="0"/>
              </a:spcBef>
              <a:spcAft>
                <a:spcPts val="0"/>
              </a:spcAft>
              <a:buClr>
                <a:schemeClr val="dk1"/>
              </a:buClr>
              <a:buSzPts val="1200"/>
              <a:buFont typeface="Calibri"/>
              <a:buChar char="•"/>
            </a:pPr>
            <a:r>
              <a:rPr lang="en-US"/>
              <a:t>Acknowledge fears of labels and stigma</a:t>
            </a:r>
            <a:endParaRPr/>
          </a:p>
          <a:p>
            <a:pPr marL="457200" lvl="0" indent="-304800" algn="l" rtl="0">
              <a:lnSpc>
                <a:spcPct val="100000"/>
              </a:lnSpc>
              <a:spcBef>
                <a:spcPts val="0"/>
              </a:spcBef>
              <a:spcAft>
                <a:spcPts val="0"/>
              </a:spcAft>
              <a:buClr>
                <a:schemeClr val="dk1"/>
              </a:buClr>
              <a:buSzPts val="1200"/>
              <a:buChar char="•"/>
            </a:pPr>
            <a:r>
              <a:rPr lang="en-US"/>
              <a:t>Affirm and foster the strengths of students</a:t>
            </a:r>
            <a:endParaRPr/>
          </a:p>
          <a:p>
            <a:pPr marL="457200" lvl="0" indent="-304800" algn="l" rtl="0">
              <a:lnSpc>
                <a:spcPct val="100000"/>
              </a:lnSpc>
              <a:spcBef>
                <a:spcPts val="0"/>
              </a:spcBef>
              <a:spcAft>
                <a:spcPts val="0"/>
              </a:spcAft>
              <a:buClr>
                <a:schemeClr val="dk1"/>
              </a:buClr>
              <a:buSzPts val="1200"/>
              <a:buFont typeface="Calibri"/>
              <a:buChar char="•"/>
            </a:pPr>
            <a:r>
              <a:rPr lang="en-US"/>
              <a:t>Be aware there are a range of disabilities</a:t>
            </a:r>
            <a:endParaRPr/>
          </a:p>
          <a:p>
            <a:pPr marL="457200" lvl="0" indent="-304800" algn="l" rtl="0">
              <a:lnSpc>
                <a:spcPct val="100000"/>
              </a:lnSpc>
              <a:spcBef>
                <a:spcPts val="0"/>
              </a:spcBef>
              <a:spcAft>
                <a:spcPts val="0"/>
              </a:spcAft>
              <a:buClr>
                <a:schemeClr val="dk1"/>
              </a:buClr>
              <a:buSzPts val="1200"/>
              <a:buChar char="•"/>
            </a:pPr>
            <a:r>
              <a:rPr lang="en-US"/>
              <a:t>Learn the steps in the special education cycle</a:t>
            </a:r>
            <a:endParaRPr/>
          </a:p>
          <a:p>
            <a:pPr marL="457200" lvl="0" indent="-304800" algn="l" rtl="0">
              <a:lnSpc>
                <a:spcPct val="100000"/>
              </a:lnSpc>
              <a:spcBef>
                <a:spcPts val="0"/>
              </a:spcBef>
              <a:spcAft>
                <a:spcPts val="0"/>
              </a:spcAft>
              <a:buClr>
                <a:schemeClr val="dk1"/>
              </a:buClr>
              <a:buSzPts val="1200"/>
              <a:buChar char="•"/>
            </a:pPr>
            <a:r>
              <a:rPr lang="en-US"/>
              <a:t>Prepare for meetings </a:t>
            </a:r>
            <a:endParaRPr/>
          </a:p>
          <a:p>
            <a:pPr marL="457200" lvl="0" indent="-304800" algn="l" rtl="0">
              <a:lnSpc>
                <a:spcPct val="100000"/>
              </a:lnSpc>
              <a:spcBef>
                <a:spcPts val="0"/>
              </a:spcBef>
              <a:spcAft>
                <a:spcPts val="0"/>
              </a:spcAft>
              <a:buClr>
                <a:schemeClr val="dk1"/>
              </a:buClr>
              <a:buSzPts val="1200"/>
              <a:buChar char="•"/>
            </a:pPr>
            <a:r>
              <a:rPr lang="en-US"/>
              <a:t>Know parental rights and the power of consent</a:t>
            </a:r>
            <a:endParaRPr/>
          </a:p>
          <a:p>
            <a:pPr marL="457200" lvl="0" indent="-304800" algn="l" rtl="0">
              <a:lnSpc>
                <a:spcPct val="100000"/>
              </a:lnSpc>
              <a:spcBef>
                <a:spcPts val="0"/>
              </a:spcBef>
              <a:spcAft>
                <a:spcPts val="0"/>
              </a:spcAft>
              <a:buClr>
                <a:schemeClr val="dk1"/>
              </a:buClr>
              <a:buSzPts val="1200"/>
              <a:buChar char="•"/>
            </a:pPr>
            <a:r>
              <a:rPr lang="en-US"/>
              <a:t>Be empowered to disagree</a:t>
            </a:r>
            <a:endParaRPr/>
          </a:p>
          <a:p>
            <a:pPr marL="457200" lvl="0" indent="-304800" algn="l" rtl="0">
              <a:lnSpc>
                <a:spcPct val="100000"/>
              </a:lnSpc>
              <a:spcBef>
                <a:spcPts val="0"/>
              </a:spcBef>
              <a:spcAft>
                <a:spcPts val="0"/>
              </a:spcAft>
              <a:buClr>
                <a:schemeClr val="dk1"/>
              </a:buClr>
              <a:buSzPts val="1200"/>
              <a:buChar char="•"/>
            </a:pPr>
            <a:r>
              <a:rPr lang="en-US"/>
              <a:t>You are not alone/resources </a:t>
            </a:r>
            <a:endParaRPr/>
          </a:p>
          <a:p>
            <a:pPr marL="457200" lvl="0" indent="-304800" algn="l" rtl="0">
              <a:lnSpc>
                <a:spcPct val="100000"/>
              </a:lnSpc>
              <a:spcBef>
                <a:spcPts val="0"/>
              </a:spcBef>
              <a:spcAft>
                <a:spcPts val="0"/>
              </a:spcAft>
              <a:buClr>
                <a:schemeClr val="dk1"/>
              </a:buClr>
              <a:buSzPts val="1200"/>
              <a:buChar char="•"/>
            </a:pPr>
            <a:r>
              <a:rPr lang="en-US"/>
              <a:t>PARENTS are EQUAL MEMBERS OF and ASSETS to educational teams </a:t>
            </a:r>
            <a:endParaRPr/>
          </a:p>
          <a:p>
            <a:pPr marL="0" lvl="0" indent="0" algn="l" rtl="0">
              <a:lnSpc>
                <a:spcPct val="120000"/>
              </a:lnSpc>
              <a:spcBef>
                <a:spcPts val="600"/>
              </a:spcBef>
              <a:spcAft>
                <a:spcPts val="0"/>
              </a:spcAft>
              <a:buSzPts val="1400"/>
              <a:buNone/>
            </a:pPr>
            <a:endParaRPr/>
          </a:p>
          <a:p>
            <a:pPr marL="0" lvl="0" indent="0" algn="l" rtl="0">
              <a:lnSpc>
                <a:spcPct val="120000"/>
              </a:lnSpc>
              <a:spcBef>
                <a:spcPts val="600"/>
              </a:spcBef>
              <a:spcAft>
                <a:spcPts val="0"/>
              </a:spcAft>
              <a:buSzPts val="1400"/>
              <a:buNone/>
            </a:pPr>
            <a:r>
              <a:rPr lang="en-US"/>
              <a:t>So, I know there’s a lot to consider, but let’s turn to the next slide for some reflection.</a:t>
            </a:r>
            <a:endParaRPr/>
          </a:p>
          <a:p>
            <a:pPr marL="0" lvl="0" indent="0" algn="l" rtl="0">
              <a:lnSpc>
                <a:spcPct val="120000"/>
              </a:lnSpc>
              <a:spcBef>
                <a:spcPts val="600"/>
              </a:spcBef>
              <a:spcAft>
                <a:spcPts val="0"/>
              </a:spcAft>
              <a:buSzPts val="1400"/>
              <a:buNone/>
            </a:pPr>
            <a:endParaRPr/>
          </a:p>
          <a:p>
            <a:pPr marL="0" lvl="0" indent="0" algn="l" rtl="0">
              <a:lnSpc>
                <a:spcPct val="120000"/>
              </a:lnSpc>
              <a:spcBef>
                <a:spcPts val="600"/>
              </a:spcBef>
              <a:spcAft>
                <a:spcPts val="0"/>
              </a:spcAft>
              <a:buSzPts val="1400"/>
              <a:buNone/>
            </a:pPr>
            <a:endParaRPr/>
          </a:p>
        </p:txBody>
      </p:sp>
      <p:sp>
        <p:nvSpPr>
          <p:cNvPr id="321" name="Google Shape;321;p20: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5a6c2fd82e_0_17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25a6c2fd82e_0_177: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640"/>
              </a:spcBef>
              <a:spcAft>
                <a:spcPts val="0"/>
              </a:spcAft>
              <a:buClr>
                <a:schemeClr val="dk1"/>
              </a:buClr>
              <a:buSzPts val="1100"/>
              <a:buFont typeface="Arial"/>
              <a:buNone/>
            </a:pPr>
            <a:r>
              <a:rPr lang="en-US" sz="1400"/>
              <a:t>Kathleen: 20 seconds</a:t>
            </a:r>
            <a:endParaRPr sz="1400"/>
          </a:p>
          <a:p>
            <a:pPr marL="0" lvl="0" indent="0" algn="l" rtl="0">
              <a:lnSpc>
                <a:spcPct val="100000"/>
              </a:lnSpc>
              <a:spcBef>
                <a:spcPts val="640"/>
              </a:spcBef>
              <a:spcAft>
                <a:spcPts val="0"/>
              </a:spcAft>
              <a:buClr>
                <a:schemeClr val="dk1"/>
              </a:buClr>
              <a:buSzPts val="1100"/>
              <a:buFont typeface="Arial"/>
              <a:buNone/>
            </a:pPr>
            <a:r>
              <a:rPr lang="en-US" sz="1400"/>
              <a:t>We know that reflection gives our brains time to pause and create meaning, which leads to learning. We’d invite you at some point to take time to reflect on the needs of the families in your school districts, and consider whether some of our experiences and the resources we’ve shared might strengthen your practices.</a:t>
            </a:r>
            <a:endParaRPr sz="1400"/>
          </a:p>
          <a:p>
            <a:pPr marL="0" lvl="0" indent="0" algn="l" rtl="0">
              <a:lnSpc>
                <a:spcPct val="100000"/>
              </a:lnSpc>
              <a:spcBef>
                <a:spcPts val="640"/>
              </a:spcBef>
              <a:spcAft>
                <a:spcPts val="0"/>
              </a:spcAft>
              <a:buClr>
                <a:schemeClr val="dk1"/>
              </a:buClr>
              <a:buSzPts val="1100"/>
              <a:buFont typeface="Arial"/>
              <a:buNone/>
            </a:pPr>
            <a:endParaRPr sz="1400"/>
          </a:p>
        </p:txBody>
      </p:sp>
      <p:sp>
        <p:nvSpPr>
          <p:cNvPr id="329" name="Google Shape;329;g25a6c2fd82e_0_177: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5a6c2fd82e_0_19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g25a6c2fd82e_0_193: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r>
              <a:rPr lang="en-US" sz="2400"/>
              <a:t>Kathleen: 30 seconds</a:t>
            </a:r>
            <a:endParaRPr sz="2400"/>
          </a:p>
          <a:p>
            <a:pPr marL="457200" lvl="0" indent="-381000" algn="l" rtl="0">
              <a:lnSpc>
                <a:spcPct val="100000"/>
              </a:lnSpc>
              <a:spcBef>
                <a:spcPts val="0"/>
              </a:spcBef>
              <a:spcAft>
                <a:spcPts val="0"/>
              </a:spcAft>
              <a:buSzPts val="2400"/>
              <a:buChar char="-"/>
            </a:pPr>
            <a:r>
              <a:rPr lang="en-US" sz="2400"/>
              <a:t>Thanks to all of you again for joining us. The QR code on the screen will take you to the Telenovela homepage, which you can also access at </a:t>
            </a:r>
            <a:r>
              <a:rPr lang="en-US" sz="2400" u="sng">
                <a:solidFill>
                  <a:schemeClr val="hlink"/>
                </a:solidFill>
                <a:hlinkClick r:id="rId3"/>
              </a:rPr>
              <a:t>www.apsva.us/prc</a:t>
            </a:r>
            <a:r>
              <a:rPr lang="en-US" sz="2400"/>
              <a:t> - Just click on the Telenovela link of the page to find the episodes, as well as a link to resources we’ve begun to build for our parent series.</a:t>
            </a:r>
            <a:endParaRPr sz="2400"/>
          </a:p>
          <a:p>
            <a:pPr marL="457200" lvl="0" indent="-381000" algn="l" rtl="0">
              <a:lnSpc>
                <a:spcPct val="100000"/>
              </a:lnSpc>
              <a:spcBef>
                <a:spcPts val="0"/>
              </a:spcBef>
              <a:spcAft>
                <a:spcPts val="0"/>
              </a:spcAft>
              <a:buSzPts val="2400"/>
              <a:buChar char="-"/>
            </a:pPr>
            <a:endParaRPr sz="2400"/>
          </a:p>
        </p:txBody>
      </p:sp>
      <p:sp>
        <p:nvSpPr>
          <p:cNvPr id="339" name="Google Shape;339;g25a6c2fd82e_0_19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4:notes"/>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a:t>Kathleen - 10 seconds</a:t>
            </a:r>
            <a:endParaRPr/>
          </a:p>
          <a:p>
            <a:pPr marL="0" lvl="0" indent="0" algn="l" rtl="0">
              <a:lnSpc>
                <a:spcPct val="100000"/>
              </a:lnSpc>
              <a:spcBef>
                <a:spcPts val="0"/>
              </a:spcBef>
              <a:spcAft>
                <a:spcPts val="0"/>
              </a:spcAft>
              <a:buSzPts val="1400"/>
              <a:buNone/>
            </a:pPr>
            <a:r>
              <a:rPr lang="en-US"/>
              <a:t> - Should you need additional information, please feel free to reach out to me at the APS PRC.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49" name="Google Shape;349;p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5: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b="1"/>
              <a:t>Questions?</a:t>
            </a:r>
            <a:endParaRPr/>
          </a:p>
          <a:p>
            <a:pPr marL="0" lvl="0" indent="0" algn="l" rtl="0">
              <a:lnSpc>
                <a:spcPct val="100000"/>
              </a:lnSpc>
              <a:spcBef>
                <a:spcPts val="0"/>
              </a:spcBef>
              <a:spcAft>
                <a:spcPts val="0"/>
              </a:spcAft>
              <a:buSzPts val="1400"/>
              <a:buNone/>
            </a:pPr>
            <a:r>
              <a:rPr lang="en-US"/>
              <a:t>In closing, thank you so much for joining us today to celebrate and share this resource that will support families and staff in collaborating to support outcomes for students - especially those with disabilities. Our team is glad to respond to questions and comments. </a:t>
            </a:r>
            <a:endParaRPr/>
          </a:p>
        </p:txBody>
      </p:sp>
      <p:sp>
        <p:nvSpPr>
          <p:cNvPr id="359" name="Google Shape;359;p2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7913" y="693738"/>
            <a:ext cx="4878387" cy="2744787"/>
          </a:xfrm>
        </p:spPr>
      </p:sp>
      <p:sp>
        <p:nvSpPr>
          <p:cNvPr id="3" name="Notes Placeholder 2"/>
          <p:cNvSpPr>
            <a:spLocks noGrp="1"/>
          </p:cNvSpPr>
          <p:nvPr>
            <p:ph type="body" idx="1"/>
          </p:nvPr>
        </p:nvSpPr>
        <p:spPr/>
        <p:txBody>
          <a:bodyPr vert="horz" lIns="98652" tIns="49327" rIns="98652" bIns="49327" rtlCol="0"/>
          <a:lstStyle/>
          <a:p>
            <a:r>
              <a:rPr lang="en-US"/>
              <a:t>Donna: Let me help you find the Stories from the Classroom. Go to the home page and click on the resources tab. Here you will see the stories from the classroom. Currently we have 12 stories. X of those stories have discussion guides that accompany them. These are guides that help you lead a conversation in a meeting, a professional development, or a classroom using one of the videos to launch the discussion. I am constantly adding to these so keep following us on Twitter to see when the next one will be released.</a:t>
            </a:r>
            <a:endParaRPr lang="en-US">
              <a:cs typeface="Calibri"/>
            </a:endParaRPr>
          </a:p>
        </p:txBody>
      </p:sp>
      <p:sp>
        <p:nvSpPr>
          <p:cNvPr id="4" name="Date Placeholder 3"/>
          <p:cNvSpPr>
            <a:spLocks noGrp="1"/>
          </p:cNvSpPr>
          <p:nvPr>
            <p:ph type="dt" idx="10"/>
          </p:nvPr>
        </p:nvSpPr>
        <p:spPr/>
        <p:txBody>
          <a:bodyPr/>
          <a:lstStyle/>
          <a:p>
            <a:r>
              <a:rPr lang="en-US"/>
              <a:t>(added from Insert tab, Header &amp; Footer icon, Fixed Date and time)  1/23/2018</a:t>
            </a:r>
          </a:p>
        </p:txBody>
      </p:sp>
      <p:sp>
        <p:nvSpPr>
          <p:cNvPr id="5" name="Footer Placeholder 4"/>
          <p:cNvSpPr>
            <a:spLocks noGrp="1"/>
          </p:cNvSpPr>
          <p:nvPr>
            <p:ph type="ftr" sz="quarter" idx="11"/>
          </p:nvPr>
        </p:nvSpPr>
        <p:spPr/>
        <p:txBody>
          <a:bodyPr/>
          <a:lstStyle/>
          <a:p>
            <a:r>
              <a:rPr lang="en-US"/>
              <a:t>Presentation Title (added from Insert tab, Header &amp; Footer icon)</a:t>
            </a:r>
          </a:p>
        </p:txBody>
      </p:sp>
      <p:sp>
        <p:nvSpPr>
          <p:cNvPr id="6" name="Slide Number Placeholder 5"/>
          <p:cNvSpPr>
            <a:spLocks noGrp="1"/>
          </p:cNvSpPr>
          <p:nvPr>
            <p:ph type="sldNum" sz="quarter" idx="12"/>
          </p:nvPr>
        </p:nvSpPr>
        <p:spPr>
          <a:xfrm>
            <a:off x="3472277" y="9036539"/>
            <a:ext cx="78548" cy="231784"/>
          </a:xfrm>
        </p:spPr>
        <p:txBody>
          <a:bodyPr/>
          <a:lstStyle/>
          <a:p>
            <a:fld id="{79F9670F-B05C-4E29-9927-D8558D7BA470}" type="slidenum">
              <a:rPr lang="en-US" smtClean="0"/>
              <a:pPr/>
              <a:t>35</a:t>
            </a:fld>
            <a:endParaRPr lang="en-US"/>
          </a:p>
        </p:txBody>
      </p:sp>
    </p:spTree>
    <p:extLst>
      <p:ext uri="{BB962C8B-B14F-4D97-AF65-F5344CB8AC3E}">
        <p14:creationId xmlns:p14="http://schemas.microsoft.com/office/powerpoint/2010/main" val="9899221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1083482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2:notes"/>
          <p:cNvSpPr txBox="1">
            <a:spLocks noGrp="1"/>
          </p:cNvSpPr>
          <p:nvPr>
            <p:ph type="body" idx="1"/>
          </p:nvPr>
        </p:nvSpPr>
        <p:spPr>
          <a:xfrm>
            <a:off x="701040" y="4415790"/>
            <a:ext cx="560832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sz="1400" b="1"/>
              <a:t>Kathleen: 25 seconds</a:t>
            </a:r>
            <a:endParaRPr sz="1400" b="1"/>
          </a:p>
          <a:p>
            <a:pPr marL="0" lvl="0" indent="0" algn="l" rtl="0">
              <a:lnSpc>
                <a:spcPct val="100000"/>
              </a:lnSpc>
              <a:spcBef>
                <a:spcPts val="0"/>
              </a:spcBef>
              <a:spcAft>
                <a:spcPts val="0"/>
              </a:spcAft>
              <a:buSzPts val="1400"/>
              <a:buNone/>
            </a:pPr>
            <a:r>
              <a:rPr lang="en-US" sz="1400"/>
              <a:t>Our goals for today are to share why and how our telenovela came to be; the research it was based on; the approach we used to co-create the session; how the information we were trying to share was transformed into a video; how this tool can support families (and staff) in navigating the special education process; and the power of collaborative approaches for supporting families.</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Transition to introductions…. </a:t>
            </a:r>
            <a:endParaRPr sz="1400"/>
          </a:p>
        </p:txBody>
      </p:sp>
      <p:sp>
        <p:nvSpPr>
          <p:cNvPr id="52" name="Google Shape;52;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5a6c2fd82e_0_1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g25a6c2fd82e_0_13: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1500" b="1"/>
              <a:t>KATHLEEN: 2.5 minutes (30 seconds each for intros)</a:t>
            </a:r>
            <a:endParaRPr sz="1500" b="1"/>
          </a:p>
          <a:p>
            <a:pPr marL="0" lvl="0" indent="0" algn="l" rtl="0">
              <a:lnSpc>
                <a:spcPct val="100000"/>
              </a:lnSpc>
              <a:spcBef>
                <a:spcPts val="0"/>
              </a:spcBef>
              <a:spcAft>
                <a:spcPts val="0"/>
              </a:spcAft>
              <a:buSzPts val="1400"/>
              <a:buNone/>
            </a:pPr>
            <a:endParaRPr sz="1500"/>
          </a:p>
          <a:p>
            <a:pPr marL="0" lvl="0" indent="0" algn="l" rtl="0">
              <a:lnSpc>
                <a:spcPct val="100000"/>
              </a:lnSpc>
              <a:spcBef>
                <a:spcPts val="0"/>
              </a:spcBef>
              <a:spcAft>
                <a:spcPts val="0"/>
              </a:spcAft>
              <a:buSzPts val="1400"/>
              <a:buNone/>
            </a:pPr>
            <a:r>
              <a:rPr lang="en-US" sz="1500"/>
              <a:t>Speaking of collaboration, one of the things we’re most proud of about </a:t>
            </a:r>
            <a:r>
              <a:rPr lang="en-US" sz="1500" b="1" i="1"/>
              <a:t>La Sopa de la Abuela </a:t>
            </a:r>
            <a:r>
              <a:rPr lang="en-US" sz="1500"/>
              <a:t>is the collaborative design and production team that we represent today. </a:t>
            </a:r>
            <a:endParaRPr sz="1500"/>
          </a:p>
          <a:p>
            <a:pPr marL="0" lvl="0" indent="0" algn="l" rtl="0">
              <a:lnSpc>
                <a:spcPct val="100000"/>
              </a:lnSpc>
              <a:spcBef>
                <a:spcPts val="0"/>
              </a:spcBef>
              <a:spcAft>
                <a:spcPts val="0"/>
              </a:spcAft>
              <a:buSzPts val="1400"/>
              <a:buNone/>
            </a:pPr>
            <a:endParaRPr sz="1500"/>
          </a:p>
          <a:p>
            <a:pPr marL="0" lvl="0" indent="0" algn="l" rtl="0">
              <a:lnSpc>
                <a:spcPct val="100000"/>
              </a:lnSpc>
              <a:spcBef>
                <a:spcPts val="0"/>
              </a:spcBef>
              <a:spcAft>
                <a:spcPts val="0"/>
              </a:spcAft>
              <a:buSzPts val="1400"/>
              <a:buNone/>
            </a:pPr>
            <a:r>
              <a:rPr lang="en-US" sz="1500"/>
              <a:t>We’ve listed our names alphabetically, and fortunately our first team member represents the most important part of our design team - our parent community! </a:t>
            </a:r>
            <a:endParaRPr sz="1500"/>
          </a:p>
          <a:p>
            <a:pPr marL="0" lvl="0" indent="0" algn="l" rtl="0">
              <a:lnSpc>
                <a:spcPct val="100000"/>
              </a:lnSpc>
              <a:spcBef>
                <a:spcPts val="0"/>
              </a:spcBef>
              <a:spcAft>
                <a:spcPts val="0"/>
              </a:spcAft>
              <a:buSzPts val="1400"/>
              <a:buNone/>
            </a:pPr>
            <a:endParaRPr sz="1500"/>
          </a:p>
          <a:p>
            <a:pPr marL="0" lvl="0" indent="0" algn="l" rtl="0">
              <a:lnSpc>
                <a:spcPct val="100000"/>
              </a:lnSpc>
              <a:spcBef>
                <a:spcPts val="0"/>
              </a:spcBef>
              <a:spcAft>
                <a:spcPts val="0"/>
              </a:spcAft>
              <a:buSzPts val="1400"/>
              <a:buNone/>
            </a:pPr>
            <a:r>
              <a:rPr lang="en-US" sz="1500"/>
              <a:t>Gina, would you take a moment to introduce yourself? </a:t>
            </a:r>
            <a:endParaRPr sz="1500"/>
          </a:p>
          <a:p>
            <a:pPr marL="0" lvl="0" indent="0" algn="l" rtl="0">
              <a:lnSpc>
                <a:spcPct val="100000"/>
              </a:lnSpc>
              <a:spcBef>
                <a:spcPts val="0"/>
              </a:spcBef>
              <a:spcAft>
                <a:spcPts val="0"/>
              </a:spcAft>
              <a:buSzPts val="1400"/>
              <a:buNone/>
            </a:pPr>
            <a:endParaRPr sz="1500"/>
          </a:p>
          <a:p>
            <a:pPr marL="0" lvl="0" indent="0" algn="l" rtl="0">
              <a:lnSpc>
                <a:spcPct val="100000"/>
              </a:lnSpc>
              <a:spcBef>
                <a:spcPts val="0"/>
              </a:spcBef>
              <a:spcAft>
                <a:spcPts val="0"/>
              </a:spcAft>
              <a:buSzPts val="1400"/>
              <a:buNone/>
            </a:pPr>
            <a:r>
              <a:rPr lang="en-US" sz="1500"/>
              <a:t>(Once Gina finishes, she can introduce Monica).</a:t>
            </a:r>
            <a:endParaRPr sz="1500"/>
          </a:p>
          <a:p>
            <a:pPr marL="0" lvl="0" indent="0" algn="l" rtl="0">
              <a:lnSpc>
                <a:spcPct val="100000"/>
              </a:lnSpc>
              <a:spcBef>
                <a:spcPts val="0"/>
              </a:spcBef>
              <a:spcAft>
                <a:spcPts val="0"/>
              </a:spcAft>
              <a:buSzPts val="1400"/>
              <a:buNone/>
            </a:pPr>
            <a:endParaRPr sz="1500"/>
          </a:p>
          <a:p>
            <a:pPr marL="0" lvl="0" indent="0" algn="l" rtl="0">
              <a:lnSpc>
                <a:spcPct val="100000"/>
              </a:lnSpc>
              <a:spcBef>
                <a:spcPts val="0"/>
              </a:spcBef>
              <a:spcAft>
                <a:spcPts val="0"/>
              </a:spcAft>
              <a:buSzPts val="1400"/>
              <a:buNone/>
            </a:pPr>
            <a:r>
              <a:rPr lang="en-US" sz="1500"/>
              <a:t>Monica introduces herself, then tosses to Kathleen.</a:t>
            </a:r>
            <a:endParaRPr sz="1500"/>
          </a:p>
          <a:p>
            <a:pPr marL="0" lvl="0" indent="0" algn="l" rtl="0">
              <a:lnSpc>
                <a:spcPct val="100000"/>
              </a:lnSpc>
              <a:spcBef>
                <a:spcPts val="0"/>
              </a:spcBef>
              <a:spcAft>
                <a:spcPts val="0"/>
              </a:spcAft>
              <a:buSzPts val="1400"/>
              <a:buNone/>
            </a:pPr>
            <a:endParaRPr sz="1500"/>
          </a:p>
          <a:p>
            <a:pPr marL="0" lvl="0" indent="0" algn="l" rtl="0">
              <a:lnSpc>
                <a:spcPct val="100000"/>
              </a:lnSpc>
              <a:spcBef>
                <a:spcPts val="0"/>
              </a:spcBef>
              <a:spcAft>
                <a:spcPts val="0"/>
              </a:spcAft>
              <a:buSzPts val="1400"/>
              <a:buNone/>
            </a:pPr>
            <a:r>
              <a:rPr lang="en-US" sz="1500"/>
              <a:t>Kathleen introduces.</a:t>
            </a:r>
            <a:endParaRPr sz="1500"/>
          </a:p>
          <a:p>
            <a:pPr marL="0" lvl="0" indent="0" algn="l" rtl="0">
              <a:lnSpc>
                <a:spcPct val="100000"/>
              </a:lnSpc>
              <a:spcBef>
                <a:spcPts val="0"/>
              </a:spcBef>
              <a:spcAft>
                <a:spcPts val="0"/>
              </a:spcAft>
              <a:buSzPts val="1400"/>
              <a:buNone/>
            </a:pPr>
            <a:r>
              <a:rPr lang="en-US" sz="1500"/>
              <a:t>	Thank you, Monica. My name is Kathleen Donovan, and I’m incredibly proud to be a member of the initial design that created La Sopa de la Abuela. I have spent my entire career as a special educator working in the disability community, and have been with APS for over 30 years. For the last 22 years, I have served in my current role as a Special Education Coordinator at our Parent Resource Center. </a:t>
            </a:r>
            <a:endParaRPr sz="1500"/>
          </a:p>
          <a:p>
            <a:pPr marL="0" lvl="0" indent="0" algn="l" rtl="0">
              <a:lnSpc>
                <a:spcPct val="100000"/>
              </a:lnSpc>
              <a:spcBef>
                <a:spcPts val="0"/>
              </a:spcBef>
              <a:spcAft>
                <a:spcPts val="0"/>
              </a:spcAft>
              <a:buSzPts val="1400"/>
              <a:buNone/>
            </a:pPr>
            <a:endParaRPr sz="1500"/>
          </a:p>
          <a:p>
            <a:pPr marL="0" lvl="0" indent="0" algn="l" rtl="0">
              <a:lnSpc>
                <a:spcPct val="100000"/>
              </a:lnSpc>
              <a:spcBef>
                <a:spcPts val="0"/>
              </a:spcBef>
              <a:spcAft>
                <a:spcPts val="0"/>
              </a:spcAft>
              <a:buSzPts val="1400"/>
              <a:buNone/>
            </a:pPr>
            <a:endParaRPr sz="1500"/>
          </a:p>
        </p:txBody>
      </p:sp>
      <p:sp>
        <p:nvSpPr>
          <p:cNvPr id="61" name="Google Shape;61;g25a6c2fd82e_0_13: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5a6c2fd82e_0_24:notes"/>
          <p:cNvSpPr txBox="1">
            <a:spLocks noGrp="1"/>
          </p:cNvSpPr>
          <p:nvPr>
            <p:ph type="body" idx="1"/>
          </p:nvPr>
        </p:nvSpPr>
        <p:spPr>
          <a:xfrm>
            <a:off x="701040" y="4415790"/>
            <a:ext cx="5608200" cy="4183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1600" b="1"/>
              <a:t>Monica: 1-2 minutes</a:t>
            </a:r>
            <a:br>
              <a:rPr lang="en-US" sz="1600" b="1"/>
            </a:br>
            <a:r>
              <a:rPr lang="en-US" sz="1600"/>
              <a:t>OUR dear friend, and former colleague, Dr. Rosa Briceno, was one of our design team members who was masterful in using effective engagement strategies during sessions.  Rosa also opened our sessions with “Conociendonos”... which means “getting to know each other”. Even though we’re virtual, now that you know a little bit about us, let’s find out who else is here in our virtual space. Please share your name, your role, where you’re from, and what brings you to this session in the chat. </a:t>
            </a:r>
            <a:endParaRPr sz="1600"/>
          </a:p>
        </p:txBody>
      </p:sp>
      <p:sp>
        <p:nvSpPr>
          <p:cNvPr id="72" name="Google Shape;72;g25a6c2fd82e_0_2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5: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SzPts val="1400"/>
              <a:buNone/>
            </a:pPr>
            <a:r>
              <a:rPr lang="en-US" sz="1400" b="1"/>
              <a:t>Kathleen: 30 seconds</a:t>
            </a:r>
            <a:endParaRPr sz="1400" b="1"/>
          </a:p>
          <a:p>
            <a:pPr marL="0" marR="0" lvl="0" indent="0" algn="l" rtl="0">
              <a:lnSpc>
                <a:spcPct val="100000"/>
              </a:lnSpc>
              <a:spcBef>
                <a:spcPts val="0"/>
              </a:spcBef>
              <a:spcAft>
                <a:spcPts val="0"/>
              </a:spcAft>
              <a:buSzPts val="1400"/>
              <a:buNone/>
            </a:pPr>
            <a:r>
              <a:rPr lang="en-US" sz="1400"/>
              <a:t>To provide context, Arlington Public Schools is a diverse and dynamic community located just across the Potomac River from Washington, D.C.</a:t>
            </a:r>
            <a:endParaRPr sz="1400"/>
          </a:p>
          <a:p>
            <a:pPr marL="0" marR="0" lvl="0" indent="0" algn="l" rtl="0">
              <a:lnSpc>
                <a:spcPct val="100000"/>
              </a:lnSpc>
              <a:spcBef>
                <a:spcPts val="0"/>
              </a:spcBef>
              <a:spcAft>
                <a:spcPts val="0"/>
              </a:spcAft>
              <a:buSzPts val="1400"/>
              <a:buNone/>
            </a:pPr>
            <a:endParaRPr sz="1400"/>
          </a:p>
          <a:p>
            <a:pPr marL="0" marR="0" lvl="0" indent="0" algn="l" rtl="0">
              <a:lnSpc>
                <a:spcPct val="100000"/>
              </a:lnSpc>
              <a:spcBef>
                <a:spcPts val="0"/>
              </a:spcBef>
              <a:spcAft>
                <a:spcPts val="0"/>
              </a:spcAft>
              <a:buSzPts val="1400"/>
              <a:buNone/>
            </a:pPr>
            <a:r>
              <a:rPr lang="en-US" sz="1400"/>
              <a:t>APS is the 13th largest of Virginia’s 132 school divisions.</a:t>
            </a:r>
            <a:endParaRPr sz="1400"/>
          </a:p>
          <a:p>
            <a:pPr marL="0" marR="0" lvl="0" indent="0" algn="l" rtl="0">
              <a:lnSpc>
                <a:spcPct val="100000"/>
              </a:lnSpc>
              <a:spcBef>
                <a:spcPts val="0"/>
              </a:spcBef>
              <a:spcAft>
                <a:spcPts val="0"/>
              </a:spcAft>
              <a:buSzPts val="1400"/>
              <a:buNone/>
            </a:pPr>
            <a:endParaRPr sz="1400"/>
          </a:p>
          <a:p>
            <a:pPr marL="0" marR="0" lvl="0" indent="0" algn="l" rtl="0">
              <a:lnSpc>
                <a:spcPct val="100000"/>
              </a:lnSpc>
              <a:spcBef>
                <a:spcPts val="0"/>
              </a:spcBef>
              <a:spcAft>
                <a:spcPts val="0"/>
              </a:spcAft>
              <a:buSzPts val="1400"/>
              <a:buNone/>
            </a:pPr>
            <a:r>
              <a:rPr lang="en-US" sz="1400"/>
              <a:t>In our 26 square miles, we have: </a:t>
            </a:r>
            <a:r>
              <a:rPr lang="en-US" sz="1400" i="1"/>
              <a:t>(Read school numbers above)</a:t>
            </a:r>
            <a:endParaRPr sz="1400" i="1"/>
          </a:p>
          <a:p>
            <a:pPr marL="0" marR="0" lvl="0" indent="0" algn="l" rtl="0">
              <a:lnSpc>
                <a:spcPct val="100000"/>
              </a:lnSpc>
              <a:spcBef>
                <a:spcPts val="0"/>
              </a:spcBef>
              <a:spcAft>
                <a:spcPts val="0"/>
              </a:spcAft>
              <a:buSzPts val="1400"/>
              <a:buNone/>
            </a:pPr>
            <a:endParaRPr sz="1400" i="1"/>
          </a:p>
          <a:p>
            <a:pPr marL="0" marR="0" lvl="0" indent="0" algn="l" rtl="0">
              <a:lnSpc>
                <a:spcPct val="100000"/>
              </a:lnSpc>
              <a:spcBef>
                <a:spcPts val="0"/>
              </a:spcBef>
              <a:spcAft>
                <a:spcPts val="0"/>
              </a:spcAft>
              <a:buSzPts val="1400"/>
              <a:buNone/>
            </a:pPr>
            <a:r>
              <a:rPr lang="en-US" sz="1400" i="1"/>
              <a:t>On the next slide, you can learn more about our diverse student body.</a:t>
            </a:r>
            <a:endParaRPr sz="1400" i="1"/>
          </a:p>
        </p:txBody>
      </p:sp>
      <p:sp>
        <p:nvSpPr>
          <p:cNvPr id="81" name="Google Shape;81;p5: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5a6c2fd82e_0_25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 name="Google Shape;91;g25a6c2fd82e_0_25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400" b="1"/>
              <a:t>Kathleen:</a:t>
            </a:r>
            <a:r>
              <a:rPr lang="en-US" sz="1400"/>
              <a:t> 20 seconds </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APS’ students hail from 142 nations and speak 115 different languages.</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You can see from the pie chart on the screen that our community is richly diverse.</a:t>
            </a:r>
            <a:endParaRPr sz="1400"/>
          </a:p>
          <a:p>
            <a:pPr marL="0" lvl="0" indent="0" algn="l" rtl="0">
              <a:lnSpc>
                <a:spcPct val="100000"/>
              </a:lnSpc>
              <a:spcBef>
                <a:spcPts val="0"/>
              </a:spcBef>
              <a:spcAft>
                <a:spcPts val="0"/>
              </a:spcAft>
              <a:buSzPts val="1400"/>
              <a:buNone/>
            </a:pPr>
            <a:r>
              <a:rPr lang="en-US" sz="1400"/>
              <a:t>White 46.9 % </a:t>
            </a:r>
            <a:endParaRPr sz="1400"/>
          </a:p>
          <a:p>
            <a:pPr marL="0" lvl="0" indent="0" algn="l" rtl="0">
              <a:lnSpc>
                <a:spcPct val="100000"/>
              </a:lnSpc>
              <a:spcBef>
                <a:spcPts val="0"/>
              </a:spcBef>
              <a:spcAft>
                <a:spcPts val="0"/>
              </a:spcAft>
              <a:buSzPts val="1400"/>
              <a:buNone/>
            </a:pPr>
            <a:r>
              <a:rPr lang="en-US" sz="1400"/>
              <a:t>Hispanic 27.6 % </a:t>
            </a:r>
            <a:endParaRPr sz="1400"/>
          </a:p>
          <a:p>
            <a:pPr marL="0" lvl="0" indent="0" algn="l" rtl="0">
              <a:lnSpc>
                <a:spcPct val="100000"/>
              </a:lnSpc>
              <a:spcBef>
                <a:spcPts val="0"/>
              </a:spcBef>
              <a:spcAft>
                <a:spcPts val="0"/>
              </a:spcAft>
              <a:buSzPts val="1400"/>
              <a:buNone/>
            </a:pPr>
            <a:r>
              <a:rPr lang="en-US" sz="1400"/>
              <a:t>Black/African American 9.7 % </a:t>
            </a:r>
            <a:endParaRPr sz="1400"/>
          </a:p>
          <a:p>
            <a:pPr marL="0" lvl="0" indent="0" algn="l" rtl="0">
              <a:lnSpc>
                <a:spcPct val="100000"/>
              </a:lnSpc>
              <a:spcBef>
                <a:spcPts val="0"/>
              </a:spcBef>
              <a:spcAft>
                <a:spcPts val="0"/>
              </a:spcAft>
              <a:buSzPts val="1400"/>
              <a:buNone/>
            </a:pPr>
            <a:r>
              <a:rPr lang="en-US" sz="1400"/>
              <a:t>Asian 9.0 % </a:t>
            </a:r>
            <a:endParaRPr sz="1400"/>
          </a:p>
          <a:p>
            <a:pPr marL="0" lvl="0" indent="0" algn="l" rtl="0">
              <a:lnSpc>
                <a:spcPct val="100000"/>
              </a:lnSpc>
              <a:spcBef>
                <a:spcPts val="0"/>
              </a:spcBef>
              <a:spcAft>
                <a:spcPts val="0"/>
              </a:spcAft>
              <a:buSzPts val="1400"/>
              <a:buNone/>
            </a:pPr>
            <a:r>
              <a:rPr lang="en-US" sz="1400"/>
              <a:t>Amer. Indian/Alaskan Nat. 0.3 % </a:t>
            </a:r>
            <a:endParaRPr sz="1400"/>
          </a:p>
          <a:p>
            <a:pPr marL="0" lvl="0" indent="0" algn="l" rtl="0">
              <a:lnSpc>
                <a:spcPct val="100000"/>
              </a:lnSpc>
              <a:spcBef>
                <a:spcPts val="0"/>
              </a:spcBef>
              <a:spcAft>
                <a:spcPts val="0"/>
              </a:spcAft>
              <a:buSzPts val="1400"/>
              <a:buNone/>
            </a:pPr>
            <a:r>
              <a:rPr lang="en-US" sz="1400"/>
              <a:t>Nat. Hawaiian/Pac. Islander 0.1 % </a:t>
            </a:r>
            <a:endParaRPr sz="1400"/>
          </a:p>
          <a:p>
            <a:pPr marL="0" lvl="0" indent="0" algn="l" rtl="0">
              <a:lnSpc>
                <a:spcPct val="100000"/>
              </a:lnSpc>
              <a:spcBef>
                <a:spcPts val="0"/>
              </a:spcBef>
              <a:spcAft>
                <a:spcPts val="0"/>
              </a:spcAft>
              <a:buSzPts val="1400"/>
              <a:buNone/>
            </a:pPr>
            <a:r>
              <a:rPr lang="en-US" sz="1400"/>
              <a:t>Multiple 6.4 %</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Approximately 32% of our students qualify for free/reduced lunch.</a:t>
            </a:r>
            <a:endParaRPr sz="1400"/>
          </a:p>
        </p:txBody>
      </p:sp>
      <p:sp>
        <p:nvSpPr>
          <p:cNvPr id="92" name="Google Shape;92;g25a6c2fd82e_0_25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5a6c2fd82e_0_26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g25a6c2fd82e_0_264: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sz="1400" b="1"/>
              <a:t>Kathleen: 15 seconds</a:t>
            </a:r>
            <a:endParaRPr sz="1400" b="1"/>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Approximately 29% of our students speak a language other than English at home.</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r>
              <a:rPr lang="en-US" sz="1400"/>
              <a:t>Approximately 32% of our students with disabilities speak a language other than English at home.</a:t>
            </a: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endParaRPr sz="1400"/>
          </a:p>
        </p:txBody>
      </p:sp>
      <p:sp>
        <p:nvSpPr>
          <p:cNvPr id="105" name="Google Shape;105;g25a6c2fd82e_0_264: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8.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9.svg"/><Relationship Id="rId4" Type="http://schemas.openxmlformats.org/officeDocument/2006/relationships/image" Target="../media/image5.jpeg"/><Relationship Id="rId9"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p:cSld name="1_Two Content">
    <p:spTree>
      <p:nvGrpSpPr>
        <p:cNvPr id="1" name="Shape 41"/>
        <p:cNvGrpSpPr/>
        <p:nvPr/>
      </p:nvGrpSpPr>
      <p:grpSpPr>
        <a:xfrm>
          <a:off x="0" y="0"/>
          <a:ext cx="0" cy="0"/>
          <a:chOff x="0" y="0"/>
          <a:chExt cx="0" cy="0"/>
        </a:xfrm>
      </p:grpSpPr>
      <p:sp>
        <p:nvSpPr>
          <p:cNvPr id="42" name="Google Shape;42;p29"/>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29"/>
          <p:cNvSpPr txBox="1">
            <a:spLocks noGrp="1"/>
          </p:cNvSpPr>
          <p:nvPr>
            <p:ph type="body" idx="1"/>
          </p:nvPr>
        </p:nvSpPr>
        <p:spPr>
          <a:xfrm>
            <a:off x="457200" y="1280160"/>
            <a:ext cx="5568696" cy="4846320"/>
          </a:xfrm>
          <a:prstGeom prst="rect">
            <a:avLst/>
          </a:prstGeom>
          <a:noFill/>
          <a:ln>
            <a:noFill/>
          </a:ln>
        </p:spPr>
        <p:txBody>
          <a:bodyPr spcFirstLastPara="1" wrap="square" lIns="0" tIns="0" rIns="0" bIns="0" anchor="t" anchorCtr="0">
            <a:normAutofit/>
          </a:bodyPr>
          <a:lstStyle>
            <a:lvl1pPr marL="457200" lvl="0" indent="-406400" algn="l">
              <a:lnSpc>
                <a:spcPct val="100000"/>
              </a:lnSpc>
              <a:spcBef>
                <a:spcPts val="1800"/>
              </a:spcBef>
              <a:spcAft>
                <a:spcPts val="0"/>
              </a:spcAft>
              <a:buClr>
                <a:schemeClr val="dk1"/>
              </a:buClr>
              <a:buSzPts val="2800"/>
              <a:buChar char="•"/>
              <a:defRPr/>
            </a:lvl1pPr>
            <a:lvl2pPr marL="914400" lvl="1" indent="-406400" algn="l">
              <a:lnSpc>
                <a:spcPct val="100000"/>
              </a:lnSpc>
              <a:spcBef>
                <a:spcPts val="600"/>
              </a:spcBef>
              <a:spcAft>
                <a:spcPts val="0"/>
              </a:spcAft>
              <a:buClr>
                <a:schemeClr val="dk1"/>
              </a:buClr>
              <a:buSzPts val="2800"/>
              <a:buChar char="–"/>
              <a:defRPr/>
            </a:lvl2pPr>
            <a:lvl3pPr marL="1371600" lvl="2" indent="-406400" algn="l">
              <a:lnSpc>
                <a:spcPct val="100000"/>
              </a:lnSpc>
              <a:spcBef>
                <a:spcPts val="600"/>
              </a:spcBef>
              <a:spcAft>
                <a:spcPts val="0"/>
              </a:spcAft>
              <a:buClr>
                <a:schemeClr val="dk1"/>
              </a:buClr>
              <a:buSzPts val="2800"/>
              <a:buChar char="»"/>
              <a:defRPr/>
            </a:lvl3pPr>
            <a:lvl4pPr marL="1828800" lvl="3" indent="-424180" algn="l">
              <a:lnSpc>
                <a:spcPct val="100000"/>
              </a:lnSpc>
              <a:spcBef>
                <a:spcPts val="600"/>
              </a:spcBef>
              <a:spcAft>
                <a:spcPts val="0"/>
              </a:spcAft>
              <a:buClr>
                <a:schemeClr val="dk1"/>
              </a:buClr>
              <a:buSzPts val="3080"/>
              <a:buChar char="◦"/>
              <a:defRPr/>
            </a:lvl4pPr>
            <a:lvl5pPr marL="2286000" lvl="4" indent="-406400" algn="l">
              <a:lnSpc>
                <a:spcPct val="100000"/>
              </a:lnSpc>
              <a:spcBef>
                <a:spcPts val="600"/>
              </a:spcBef>
              <a:spcAft>
                <a:spcPts val="0"/>
              </a:spcAft>
              <a:buClr>
                <a:schemeClr val="dk1"/>
              </a:buClr>
              <a:buSzPts val="2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29"/>
          <p:cNvSpPr txBox="1">
            <a:spLocks noGrp="1"/>
          </p:cNvSpPr>
          <p:nvPr>
            <p:ph type="body" idx="2"/>
          </p:nvPr>
        </p:nvSpPr>
        <p:spPr>
          <a:xfrm>
            <a:off x="6227064" y="1280160"/>
            <a:ext cx="5568696" cy="4846320"/>
          </a:xfrm>
          <a:prstGeom prst="rect">
            <a:avLst/>
          </a:prstGeom>
          <a:noFill/>
          <a:ln>
            <a:noFill/>
          </a:ln>
        </p:spPr>
        <p:txBody>
          <a:bodyPr spcFirstLastPara="1" wrap="square" lIns="0" tIns="0" rIns="0" bIns="0" anchor="t" anchorCtr="0">
            <a:normAutofit/>
          </a:bodyPr>
          <a:lstStyle>
            <a:lvl1pPr marL="457200" lvl="0" indent="-406400" algn="l">
              <a:lnSpc>
                <a:spcPct val="100000"/>
              </a:lnSpc>
              <a:spcBef>
                <a:spcPts val="1800"/>
              </a:spcBef>
              <a:spcAft>
                <a:spcPts val="0"/>
              </a:spcAft>
              <a:buClr>
                <a:schemeClr val="dk1"/>
              </a:buClr>
              <a:buSzPts val="2800"/>
              <a:buChar char="•"/>
              <a:defRPr/>
            </a:lvl1pPr>
            <a:lvl2pPr marL="914400" lvl="1" indent="-406400" algn="l">
              <a:lnSpc>
                <a:spcPct val="100000"/>
              </a:lnSpc>
              <a:spcBef>
                <a:spcPts val="600"/>
              </a:spcBef>
              <a:spcAft>
                <a:spcPts val="0"/>
              </a:spcAft>
              <a:buClr>
                <a:schemeClr val="dk1"/>
              </a:buClr>
              <a:buSzPts val="2800"/>
              <a:buChar char="–"/>
              <a:defRPr/>
            </a:lvl2pPr>
            <a:lvl3pPr marL="1371600" lvl="2" indent="-406400" algn="l">
              <a:lnSpc>
                <a:spcPct val="100000"/>
              </a:lnSpc>
              <a:spcBef>
                <a:spcPts val="600"/>
              </a:spcBef>
              <a:spcAft>
                <a:spcPts val="0"/>
              </a:spcAft>
              <a:buClr>
                <a:schemeClr val="dk1"/>
              </a:buClr>
              <a:buSzPts val="2800"/>
              <a:buChar char="»"/>
              <a:defRPr/>
            </a:lvl3pPr>
            <a:lvl4pPr marL="1828800" lvl="3" indent="-424180" algn="l">
              <a:lnSpc>
                <a:spcPct val="100000"/>
              </a:lnSpc>
              <a:spcBef>
                <a:spcPts val="600"/>
              </a:spcBef>
              <a:spcAft>
                <a:spcPts val="0"/>
              </a:spcAft>
              <a:buClr>
                <a:schemeClr val="dk1"/>
              </a:buClr>
              <a:buSzPts val="3080"/>
              <a:buChar char="◦"/>
              <a:defRPr/>
            </a:lvl4pPr>
            <a:lvl5pPr marL="2286000" lvl="4" indent="-406400" algn="l">
              <a:lnSpc>
                <a:spcPct val="100000"/>
              </a:lnSpc>
              <a:spcBef>
                <a:spcPts val="600"/>
              </a:spcBef>
              <a:spcAft>
                <a:spcPts val="0"/>
              </a:spcAft>
              <a:buClr>
                <a:schemeClr val="dk1"/>
              </a:buClr>
              <a:buSzPts val="2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5" name="Google Shape;45;p29"/>
          <p:cNvSpPr txBox="1">
            <a:spLocks noGrp="1"/>
          </p:cNvSpPr>
          <p:nvPr>
            <p:ph type="body" idx="3"/>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400"/>
              </a:spcBef>
              <a:spcAft>
                <a:spcPts val="0"/>
              </a:spcAft>
              <a:buSzPts val="1000"/>
              <a:buNone/>
              <a:defRPr sz="10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29"/>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0938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27"/>
          <p:cNvSpPr txBox="1">
            <a:spLocks noGrp="1"/>
          </p:cNvSpPr>
          <p:nvPr>
            <p:ph type="title"/>
          </p:nvPr>
        </p:nvSpPr>
        <p:spPr>
          <a:xfrm>
            <a:off x="457200" y="0"/>
            <a:ext cx="11338560" cy="1107996"/>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0076BD"/>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7"/>
          <p:cNvSpPr txBox="1">
            <a:spLocks noGrp="1"/>
          </p:cNvSpPr>
          <p:nvPr>
            <p:ph type="body" idx="1"/>
          </p:nvPr>
        </p:nvSpPr>
        <p:spPr>
          <a:xfrm>
            <a:off x="457200" y="1280160"/>
            <a:ext cx="11338560" cy="4846320"/>
          </a:xfrm>
          <a:prstGeom prst="rect">
            <a:avLst/>
          </a:prstGeom>
          <a:noFill/>
          <a:ln>
            <a:noFill/>
          </a:ln>
        </p:spPr>
        <p:txBody>
          <a:bodyPr spcFirstLastPara="1" wrap="square" lIns="0" tIns="0" rIns="0" bIns="0" anchor="t" anchorCtr="0">
            <a:normAutofit/>
          </a:bodyPr>
          <a:lstStyle>
            <a:lvl1pPr marL="457200" lvl="0" indent="-342900" algn="l">
              <a:lnSpc>
                <a:spcPct val="100000"/>
              </a:lnSpc>
              <a:spcBef>
                <a:spcPts val="1800"/>
              </a:spcBef>
              <a:spcAft>
                <a:spcPts val="0"/>
              </a:spcAft>
              <a:buSzPts val="1800"/>
              <a:buChar char="•"/>
              <a:defRPr/>
            </a:lvl1pPr>
            <a:lvl2pPr marL="914400" lvl="1" indent="-342900" algn="l">
              <a:lnSpc>
                <a:spcPct val="100000"/>
              </a:lnSpc>
              <a:spcBef>
                <a:spcPts val="600"/>
              </a:spcBef>
              <a:spcAft>
                <a:spcPts val="0"/>
              </a:spcAft>
              <a:buSzPts val="1800"/>
              <a:buChar char="–"/>
              <a:defRPr/>
            </a:lvl2pPr>
            <a:lvl3pPr marL="1371600" lvl="2" indent="-342900" algn="l">
              <a:lnSpc>
                <a:spcPct val="100000"/>
              </a:lnSpc>
              <a:spcBef>
                <a:spcPts val="600"/>
              </a:spcBef>
              <a:spcAft>
                <a:spcPts val="0"/>
              </a:spcAft>
              <a:buSzPts val="1800"/>
              <a:buChar char="»"/>
              <a:defRPr/>
            </a:lvl3pPr>
            <a:lvl4pPr marL="1828800" lvl="3" indent="-354330" algn="l">
              <a:lnSpc>
                <a:spcPct val="100000"/>
              </a:lnSpc>
              <a:spcBef>
                <a:spcPts val="600"/>
              </a:spcBef>
              <a:spcAft>
                <a:spcPts val="0"/>
              </a:spcAft>
              <a:buSzPts val="1980"/>
              <a:buChar char="◦"/>
              <a:defRPr/>
            </a:lvl4pPr>
            <a:lvl5pPr marL="2286000" lvl="4" indent="-342900" algn="l">
              <a:lnSpc>
                <a:spcPct val="100000"/>
              </a:lnSpc>
              <a:spcBef>
                <a:spcPts val="600"/>
              </a:spcBef>
              <a:spcAft>
                <a:spcPts val="0"/>
              </a:spcAft>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5" name="Google Shape;35;p27"/>
          <p:cNvSpPr txBox="1">
            <a:spLocks noGrp="1"/>
          </p:cNvSpPr>
          <p:nvPr>
            <p:ph type="body" idx="2"/>
          </p:nvPr>
        </p:nvSpPr>
        <p:spPr>
          <a:xfrm>
            <a:off x="457200" y="6135688"/>
            <a:ext cx="11337925" cy="192087"/>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1000"/>
              <a:buNone/>
              <a:defRPr sz="1000"/>
            </a:lvl1pPr>
            <a:lvl2pPr marL="914400" lvl="1" indent="-228600" algn="l">
              <a:lnSpc>
                <a:spcPct val="100000"/>
              </a:lnSpc>
              <a:spcBef>
                <a:spcPts val="0"/>
              </a:spcBef>
              <a:spcAft>
                <a:spcPts val="0"/>
              </a:spcAft>
              <a:buSzPts val="1000"/>
              <a:buNone/>
              <a:defRPr sz="1000"/>
            </a:lvl2pPr>
            <a:lvl3pPr marL="1371600" lvl="2" indent="-228600" algn="l">
              <a:lnSpc>
                <a:spcPct val="100000"/>
              </a:lnSpc>
              <a:spcBef>
                <a:spcPts val="0"/>
              </a:spcBef>
              <a:spcAft>
                <a:spcPts val="0"/>
              </a:spcAft>
              <a:buSzPts val="1000"/>
              <a:buNone/>
              <a:defRPr sz="1000"/>
            </a:lvl3pPr>
            <a:lvl4pPr marL="1828800" lvl="3" indent="-228600" algn="l">
              <a:lnSpc>
                <a:spcPct val="100000"/>
              </a:lnSpc>
              <a:spcBef>
                <a:spcPts val="0"/>
              </a:spcBef>
              <a:spcAft>
                <a:spcPts val="0"/>
              </a:spcAft>
              <a:buSzPts val="1100"/>
              <a:buNone/>
              <a:defRPr sz="1000"/>
            </a:lvl4pPr>
            <a:lvl5pPr marL="2286000" lvl="4" indent="-228600" algn="l">
              <a:lnSpc>
                <a:spcPct val="100000"/>
              </a:lnSpc>
              <a:spcBef>
                <a:spcPts val="0"/>
              </a:spcBef>
              <a:spcAft>
                <a:spcPts val="0"/>
              </a:spcAft>
              <a:buSzPts val="1000"/>
              <a:buNone/>
              <a:defRPr sz="10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27"/>
          <p:cNvSpPr txBox="1">
            <a:spLocks noGrp="1"/>
          </p:cNvSpPr>
          <p:nvPr>
            <p:ph type="sldNum" idx="12"/>
          </p:nvPr>
        </p:nvSpPr>
        <p:spPr>
          <a:xfrm>
            <a:off x="11916192" y="6585203"/>
            <a:ext cx="153888" cy="153888"/>
          </a:xfrm>
          <a:prstGeom prst="rect">
            <a:avLst/>
          </a:prstGeom>
          <a:noFill/>
          <a:ln>
            <a:noFill/>
          </a:ln>
        </p:spPr>
        <p:txBody>
          <a:bodyPr spcFirstLastPara="1" wrap="square" lIns="0" tIns="0" rIns="0" bIns="0" anchor="b" anchorCtr="0">
            <a:sp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9681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7"/>
          <p:cNvSpPr txBox="1">
            <a:spLocks noGrp="1"/>
          </p:cNvSpPr>
          <p:nvPr>
            <p:ph type="ctrTitle"/>
          </p:nvPr>
        </p:nvSpPr>
        <p:spPr>
          <a:xfrm>
            <a:off x="4165600" y="1524001"/>
            <a:ext cx="7112000" cy="3352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1400"/>
              <a:buFont typeface="Calibri"/>
              <a:buNone/>
              <a:defRPr sz="44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77577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
        <p:cNvGrpSpPr/>
        <p:nvPr/>
      </p:nvGrpSpPr>
      <p:grpSpPr>
        <a:xfrm>
          <a:off x="0" y="0"/>
          <a:ext cx="0" cy="0"/>
          <a:chOff x="0" y="0"/>
          <a:chExt cx="0" cy="0"/>
        </a:xfrm>
      </p:grpSpPr>
      <p:sp>
        <p:nvSpPr>
          <p:cNvPr id="15" name="Google Shape;15;p28"/>
          <p:cNvSpPr txBox="1">
            <a:spLocks noGrp="1"/>
          </p:cNvSpPr>
          <p:nvPr>
            <p:ph type="body" idx="1"/>
          </p:nvPr>
        </p:nvSpPr>
        <p:spPr>
          <a:xfrm>
            <a:off x="609600" y="1143001"/>
            <a:ext cx="10972800" cy="49831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Google Shape;16;p28"/>
          <p:cNvSpPr txBox="1">
            <a:spLocks noGrp="1"/>
          </p:cNvSpPr>
          <p:nvPr>
            <p:ph type="sldNum" idx="12"/>
          </p:nvPr>
        </p:nvSpPr>
        <p:spPr>
          <a:xfrm>
            <a:off x="9144000" y="6553200"/>
            <a:ext cx="2844800" cy="2718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
        <p:nvSpPr>
          <p:cNvPr id="17" name="Google Shape;17;p28"/>
          <p:cNvSpPr txBox="1">
            <a:spLocks noGrp="1"/>
          </p:cNvSpPr>
          <p:nvPr>
            <p:ph type="title"/>
          </p:nvPr>
        </p:nvSpPr>
        <p:spPr>
          <a:xfrm>
            <a:off x="1016000" y="76200"/>
            <a:ext cx="10972800" cy="685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400"/>
              <a:buFont typeface="Calibri"/>
              <a:buNone/>
              <a:defRPr sz="3600" b="0"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2976592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
        <p:cNvGrpSpPr/>
        <p:nvPr/>
      </p:nvGrpSpPr>
      <p:grpSpPr>
        <a:xfrm>
          <a:off x="0" y="0"/>
          <a:ext cx="0" cy="0"/>
          <a:chOff x="0" y="0"/>
          <a:chExt cx="0" cy="0"/>
        </a:xfrm>
      </p:grpSpPr>
      <p:sp>
        <p:nvSpPr>
          <p:cNvPr id="19" name="Google Shape;19;p29"/>
          <p:cNvSpPr txBox="1">
            <a:spLocks noGrp="1"/>
          </p:cNvSpPr>
          <p:nvPr>
            <p:ph type="title"/>
          </p:nvPr>
        </p:nvSpPr>
        <p:spPr>
          <a:xfrm>
            <a:off x="2438401" y="188913"/>
            <a:ext cx="9436100" cy="1066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lt1"/>
              </a:buClr>
              <a:buSzPts val="1400"/>
              <a:buFont typeface="Calibri"/>
              <a:buNone/>
              <a:defRPr sz="3600" b="0"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0" name="Google Shape;20;p29"/>
          <p:cNvSpPr txBox="1">
            <a:spLocks noGrp="1"/>
          </p:cNvSpPr>
          <p:nvPr>
            <p:ph type="body" idx="1"/>
          </p:nvPr>
        </p:nvSpPr>
        <p:spPr>
          <a:xfrm>
            <a:off x="2438400" y="1593850"/>
            <a:ext cx="4616451" cy="5075238"/>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 name="Google Shape;21;p29"/>
          <p:cNvSpPr txBox="1">
            <a:spLocks noGrp="1"/>
          </p:cNvSpPr>
          <p:nvPr>
            <p:ph type="body" idx="2"/>
          </p:nvPr>
        </p:nvSpPr>
        <p:spPr>
          <a:xfrm>
            <a:off x="7258052" y="1593850"/>
            <a:ext cx="4616449" cy="5075238"/>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29"/>
          <p:cNvSpPr txBox="1">
            <a:spLocks noGrp="1"/>
          </p:cNvSpPr>
          <p:nvPr>
            <p:ph type="dt" idx="10"/>
          </p:nvPr>
        </p:nvSpPr>
        <p:spPr>
          <a:xfrm>
            <a:off x="0" y="6534150"/>
            <a:ext cx="2844800" cy="2476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29"/>
          <p:cNvSpPr txBox="1">
            <a:spLocks noGrp="1"/>
          </p:cNvSpPr>
          <p:nvPr>
            <p:ph type="ftr" idx="11"/>
          </p:nvPr>
        </p:nvSpPr>
        <p:spPr>
          <a:xfrm>
            <a:off x="4165600" y="6534150"/>
            <a:ext cx="3860800" cy="32385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29"/>
          <p:cNvSpPr txBox="1">
            <a:spLocks noGrp="1"/>
          </p:cNvSpPr>
          <p:nvPr>
            <p:ph type="sldNum" idx="12"/>
          </p:nvPr>
        </p:nvSpPr>
        <p:spPr>
          <a:xfrm>
            <a:off x="9347200" y="6534150"/>
            <a:ext cx="2844800" cy="32385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1680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8"/>
        <p:cNvGrpSpPr/>
        <p:nvPr/>
      </p:nvGrpSpPr>
      <p:grpSpPr>
        <a:xfrm>
          <a:off x="0" y="0"/>
          <a:ext cx="0" cy="0"/>
          <a:chOff x="0" y="0"/>
          <a:chExt cx="0" cy="0"/>
        </a:xfrm>
      </p:grpSpPr>
      <p:sp>
        <p:nvSpPr>
          <p:cNvPr id="29" name="Google Shape;29;p31"/>
          <p:cNvSpPr txBox="1">
            <a:spLocks noGrp="1"/>
          </p:cNvSpPr>
          <p:nvPr>
            <p:ph type="title"/>
          </p:nvPr>
        </p:nvSpPr>
        <p:spPr>
          <a:xfrm>
            <a:off x="2438400" y="188913"/>
            <a:ext cx="9436000" cy="1066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1"/>
          <p:cNvSpPr txBox="1">
            <a:spLocks noGrp="1"/>
          </p:cNvSpPr>
          <p:nvPr>
            <p:ph type="body" idx="1"/>
          </p:nvPr>
        </p:nvSpPr>
        <p:spPr>
          <a:xfrm>
            <a:off x="2438400" y="1593850"/>
            <a:ext cx="4616400" cy="5075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1" name="Google Shape;31;p31"/>
          <p:cNvSpPr txBox="1">
            <a:spLocks noGrp="1"/>
          </p:cNvSpPr>
          <p:nvPr>
            <p:ph type="body" idx="2"/>
          </p:nvPr>
        </p:nvSpPr>
        <p:spPr>
          <a:xfrm>
            <a:off x="7258051" y="1593850"/>
            <a:ext cx="4616400" cy="50751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32" name="Google Shape;32;p31"/>
          <p:cNvSpPr txBox="1">
            <a:spLocks noGrp="1"/>
          </p:cNvSpPr>
          <p:nvPr>
            <p:ph type="dt" idx="10"/>
          </p:nvPr>
        </p:nvSpPr>
        <p:spPr>
          <a:xfrm>
            <a:off x="0" y="6534150"/>
            <a:ext cx="2844800" cy="2475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31"/>
          <p:cNvSpPr txBox="1">
            <a:spLocks noGrp="1"/>
          </p:cNvSpPr>
          <p:nvPr>
            <p:ph type="ftr" idx="11"/>
          </p:nvPr>
        </p:nvSpPr>
        <p:spPr>
          <a:xfrm>
            <a:off x="4165600" y="6534150"/>
            <a:ext cx="3860800" cy="324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31"/>
          <p:cNvSpPr txBox="1">
            <a:spLocks noGrp="1"/>
          </p:cNvSpPr>
          <p:nvPr>
            <p:ph type="sldNum" idx="12"/>
          </p:nvPr>
        </p:nvSpPr>
        <p:spPr>
          <a:xfrm>
            <a:off x="9347200" y="6534150"/>
            <a:ext cx="2844800" cy="3240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334402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5"/>
        <p:cNvGrpSpPr/>
        <p:nvPr/>
      </p:nvGrpSpPr>
      <p:grpSpPr>
        <a:xfrm>
          <a:off x="0" y="0"/>
          <a:ext cx="0" cy="0"/>
          <a:chOff x="0" y="0"/>
          <a:chExt cx="0" cy="0"/>
        </a:xfrm>
      </p:grpSpPr>
      <p:sp>
        <p:nvSpPr>
          <p:cNvPr id="36" name="Google Shape;36;p32"/>
          <p:cNvSpPr txBox="1">
            <a:spLocks noGrp="1"/>
          </p:cNvSpPr>
          <p:nvPr>
            <p:ph type="body" idx="1"/>
          </p:nvPr>
        </p:nvSpPr>
        <p:spPr>
          <a:xfrm>
            <a:off x="609600" y="1143000"/>
            <a:ext cx="10972800" cy="49833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7" name="Google Shape;37;p32"/>
          <p:cNvSpPr txBox="1">
            <a:spLocks noGrp="1"/>
          </p:cNvSpPr>
          <p:nvPr>
            <p:ph type="sldNum" idx="12"/>
          </p:nvPr>
        </p:nvSpPr>
        <p:spPr>
          <a:xfrm>
            <a:off x="9144000" y="6553200"/>
            <a:ext cx="2844800" cy="2718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
        <p:nvSpPr>
          <p:cNvPr id="38" name="Google Shape;38;p32"/>
          <p:cNvSpPr txBox="1">
            <a:spLocks noGrp="1"/>
          </p:cNvSpPr>
          <p:nvPr>
            <p:ph type="title"/>
          </p:nvPr>
        </p:nvSpPr>
        <p:spPr>
          <a:xfrm>
            <a:off x="1016000" y="76200"/>
            <a:ext cx="10972800" cy="685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60451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33"/>
          <p:cNvSpPr txBox="1">
            <a:spLocks noGrp="1"/>
          </p:cNvSpPr>
          <p:nvPr>
            <p:ph type="ctrTitle"/>
          </p:nvPr>
        </p:nvSpPr>
        <p:spPr>
          <a:xfrm>
            <a:off x="4165600" y="1524001"/>
            <a:ext cx="7112000" cy="33528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400"/>
              <a:buFont typeface="Calibri"/>
              <a:buNone/>
              <a:defRPr sz="4400" b="1">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33842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0.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10.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6" r:id="rId3"/>
    <p:sldLayoutId id="2147483684" r:id="rId4"/>
    <p:sldLayoutId id="2147483662"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85" r:id="rId14"/>
    <p:sldLayoutId id="2147483708" r:id="rId15"/>
    <p:sldLayoutId id="2147483706" r:id="rId16"/>
    <p:sldLayoutId id="2147483707" r:id="rId17"/>
    <p:sldLayoutId id="2147483682" r:id="rId18"/>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1016000" y="76200"/>
            <a:ext cx="10972800" cy="685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400"/>
              <a:buFont typeface="Calibri"/>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609600" y="1143001"/>
            <a:ext cx="10972800" cy="49831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7464400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5"/>
        <p:cNvGrpSpPr/>
        <p:nvPr/>
      </p:nvGrpSpPr>
      <p:grpSpPr>
        <a:xfrm>
          <a:off x="0" y="0"/>
          <a:ext cx="0" cy="0"/>
          <a:chOff x="0" y="0"/>
          <a:chExt cx="0" cy="0"/>
        </a:xfrm>
      </p:grpSpPr>
      <p:sp>
        <p:nvSpPr>
          <p:cNvPr id="26" name="Google Shape;26;p30"/>
          <p:cNvSpPr txBox="1">
            <a:spLocks noGrp="1"/>
          </p:cNvSpPr>
          <p:nvPr>
            <p:ph type="title"/>
          </p:nvPr>
        </p:nvSpPr>
        <p:spPr>
          <a:xfrm>
            <a:off x="1016000" y="76200"/>
            <a:ext cx="10972800" cy="6858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30"/>
          <p:cNvSpPr txBox="1">
            <a:spLocks noGrp="1"/>
          </p:cNvSpPr>
          <p:nvPr>
            <p:ph type="body" idx="1"/>
          </p:nvPr>
        </p:nvSpPr>
        <p:spPr>
          <a:xfrm>
            <a:off x="609600" y="1143000"/>
            <a:ext cx="10972800" cy="49833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486511702"/>
      </p:ext>
    </p:extLst>
  </p:cSld>
  <p:clrMap bg1="lt1" tx1="dk1" bg2="dk2" tx2="lt2" accent1="accent1" accent2="accent2" accent3="accent3" accent4="accent4" accent5="accent5" accent6="accent6" hlink="hlink" folHlink="folHlink"/>
  <p:sldLayoutIdLst>
    <p:sldLayoutId id="2147483714" r:id="rId1"/>
    <p:sldLayoutId id="2147483715" r:id="rId2"/>
    <p:sldLayoutId id="2147483716"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37.jpe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l1ZH3oFr61g"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vimeo.com/604106965/05798d0c0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hyperlink" Target="https://wheelofnames.com/uj4-9zq"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hyperlink" Target="http://www.apsva.us/prc" TargetMode="External"/><Relationship Id="rId5" Type="http://schemas.openxmlformats.org/officeDocument/2006/relationships/image" Target="../media/image81.png"/><Relationship Id="rId4" Type="http://schemas.openxmlformats.org/officeDocument/2006/relationships/hyperlink" Target="https://www.apsva.us/special-education/parent-resource-center/telenovel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85.jpeg"/></Relationships>
</file>

<file path=ppt/slides/_rels/slide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hyperlink" Target="https://twitter.com/K12PROGRES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80">
            <a:extLst>
              <a:ext uri="{FF2B5EF4-FFF2-40B4-BE49-F238E27FC236}">
                <a16:creationId xmlns:a16="http://schemas.microsoft.com/office/drawing/2014/main" id="{A672965D-F585-4240-A43E-83B73D2F7906}"/>
              </a:ext>
            </a:extLst>
          </p:cNvPr>
          <p:cNvSpPr>
            <a:spLocks noGrp="1"/>
          </p:cNvSpPr>
          <p:nvPr>
            <p:ph type="ctrTitle"/>
          </p:nvPr>
        </p:nvSpPr>
        <p:spPr/>
        <p:txBody>
          <a:bodyPr>
            <a:normAutofit fontScale="90000"/>
          </a:bodyPr>
          <a:lstStyle/>
          <a:p>
            <a:r>
              <a:rPr lang="en-US"/>
              <a:t>Creative Ways to Engage Families and Community Members:</a:t>
            </a:r>
          </a:p>
        </p:txBody>
      </p:sp>
      <p:sp>
        <p:nvSpPr>
          <p:cNvPr id="82" name="Subtitle 81">
            <a:extLst>
              <a:ext uri="{FF2B5EF4-FFF2-40B4-BE49-F238E27FC236}">
                <a16:creationId xmlns:a16="http://schemas.microsoft.com/office/drawing/2014/main" id="{627D043C-DDFC-4068-96D1-A9AFBC3C68BB}"/>
              </a:ext>
            </a:extLst>
          </p:cNvPr>
          <p:cNvSpPr>
            <a:spLocks noGrp="1"/>
          </p:cNvSpPr>
          <p:nvPr>
            <p:ph type="subTitle" idx="1"/>
          </p:nvPr>
        </p:nvSpPr>
        <p:spPr>
          <a:xfrm>
            <a:off x="457200" y="2817704"/>
            <a:ext cx="7152555" cy="822325"/>
          </a:xfrm>
        </p:spPr>
        <p:txBody>
          <a:bodyPr>
            <a:normAutofit fontScale="92500" lnSpcReduction="20000"/>
          </a:bodyPr>
          <a:lstStyle/>
          <a:p>
            <a:pPr>
              <a:spcBef>
                <a:spcPts val="0"/>
              </a:spcBef>
            </a:pPr>
            <a:r>
              <a:rPr lang="en-US"/>
              <a:t>Lessons from Co-Creating Resources With Families to Demystify Special Education</a:t>
            </a:r>
          </a:p>
        </p:txBody>
      </p:sp>
      <p:sp>
        <p:nvSpPr>
          <p:cNvPr id="83" name="Text Placeholder 82">
            <a:extLst>
              <a:ext uri="{FF2B5EF4-FFF2-40B4-BE49-F238E27FC236}">
                <a16:creationId xmlns:a16="http://schemas.microsoft.com/office/drawing/2014/main" id="{90057B15-7EED-415B-AAEE-EB01A8244031}"/>
              </a:ext>
            </a:extLst>
          </p:cNvPr>
          <p:cNvSpPr>
            <a:spLocks noGrp="1"/>
          </p:cNvSpPr>
          <p:nvPr>
            <p:ph type="body" sz="quarter" idx="10"/>
          </p:nvPr>
        </p:nvSpPr>
        <p:spPr/>
        <p:txBody>
          <a:bodyPr>
            <a:normAutofit lnSpcReduction="10000"/>
          </a:bodyPr>
          <a:lstStyle/>
          <a:p>
            <a:pPr>
              <a:spcBef>
                <a:spcPts val="0"/>
              </a:spcBef>
              <a:spcAft>
                <a:spcPts val="0"/>
              </a:spcAft>
            </a:pPr>
            <a:r>
              <a:rPr lang="en-US"/>
              <a:t>Donna Sacco | Kathleen Donovan| </a:t>
            </a:r>
          </a:p>
          <a:p>
            <a:pPr>
              <a:spcBef>
                <a:spcPts val="0"/>
              </a:spcBef>
              <a:spcAft>
                <a:spcPts val="0"/>
              </a:spcAft>
            </a:pPr>
            <a:r>
              <a:rPr lang="en-US"/>
              <a:t>Gina </a:t>
            </a:r>
            <a:r>
              <a:rPr lang="en-US" err="1"/>
              <a:t>Argotti</a:t>
            </a:r>
            <a:r>
              <a:rPr lang="en-US"/>
              <a:t> | Monica Lozano Caldera</a:t>
            </a:r>
          </a:p>
        </p:txBody>
      </p:sp>
      <p:sp>
        <p:nvSpPr>
          <p:cNvPr id="84" name="Text Placeholder 83">
            <a:extLst>
              <a:ext uri="{FF2B5EF4-FFF2-40B4-BE49-F238E27FC236}">
                <a16:creationId xmlns:a16="http://schemas.microsoft.com/office/drawing/2014/main" id="{0AAC2408-D439-455E-983B-6A7C52E47A17}"/>
              </a:ext>
            </a:extLst>
          </p:cNvPr>
          <p:cNvSpPr>
            <a:spLocks noGrp="1"/>
          </p:cNvSpPr>
          <p:nvPr>
            <p:ph type="body" sz="quarter" idx="11"/>
          </p:nvPr>
        </p:nvSpPr>
        <p:spPr>
          <a:xfrm>
            <a:off x="457200" y="4723852"/>
            <a:ext cx="1456168" cy="307777"/>
          </a:xfrm>
        </p:spPr>
        <p:txBody>
          <a:bodyPr/>
          <a:lstStyle/>
          <a:p>
            <a:r>
              <a:rPr lang="en-US"/>
              <a:t>August 2023</a:t>
            </a:r>
          </a:p>
        </p:txBody>
      </p:sp>
      <p:pic>
        <p:nvPicPr>
          <p:cNvPr id="23" name="Picture Placeholder 22" descr="Two women filming telenovela">
            <a:extLst>
              <a:ext uri="{FF2B5EF4-FFF2-40B4-BE49-F238E27FC236}">
                <a16:creationId xmlns:a16="http://schemas.microsoft.com/office/drawing/2014/main" id="{B6E7B3D5-BFCA-4C2B-81E1-587FFEAD83C8}"/>
              </a:ext>
            </a:extLst>
          </p:cNvPr>
          <p:cNvPicPr>
            <a:picLocks noGrp="1" noChangeAspect="1"/>
          </p:cNvPicPr>
          <p:nvPr>
            <p:ph type="pic" sz="quarter" idx="14"/>
          </p:nvPr>
        </p:nvPicPr>
        <p:blipFill>
          <a:blip r:embed="rId3"/>
          <a:srcRect l="10212" r="10212"/>
          <a:stretch>
            <a:fillRect/>
          </a:stretch>
        </p:blipFill>
        <p:spPr>
          <a:xfrm>
            <a:off x="7782767" y="0"/>
            <a:ext cx="4409233" cy="5389336"/>
          </a:xfrm>
        </p:spPr>
      </p:pic>
      <p:sp>
        <p:nvSpPr>
          <p:cNvPr id="85" name="Text Placeholder 84">
            <a:extLst>
              <a:ext uri="{FF2B5EF4-FFF2-40B4-BE49-F238E27FC236}">
                <a16:creationId xmlns:a16="http://schemas.microsoft.com/office/drawing/2014/main" id="{78B4C0DE-1BB6-45F1-AC74-E1CBD3EFE1DB}"/>
              </a:ext>
            </a:extLst>
          </p:cNvPr>
          <p:cNvSpPr>
            <a:spLocks noGrp="1"/>
          </p:cNvSpPr>
          <p:nvPr>
            <p:ph type="body" sz="quarter" idx="13"/>
          </p:nvPr>
        </p:nvSpPr>
        <p:spPr>
          <a:xfrm>
            <a:off x="11302013" y="6719889"/>
            <a:ext cx="463268" cy="92333"/>
          </a:xfrm>
        </p:spPr>
        <p:txBody>
          <a:bodyPr/>
          <a:lstStyle/>
          <a:p>
            <a:r>
              <a:rPr lang="en-US"/>
              <a:t>XXXXX_MO/22</a:t>
            </a:r>
          </a:p>
        </p:txBody>
      </p:sp>
    </p:spTree>
    <p:extLst>
      <p:ext uri="{BB962C8B-B14F-4D97-AF65-F5344CB8AC3E}">
        <p14:creationId xmlns:p14="http://schemas.microsoft.com/office/powerpoint/2010/main" val="3578452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g25a6c2fd82e_0_276"/>
          <p:cNvSpPr txBox="1">
            <a:spLocks noGrp="1"/>
          </p:cNvSpPr>
          <p:nvPr>
            <p:ph type="title"/>
          </p:nvPr>
        </p:nvSpPr>
        <p:spPr>
          <a:xfrm>
            <a:off x="3329709" y="76200"/>
            <a:ext cx="8229600" cy="685800"/>
          </a:xfrm>
          <a:prstGeom prst="rect">
            <a:avLst/>
          </a:prstGeom>
          <a:noFill/>
          <a:ln>
            <a:noFill/>
          </a:ln>
        </p:spPr>
        <p:txBody>
          <a:bodyPr spcFirstLastPara="1" wrap="square" lIns="91425" tIns="45700" rIns="91425" bIns="45700" anchor="ctr" anchorCtr="0">
            <a:noAutofit/>
          </a:bodyPr>
          <a:lstStyle/>
          <a:p>
            <a:pPr algn="r">
              <a:buSzPts val="3600"/>
            </a:pPr>
            <a:r>
              <a:rPr lang="en-US" b="1"/>
              <a:t>FACE in APS</a:t>
            </a:r>
            <a:endParaRPr/>
          </a:p>
        </p:txBody>
      </p:sp>
      <p:pic>
        <p:nvPicPr>
          <p:cNvPr id="122" name="Google Shape;122;g25a6c2fd82e_0_276" descr="APS family and community engagement policy screenshot&#10;"/>
          <p:cNvPicPr preferRelativeResize="0"/>
          <p:nvPr/>
        </p:nvPicPr>
        <p:blipFill rotWithShape="1">
          <a:blip r:embed="rId3">
            <a:alphaModFix/>
          </a:blip>
          <a:srcRect t="9066"/>
          <a:stretch/>
        </p:blipFill>
        <p:spPr>
          <a:xfrm>
            <a:off x="1524001" y="913301"/>
            <a:ext cx="9144003" cy="5748091"/>
          </a:xfrm>
          <a:prstGeom prst="rect">
            <a:avLst/>
          </a:prstGeom>
          <a:noFill/>
          <a:ln>
            <a:noFill/>
          </a:ln>
        </p:spPr>
      </p:pic>
      <p:sp>
        <p:nvSpPr>
          <p:cNvPr id="121" name="Google Shape;121;g25a6c2fd82e_0_276"/>
          <p:cNvSpPr txBox="1">
            <a:spLocks noGrp="1"/>
          </p:cNvSpPr>
          <p:nvPr>
            <p:ph type="sldNum" idx="12"/>
          </p:nvPr>
        </p:nvSpPr>
        <p:spPr>
          <a:xfrm>
            <a:off x="9970655" y="6540893"/>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10</a:t>
            </a:fld>
            <a:endParaRPr kern="0">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30" name="Google Shape;130;g25a6c2fd82e_0_71"/>
          <p:cNvSpPr txBox="1">
            <a:spLocks noGrp="1"/>
          </p:cNvSpPr>
          <p:nvPr>
            <p:ph type="title"/>
          </p:nvPr>
        </p:nvSpPr>
        <p:spPr>
          <a:xfrm>
            <a:off x="6985650" y="50292"/>
            <a:ext cx="4926300" cy="685800"/>
          </a:xfrm>
          <a:prstGeom prst="rect">
            <a:avLst/>
          </a:prstGeom>
          <a:noFill/>
          <a:ln>
            <a:noFill/>
          </a:ln>
        </p:spPr>
        <p:txBody>
          <a:bodyPr spcFirstLastPara="1" wrap="square" lIns="91425" tIns="91425" rIns="91425" bIns="91425" anchor="ctr" anchorCtr="0">
            <a:noAutofit/>
          </a:bodyPr>
          <a:lstStyle/>
          <a:p>
            <a:r>
              <a:rPr lang="en-US"/>
              <a:t>Why the Telenovela</a:t>
            </a:r>
            <a:endParaRPr/>
          </a:p>
        </p:txBody>
      </p:sp>
      <p:sp>
        <p:nvSpPr>
          <p:cNvPr id="128" name="Google Shape;128;g25a6c2fd82e_0_71"/>
          <p:cNvSpPr txBox="1">
            <a:spLocks noGrp="1"/>
          </p:cNvSpPr>
          <p:nvPr>
            <p:ph type="body" idx="1"/>
          </p:nvPr>
        </p:nvSpPr>
        <p:spPr>
          <a:xfrm>
            <a:off x="716616" y="1247761"/>
            <a:ext cx="4341900" cy="4983300"/>
          </a:xfrm>
          <a:prstGeom prst="rect">
            <a:avLst/>
          </a:prstGeom>
          <a:noFill/>
          <a:ln>
            <a:noFill/>
          </a:ln>
        </p:spPr>
        <p:txBody>
          <a:bodyPr spcFirstLastPara="1" wrap="square" lIns="91425" tIns="91425" rIns="91425" bIns="91425" anchor="t" anchorCtr="0">
            <a:noAutofit/>
          </a:bodyPr>
          <a:lstStyle/>
          <a:p>
            <a:r>
              <a:rPr lang="en-US"/>
              <a:t>Responds to a strongly felt need in our school community.</a:t>
            </a:r>
            <a:endParaRPr/>
          </a:p>
          <a:p>
            <a:pPr indent="0">
              <a:buNone/>
            </a:pPr>
            <a:endParaRPr/>
          </a:p>
          <a:p>
            <a:r>
              <a:rPr lang="en-US"/>
              <a:t>Provides additional supports for families of EL learners with special needs.</a:t>
            </a:r>
            <a:endParaRPr/>
          </a:p>
          <a:p>
            <a:pPr indent="0">
              <a:buNone/>
            </a:pPr>
            <a:endParaRPr/>
          </a:p>
          <a:p>
            <a:pPr indent="0">
              <a:buNone/>
            </a:pPr>
            <a:endParaRPr>
              <a:highlight>
                <a:srgbClr val="FFFF00"/>
              </a:highlight>
            </a:endParaRPr>
          </a:p>
        </p:txBody>
      </p:sp>
      <p:pic>
        <p:nvPicPr>
          <p:cNvPr id="131" name="Google Shape;131;g25a6c2fd82e_0_71" descr="Two women filming a scene in the telenovela"/>
          <p:cNvPicPr preferRelativeResize="0"/>
          <p:nvPr/>
        </p:nvPicPr>
        <p:blipFill rotWithShape="1">
          <a:blip r:embed="rId3">
            <a:alphaModFix/>
          </a:blip>
          <a:srcRect/>
          <a:stretch/>
        </p:blipFill>
        <p:spPr>
          <a:xfrm>
            <a:off x="5449456" y="1893250"/>
            <a:ext cx="5066146" cy="4193514"/>
          </a:xfrm>
          <a:prstGeom prst="rect">
            <a:avLst/>
          </a:prstGeom>
          <a:noFill/>
          <a:ln>
            <a:noFill/>
          </a:ln>
        </p:spPr>
      </p:pic>
      <p:sp>
        <p:nvSpPr>
          <p:cNvPr id="129" name="Google Shape;129;g25a6c2fd82e_0_71"/>
          <p:cNvSpPr txBox="1">
            <a:spLocks noGrp="1"/>
          </p:cNvSpPr>
          <p:nvPr>
            <p:ph type="sldNum" idx="12"/>
          </p:nvPr>
        </p:nvSpPr>
        <p:spPr>
          <a:xfrm>
            <a:off x="9942945" y="6535908"/>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11</a:t>
            </a:fld>
            <a:endParaRPr kern="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g25a6c2fd82e_0_79"/>
          <p:cNvSpPr txBox="1">
            <a:spLocks noGrp="1"/>
          </p:cNvSpPr>
          <p:nvPr>
            <p:ph type="title"/>
          </p:nvPr>
        </p:nvSpPr>
        <p:spPr>
          <a:xfrm>
            <a:off x="3633019" y="94413"/>
            <a:ext cx="8229600" cy="685800"/>
          </a:xfrm>
          <a:prstGeom prst="rect">
            <a:avLst/>
          </a:prstGeom>
          <a:noFill/>
          <a:ln>
            <a:noFill/>
          </a:ln>
        </p:spPr>
        <p:txBody>
          <a:bodyPr spcFirstLastPara="1" wrap="square" lIns="91425" tIns="91425" rIns="91425" bIns="91425" anchor="ctr" anchorCtr="0">
            <a:noAutofit/>
          </a:bodyPr>
          <a:lstStyle/>
          <a:p>
            <a:pPr algn="r"/>
            <a:r>
              <a:rPr lang="en-US"/>
              <a:t>The Telenovela as an educational tool  </a:t>
            </a:r>
            <a:endParaRPr/>
          </a:p>
        </p:txBody>
      </p:sp>
      <p:sp>
        <p:nvSpPr>
          <p:cNvPr id="139" name="Google Shape;139;g25a6c2fd82e_0_79"/>
          <p:cNvSpPr txBox="1"/>
          <p:nvPr/>
        </p:nvSpPr>
        <p:spPr>
          <a:xfrm>
            <a:off x="498764" y="1319800"/>
            <a:ext cx="9392661" cy="2480100"/>
          </a:xfrm>
          <a:prstGeom prst="rect">
            <a:avLst/>
          </a:prstGeom>
          <a:noFill/>
          <a:ln>
            <a:noFill/>
          </a:ln>
        </p:spPr>
        <p:txBody>
          <a:bodyPr spcFirstLastPara="1" wrap="square" lIns="91425" tIns="91425" rIns="91425" bIns="91425" anchor="t" anchorCtr="0">
            <a:noAutofit/>
          </a:bodyPr>
          <a:lstStyle/>
          <a:p>
            <a:pPr marL="457200" indent="-431800">
              <a:spcBef>
                <a:spcPts val="640"/>
              </a:spcBef>
              <a:buClr>
                <a:srgbClr val="000000"/>
              </a:buClr>
              <a:buSzPts val="3200"/>
              <a:buFont typeface="Calibri"/>
              <a:buChar char="●"/>
            </a:pPr>
            <a:r>
              <a:rPr lang="en-US" sz="3200" kern="0">
                <a:solidFill>
                  <a:srgbClr val="000000"/>
                </a:solidFill>
                <a:latin typeface="Calibri"/>
                <a:ea typeface="Calibri"/>
                <a:cs typeface="Calibri"/>
                <a:sym typeface="Calibri"/>
              </a:rPr>
              <a:t>Popular Education/Popular Theater methods</a:t>
            </a:r>
            <a:br>
              <a:rPr lang="en-US" sz="3200" kern="0">
                <a:solidFill>
                  <a:srgbClr val="000000"/>
                </a:solidFill>
                <a:latin typeface="Calibri"/>
                <a:ea typeface="Calibri"/>
                <a:cs typeface="Calibri"/>
                <a:sym typeface="Calibri"/>
              </a:rPr>
            </a:br>
            <a:endParaRPr sz="3200" kern="0">
              <a:solidFill>
                <a:srgbClr val="000000"/>
              </a:solidFill>
              <a:latin typeface="Calibri"/>
              <a:ea typeface="Calibri"/>
              <a:cs typeface="Calibri"/>
              <a:sym typeface="Calibri"/>
            </a:endParaRPr>
          </a:p>
          <a:p>
            <a:pPr marL="457200" indent="-431800">
              <a:buClr>
                <a:srgbClr val="000000"/>
              </a:buClr>
              <a:buSzPts val="3200"/>
              <a:buFont typeface="Calibri"/>
              <a:buChar char="●"/>
            </a:pPr>
            <a:r>
              <a:rPr lang="en-US" sz="3200" kern="0">
                <a:solidFill>
                  <a:srgbClr val="000000"/>
                </a:solidFill>
                <a:latin typeface="Calibri"/>
                <a:ea typeface="Calibri"/>
                <a:cs typeface="Calibri"/>
                <a:sym typeface="Calibri"/>
              </a:rPr>
              <a:t>Problem Posing approach </a:t>
            </a:r>
            <a:endParaRPr sz="3200" kern="0">
              <a:solidFill>
                <a:srgbClr val="000000"/>
              </a:solidFill>
              <a:latin typeface="Calibri"/>
              <a:ea typeface="Calibri"/>
              <a:cs typeface="Calibri"/>
              <a:sym typeface="Calibri"/>
            </a:endParaRPr>
          </a:p>
          <a:p>
            <a:pPr marL="914400" lvl="1" indent="-431800">
              <a:buClr>
                <a:srgbClr val="000000"/>
              </a:buClr>
              <a:buSzPts val="3200"/>
              <a:buFont typeface="Calibri"/>
              <a:buChar char="○"/>
            </a:pPr>
            <a:r>
              <a:rPr lang="en-US" sz="3200" kern="0">
                <a:solidFill>
                  <a:srgbClr val="000000"/>
                </a:solidFill>
                <a:latin typeface="Calibri"/>
                <a:ea typeface="Calibri"/>
                <a:cs typeface="Calibri"/>
                <a:sym typeface="Calibri"/>
              </a:rPr>
              <a:t>Use “codes” to help focus group attention on a problem </a:t>
            </a:r>
            <a:endParaRPr sz="3200" kern="0">
              <a:solidFill>
                <a:srgbClr val="000000"/>
              </a:solidFill>
              <a:latin typeface="Calibri"/>
              <a:ea typeface="Calibri"/>
              <a:cs typeface="Calibri"/>
              <a:sym typeface="Calibri"/>
            </a:endParaRPr>
          </a:p>
          <a:p>
            <a:pPr marL="914400" lvl="1" indent="-431800">
              <a:buClr>
                <a:srgbClr val="000000"/>
              </a:buClr>
              <a:buSzPts val="3200"/>
              <a:buFont typeface="Calibri"/>
              <a:buChar char="○"/>
            </a:pPr>
            <a:r>
              <a:rPr lang="en-US" sz="3200" kern="0">
                <a:solidFill>
                  <a:srgbClr val="000000"/>
                </a:solidFill>
                <a:latin typeface="Calibri"/>
                <a:ea typeface="Calibri"/>
                <a:cs typeface="Calibri"/>
                <a:sym typeface="Calibri"/>
              </a:rPr>
              <a:t>Use questions to generate discussion about a real-life situation</a:t>
            </a:r>
            <a:br>
              <a:rPr lang="en-US" sz="3200" kern="0">
                <a:solidFill>
                  <a:srgbClr val="000000"/>
                </a:solidFill>
                <a:latin typeface="Calibri"/>
                <a:ea typeface="Calibri"/>
                <a:cs typeface="Calibri"/>
                <a:sym typeface="Calibri"/>
              </a:rPr>
            </a:br>
            <a:endParaRPr sz="3200" kern="0">
              <a:solidFill>
                <a:srgbClr val="000000"/>
              </a:solidFill>
              <a:latin typeface="Calibri"/>
              <a:ea typeface="Calibri"/>
              <a:cs typeface="Calibri"/>
              <a:sym typeface="Calibri"/>
            </a:endParaRPr>
          </a:p>
          <a:p>
            <a:pPr marL="457200" indent="-431800">
              <a:buClr>
                <a:srgbClr val="000000"/>
              </a:buClr>
              <a:buSzPts val="3200"/>
              <a:buFont typeface="Calibri"/>
              <a:buChar char="●"/>
            </a:pPr>
            <a:r>
              <a:rPr lang="en-US" sz="3200" kern="0">
                <a:solidFill>
                  <a:srgbClr val="000000"/>
                </a:solidFill>
                <a:latin typeface="Calibri"/>
                <a:ea typeface="Calibri"/>
                <a:cs typeface="Calibri"/>
                <a:sym typeface="Calibri"/>
              </a:rPr>
              <a:t>Adult Education Principles </a:t>
            </a:r>
            <a:endParaRPr sz="3200" kern="0">
              <a:solidFill>
                <a:srgbClr val="000000"/>
              </a:solidFill>
              <a:latin typeface="Calibri"/>
              <a:ea typeface="Calibri"/>
              <a:cs typeface="Calibri"/>
              <a:sym typeface="Calibri"/>
            </a:endParaRPr>
          </a:p>
          <a:p>
            <a:pPr>
              <a:spcBef>
                <a:spcPts val="640"/>
              </a:spcBef>
              <a:buClr>
                <a:srgbClr val="000000"/>
              </a:buClr>
              <a:buSzPts val="3200"/>
            </a:pPr>
            <a:endParaRPr sz="3200" kern="0">
              <a:solidFill>
                <a:srgbClr val="000000"/>
              </a:solidFill>
              <a:latin typeface="Calibri"/>
              <a:ea typeface="Calibri"/>
              <a:cs typeface="Calibri"/>
              <a:sym typeface="Calibri"/>
            </a:endParaRPr>
          </a:p>
          <a:p>
            <a:pPr>
              <a:spcBef>
                <a:spcPts val="640"/>
              </a:spcBef>
              <a:buClr>
                <a:srgbClr val="000000"/>
              </a:buClr>
              <a:buSzPts val="3200"/>
            </a:pPr>
            <a:endParaRPr sz="3200" kern="0">
              <a:solidFill>
                <a:srgbClr val="000000"/>
              </a:solidFill>
              <a:latin typeface="Calibri"/>
              <a:ea typeface="Calibri"/>
              <a:cs typeface="Calibri"/>
              <a:sym typeface="Calibri"/>
            </a:endParaRPr>
          </a:p>
          <a:p>
            <a:pPr marL="457200">
              <a:spcBef>
                <a:spcPts val="640"/>
              </a:spcBef>
              <a:buClr>
                <a:srgbClr val="000000"/>
              </a:buClr>
              <a:buSzPts val="3200"/>
            </a:pPr>
            <a:endParaRPr sz="3200" kern="0">
              <a:solidFill>
                <a:srgbClr val="000000"/>
              </a:solidFill>
              <a:latin typeface="Calibri"/>
              <a:ea typeface="Calibri"/>
              <a:cs typeface="Calibri"/>
              <a:sym typeface="Calibri"/>
            </a:endParaRPr>
          </a:p>
          <a:p>
            <a:pPr>
              <a:spcBef>
                <a:spcPts val="640"/>
              </a:spcBef>
              <a:buClr>
                <a:srgbClr val="000000"/>
              </a:buClr>
              <a:buSzPts val="3200"/>
            </a:pPr>
            <a:endParaRPr sz="3200" kern="0">
              <a:solidFill>
                <a:srgbClr val="000000"/>
              </a:solidFill>
              <a:latin typeface="Calibri"/>
              <a:ea typeface="Calibri"/>
              <a:cs typeface="Calibri"/>
              <a:sym typeface="Calibri"/>
            </a:endParaRPr>
          </a:p>
        </p:txBody>
      </p:sp>
      <p:pic>
        <p:nvPicPr>
          <p:cNvPr id="140" name="Google Shape;140;g25a6c2fd82e_0_7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989286" y="4554031"/>
            <a:ext cx="3962736" cy="1968338"/>
          </a:xfrm>
          <a:prstGeom prst="rect">
            <a:avLst/>
          </a:prstGeom>
          <a:noFill/>
          <a:ln>
            <a:noFill/>
          </a:ln>
        </p:spPr>
      </p:pic>
      <p:sp>
        <p:nvSpPr>
          <p:cNvPr id="138" name="Google Shape;138;g25a6c2fd82e_0_79"/>
          <p:cNvSpPr txBox="1">
            <a:spLocks noGrp="1"/>
          </p:cNvSpPr>
          <p:nvPr>
            <p:ph type="sldNum" idx="12"/>
          </p:nvPr>
        </p:nvSpPr>
        <p:spPr>
          <a:xfrm>
            <a:off x="9970654" y="6627687"/>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12</a:t>
            </a:fld>
            <a:endParaRPr kern="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8" name="Google Shape;148;g25a6c2fd82e_0_87"/>
          <p:cNvSpPr txBox="1">
            <a:spLocks noGrp="1"/>
          </p:cNvSpPr>
          <p:nvPr>
            <p:ph type="title"/>
          </p:nvPr>
        </p:nvSpPr>
        <p:spPr>
          <a:xfrm>
            <a:off x="8790820" y="76189"/>
            <a:ext cx="2981100" cy="685800"/>
          </a:xfrm>
          <a:prstGeom prst="rect">
            <a:avLst/>
          </a:prstGeom>
          <a:noFill/>
          <a:ln>
            <a:noFill/>
          </a:ln>
        </p:spPr>
        <p:txBody>
          <a:bodyPr spcFirstLastPara="1" wrap="square" lIns="91425" tIns="91425" rIns="91425" bIns="91425" anchor="ctr" anchorCtr="0">
            <a:noAutofit/>
          </a:bodyPr>
          <a:lstStyle/>
          <a:p>
            <a:r>
              <a:rPr lang="en-US"/>
              <a:t>Co-Creation</a:t>
            </a:r>
            <a:endParaRPr/>
          </a:p>
        </p:txBody>
      </p:sp>
      <p:sp>
        <p:nvSpPr>
          <p:cNvPr id="150" name="Google Shape;150;g25a6c2fd82e_0_87"/>
          <p:cNvSpPr txBox="1"/>
          <p:nvPr/>
        </p:nvSpPr>
        <p:spPr>
          <a:xfrm>
            <a:off x="1034473" y="906800"/>
            <a:ext cx="8909827" cy="861300"/>
          </a:xfrm>
          <a:prstGeom prst="rect">
            <a:avLst/>
          </a:prstGeom>
          <a:noFill/>
          <a:ln>
            <a:noFill/>
          </a:ln>
        </p:spPr>
        <p:txBody>
          <a:bodyPr spcFirstLastPara="1" wrap="square" lIns="91425" tIns="91425" rIns="91425" bIns="91425" anchor="t" anchorCtr="0">
            <a:noAutofit/>
          </a:bodyPr>
          <a:lstStyle/>
          <a:p>
            <a:pPr>
              <a:spcBef>
                <a:spcPts val="640"/>
              </a:spcBef>
              <a:buClr>
                <a:srgbClr val="000000"/>
              </a:buClr>
              <a:buSzPts val="1100"/>
            </a:pPr>
            <a:r>
              <a:rPr lang="en-US" sz="3200" kern="0">
                <a:solidFill>
                  <a:srgbClr val="000000"/>
                </a:solidFill>
                <a:latin typeface="Calibri"/>
                <a:ea typeface="Calibri"/>
                <a:cs typeface="Calibri"/>
                <a:sym typeface="Calibri"/>
              </a:rPr>
              <a:t>Doing </a:t>
            </a:r>
            <a:r>
              <a:rPr lang="en-US" sz="3200" b="1" i="1" kern="0">
                <a:solidFill>
                  <a:srgbClr val="000000"/>
                </a:solidFill>
                <a:latin typeface="Calibri"/>
                <a:ea typeface="Calibri"/>
                <a:cs typeface="Calibri"/>
                <a:sym typeface="Calibri"/>
              </a:rPr>
              <a:t>with</a:t>
            </a:r>
            <a:r>
              <a:rPr lang="en-US" sz="3200" b="1" kern="0">
                <a:solidFill>
                  <a:srgbClr val="000000"/>
                </a:solidFill>
                <a:latin typeface="Calibri"/>
                <a:ea typeface="Calibri"/>
                <a:cs typeface="Calibri"/>
                <a:sym typeface="Calibri"/>
              </a:rPr>
              <a:t> </a:t>
            </a:r>
            <a:r>
              <a:rPr lang="en-US" sz="3200" kern="0">
                <a:solidFill>
                  <a:srgbClr val="000000"/>
                </a:solidFill>
                <a:latin typeface="Calibri"/>
                <a:ea typeface="Calibri"/>
                <a:cs typeface="Calibri"/>
                <a:sym typeface="Calibri"/>
              </a:rPr>
              <a:t>parents, </a:t>
            </a:r>
            <a:endParaRPr sz="3200" kern="0">
              <a:solidFill>
                <a:srgbClr val="000000"/>
              </a:solidFill>
              <a:latin typeface="Calibri"/>
              <a:ea typeface="Calibri"/>
              <a:cs typeface="Calibri"/>
              <a:sym typeface="Calibri"/>
            </a:endParaRPr>
          </a:p>
          <a:p>
            <a:pPr>
              <a:spcBef>
                <a:spcPts val="640"/>
              </a:spcBef>
              <a:buClr>
                <a:srgbClr val="000000"/>
              </a:buClr>
              <a:buSzPts val="1100"/>
            </a:pPr>
            <a:r>
              <a:rPr lang="en-US" sz="3200" kern="0">
                <a:solidFill>
                  <a:srgbClr val="000000"/>
                </a:solidFill>
                <a:latin typeface="Calibri"/>
                <a:ea typeface="Calibri"/>
                <a:cs typeface="Calibri"/>
                <a:sym typeface="Calibri"/>
              </a:rPr>
              <a:t>            not </a:t>
            </a:r>
            <a:r>
              <a:rPr lang="en-US" sz="3200" i="1" kern="0">
                <a:solidFill>
                  <a:srgbClr val="000000"/>
                </a:solidFill>
                <a:latin typeface="Calibri"/>
                <a:ea typeface="Calibri"/>
                <a:cs typeface="Calibri"/>
                <a:sym typeface="Calibri"/>
              </a:rPr>
              <a:t>for</a:t>
            </a:r>
            <a:r>
              <a:rPr lang="en-US" sz="3200" kern="0">
                <a:solidFill>
                  <a:srgbClr val="000000"/>
                </a:solidFill>
                <a:latin typeface="Calibri"/>
                <a:ea typeface="Calibri"/>
                <a:cs typeface="Calibri"/>
                <a:sym typeface="Calibri"/>
              </a:rPr>
              <a:t> parents</a:t>
            </a:r>
            <a:endParaRPr sz="1400" kern="0">
              <a:solidFill>
                <a:srgbClr val="000000"/>
              </a:solidFill>
              <a:latin typeface="Calibri"/>
              <a:ea typeface="Calibri"/>
              <a:cs typeface="Calibri"/>
              <a:sym typeface="Calibri"/>
            </a:endParaRPr>
          </a:p>
        </p:txBody>
      </p:sp>
      <p:pic>
        <p:nvPicPr>
          <p:cNvPr id="152" name="Google Shape;152;g25a6c2fd82e_0_87" descr="The design team for the project"/>
          <p:cNvPicPr preferRelativeResize="0"/>
          <p:nvPr/>
        </p:nvPicPr>
        <p:blipFill rotWithShape="1">
          <a:blip r:embed="rId3">
            <a:alphaModFix/>
          </a:blip>
          <a:srcRect/>
          <a:stretch/>
        </p:blipFill>
        <p:spPr>
          <a:xfrm>
            <a:off x="2072226" y="2201525"/>
            <a:ext cx="3273267" cy="2454950"/>
          </a:xfrm>
          <a:prstGeom prst="rect">
            <a:avLst/>
          </a:prstGeom>
          <a:noFill/>
          <a:ln>
            <a:noFill/>
          </a:ln>
        </p:spPr>
      </p:pic>
      <p:sp>
        <p:nvSpPr>
          <p:cNvPr id="146" name="Google Shape;146;g25a6c2fd82e_0_87"/>
          <p:cNvSpPr txBox="1">
            <a:spLocks noGrp="1"/>
          </p:cNvSpPr>
          <p:nvPr>
            <p:ph type="body" idx="1"/>
          </p:nvPr>
        </p:nvSpPr>
        <p:spPr>
          <a:xfrm>
            <a:off x="1995700" y="4536402"/>
            <a:ext cx="3773700" cy="1786200"/>
          </a:xfrm>
          <a:prstGeom prst="rect">
            <a:avLst/>
          </a:prstGeom>
          <a:noFill/>
          <a:ln>
            <a:noFill/>
          </a:ln>
        </p:spPr>
        <p:txBody>
          <a:bodyPr spcFirstLastPara="1" wrap="square" lIns="91425" tIns="91425" rIns="91425" bIns="91425" anchor="t" anchorCtr="0">
            <a:noAutofit/>
          </a:bodyPr>
          <a:lstStyle/>
          <a:p>
            <a:pPr marL="0" indent="0">
              <a:buNone/>
            </a:pPr>
            <a:r>
              <a:rPr lang="en-US" sz="2800"/>
              <a:t>Working in  partnership:</a:t>
            </a:r>
            <a:endParaRPr sz="2800"/>
          </a:p>
          <a:p>
            <a:pPr indent="-406400">
              <a:buSzPts val="2800"/>
            </a:pPr>
            <a:r>
              <a:rPr lang="en-US" sz="2800"/>
              <a:t>Design Team</a:t>
            </a:r>
            <a:endParaRPr sz="2800"/>
          </a:p>
          <a:p>
            <a:pPr indent="-406400">
              <a:spcBef>
                <a:spcPts val="0"/>
              </a:spcBef>
              <a:buSzPts val="2800"/>
            </a:pPr>
            <a:r>
              <a:rPr lang="en-US" sz="2800"/>
              <a:t>Scriptwriting</a:t>
            </a:r>
            <a:endParaRPr sz="2800"/>
          </a:p>
          <a:p>
            <a:pPr indent="-406400">
              <a:spcBef>
                <a:spcPts val="0"/>
              </a:spcBef>
              <a:buSzPts val="2800"/>
            </a:pPr>
            <a:r>
              <a:rPr lang="en-US" sz="2800"/>
              <a:t>Focus groups</a:t>
            </a:r>
            <a:endParaRPr sz="2800"/>
          </a:p>
          <a:p>
            <a:pPr marL="0" indent="0">
              <a:buNone/>
            </a:pPr>
            <a:endParaRPr sz="2800"/>
          </a:p>
          <a:p>
            <a:pPr marL="1371600" indent="0">
              <a:buNone/>
            </a:pPr>
            <a:endParaRPr sz="3000"/>
          </a:p>
          <a:p>
            <a:pPr marL="1371600" indent="0">
              <a:buNone/>
            </a:pPr>
            <a:endParaRPr sz="3000"/>
          </a:p>
          <a:p>
            <a:pPr marL="1371600" indent="0">
              <a:buNone/>
            </a:pPr>
            <a:endParaRPr sz="3000"/>
          </a:p>
          <a:p>
            <a:pPr marL="0" indent="0">
              <a:buNone/>
            </a:pPr>
            <a:endParaRPr sz="3000"/>
          </a:p>
          <a:p>
            <a:pPr marL="0" indent="0">
              <a:buNone/>
            </a:pPr>
            <a:endParaRPr sz="3000"/>
          </a:p>
        </p:txBody>
      </p:sp>
      <p:pic>
        <p:nvPicPr>
          <p:cNvPr id="151" name="Google Shape;151;g25a6c2fd82e_0_87" descr="image of parents working with school team to draft the script"/>
          <p:cNvPicPr preferRelativeResize="0"/>
          <p:nvPr/>
        </p:nvPicPr>
        <p:blipFill rotWithShape="1">
          <a:blip r:embed="rId4">
            <a:alphaModFix/>
          </a:blip>
          <a:srcRect/>
          <a:stretch/>
        </p:blipFill>
        <p:spPr>
          <a:xfrm>
            <a:off x="6908788" y="906800"/>
            <a:ext cx="3616952" cy="2712714"/>
          </a:xfrm>
          <a:prstGeom prst="rect">
            <a:avLst/>
          </a:prstGeom>
          <a:noFill/>
          <a:ln>
            <a:noFill/>
          </a:ln>
        </p:spPr>
      </p:pic>
      <p:pic>
        <p:nvPicPr>
          <p:cNvPr id="149" name="Google Shape;149;g25a6c2fd82e_0_87" descr="parent focus groups image"/>
          <p:cNvPicPr preferRelativeResize="0"/>
          <p:nvPr/>
        </p:nvPicPr>
        <p:blipFill rotWithShape="1">
          <a:blip r:embed="rId5">
            <a:alphaModFix/>
          </a:blip>
          <a:srcRect/>
          <a:stretch/>
        </p:blipFill>
        <p:spPr>
          <a:xfrm>
            <a:off x="6908768" y="3764325"/>
            <a:ext cx="3616983" cy="2712726"/>
          </a:xfrm>
          <a:prstGeom prst="rect">
            <a:avLst/>
          </a:prstGeom>
          <a:noFill/>
          <a:ln>
            <a:noFill/>
          </a:ln>
        </p:spPr>
      </p:pic>
      <p:sp>
        <p:nvSpPr>
          <p:cNvPr id="147" name="Google Shape;147;g25a6c2fd82e_0_87"/>
          <p:cNvSpPr txBox="1">
            <a:spLocks noGrp="1"/>
          </p:cNvSpPr>
          <p:nvPr>
            <p:ph type="sldNum" idx="12"/>
          </p:nvPr>
        </p:nvSpPr>
        <p:spPr>
          <a:xfrm>
            <a:off x="9944300" y="6559568"/>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13</a:t>
            </a:fld>
            <a:endParaRPr kern="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Google Shape;159;g25a6c2fd82e_0_98"/>
          <p:cNvSpPr txBox="1">
            <a:spLocks noGrp="1"/>
          </p:cNvSpPr>
          <p:nvPr>
            <p:ph type="title"/>
          </p:nvPr>
        </p:nvSpPr>
        <p:spPr>
          <a:xfrm>
            <a:off x="6207750" y="40375"/>
            <a:ext cx="6482100" cy="685800"/>
          </a:xfrm>
          <a:prstGeom prst="rect">
            <a:avLst/>
          </a:prstGeom>
          <a:noFill/>
          <a:ln>
            <a:noFill/>
          </a:ln>
        </p:spPr>
        <p:txBody>
          <a:bodyPr spcFirstLastPara="1" wrap="square" lIns="91425" tIns="91425" rIns="91425" bIns="91425" anchor="ctr" anchorCtr="0">
            <a:noAutofit/>
          </a:bodyPr>
          <a:lstStyle/>
          <a:p>
            <a:r>
              <a:rPr lang="en-US"/>
              <a:t>Video Pre-Production </a:t>
            </a:r>
            <a:endParaRPr/>
          </a:p>
        </p:txBody>
      </p:sp>
      <p:pic>
        <p:nvPicPr>
          <p:cNvPr id="160" name="Google Shape;160;g25a6c2fd82e_0_98" descr="video production set"/>
          <p:cNvPicPr preferRelativeResize="0"/>
          <p:nvPr/>
        </p:nvPicPr>
        <p:blipFill rotWithShape="1">
          <a:blip r:embed="rId3">
            <a:alphaModFix/>
          </a:blip>
          <a:srcRect/>
          <a:stretch/>
        </p:blipFill>
        <p:spPr>
          <a:xfrm>
            <a:off x="1940301" y="999700"/>
            <a:ext cx="4165125" cy="5475026"/>
          </a:xfrm>
          <a:prstGeom prst="rect">
            <a:avLst/>
          </a:prstGeom>
          <a:noFill/>
          <a:ln>
            <a:noFill/>
          </a:ln>
        </p:spPr>
      </p:pic>
      <p:pic>
        <p:nvPicPr>
          <p:cNvPr id="162" name="Google Shape;162;g25a6c2fd82e_0_98" descr="video production set"/>
          <p:cNvPicPr preferRelativeResize="0"/>
          <p:nvPr/>
        </p:nvPicPr>
        <p:blipFill rotWithShape="1">
          <a:blip r:embed="rId4">
            <a:alphaModFix/>
          </a:blip>
          <a:srcRect/>
          <a:stretch/>
        </p:blipFill>
        <p:spPr>
          <a:xfrm>
            <a:off x="7008775" y="918914"/>
            <a:ext cx="3267200" cy="2896975"/>
          </a:xfrm>
          <a:prstGeom prst="rect">
            <a:avLst/>
          </a:prstGeom>
          <a:noFill/>
          <a:ln>
            <a:noFill/>
          </a:ln>
        </p:spPr>
      </p:pic>
      <p:pic>
        <p:nvPicPr>
          <p:cNvPr id="161" name="Google Shape;161;g25a6c2fd82e_0_98" descr="video production set"/>
          <p:cNvPicPr preferRelativeResize="0"/>
          <p:nvPr/>
        </p:nvPicPr>
        <p:blipFill rotWithShape="1">
          <a:blip r:embed="rId5">
            <a:alphaModFix/>
          </a:blip>
          <a:srcRect l="-7649" r="7649"/>
          <a:stretch/>
        </p:blipFill>
        <p:spPr>
          <a:xfrm>
            <a:off x="6733034" y="3894349"/>
            <a:ext cx="3542933" cy="2580376"/>
          </a:xfrm>
          <a:prstGeom prst="rect">
            <a:avLst/>
          </a:prstGeom>
          <a:noFill/>
          <a:ln>
            <a:noFill/>
          </a:ln>
        </p:spPr>
      </p:pic>
      <p:sp>
        <p:nvSpPr>
          <p:cNvPr id="158" name="Google Shape;158;g25a6c2fd82e_0_98"/>
          <p:cNvSpPr txBox="1">
            <a:spLocks noGrp="1"/>
          </p:cNvSpPr>
          <p:nvPr>
            <p:ph type="sldNum" idx="12"/>
          </p:nvPr>
        </p:nvSpPr>
        <p:spPr>
          <a:xfrm>
            <a:off x="9952182" y="6586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14</a:t>
            </a:fld>
            <a:endParaRPr kern="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9" name="Google Shape;169;g25a6c2fd82e_0_107"/>
          <p:cNvSpPr txBox="1">
            <a:spLocks noGrp="1"/>
          </p:cNvSpPr>
          <p:nvPr>
            <p:ph type="title"/>
          </p:nvPr>
        </p:nvSpPr>
        <p:spPr>
          <a:xfrm>
            <a:off x="7788155" y="90474"/>
            <a:ext cx="4077000" cy="685800"/>
          </a:xfrm>
          <a:prstGeom prst="rect">
            <a:avLst/>
          </a:prstGeom>
          <a:noFill/>
          <a:ln>
            <a:noFill/>
          </a:ln>
        </p:spPr>
        <p:txBody>
          <a:bodyPr spcFirstLastPara="1" wrap="square" lIns="91425" tIns="91425" rIns="91425" bIns="91425" anchor="ctr" anchorCtr="0">
            <a:noAutofit/>
          </a:bodyPr>
          <a:lstStyle/>
          <a:p>
            <a:r>
              <a:rPr lang="en-US"/>
              <a:t>Video Production</a:t>
            </a:r>
            <a:endParaRPr/>
          </a:p>
        </p:txBody>
      </p:sp>
      <p:pic>
        <p:nvPicPr>
          <p:cNvPr id="174" name="Google Shape;174;g25a6c2fd82e_0_107" descr="video production set"/>
          <p:cNvPicPr preferRelativeResize="0"/>
          <p:nvPr/>
        </p:nvPicPr>
        <p:blipFill rotWithShape="1">
          <a:blip r:embed="rId3">
            <a:alphaModFix/>
          </a:blip>
          <a:srcRect b="6244"/>
          <a:stretch/>
        </p:blipFill>
        <p:spPr>
          <a:xfrm>
            <a:off x="2140050" y="984100"/>
            <a:ext cx="3745874" cy="2634075"/>
          </a:xfrm>
          <a:prstGeom prst="rect">
            <a:avLst/>
          </a:prstGeom>
          <a:noFill/>
          <a:ln>
            <a:noFill/>
          </a:ln>
        </p:spPr>
      </p:pic>
      <p:pic>
        <p:nvPicPr>
          <p:cNvPr id="172" name="Google Shape;172;g25a6c2fd82e_0_107" descr="video production set"/>
          <p:cNvPicPr preferRelativeResize="0"/>
          <p:nvPr/>
        </p:nvPicPr>
        <p:blipFill rotWithShape="1">
          <a:blip r:embed="rId4">
            <a:alphaModFix/>
          </a:blip>
          <a:srcRect/>
          <a:stretch/>
        </p:blipFill>
        <p:spPr>
          <a:xfrm>
            <a:off x="2140050" y="3830013"/>
            <a:ext cx="3745874" cy="2686698"/>
          </a:xfrm>
          <a:prstGeom prst="rect">
            <a:avLst/>
          </a:prstGeom>
          <a:noFill/>
          <a:ln>
            <a:noFill/>
          </a:ln>
        </p:spPr>
      </p:pic>
      <p:pic>
        <p:nvPicPr>
          <p:cNvPr id="171" name="Google Shape;171;g25a6c2fd82e_0_107">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9116926" y="8441475"/>
            <a:ext cx="4776355" cy="2686700"/>
          </a:xfrm>
          <a:prstGeom prst="rect">
            <a:avLst/>
          </a:prstGeom>
          <a:noFill/>
          <a:ln>
            <a:noFill/>
          </a:ln>
        </p:spPr>
      </p:pic>
      <p:pic>
        <p:nvPicPr>
          <p:cNvPr id="173" name="Google Shape;173;g25a6c2fd82e_0_107" descr="video production set"/>
          <p:cNvPicPr preferRelativeResize="0"/>
          <p:nvPr/>
        </p:nvPicPr>
        <p:blipFill rotWithShape="1">
          <a:blip r:embed="rId6">
            <a:alphaModFix/>
          </a:blip>
          <a:srcRect t="7418" b="-7419"/>
          <a:stretch/>
        </p:blipFill>
        <p:spPr>
          <a:xfrm>
            <a:off x="6436200" y="984126"/>
            <a:ext cx="3745868" cy="2809401"/>
          </a:xfrm>
          <a:prstGeom prst="rect">
            <a:avLst/>
          </a:prstGeom>
          <a:noFill/>
          <a:ln>
            <a:noFill/>
          </a:ln>
        </p:spPr>
      </p:pic>
      <p:pic>
        <p:nvPicPr>
          <p:cNvPr id="170" name="Google Shape;170;g25a6c2fd82e_0_107" descr="An older woman mixes in a bowl">
            <a:extLst>
              <a:ext uri="{C183D7F6-B498-43B3-948B-1728B52AA6E4}">
                <adec:decorative xmlns:adec="http://schemas.microsoft.com/office/drawing/2017/decorative" val="0"/>
              </a:ext>
            </a:extLst>
          </p:cNvPr>
          <p:cNvPicPr preferRelativeResize="0"/>
          <p:nvPr/>
        </p:nvPicPr>
        <p:blipFill rotWithShape="1">
          <a:blip r:embed="rId7">
            <a:alphaModFix/>
          </a:blip>
          <a:srcRect/>
          <a:stretch/>
        </p:blipFill>
        <p:spPr>
          <a:xfrm>
            <a:off x="6436200" y="3922101"/>
            <a:ext cx="3528076" cy="2502525"/>
          </a:xfrm>
          <a:prstGeom prst="rect">
            <a:avLst/>
          </a:prstGeom>
          <a:noFill/>
          <a:ln>
            <a:noFill/>
          </a:ln>
        </p:spPr>
      </p:pic>
      <p:sp>
        <p:nvSpPr>
          <p:cNvPr id="168" name="Google Shape;168;g25a6c2fd82e_0_107"/>
          <p:cNvSpPr txBox="1">
            <a:spLocks noGrp="1"/>
          </p:cNvSpPr>
          <p:nvPr>
            <p:ph type="sldNum" idx="12"/>
          </p:nvPr>
        </p:nvSpPr>
        <p:spPr>
          <a:xfrm>
            <a:off x="9964276" y="6546563"/>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15</a:t>
            </a:fld>
            <a:endParaRPr kern="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1" name="Google Shape;181;g25a6c2fd82e_0_118"/>
          <p:cNvSpPr txBox="1">
            <a:spLocks noGrp="1"/>
          </p:cNvSpPr>
          <p:nvPr>
            <p:ph type="title"/>
          </p:nvPr>
        </p:nvSpPr>
        <p:spPr>
          <a:xfrm>
            <a:off x="6984450" y="33000"/>
            <a:ext cx="4928700" cy="685800"/>
          </a:xfrm>
          <a:prstGeom prst="rect">
            <a:avLst/>
          </a:prstGeom>
          <a:noFill/>
          <a:ln>
            <a:noFill/>
          </a:ln>
        </p:spPr>
        <p:txBody>
          <a:bodyPr spcFirstLastPara="1" wrap="square" lIns="91425" tIns="91425" rIns="91425" bIns="91425" anchor="ctr" anchorCtr="0">
            <a:noAutofit/>
          </a:bodyPr>
          <a:lstStyle/>
          <a:p>
            <a:r>
              <a:rPr lang="en-US"/>
              <a:t>Video Post-Production</a:t>
            </a:r>
            <a:endParaRPr/>
          </a:p>
        </p:txBody>
      </p:sp>
      <p:pic>
        <p:nvPicPr>
          <p:cNvPr id="182" name="Google Shape;182;g25a6c2fd82e_0_11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116926" y="8441475"/>
            <a:ext cx="4776355" cy="2686700"/>
          </a:xfrm>
          <a:prstGeom prst="rect">
            <a:avLst/>
          </a:prstGeom>
          <a:noFill/>
          <a:ln>
            <a:noFill/>
          </a:ln>
        </p:spPr>
      </p:pic>
      <p:pic>
        <p:nvPicPr>
          <p:cNvPr id="183" name="Google Shape;183;g25a6c2fd82e_0_118" descr="Cast and crew picture"/>
          <p:cNvPicPr preferRelativeResize="0"/>
          <p:nvPr/>
        </p:nvPicPr>
        <p:blipFill rotWithShape="1">
          <a:blip r:embed="rId4">
            <a:alphaModFix/>
          </a:blip>
          <a:srcRect/>
          <a:stretch/>
        </p:blipFill>
        <p:spPr>
          <a:xfrm>
            <a:off x="2326250" y="984100"/>
            <a:ext cx="4134876" cy="5352448"/>
          </a:xfrm>
          <a:prstGeom prst="rect">
            <a:avLst/>
          </a:prstGeom>
          <a:noFill/>
          <a:ln>
            <a:noFill/>
          </a:ln>
        </p:spPr>
      </p:pic>
      <p:pic>
        <p:nvPicPr>
          <p:cNvPr id="185" name="Google Shape;185;g25a6c2fd82e_0_118" descr="Person doing post-production video work on computer"/>
          <p:cNvPicPr preferRelativeResize="0"/>
          <p:nvPr/>
        </p:nvPicPr>
        <p:blipFill rotWithShape="1">
          <a:blip r:embed="rId5">
            <a:alphaModFix/>
          </a:blip>
          <a:srcRect/>
          <a:stretch/>
        </p:blipFill>
        <p:spPr>
          <a:xfrm>
            <a:off x="6613527" y="914401"/>
            <a:ext cx="3444065" cy="2583049"/>
          </a:xfrm>
          <a:prstGeom prst="rect">
            <a:avLst/>
          </a:prstGeom>
          <a:noFill/>
          <a:ln>
            <a:noFill/>
          </a:ln>
        </p:spPr>
      </p:pic>
      <p:pic>
        <p:nvPicPr>
          <p:cNvPr id="184" name="Google Shape;184;g25a6c2fd82e_0_118" descr="Cast picture"/>
          <p:cNvPicPr preferRelativeResize="0"/>
          <p:nvPr/>
        </p:nvPicPr>
        <p:blipFill rotWithShape="1">
          <a:blip r:embed="rId6">
            <a:alphaModFix/>
          </a:blip>
          <a:srcRect/>
          <a:stretch/>
        </p:blipFill>
        <p:spPr>
          <a:xfrm>
            <a:off x="6613526" y="3597976"/>
            <a:ext cx="3444075" cy="2738575"/>
          </a:xfrm>
          <a:prstGeom prst="rect">
            <a:avLst/>
          </a:prstGeom>
          <a:noFill/>
          <a:ln>
            <a:noFill/>
          </a:ln>
        </p:spPr>
      </p:pic>
      <p:sp>
        <p:nvSpPr>
          <p:cNvPr id="180" name="Google Shape;180;g25a6c2fd82e_0_118"/>
          <p:cNvSpPr txBox="1">
            <a:spLocks noGrp="1"/>
          </p:cNvSpPr>
          <p:nvPr>
            <p:ph type="sldNum" idx="12"/>
          </p:nvPr>
        </p:nvSpPr>
        <p:spPr>
          <a:xfrm>
            <a:off x="9965703" y="6553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16</a:t>
            </a:fld>
            <a:endParaRPr kern="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3" name="Google Shape;193;g25a6c2fd82e_0_128"/>
          <p:cNvSpPr txBox="1">
            <a:spLocks noGrp="1"/>
          </p:cNvSpPr>
          <p:nvPr>
            <p:ph type="title"/>
          </p:nvPr>
        </p:nvSpPr>
        <p:spPr>
          <a:xfrm>
            <a:off x="3351973" y="0"/>
            <a:ext cx="8558100" cy="685800"/>
          </a:xfrm>
          <a:prstGeom prst="rect">
            <a:avLst/>
          </a:prstGeom>
          <a:noFill/>
          <a:ln>
            <a:noFill/>
          </a:ln>
        </p:spPr>
        <p:txBody>
          <a:bodyPr spcFirstLastPara="1" wrap="square" lIns="91425" tIns="91425" rIns="91425" bIns="91425" anchor="ctr" anchorCtr="0">
            <a:noAutofit/>
          </a:bodyPr>
          <a:lstStyle/>
          <a:p>
            <a:r>
              <a:rPr lang="en-US" sz="3400"/>
              <a:t>Episode 1: </a:t>
            </a:r>
            <a:r>
              <a:rPr lang="en-US" sz="3400" i="1"/>
              <a:t>What’s Going On With My Child?</a:t>
            </a:r>
            <a:r>
              <a:rPr lang="en-US" i="1"/>
              <a:t> </a:t>
            </a:r>
            <a:endParaRPr i="1"/>
          </a:p>
        </p:txBody>
      </p:sp>
      <p:sp>
        <p:nvSpPr>
          <p:cNvPr id="191" name="Google Shape;191;g25a6c2fd82e_0_128"/>
          <p:cNvSpPr txBox="1">
            <a:spLocks noGrp="1"/>
          </p:cNvSpPr>
          <p:nvPr>
            <p:ph type="body" idx="1"/>
          </p:nvPr>
        </p:nvSpPr>
        <p:spPr>
          <a:xfrm>
            <a:off x="443345" y="777743"/>
            <a:ext cx="11554691" cy="1556400"/>
          </a:xfrm>
          <a:prstGeom prst="rect">
            <a:avLst/>
          </a:prstGeom>
          <a:noFill/>
          <a:ln>
            <a:noFill/>
          </a:ln>
        </p:spPr>
        <p:txBody>
          <a:bodyPr spcFirstLastPara="1" wrap="square" lIns="91425" tIns="91425" rIns="91425" bIns="91425" anchor="t" anchorCtr="0">
            <a:noAutofit/>
          </a:bodyPr>
          <a:lstStyle/>
          <a:p>
            <a:pPr marL="0" indent="0">
              <a:buNone/>
            </a:pPr>
            <a:r>
              <a:rPr lang="en-US" sz="2400" i="1" dirty="0"/>
              <a:t>La Sopa de la Abuela</a:t>
            </a:r>
            <a:r>
              <a:rPr lang="en-US" sz="2400" dirty="0"/>
              <a:t> consists of five episodes (each about 10 minutes long) and follows a family’s journey through the special education cycle.</a:t>
            </a:r>
            <a:endParaRPr sz="2400" dirty="0"/>
          </a:p>
          <a:p>
            <a:pPr indent="0">
              <a:buNone/>
            </a:pPr>
            <a:endParaRPr sz="3000" dirty="0"/>
          </a:p>
          <a:p>
            <a:pPr indent="0">
              <a:buNone/>
            </a:pPr>
            <a:endParaRPr sz="3000" dirty="0"/>
          </a:p>
          <a:p>
            <a:pPr indent="0" algn="ctr">
              <a:buNone/>
            </a:pPr>
            <a:endParaRPr sz="3000" dirty="0"/>
          </a:p>
        </p:txBody>
      </p:sp>
      <p:pic>
        <p:nvPicPr>
          <p:cNvPr id="3" name="Google Shape;203;g25a6c2fd82e_0_128" title="La Sopa De La Abuela: Episode 1">
            <a:hlinkClick r:id="rId3"/>
            <a:extLst>
              <a:ext uri="{FF2B5EF4-FFF2-40B4-BE49-F238E27FC236}">
                <a16:creationId xmlns:a16="http://schemas.microsoft.com/office/drawing/2014/main" id="{942385F7-6FD2-9573-E13C-5C5E6B9FFC94}"/>
              </a:ext>
            </a:extLst>
          </p:cNvPr>
          <p:cNvPicPr preferRelativeResize="0"/>
          <p:nvPr/>
        </p:nvPicPr>
        <p:blipFill rotWithShape="1">
          <a:blip r:embed="rId4">
            <a:alphaModFix/>
          </a:blip>
          <a:srcRect/>
          <a:stretch/>
        </p:blipFill>
        <p:spPr>
          <a:xfrm>
            <a:off x="2158696" y="1912745"/>
            <a:ext cx="7619786" cy="4282781"/>
          </a:xfrm>
          <a:prstGeom prst="rect">
            <a:avLst/>
          </a:prstGeom>
          <a:noFill/>
          <a:ln>
            <a:noFill/>
          </a:ln>
        </p:spPr>
      </p:pic>
      <p:sp>
        <p:nvSpPr>
          <p:cNvPr id="192" name="Google Shape;192;g25a6c2fd82e_0_128"/>
          <p:cNvSpPr txBox="1">
            <a:spLocks noGrp="1"/>
          </p:cNvSpPr>
          <p:nvPr>
            <p:ph type="sldNum" idx="12"/>
          </p:nvPr>
        </p:nvSpPr>
        <p:spPr>
          <a:xfrm>
            <a:off x="10058400" y="6586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17</a:t>
            </a:fld>
            <a:endParaRPr kern="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g25a6c2fd82e_0_291"/>
          <p:cNvSpPr txBox="1">
            <a:spLocks noGrp="1"/>
          </p:cNvSpPr>
          <p:nvPr>
            <p:ph type="title"/>
          </p:nvPr>
        </p:nvSpPr>
        <p:spPr>
          <a:xfrm>
            <a:off x="2794500" y="66750"/>
            <a:ext cx="7873500" cy="766200"/>
          </a:xfrm>
          <a:prstGeom prst="rect">
            <a:avLst/>
          </a:prstGeom>
          <a:noFill/>
          <a:ln>
            <a:noFill/>
          </a:ln>
        </p:spPr>
        <p:txBody>
          <a:bodyPr spcFirstLastPara="1" wrap="square" lIns="91425" tIns="91425" rIns="91425" bIns="91425" anchor="ctr" anchorCtr="0">
            <a:noAutofit/>
          </a:bodyPr>
          <a:lstStyle/>
          <a:p>
            <a:r>
              <a:rPr lang="en-US"/>
              <a:t>Episode 2: </a:t>
            </a:r>
            <a:r>
              <a:rPr lang="en-US" i="1"/>
              <a:t>What Do We Need to Know? </a:t>
            </a:r>
            <a:endParaRPr i="1"/>
          </a:p>
        </p:txBody>
      </p:sp>
      <p:pic>
        <p:nvPicPr>
          <p:cNvPr id="203" name="Google Shape;203;g25a6c2fd82e_0_291" descr="A young boy works at a desk">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1857726" y="1285700"/>
            <a:ext cx="4050873" cy="2335200"/>
          </a:xfrm>
          <a:prstGeom prst="rect">
            <a:avLst/>
          </a:prstGeom>
          <a:noFill/>
          <a:ln>
            <a:noFill/>
          </a:ln>
        </p:spPr>
      </p:pic>
      <p:pic>
        <p:nvPicPr>
          <p:cNvPr id="202" name="Google Shape;202;g25a6c2fd82e_0_291" descr="Two older people talk to each other on a couch">
            <a:extLst>
              <a:ext uri="{C183D7F6-B498-43B3-948B-1728B52AA6E4}">
                <adec:decorative xmlns:adec="http://schemas.microsoft.com/office/drawing/2017/decorative" val="0"/>
              </a:ext>
            </a:extLst>
          </p:cNvPr>
          <p:cNvPicPr preferRelativeResize="0"/>
          <p:nvPr/>
        </p:nvPicPr>
        <p:blipFill rotWithShape="1">
          <a:blip r:embed="rId4">
            <a:alphaModFix/>
          </a:blip>
          <a:srcRect t="3100" b="-3100"/>
          <a:stretch/>
        </p:blipFill>
        <p:spPr>
          <a:xfrm>
            <a:off x="6206026" y="1285700"/>
            <a:ext cx="4237075" cy="2335200"/>
          </a:xfrm>
          <a:prstGeom prst="rect">
            <a:avLst/>
          </a:prstGeom>
          <a:noFill/>
          <a:ln>
            <a:noFill/>
          </a:ln>
        </p:spPr>
      </p:pic>
      <p:pic>
        <p:nvPicPr>
          <p:cNvPr id="204" name="Google Shape;204;g25a6c2fd82e_0_291" descr="parents visiting parent resource center in episode 2"/>
          <p:cNvPicPr preferRelativeResize="0"/>
          <p:nvPr/>
        </p:nvPicPr>
        <p:blipFill rotWithShape="1">
          <a:blip r:embed="rId5">
            <a:alphaModFix/>
          </a:blip>
          <a:srcRect/>
          <a:stretch/>
        </p:blipFill>
        <p:spPr>
          <a:xfrm>
            <a:off x="1800426" y="4073650"/>
            <a:ext cx="4165475" cy="2067650"/>
          </a:xfrm>
          <a:prstGeom prst="rect">
            <a:avLst/>
          </a:prstGeom>
          <a:noFill/>
          <a:ln>
            <a:noFill/>
          </a:ln>
        </p:spPr>
      </p:pic>
      <p:pic>
        <p:nvPicPr>
          <p:cNvPr id="205" name="Google Shape;205;g25a6c2fd82e_0_291" descr="parents visiting parent resource center in episode 2"/>
          <p:cNvPicPr preferRelativeResize="0"/>
          <p:nvPr/>
        </p:nvPicPr>
        <p:blipFill rotWithShape="1">
          <a:blip r:embed="rId6">
            <a:alphaModFix/>
          </a:blip>
          <a:srcRect/>
          <a:stretch/>
        </p:blipFill>
        <p:spPr>
          <a:xfrm>
            <a:off x="6241826" y="4073660"/>
            <a:ext cx="4165477" cy="2136140"/>
          </a:xfrm>
          <a:prstGeom prst="rect">
            <a:avLst/>
          </a:prstGeom>
          <a:noFill/>
          <a:ln>
            <a:noFill/>
          </a:ln>
        </p:spPr>
      </p:pic>
      <p:sp>
        <p:nvSpPr>
          <p:cNvPr id="200" name="Google Shape;200;g25a6c2fd82e_0_291"/>
          <p:cNvSpPr txBox="1">
            <a:spLocks noGrp="1"/>
          </p:cNvSpPr>
          <p:nvPr>
            <p:ph type="sldNum" idx="12"/>
          </p:nvPr>
        </p:nvSpPr>
        <p:spPr>
          <a:xfrm>
            <a:off x="9869054" y="651945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18</a:t>
            </a:fld>
            <a:endParaRPr kern="0">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2" name="Google Shape;212;g130d817fbb6_1_13"/>
          <p:cNvSpPr txBox="1">
            <a:spLocks noGrp="1"/>
          </p:cNvSpPr>
          <p:nvPr>
            <p:ph type="title"/>
          </p:nvPr>
        </p:nvSpPr>
        <p:spPr>
          <a:xfrm>
            <a:off x="3782814" y="93487"/>
            <a:ext cx="8229600" cy="685800"/>
          </a:xfrm>
          <a:prstGeom prst="rect">
            <a:avLst/>
          </a:prstGeom>
          <a:noFill/>
          <a:ln>
            <a:noFill/>
          </a:ln>
        </p:spPr>
        <p:txBody>
          <a:bodyPr spcFirstLastPara="1" wrap="square" lIns="91425" tIns="91425" rIns="91425" bIns="91425" anchor="ctr" anchorCtr="0">
            <a:noAutofit/>
          </a:bodyPr>
          <a:lstStyle/>
          <a:p>
            <a:pPr algn="l"/>
            <a:r>
              <a:rPr lang="en-US"/>
              <a:t>Episode 3: </a:t>
            </a:r>
            <a:r>
              <a:rPr lang="en-US" i="1"/>
              <a:t>Why are there so many tests?</a:t>
            </a:r>
            <a:endParaRPr i="1"/>
          </a:p>
        </p:txBody>
      </p:sp>
      <p:pic>
        <p:nvPicPr>
          <p:cNvPr id="213" name="Google Shape;213;g130d817fbb6_1_13" descr="A group of people meeting in a conference room">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1682652" y="1112781"/>
            <a:ext cx="4200325" cy="2260744"/>
          </a:xfrm>
          <a:prstGeom prst="rect">
            <a:avLst/>
          </a:prstGeom>
          <a:noFill/>
          <a:ln>
            <a:noFill/>
          </a:ln>
        </p:spPr>
      </p:pic>
      <p:pic>
        <p:nvPicPr>
          <p:cNvPr id="214" name="Google Shape;214;g130d817fbb6_1_13" descr="Parents meeting to discuss with school personel in episode 3">
            <a:hlinkClick r:id="rId4"/>
          </p:cNvPr>
          <p:cNvPicPr preferRelativeResize="0"/>
          <p:nvPr/>
        </p:nvPicPr>
        <p:blipFill rotWithShape="1">
          <a:blip r:embed="rId5">
            <a:alphaModFix/>
          </a:blip>
          <a:srcRect/>
          <a:stretch/>
        </p:blipFill>
        <p:spPr>
          <a:xfrm>
            <a:off x="6293350" y="1155763"/>
            <a:ext cx="4122526" cy="2174780"/>
          </a:xfrm>
          <a:prstGeom prst="rect">
            <a:avLst/>
          </a:prstGeom>
          <a:noFill/>
          <a:ln>
            <a:noFill/>
          </a:ln>
        </p:spPr>
      </p:pic>
      <p:pic>
        <p:nvPicPr>
          <p:cNvPr id="215" name="Google Shape;215;g130d817fbb6_1_13" descr="a woman wearing glasses looks down">
            <a:hlinkClick r:id="rId4"/>
            <a:extLst>
              <a:ext uri="{C183D7F6-B498-43B3-948B-1728B52AA6E4}">
                <adec:decorative xmlns:adec="http://schemas.microsoft.com/office/drawing/2017/decorative" val="0"/>
              </a:ext>
            </a:extLst>
          </p:cNvPr>
          <p:cNvPicPr preferRelativeResize="0"/>
          <p:nvPr/>
        </p:nvPicPr>
        <p:blipFill rotWithShape="1">
          <a:blip r:embed="rId6">
            <a:alphaModFix/>
          </a:blip>
          <a:srcRect/>
          <a:stretch/>
        </p:blipFill>
        <p:spPr>
          <a:xfrm>
            <a:off x="1721563" y="3600512"/>
            <a:ext cx="4122525" cy="2447725"/>
          </a:xfrm>
          <a:prstGeom prst="rect">
            <a:avLst/>
          </a:prstGeom>
          <a:noFill/>
          <a:ln>
            <a:noFill/>
          </a:ln>
        </p:spPr>
      </p:pic>
      <p:pic>
        <p:nvPicPr>
          <p:cNvPr id="216" name="Google Shape;216;g130d817fbb6_1_13" descr="student sitting and talking to an adult">
            <a:hlinkClick r:id="rId4"/>
          </p:cNvPr>
          <p:cNvPicPr preferRelativeResize="0"/>
          <p:nvPr/>
        </p:nvPicPr>
        <p:blipFill rotWithShape="1">
          <a:blip r:embed="rId7">
            <a:alphaModFix/>
          </a:blip>
          <a:srcRect l="9033"/>
          <a:stretch/>
        </p:blipFill>
        <p:spPr>
          <a:xfrm>
            <a:off x="6293350" y="3570007"/>
            <a:ext cx="4122526" cy="2508706"/>
          </a:xfrm>
          <a:prstGeom prst="rect">
            <a:avLst/>
          </a:prstGeom>
          <a:noFill/>
          <a:ln>
            <a:noFill/>
          </a:ln>
        </p:spPr>
      </p:pic>
      <p:sp>
        <p:nvSpPr>
          <p:cNvPr id="211" name="Google Shape;211;g130d817fbb6_1_13"/>
          <p:cNvSpPr txBox="1">
            <a:spLocks noGrp="1"/>
          </p:cNvSpPr>
          <p:nvPr>
            <p:ph type="sldNum" idx="12"/>
          </p:nvPr>
        </p:nvSpPr>
        <p:spPr>
          <a:xfrm>
            <a:off x="9878814" y="6586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19</a:t>
            </a:fld>
            <a:endParaRPr kern="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11338560" cy="996696"/>
          </a:xfrm>
        </p:spPr>
        <p:txBody>
          <a:bodyPr/>
          <a:lstStyle/>
          <a:p>
            <a:r>
              <a:rPr lang="en-US"/>
              <a:t>Meet the Presenters</a:t>
            </a:r>
          </a:p>
        </p:txBody>
      </p:sp>
      <p:pic>
        <p:nvPicPr>
          <p:cNvPr id="19" name="Picture Placeholder 18">
            <a:extLst>
              <a:ext uri="{C183D7F6-B498-43B3-948B-1728B52AA6E4}">
                <adec:decorative xmlns:adec="http://schemas.microsoft.com/office/drawing/2017/decorative" val="1"/>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a:xfrm>
            <a:off x="897834" y="1573885"/>
            <a:ext cx="1610139" cy="1828800"/>
          </a:xfrm>
        </p:spPr>
      </p:pic>
      <p:sp>
        <p:nvSpPr>
          <p:cNvPr id="4" name="Text Placeholder 3"/>
          <p:cNvSpPr>
            <a:spLocks noGrp="1"/>
          </p:cNvSpPr>
          <p:nvPr>
            <p:ph type="body" sz="quarter" idx="19"/>
          </p:nvPr>
        </p:nvSpPr>
        <p:spPr>
          <a:xfrm>
            <a:off x="647369" y="3428337"/>
            <a:ext cx="2011680" cy="369887"/>
          </a:xfrm>
        </p:spPr>
        <p:txBody>
          <a:bodyPr/>
          <a:lstStyle/>
          <a:p>
            <a:r>
              <a:rPr lang="en-US"/>
              <a:t>Donna Sacco</a:t>
            </a:r>
          </a:p>
        </p:txBody>
      </p:sp>
      <p:sp>
        <p:nvSpPr>
          <p:cNvPr id="5" name="Text Placeholder 4"/>
          <p:cNvSpPr>
            <a:spLocks noGrp="1"/>
          </p:cNvSpPr>
          <p:nvPr>
            <p:ph type="body" sz="quarter" idx="23"/>
          </p:nvPr>
        </p:nvSpPr>
        <p:spPr>
          <a:xfrm>
            <a:off x="647368" y="4015807"/>
            <a:ext cx="2011680" cy="2148840"/>
          </a:xfrm>
        </p:spPr>
        <p:txBody>
          <a:bodyPr/>
          <a:lstStyle/>
          <a:p>
            <a:r>
              <a:rPr lang="en-US"/>
              <a:t>Senior Technical Assistance Consultant</a:t>
            </a:r>
          </a:p>
          <a:p>
            <a:r>
              <a:rPr lang="en-US"/>
              <a:t>AIR</a:t>
            </a:r>
          </a:p>
        </p:txBody>
      </p:sp>
      <p:pic>
        <p:nvPicPr>
          <p:cNvPr id="20" name="Picture Placeholder 19">
            <a:extLst>
              <a:ext uri="{C183D7F6-B498-43B3-948B-1728B52AA6E4}">
                <adec:decorative xmlns:adec="http://schemas.microsoft.com/office/drawing/2017/decorative" val="1"/>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t="2258" b="2258"/>
          <a:stretch/>
        </p:blipFill>
        <p:spPr>
          <a:xfrm>
            <a:off x="3497580" y="1599537"/>
            <a:ext cx="1828800" cy="1828800"/>
          </a:xfrm>
        </p:spPr>
      </p:pic>
      <p:sp>
        <p:nvSpPr>
          <p:cNvPr id="7" name="Text Placeholder 6"/>
          <p:cNvSpPr>
            <a:spLocks noGrp="1"/>
          </p:cNvSpPr>
          <p:nvPr>
            <p:ph type="body" sz="quarter" idx="25"/>
          </p:nvPr>
        </p:nvSpPr>
        <p:spPr>
          <a:xfrm>
            <a:off x="3405809" y="3428337"/>
            <a:ext cx="2011680" cy="369887"/>
          </a:xfrm>
        </p:spPr>
        <p:txBody>
          <a:bodyPr>
            <a:normAutofit/>
          </a:bodyPr>
          <a:lstStyle/>
          <a:p>
            <a:r>
              <a:rPr lang="en-US"/>
              <a:t>Kathleen Donovan</a:t>
            </a:r>
          </a:p>
        </p:txBody>
      </p:sp>
      <p:sp>
        <p:nvSpPr>
          <p:cNvPr id="8" name="Text Placeholder 7"/>
          <p:cNvSpPr>
            <a:spLocks noGrp="1"/>
          </p:cNvSpPr>
          <p:nvPr>
            <p:ph type="body" sz="quarter" idx="26"/>
          </p:nvPr>
        </p:nvSpPr>
        <p:spPr>
          <a:xfrm>
            <a:off x="3314700" y="4015807"/>
            <a:ext cx="2011680" cy="2148840"/>
          </a:xfrm>
        </p:spPr>
        <p:txBody>
          <a:bodyPr/>
          <a:lstStyle/>
          <a:p>
            <a:r>
              <a:rPr lang="en-US"/>
              <a:t>Parent Resource Coordinator</a:t>
            </a:r>
          </a:p>
          <a:p>
            <a:r>
              <a:rPr lang="en-US"/>
              <a:t>Arlington, VA Public Schools</a:t>
            </a:r>
          </a:p>
        </p:txBody>
      </p:sp>
      <p:pic>
        <p:nvPicPr>
          <p:cNvPr id="32" name="Picture Placeholder 31" descr="Gina Argotti">
            <a:extLst>
              <a:ext uri="{FF2B5EF4-FFF2-40B4-BE49-F238E27FC236}">
                <a16:creationId xmlns:a16="http://schemas.microsoft.com/office/drawing/2014/main" id="{3E410C7F-E0FB-D1F6-4E6F-B785EDFCF1F7}"/>
              </a:ext>
            </a:extLst>
          </p:cNvPr>
          <p:cNvPicPr>
            <a:picLocks noGrp="1" noChangeAspect="1"/>
          </p:cNvPicPr>
          <p:nvPr>
            <p:ph type="pic" sz="quarter" idx="27"/>
          </p:nvPr>
        </p:nvPicPr>
        <p:blipFill>
          <a:blip r:embed="rId5">
            <a:extLst>
              <a:ext uri="{28A0092B-C50C-407E-A947-70E740481C1C}">
                <a14:useLocalDpi xmlns:a14="http://schemas.microsoft.com/office/drawing/2010/main" val="0"/>
              </a:ext>
            </a:extLst>
          </a:blip>
          <a:srcRect/>
          <a:stretch>
            <a:fillRect/>
          </a:stretch>
        </p:blipFill>
        <p:spPr>
          <a:xfrm>
            <a:off x="6306701" y="1558124"/>
            <a:ext cx="1828800" cy="1828800"/>
          </a:xfrm>
        </p:spPr>
      </p:pic>
      <p:sp>
        <p:nvSpPr>
          <p:cNvPr id="10" name="Text Placeholder 9"/>
          <p:cNvSpPr>
            <a:spLocks noGrp="1"/>
          </p:cNvSpPr>
          <p:nvPr>
            <p:ph type="body" sz="quarter" idx="28"/>
          </p:nvPr>
        </p:nvSpPr>
        <p:spPr>
          <a:xfrm>
            <a:off x="6213944" y="3428337"/>
            <a:ext cx="2011680" cy="369887"/>
          </a:xfrm>
        </p:spPr>
        <p:txBody>
          <a:bodyPr/>
          <a:lstStyle/>
          <a:p>
            <a:r>
              <a:rPr lang="en-US"/>
              <a:t>Gina </a:t>
            </a:r>
            <a:r>
              <a:rPr lang="en-US" err="1"/>
              <a:t>Argotti</a:t>
            </a:r>
            <a:endParaRPr lang="en-US"/>
          </a:p>
        </p:txBody>
      </p:sp>
      <p:sp>
        <p:nvSpPr>
          <p:cNvPr id="11" name="Text Placeholder 10"/>
          <p:cNvSpPr>
            <a:spLocks noGrp="1"/>
          </p:cNvSpPr>
          <p:nvPr>
            <p:ph type="body" sz="quarter" idx="29"/>
          </p:nvPr>
        </p:nvSpPr>
        <p:spPr>
          <a:xfrm>
            <a:off x="6305053" y="4015807"/>
            <a:ext cx="2011680" cy="2148840"/>
          </a:xfrm>
        </p:spPr>
        <p:txBody>
          <a:bodyPr/>
          <a:lstStyle/>
          <a:p>
            <a:r>
              <a:rPr lang="en-US"/>
              <a:t>Parent Leader</a:t>
            </a:r>
          </a:p>
          <a:p>
            <a:r>
              <a:rPr lang="en-US"/>
              <a:t>Arlington, VA Public Schools</a:t>
            </a:r>
          </a:p>
        </p:txBody>
      </p:sp>
      <p:pic>
        <p:nvPicPr>
          <p:cNvPr id="24" name="Picture Placeholder 19">
            <a:extLst>
              <a:ext uri="{FF2B5EF4-FFF2-40B4-BE49-F238E27FC236}">
                <a16:creationId xmlns:a16="http://schemas.microsoft.com/office/drawing/2014/main" id="{45D56F30-188B-4B8F-B350-93F76B66CA45}"/>
              </a:ext>
              <a:ext uri="{C183D7F6-B498-43B3-948B-1728B52AA6E4}">
                <adec:decorative xmlns:adec="http://schemas.microsoft.com/office/drawing/2017/decorative" val="1"/>
              </a:ext>
            </a:extLst>
          </p:cNvPr>
          <p:cNvPicPr>
            <a:picLocks noGrp="1" noChangeAspect="1"/>
          </p:cNvPicPr>
          <p:nvPr>
            <p:ph type="pic" sz="quarter" idx="30"/>
          </p:nvPr>
        </p:nvPicPr>
        <p:blipFill>
          <a:blip r:embed="rId6">
            <a:extLst>
              <a:ext uri="{28A0092B-C50C-407E-A947-70E740481C1C}">
                <a14:useLocalDpi xmlns:a14="http://schemas.microsoft.com/office/drawing/2010/main" val="0"/>
              </a:ext>
            </a:extLst>
          </a:blip>
          <a:srcRect/>
          <a:stretch/>
        </p:blipFill>
        <p:spPr>
          <a:xfrm>
            <a:off x="9204629" y="1558124"/>
            <a:ext cx="1828800" cy="1828800"/>
          </a:xfrm>
        </p:spPr>
      </p:pic>
      <p:sp>
        <p:nvSpPr>
          <p:cNvPr id="13" name="Text Placeholder 12"/>
          <p:cNvSpPr>
            <a:spLocks noGrp="1"/>
          </p:cNvSpPr>
          <p:nvPr>
            <p:ph type="body" sz="quarter" idx="31"/>
          </p:nvPr>
        </p:nvSpPr>
        <p:spPr>
          <a:xfrm>
            <a:off x="9113189" y="3386924"/>
            <a:ext cx="2011680" cy="457518"/>
          </a:xfrm>
        </p:spPr>
        <p:txBody>
          <a:bodyPr>
            <a:noAutofit/>
          </a:bodyPr>
          <a:lstStyle/>
          <a:p>
            <a:r>
              <a:rPr lang="en-US"/>
              <a:t>Monica Lozano </a:t>
            </a:r>
          </a:p>
          <a:p>
            <a:r>
              <a:rPr lang="en-US"/>
              <a:t>Caldera</a:t>
            </a:r>
          </a:p>
        </p:txBody>
      </p:sp>
      <p:sp>
        <p:nvSpPr>
          <p:cNvPr id="14" name="Text Placeholder 13"/>
          <p:cNvSpPr>
            <a:spLocks noGrp="1"/>
          </p:cNvSpPr>
          <p:nvPr>
            <p:ph type="body" sz="quarter" idx="32"/>
          </p:nvPr>
        </p:nvSpPr>
        <p:spPr>
          <a:xfrm>
            <a:off x="9113189" y="4015807"/>
            <a:ext cx="2011680" cy="2148840"/>
          </a:xfrm>
        </p:spPr>
        <p:txBody>
          <a:bodyPr/>
          <a:lstStyle/>
          <a:p>
            <a:r>
              <a:rPr lang="en-US"/>
              <a:t>Diversity, Equity, and Inclusion Coordinator</a:t>
            </a:r>
          </a:p>
          <a:p>
            <a:r>
              <a:rPr lang="en-US"/>
              <a:t>Arlington, VA Public Schools</a:t>
            </a:r>
          </a:p>
        </p:txBody>
      </p:sp>
      <p:sp>
        <p:nvSpPr>
          <p:cNvPr id="18" name="Slide Number Placeholder 17"/>
          <p:cNvSpPr>
            <a:spLocks noGrp="1"/>
          </p:cNvSpPr>
          <p:nvPr>
            <p:ph type="sldNum" sz="quarter" idx="10"/>
          </p:nvPr>
        </p:nvSpPr>
        <p:spPr/>
        <p:txBody>
          <a:bodyPr/>
          <a:lstStyle/>
          <a:p>
            <a:fld id="{99A20822-4A49-4D36-86E3-300BA48D3F00}" type="slidenum">
              <a:rPr lang="en-US" smtClean="0"/>
              <a:pPr/>
              <a:t>2</a:t>
            </a:fld>
            <a:endParaRPr lang="en-US"/>
          </a:p>
        </p:txBody>
      </p:sp>
    </p:spTree>
    <p:extLst>
      <p:ext uri="{BB962C8B-B14F-4D97-AF65-F5344CB8AC3E}">
        <p14:creationId xmlns:p14="http://schemas.microsoft.com/office/powerpoint/2010/main" val="100703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gfe9295fe70_0_10"/>
          <p:cNvSpPr txBox="1">
            <a:spLocks noGrp="1"/>
          </p:cNvSpPr>
          <p:nvPr>
            <p:ph type="title"/>
          </p:nvPr>
        </p:nvSpPr>
        <p:spPr>
          <a:xfrm>
            <a:off x="3704020" y="33000"/>
            <a:ext cx="8220000" cy="766200"/>
          </a:xfrm>
          <a:prstGeom prst="rect">
            <a:avLst/>
          </a:prstGeom>
          <a:noFill/>
          <a:ln>
            <a:noFill/>
          </a:ln>
        </p:spPr>
        <p:txBody>
          <a:bodyPr spcFirstLastPara="1" wrap="square" lIns="91425" tIns="91425" rIns="91425" bIns="91425" anchor="ctr" anchorCtr="0">
            <a:noAutofit/>
          </a:bodyPr>
          <a:lstStyle/>
          <a:p>
            <a:r>
              <a:rPr lang="en-US"/>
              <a:t>Episode 4: </a:t>
            </a:r>
            <a:r>
              <a:rPr lang="en-US" i="1"/>
              <a:t>How do we cope with this news? </a:t>
            </a:r>
            <a:endParaRPr i="1"/>
          </a:p>
        </p:txBody>
      </p:sp>
      <p:pic>
        <p:nvPicPr>
          <p:cNvPr id="225" name="Google Shape;225;gfe9295fe70_0_10" descr="Two adults looking over papers at home"/>
          <p:cNvPicPr preferRelativeResize="0"/>
          <p:nvPr/>
        </p:nvPicPr>
        <p:blipFill rotWithShape="1">
          <a:blip r:embed="rId3">
            <a:alphaModFix/>
          </a:blip>
          <a:srcRect l="-3889" t="13040" r="3889" b="-13039"/>
          <a:stretch/>
        </p:blipFill>
        <p:spPr>
          <a:xfrm>
            <a:off x="1695275" y="1033466"/>
            <a:ext cx="4396850" cy="2843296"/>
          </a:xfrm>
          <a:prstGeom prst="rect">
            <a:avLst/>
          </a:prstGeom>
          <a:noFill/>
          <a:ln>
            <a:noFill/>
          </a:ln>
        </p:spPr>
      </p:pic>
      <p:pic>
        <p:nvPicPr>
          <p:cNvPr id="227" name="Google Shape;227;gfe9295fe70_0_10" descr="A woman speaking"/>
          <p:cNvPicPr preferRelativeResize="0"/>
          <p:nvPr/>
        </p:nvPicPr>
        <p:blipFill rotWithShape="1">
          <a:blip r:embed="rId4">
            <a:alphaModFix/>
          </a:blip>
          <a:srcRect b="12372"/>
          <a:stretch/>
        </p:blipFill>
        <p:spPr>
          <a:xfrm>
            <a:off x="6364750" y="985350"/>
            <a:ext cx="4057200" cy="2519850"/>
          </a:xfrm>
          <a:prstGeom prst="rect">
            <a:avLst/>
          </a:prstGeom>
          <a:noFill/>
          <a:ln>
            <a:noFill/>
          </a:ln>
        </p:spPr>
      </p:pic>
      <p:pic>
        <p:nvPicPr>
          <p:cNvPr id="226" name="Google Shape;226;gfe9295fe70_0_10" descr="Two adults discussing over  a piece of paper"/>
          <p:cNvPicPr preferRelativeResize="0"/>
          <p:nvPr/>
        </p:nvPicPr>
        <p:blipFill rotWithShape="1">
          <a:blip r:embed="rId5">
            <a:alphaModFix/>
          </a:blip>
          <a:srcRect/>
          <a:stretch/>
        </p:blipFill>
        <p:spPr>
          <a:xfrm>
            <a:off x="1977075" y="3953426"/>
            <a:ext cx="4115050" cy="2187875"/>
          </a:xfrm>
          <a:prstGeom prst="rect">
            <a:avLst/>
          </a:prstGeom>
          <a:noFill/>
          <a:ln>
            <a:noFill/>
          </a:ln>
        </p:spPr>
      </p:pic>
      <p:pic>
        <p:nvPicPr>
          <p:cNvPr id="224" name="Google Shape;224;gfe9295fe70_0_10" descr="Four adults talking at home"/>
          <p:cNvPicPr preferRelativeResize="0"/>
          <p:nvPr/>
        </p:nvPicPr>
        <p:blipFill rotWithShape="1">
          <a:blip r:embed="rId6">
            <a:alphaModFix/>
          </a:blip>
          <a:srcRect/>
          <a:stretch/>
        </p:blipFill>
        <p:spPr>
          <a:xfrm>
            <a:off x="6364750" y="3953426"/>
            <a:ext cx="4115050" cy="2187875"/>
          </a:xfrm>
          <a:prstGeom prst="rect">
            <a:avLst/>
          </a:prstGeom>
          <a:noFill/>
          <a:ln>
            <a:noFill/>
          </a:ln>
        </p:spPr>
      </p:pic>
      <p:sp>
        <p:nvSpPr>
          <p:cNvPr id="222" name="Google Shape;222;gfe9295fe70_0_10"/>
          <p:cNvSpPr txBox="1">
            <a:spLocks noGrp="1"/>
          </p:cNvSpPr>
          <p:nvPr>
            <p:ph type="sldNum" idx="12"/>
          </p:nvPr>
        </p:nvSpPr>
        <p:spPr>
          <a:xfrm>
            <a:off x="9915236" y="6553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20</a:t>
            </a:fld>
            <a:endParaRPr kern="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gfe9295fe70_0_0"/>
          <p:cNvSpPr txBox="1">
            <a:spLocks noGrp="1"/>
          </p:cNvSpPr>
          <p:nvPr>
            <p:ph type="title"/>
          </p:nvPr>
        </p:nvSpPr>
        <p:spPr>
          <a:xfrm>
            <a:off x="4678718" y="101713"/>
            <a:ext cx="7873500" cy="766200"/>
          </a:xfrm>
          <a:prstGeom prst="rect">
            <a:avLst/>
          </a:prstGeom>
          <a:noFill/>
          <a:ln>
            <a:noFill/>
          </a:ln>
        </p:spPr>
        <p:txBody>
          <a:bodyPr spcFirstLastPara="1" wrap="square" lIns="91425" tIns="91425" rIns="91425" bIns="91425" anchor="ctr" anchorCtr="0">
            <a:noAutofit/>
          </a:bodyPr>
          <a:lstStyle/>
          <a:p>
            <a:r>
              <a:rPr lang="en-US"/>
              <a:t>Episode 5: </a:t>
            </a:r>
            <a:r>
              <a:rPr lang="en-US" i="1"/>
              <a:t>What If We Disagree? </a:t>
            </a:r>
            <a:endParaRPr i="1"/>
          </a:p>
        </p:txBody>
      </p:sp>
      <p:pic>
        <p:nvPicPr>
          <p:cNvPr id="235" name="Google Shape;235;gfe9295fe70_0_0" descr="Six adults have a meeting in a school room"/>
          <p:cNvPicPr preferRelativeResize="0"/>
          <p:nvPr/>
        </p:nvPicPr>
        <p:blipFill rotWithShape="1">
          <a:blip r:embed="rId3">
            <a:alphaModFix/>
          </a:blip>
          <a:srcRect/>
          <a:stretch/>
        </p:blipFill>
        <p:spPr>
          <a:xfrm>
            <a:off x="1835876" y="1086850"/>
            <a:ext cx="3984275" cy="2162200"/>
          </a:xfrm>
          <a:prstGeom prst="rect">
            <a:avLst/>
          </a:prstGeom>
          <a:noFill/>
          <a:ln>
            <a:noFill/>
          </a:ln>
        </p:spPr>
      </p:pic>
      <p:pic>
        <p:nvPicPr>
          <p:cNvPr id="238" name="Google Shape;238;gfe9295fe70_0_0" descr="Four adults talk on a couch at home"/>
          <p:cNvPicPr preferRelativeResize="0"/>
          <p:nvPr/>
        </p:nvPicPr>
        <p:blipFill rotWithShape="1">
          <a:blip r:embed="rId4">
            <a:alphaModFix/>
          </a:blip>
          <a:srcRect/>
          <a:stretch/>
        </p:blipFill>
        <p:spPr>
          <a:xfrm>
            <a:off x="6196914" y="1027588"/>
            <a:ext cx="3984286" cy="2221462"/>
          </a:xfrm>
          <a:prstGeom prst="rect">
            <a:avLst/>
          </a:prstGeom>
          <a:noFill/>
          <a:ln>
            <a:noFill/>
          </a:ln>
        </p:spPr>
      </p:pic>
      <p:pic>
        <p:nvPicPr>
          <p:cNvPr id="236" name="Google Shape;236;gfe9295fe70_0_0" descr="A woman works on papers at a table"/>
          <p:cNvPicPr preferRelativeResize="0"/>
          <p:nvPr/>
        </p:nvPicPr>
        <p:blipFill rotWithShape="1">
          <a:blip r:embed="rId5">
            <a:alphaModFix/>
          </a:blip>
          <a:srcRect/>
          <a:stretch/>
        </p:blipFill>
        <p:spPr>
          <a:xfrm>
            <a:off x="1968551" y="3568400"/>
            <a:ext cx="3851601" cy="2726476"/>
          </a:xfrm>
          <a:prstGeom prst="rect">
            <a:avLst/>
          </a:prstGeom>
          <a:noFill/>
          <a:ln>
            <a:noFill/>
          </a:ln>
        </p:spPr>
      </p:pic>
      <p:pic>
        <p:nvPicPr>
          <p:cNvPr id="237" name="Google Shape;237;gfe9295fe70_0_0" descr="Two women smile as they speak on a bench"/>
          <p:cNvPicPr preferRelativeResize="0"/>
          <p:nvPr/>
        </p:nvPicPr>
        <p:blipFill rotWithShape="1">
          <a:blip r:embed="rId6">
            <a:alphaModFix/>
          </a:blip>
          <a:srcRect/>
          <a:stretch/>
        </p:blipFill>
        <p:spPr>
          <a:xfrm>
            <a:off x="6196926" y="3443676"/>
            <a:ext cx="3984275" cy="2957125"/>
          </a:xfrm>
          <a:prstGeom prst="rect">
            <a:avLst/>
          </a:prstGeom>
          <a:noFill/>
          <a:ln>
            <a:noFill/>
          </a:ln>
        </p:spPr>
      </p:pic>
      <p:sp>
        <p:nvSpPr>
          <p:cNvPr id="233" name="Google Shape;233;gfe9295fe70_0_0"/>
          <p:cNvSpPr txBox="1">
            <a:spLocks noGrp="1"/>
          </p:cNvSpPr>
          <p:nvPr>
            <p:ph type="sldNum" idx="12"/>
          </p:nvPr>
        </p:nvSpPr>
        <p:spPr>
          <a:xfrm>
            <a:off x="9933709" y="6586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21</a:t>
            </a:fld>
            <a:endParaRPr kern="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6" name="Google Shape;246;g25a6c2fd82e_0_136"/>
          <p:cNvSpPr txBox="1">
            <a:spLocks noGrp="1"/>
          </p:cNvSpPr>
          <p:nvPr>
            <p:ph type="title"/>
          </p:nvPr>
        </p:nvSpPr>
        <p:spPr>
          <a:xfrm>
            <a:off x="9383550" y="107301"/>
            <a:ext cx="2264100" cy="685800"/>
          </a:xfrm>
          <a:prstGeom prst="rect">
            <a:avLst/>
          </a:prstGeom>
          <a:noFill/>
          <a:ln>
            <a:noFill/>
          </a:ln>
        </p:spPr>
        <p:txBody>
          <a:bodyPr spcFirstLastPara="1" wrap="square" lIns="91425" tIns="91425" rIns="91425" bIns="91425" anchor="ctr" anchorCtr="0">
            <a:noAutofit/>
          </a:bodyPr>
          <a:lstStyle/>
          <a:p>
            <a:r>
              <a:rPr lang="en-US"/>
              <a:t>Reflections</a:t>
            </a:r>
            <a:endParaRPr/>
          </a:p>
        </p:txBody>
      </p:sp>
      <p:pic>
        <p:nvPicPr>
          <p:cNvPr id="250" name="Google Shape;250;g25a6c2fd82e_0_136" descr="A man and woman stand outside of the &quot;Arlington Public School&quot; Welcome Center"/>
          <p:cNvPicPr preferRelativeResize="0"/>
          <p:nvPr/>
        </p:nvPicPr>
        <p:blipFill rotWithShape="1">
          <a:blip r:embed="rId3">
            <a:alphaModFix/>
          </a:blip>
          <a:srcRect/>
          <a:stretch/>
        </p:blipFill>
        <p:spPr>
          <a:xfrm>
            <a:off x="1981196" y="1031750"/>
            <a:ext cx="4366329" cy="2450100"/>
          </a:xfrm>
          <a:prstGeom prst="rect">
            <a:avLst/>
          </a:prstGeom>
          <a:noFill/>
          <a:ln>
            <a:noFill/>
          </a:ln>
        </p:spPr>
      </p:pic>
      <p:sp>
        <p:nvSpPr>
          <p:cNvPr id="244" name="Google Shape;244;g25a6c2fd82e_0_136">
            <a:extLst>
              <a:ext uri="{C183D7F6-B498-43B3-948B-1728B52AA6E4}">
                <adec:decorative xmlns:adec="http://schemas.microsoft.com/office/drawing/2017/decorative" val="1"/>
              </a:ext>
            </a:extLst>
          </p:cNvPr>
          <p:cNvSpPr txBox="1">
            <a:spLocks noGrp="1"/>
          </p:cNvSpPr>
          <p:nvPr>
            <p:ph type="body" idx="1"/>
          </p:nvPr>
        </p:nvSpPr>
        <p:spPr>
          <a:xfrm>
            <a:off x="1981200" y="1250425"/>
            <a:ext cx="8534400" cy="5230800"/>
          </a:xfrm>
          <a:prstGeom prst="rect">
            <a:avLst/>
          </a:prstGeom>
          <a:noFill/>
          <a:ln>
            <a:noFill/>
          </a:ln>
        </p:spPr>
        <p:txBody>
          <a:bodyPr spcFirstLastPara="1" wrap="square" lIns="91425" tIns="91425" rIns="91425" bIns="91425" anchor="t" anchorCtr="0">
            <a:noAutofit/>
          </a:bodyPr>
          <a:lstStyle/>
          <a:p>
            <a:pPr marL="2743200" indent="0">
              <a:buNone/>
            </a:pPr>
            <a:endParaRPr b="1"/>
          </a:p>
          <a:p>
            <a:pPr marL="2743200" indent="0">
              <a:buNone/>
            </a:pPr>
            <a:endParaRPr b="1"/>
          </a:p>
          <a:p>
            <a:pPr marL="0" indent="0">
              <a:buNone/>
            </a:pPr>
            <a:endParaRPr i="1"/>
          </a:p>
          <a:p>
            <a:pPr marL="0" indent="0">
              <a:buNone/>
            </a:pPr>
            <a:endParaRPr i="1"/>
          </a:p>
        </p:txBody>
      </p:sp>
      <p:pic>
        <p:nvPicPr>
          <p:cNvPr id="249" name="Google Shape;249;g25a6c2fd82e_0_136" descr="A man and woman in a school room"/>
          <p:cNvPicPr preferRelativeResize="0"/>
          <p:nvPr/>
        </p:nvPicPr>
        <p:blipFill rotWithShape="1">
          <a:blip r:embed="rId4">
            <a:alphaModFix/>
          </a:blip>
          <a:srcRect/>
          <a:stretch/>
        </p:blipFill>
        <p:spPr>
          <a:xfrm>
            <a:off x="6894975" y="1031751"/>
            <a:ext cx="3475400" cy="2450107"/>
          </a:xfrm>
          <a:prstGeom prst="rect">
            <a:avLst/>
          </a:prstGeom>
          <a:noFill/>
          <a:ln>
            <a:noFill/>
          </a:ln>
        </p:spPr>
      </p:pic>
      <p:pic>
        <p:nvPicPr>
          <p:cNvPr id="248" name="Google Shape;248;g25a6c2fd82e_0_136" descr="A man and a woman shake hands while another woman sits with them"/>
          <p:cNvPicPr preferRelativeResize="0"/>
          <p:nvPr/>
        </p:nvPicPr>
        <p:blipFill rotWithShape="1">
          <a:blip r:embed="rId5">
            <a:alphaModFix/>
          </a:blip>
          <a:srcRect/>
          <a:stretch/>
        </p:blipFill>
        <p:spPr>
          <a:xfrm>
            <a:off x="1981201" y="3726300"/>
            <a:ext cx="4366325" cy="2226706"/>
          </a:xfrm>
          <a:prstGeom prst="rect">
            <a:avLst/>
          </a:prstGeom>
          <a:noFill/>
          <a:ln>
            <a:noFill/>
          </a:ln>
        </p:spPr>
      </p:pic>
      <p:pic>
        <p:nvPicPr>
          <p:cNvPr id="247" name="Google Shape;247;g25a6c2fd82e_0_136" descr="Guide to special ed resources in Spanish"/>
          <p:cNvPicPr preferRelativeResize="0"/>
          <p:nvPr/>
        </p:nvPicPr>
        <p:blipFill rotWithShape="1">
          <a:blip r:embed="rId6">
            <a:alphaModFix/>
          </a:blip>
          <a:srcRect b="-10035"/>
          <a:stretch/>
        </p:blipFill>
        <p:spPr>
          <a:xfrm>
            <a:off x="6894976" y="3792475"/>
            <a:ext cx="3475399" cy="2450100"/>
          </a:xfrm>
          <a:prstGeom prst="rect">
            <a:avLst/>
          </a:prstGeom>
          <a:noFill/>
          <a:ln>
            <a:noFill/>
          </a:ln>
        </p:spPr>
      </p:pic>
      <p:sp>
        <p:nvSpPr>
          <p:cNvPr id="245" name="Google Shape;245;g25a6c2fd82e_0_136"/>
          <p:cNvSpPr txBox="1">
            <a:spLocks noGrp="1"/>
          </p:cNvSpPr>
          <p:nvPr>
            <p:ph type="sldNum" idx="12"/>
          </p:nvPr>
        </p:nvSpPr>
        <p:spPr>
          <a:xfrm>
            <a:off x="9739746" y="654707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22</a:t>
            </a:fld>
            <a:endParaRPr kern="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7"/>
          <p:cNvSpPr txBox="1">
            <a:spLocks noGrp="1"/>
          </p:cNvSpPr>
          <p:nvPr>
            <p:ph type="title"/>
          </p:nvPr>
        </p:nvSpPr>
        <p:spPr>
          <a:xfrm>
            <a:off x="3994274" y="219252"/>
            <a:ext cx="7817700" cy="685800"/>
          </a:xfrm>
          <a:prstGeom prst="rect">
            <a:avLst/>
          </a:prstGeom>
          <a:noFill/>
          <a:ln>
            <a:noFill/>
          </a:ln>
        </p:spPr>
        <p:txBody>
          <a:bodyPr spcFirstLastPara="1" wrap="square" lIns="91425" tIns="91425" rIns="91425" bIns="91425" anchor="ctr" anchorCtr="0">
            <a:noAutofit/>
          </a:bodyPr>
          <a:lstStyle/>
          <a:p>
            <a:r>
              <a:rPr lang="en-US"/>
              <a:t>                        Ideas for Using the </a:t>
            </a:r>
            <a:r>
              <a:rPr lang="en-US" err="1"/>
              <a:t>Novela</a:t>
            </a:r>
            <a:r>
              <a:rPr lang="en-US"/>
              <a:t> </a:t>
            </a:r>
            <a:endParaRPr/>
          </a:p>
        </p:txBody>
      </p:sp>
      <p:pic>
        <p:nvPicPr>
          <p:cNvPr id="259" name="Google Shape;259;p17" descr="Two women present a poster to a group of people in a classroom"/>
          <p:cNvPicPr preferRelativeResize="0"/>
          <p:nvPr/>
        </p:nvPicPr>
        <p:blipFill rotWithShape="1">
          <a:blip r:embed="rId3">
            <a:alphaModFix/>
          </a:blip>
          <a:srcRect l="19766" r="19766"/>
          <a:stretch/>
        </p:blipFill>
        <p:spPr>
          <a:xfrm>
            <a:off x="1152321" y="1041507"/>
            <a:ext cx="4132198" cy="5125482"/>
          </a:xfrm>
          <a:prstGeom prst="rect">
            <a:avLst/>
          </a:prstGeom>
          <a:noFill/>
          <a:ln>
            <a:noFill/>
          </a:ln>
        </p:spPr>
      </p:pic>
      <p:sp>
        <p:nvSpPr>
          <p:cNvPr id="256" name="Google Shape;256;p17"/>
          <p:cNvSpPr txBox="1">
            <a:spLocks noGrp="1"/>
          </p:cNvSpPr>
          <p:nvPr>
            <p:ph type="body" idx="1"/>
          </p:nvPr>
        </p:nvSpPr>
        <p:spPr>
          <a:xfrm>
            <a:off x="5763491" y="1255548"/>
            <a:ext cx="5698835" cy="4988234"/>
          </a:xfrm>
          <a:prstGeom prst="rect">
            <a:avLst/>
          </a:prstGeom>
          <a:noFill/>
          <a:ln>
            <a:noFill/>
          </a:ln>
        </p:spPr>
        <p:txBody>
          <a:bodyPr spcFirstLastPara="1" wrap="square" lIns="91425" tIns="91425" rIns="91425" bIns="91425" anchor="t" anchorCtr="0">
            <a:noAutofit/>
          </a:bodyPr>
          <a:lstStyle/>
          <a:p>
            <a:r>
              <a:rPr lang="en-US"/>
              <a:t>Independent web-based learning</a:t>
            </a:r>
            <a:br>
              <a:rPr lang="en-US"/>
            </a:br>
            <a:endParaRPr/>
          </a:p>
          <a:p>
            <a:r>
              <a:rPr lang="en-US"/>
              <a:t>Face to face sessions with families</a:t>
            </a:r>
            <a:br>
              <a:rPr lang="en-US"/>
            </a:br>
            <a:endParaRPr/>
          </a:p>
          <a:p>
            <a:r>
              <a:rPr lang="en-US"/>
              <a:t>Staff professional learning sessions</a:t>
            </a:r>
            <a:endParaRPr/>
          </a:p>
          <a:p>
            <a:pPr indent="0">
              <a:buNone/>
            </a:pPr>
            <a:endParaRPr/>
          </a:p>
          <a:p>
            <a:pPr indent="-228600">
              <a:buNone/>
            </a:pPr>
            <a:endParaRPr/>
          </a:p>
        </p:txBody>
      </p:sp>
      <p:sp>
        <p:nvSpPr>
          <p:cNvPr id="257" name="Google Shape;257;p17"/>
          <p:cNvSpPr txBox="1">
            <a:spLocks noGrp="1"/>
          </p:cNvSpPr>
          <p:nvPr>
            <p:ph type="sldNum" idx="12"/>
          </p:nvPr>
        </p:nvSpPr>
        <p:spPr>
          <a:xfrm>
            <a:off x="9841345" y="6502848"/>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23</a:t>
            </a:fld>
            <a:endParaRPr kern="0">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7" name="Google Shape;267;g13009494ce8_0_7"/>
          <p:cNvSpPr txBox="1">
            <a:spLocks noGrp="1"/>
          </p:cNvSpPr>
          <p:nvPr>
            <p:ph type="title"/>
          </p:nvPr>
        </p:nvSpPr>
        <p:spPr>
          <a:xfrm>
            <a:off x="1719600" y="59475"/>
            <a:ext cx="10472400" cy="813600"/>
          </a:xfrm>
          <a:prstGeom prst="rect">
            <a:avLst/>
          </a:prstGeom>
          <a:noFill/>
          <a:ln>
            <a:noFill/>
          </a:ln>
        </p:spPr>
        <p:txBody>
          <a:bodyPr spcFirstLastPara="1" wrap="square" lIns="91425" tIns="91425" rIns="91425" bIns="91425" anchor="ctr" anchorCtr="0">
            <a:noAutofit/>
          </a:bodyPr>
          <a:lstStyle/>
          <a:p>
            <a:r>
              <a:rPr lang="en-US"/>
              <a:t>                             Sample Parent Session Experience</a:t>
            </a:r>
            <a:endParaRPr/>
          </a:p>
        </p:txBody>
      </p:sp>
      <p:sp>
        <p:nvSpPr>
          <p:cNvPr id="265" name="Google Shape;265;g13009494ce8_0_7"/>
          <p:cNvSpPr txBox="1">
            <a:spLocks noGrp="1"/>
          </p:cNvSpPr>
          <p:nvPr>
            <p:ph type="body" idx="1"/>
          </p:nvPr>
        </p:nvSpPr>
        <p:spPr>
          <a:xfrm>
            <a:off x="1348509" y="975225"/>
            <a:ext cx="9106666" cy="5416500"/>
          </a:xfrm>
          <a:prstGeom prst="rect">
            <a:avLst/>
          </a:prstGeom>
          <a:noFill/>
          <a:ln>
            <a:noFill/>
          </a:ln>
        </p:spPr>
        <p:txBody>
          <a:bodyPr spcFirstLastPara="1" wrap="square" lIns="91425" tIns="91425" rIns="91425" bIns="91425" anchor="t" anchorCtr="0">
            <a:noAutofit/>
          </a:bodyPr>
          <a:lstStyle/>
          <a:p>
            <a:pPr marL="0" indent="0">
              <a:spcBef>
                <a:spcPts val="600"/>
              </a:spcBef>
              <a:buNone/>
            </a:pPr>
            <a:endParaRPr sz="3000">
              <a:solidFill>
                <a:srgbClr val="000000"/>
              </a:solidFill>
            </a:endParaRPr>
          </a:p>
          <a:p>
            <a:pPr indent="0">
              <a:spcBef>
                <a:spcPts val="600"/>
              </a:spcBef>
              <a:buNone/>
            </a:pPr>
            <a:endParaRPr sz="3000">
              <a:solidFill>
                <a:srgbClr val="000000"/>
              </a:solidFill>
            </a:endParaRPr>
          </a:p>
          <a:p>
            <a:pPr indent="-419100">
              <a:spcBef>
                <a:spcPts val="600"/>
              </a:spcBef>
              <a:buClr>
                <a:srgbClr val="000000"/>
              </a:buClr>
              <a:buSzPts val="3000"/>
              <a:buChar char="●"/>
            </a:pPr>
            <a:r>
              <a:rPr lang="en-US" sz="3000">
                <a:solidFill>
                  <a:srgbClr val="000000"/>
                </a:solidFill>
              </a:rPr>
              <a:t>The roles of Student Support Team Members</a:t>
            </a:r>
            <a:endParaRPr sz="3000">
              <a:solidFill>
                <a:srgbClr val="000000"/>
              </a:solidFill>
            </a:endParaRPr>
          </a:p>
          <a:p>
            <a:pPr lvl="1" indent="-419100">
              <a:spcBef>
                <a:spcPts val="600"/>
              </a:spcBef>
              <a:buClr>
                <a:srgbClr val="000000"/>
              </a:buClr>
              <a:buSzPts val="3000"/>
            </a:pPr>
            <a:r>
              <a:rPr lang="en-US" sz="3000">
                <a:solidFill>
                  <a:srgbClr val="000000"/>
                </a:solidFill>
              </a:rPr>
              <a:t>Matching activity</a:t>
            </a:r>
            <a:endParaRPr sz="3000">
              <a:solidFill>
                <a:srgbClr val="000000"/>
              </a:solidFill>
            </a:endParaRPr>
          </a:p>
          <a:p>
            <a:pPr marL="0" indent="0">
              <a:lnSpc>
                <a:spcPct val="120000"/>
              </a:lnSpc>
              <a:spcBef>
                <a:spcPts val="600"/>
              </a:spcBef>
              <a:buNone/>
            </a:pPr>
            <a:endParaRPr sz="2400">
              <a:solidFill>
                <a:srgbClr val="000000"/>
              </a:solidFill>
            </a:endParaRPr>
          </a:p>
        </p:txBody>
      </p:sp>
      <p:pic>
        <p:nvPicPr>
          <p:cNvPr id="268" name="Google Shape;268;g13009494ce8_0_7" descr="Roles of student support team members: student support coordinator, general education teacher, special education teacher, school psychologist, parent/guardian, administrator/LEA, school social work, others"/>
          <p:cNvPicPr preferRelativeResize="0"/>
          <p:nvPr/>
        </p:nvPicPr>
        <p:blipFill rotWithShape="1">
          <a:blip r:embed="rId3">
            <a:alphaModFix/>
          </a:blip>
          <a:srcRect/>
          <a:stretch/>
        </p:blipFill>
        <p:spPr>
          <a:xfrm>
            <a:off x="849745" y="3796452"/>
            <a:ext cx="10275505" cy="2086323"/>
          </a:xfrm>
          <a:prstGeom prst="rect">
            <a:avLst/>
          </a:prstGeom>
          <a:noFill/>
          <a:ln>
            <a:noFill/>
          </a:ln>
        </p:spPr>
      </p:pic>
      <p:sp>
        <p:nvSpPr>
          <p:cNvPr id="266" name="Google Shape;266;g13009494ce8_0_7"/>
          <p:cNvSpPr txBox="1">
            <a:spLocks noGrp="1"/>
          </p:cNvSpPr>
          <p:nvPr>
            <p:ph type="sldNum" idx="12"/>
          </p:nvPr>
        </p:nvSpPr>
        <p:spPr>
          <a:xfrm>
            <a:off x="9869055" y="6553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24</a:t>
            </a:fld>
            <a:endParaRPr kern="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6" name="Google Shape;276;g130d817fbb6_1_21"/>
          <p:cNvSpPr txBox="1">
            <a:spLocks noGrp="1"/>
          </p:cNvSpPr>
          <p:nvPr>
            <p:ph type="title"/>
          </p:nvPr>
        </p:nvSpPr>
        <p:spPr>
          <a:xfrm>
            <a:off x="1719600" y="-14254"/>
            <a:ext cx="10472400" cy="813600"/>
          </a:xfrm>
          <a:prstGeom prst="rect">
            <a:avLst/>
          </a:prstGeom>
          <a:noFill/>
          <a:ln>
            <a:noFill/>
          </a:ln>
        </p:spPr>
        <p:txBody>
          <a:bodyPr spcFirstLastPara="1" wrap="square" lIns="91425" tIns="91425" rIns="91425" bIns="91425" anchor="ctr" anchorCtr="0">
            <a:noAutofit/>
          </a:bodyPr>
          <a:lstStyle/>
          <a:p>
            <a:r>
              <a:rPr lang="en-US"/>
              <a:t>                             Sample Parent Session Experience</a:t>
            </a:r>
            <a:endParaRPr/>
          </a:p>
        </p:txBody>
      </p:sp>
      <p:sp>
        <p:nvSpPr>
          <p:cNvPr id="274" name="Google Shape;274;g130d817fbb6_1_21"/>
          <p:cNvSpPr txBox="1">
            <a:spLocks noGrp="1"/>
          </p:cNvSpPr>
          <p:nvPr>
            <p:ph type="body" idx="1"/>
          </p:nvPr>
        </p:nvSpPr>
        <p:spPr>
          <a:xfrm>
            <a:off x="1850150" y="544011"/>
            <a:ext cx="8665450" cy="5921444"/>
          </a:xfrm>
          <a:prstGeom prst="rect">
            <a:avLst/>
          </a:prstGeom>
          <a:noFill/>
          <a:ln>
            <a:noFill/>
          </a:ln>
          <a:effectLst>
            <a:reflection dist="38100" dir="5400000" fadeDir="5400012" sy="-100000" algn="bl" rotWithShape="0"/>
          </a:effectLst>
        </p:spPr>
        <p:txBody>
          <a:bodyPr spcFirstLastPara="1" wrap="square" lIns="91425" tIns="91425" rIns="91425" bIns="91425" anchor="t" anchorCtr="0">
            <a:noAutofit/>
          </a:bodyPr>
          <a:lstStyle/>
          <a:p>
            <a:pPr marL="0" indent="0">
              <a:spcBef>
                <a:spcPts val="600"/>
              </a:spcBef>
              <a:buNone/>
            </a:pPr>
            <a:endParaRPr sz="3000">
              <a:solidFill>
                <a:srgbClr val="000000"/>
              </a:solidFill>
            </a:endParaRPr>
          </a:p>
          <a:p>
            <a:pPr marL="0" indent="0">
              <a:spcBef>
                <a:spcPts val="600"/>
              </a:spcBef>
              <a:buNone/>
            </a:pPr>
            <a:r>
              <a:rPr lang="en-US" sz="3000">
                <a:solidFill>
                  <a:srgbClr val="000000"/>
                </a:solidFill>
              </a:rPr>
              <a:t>Roles of Student Support Team Members</a:t>
            </a:r>
            <a:endParaRPr sz="3000">
              <a:solidFill>
                <a:srgbClr val="000000"/>
              </a:solidFill>
            </a:endParaRPr>
          </a:p>
          <a:p>
            <a:pPr marL="0" indent="0">
              <a:spcBef>
                <a:spcPts val="600"/>
              </a:spcBef>
              <a:buNone/>
            </a:pPr>
            <a:endParaRPr sz="3000">
              <a:solidFill>
                <a:srgbClr val="000000"/>
              </a:solidFill>
            </a:endParaRPr>
          </a:p>
        </p:txBody>
      </p:sp>
      <p:pic>
        <p:nvPicPr>
          <p:cNvPr id="277" name="Google Shape;277;g130d817fbb6_1_21" descr="Various roles of different student support team members">
            <a:hlinkClick r:id="rId3"/>
          </p:cNvPr>
          <p:cNvPicPr preferRelativeResize="0"/>
          <p:nvPr/>
        </p:nvPicPr>
        <p:blipFill rotWithShape="1">
          <a:blip r:embed="rId4">
            <a:alphaModFix/>
          </a:blip>
          <a:srcRect/>
          <a:stretch/>
        </p:blipFill>
        <p:spPr>
          <a:xfrm>
            <a:off x="3334281" y="1916633"/>
            <a:ext cx="5247402" cy="4282605"/>
          </a:xfrm>
          <a:prstGeom prst="rect">
            <a:avLst/>
          </a:prstGeom>
          <a:noFill/>
          <a:ln>
            <a:noFill/>
          </a:ln>
        </p:spPr>
      </p:pic>
      <p:sp>
        <p:nvSpPr>
          <p:cNvPr id="275" name="Google Shape;275;g130d817fbb6_1_21"/>
          <p:cNvSpPr txBox="1">
            <a:spLocks noGrp="1"/>
          </p:cNvSpPr>
          <p:nvPr>
            <p:ph type="sldNum" idx="12"/>
          </p:nvPr>
        </p:nvSpPr>
        <p:spPr>
          <a:xfrm>
            <a:off x="9913367" y="6586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25</a:t>
            </a:fld>
            <a:endParaRPr kern="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5" name="Google Shape;285;g25a6c2fd82e_0_155"/>
          <p:cNvSpPr txBox="1">
            <a:spLocks noGrp="1"/>
          </p:cNvSpPr>
          <p:nvPr>
            <p:ph type="title"/>
          </p:nvPr>
        </p:nvSpPr>
        <p:spPr>
          <a:xfrm>
            <a:off x="1736850" y="59475"/>
            <a:ext cx="10679100" cy="813600"/>
          </a:xfrm>
          <a:prstGeom prst="rect">
            <a:avLst/>
          </a:prstGeom>
          <a:noFill/>
          <a:ln>
            <a:noFill/>
          </a:ln>
        </p:spPr>
        <p:txBody>
          <a:bodyPr spcFirstLastPara="1" wrap="square" lIns="91425" tIns="91425" rIns="91425" bIns="91425" anchor="ctr" anchorCtr="0">
            <a:noAutofit/>
          </a:bodyPr>
          <a:lstStyle/>
          <a:p>
            <a:r>
              <a:rPr lang="en-US"/>
              <a:t>                               Sample Parent Session Activity </a:t>
            </a:r>
            <a:endParaRPr/>
          </a:p>
        </p:txBody>
      </p:sp>
      <p:pic>
        <p:nvPicPr>
          <p:cNvPr id="286" name="Google Shape;286;g25a6c2fd82e_0_155" descr="face thinking"/>
          <p:cNvPicPr preferRelativeResize="0"/>
          <p:nvPr/>
        </p:nvPicPr>
        <p:blipFill rotWithShape="1">
          <a:blip r:embed="rId3">
            <a:alphaModFix/>
          </a:blip>
          <a:srcRect/>
          <a:stretch/>
        </p:blipFill>
        <p:spPr>
          <a:xfrm>
            <a:off x="1131149" y="1077280"/>
            <a:ext cx="1211401" cy="1423552"/>
          </a:xfrm>
          <a:prstGeom prst="rect">
            <a:avLst/>
          </a:prstGeom>
          <a:noFill/>
          <a:ln>
            <a:noFill/>
          </a:ln>
        </p:spPr>
      </p:pic>
      <p:sp>
        <p:nvSpPr>
          <p:cNvPr id="283" name="Google Shape;283;g25a6c2fd82e_0_155"/>
          <p:cNvSpPr txBox="1">
            <a:spLocks noGrp="1"/>
          </p:cNvSpPr>
          <p:nvPr>
            <p:ph type="body" idx="1"/>
          </p:nvPr>
        </p:nvSpPr>
        <p:spPr>
          <a:xfrm>
            <a:off x="1736849" y="975224"/>
            <a:ext cx="9827077" cy="5434811"/>
          </a:xfrm>
          <a:prstGeom prst="rect">
            <a:avLst/>
          </a:prstGeom>
          <a:noFill/>
          <a:ln>
            <a:noFill/>
          </a:ln>
        </p:spPr>
        <p:txBody>
          <a:bodyPr spcFirstLastPara="1" wrap="square" lIns="91425" tIns="91425" rIns="91425" bIns="91425" anchor="t" anchorCtr="0">
            <a:noAutofit/>
          </a:bodyPr>
          <a:lstStyle/>
          <a:p>
            <a:pPr marL="1828800" indent="0">
              <a:spcBef>
                <a:spcPts val="600"/>
              </a:spcBef>
              <a:buNone/>
            </a:pPr>
            <a:r>
              <a:rPr lang="en-US" sz="3000">
                <a:solidFill>
                  <a:srgbClr val="000000"/>
                </a:solidFill>
              </a:rPr>
              <a:t>Take a minute to reflect in silence or jot down your answers to the following: </a:t>
            </a:r>
            <a:endParaRPr sz="3000">
              <a:solidFill>
                <a:srgbClr val="000000"/>
              </a:solidFill>
            </a:endParaRPr>
          </a:p>
          <a:p>
            <a:pPr marL="1828800" indent="0">
              <a:spcBef>
                <a:spcPts val="600"/>
              </a:spcBef>
              <a:buNone/>
            </a:pPr>
            <a:endParaRPr sz="3000">
              <a:solidFill>
                <a:srgbClr val="000000"/>
              </a:solidFill>
            </a:endParaRPr>
          </a:p>
          <a:p>
            <a:pPr marL="0" indent="0">
              <a:spcBef>
                <a:spcPts val="600"/>
              </a:spcBef>
              <a:buNone/>
            </a:pPr>
            <a:endParaRPr sz="3000">
              <a:solidFill>
                <a:srgbClr val="000000"/>
              </a:solidFill>
            </a:endParaRPr>
          </a:p>
          <a:p>
            <a:pPr marL="712470" lvl="4" indent="-344169">
              <a:spcBef>
                <a:spcPts val="600"/>
              </a:spcBef>
              <a:buClr>
                <a:srgbClr val="000000"/>
              </a:buClr>
              <a:buSzPts val="3000"/>
              <a:buChar char="○"/>
            </a:pPr>
            <a:r>
              <a:rPr lang="en-US" sz="3000" i="1">
                <a:solidFill>
                  <a:srgbClr val="000000"/>
                </a:solidFill>
              </a:rPr>
              <a:t>Why do Lucia and her husband seem alarmed when they heard the words </a:t>
            </a:r>
            <a:r>
              <a:rPr lang="en-US" sz="3000" b="1" i="1">
                <a:solidFill>
                  <a:srgbClr val="000000"/>
                </a:solidFill>
              </a:rPr>
              <a:t>special education</a:t>
            </a:r>
            <a:r>
              <a:rPr lang="en-US" sz="3000" i="1">
                <a:solidFill>
                  <a:srgbClr val="000000"/>
                </a:solidFill>
              </a:rPr>
              <a:t>?</a:t>
            </a:r>
            <a:endParaRPr sz="3000" i="1">
              <a:solidFill>
                <a:srgbClr val="000000"/>
              </a:solidFill>
            </a:endParaRPr>
          </a:p>
          <a:p>
            <a:pPr marL="0" indent="0">
              <a:spcBef>
                <a:spcPts val="600"/>
              </a:spcBef>
              <a:buNone/>
            </a:pPr>
            <a:endParaRPr sz="3000" i="1">
              <a:solidFill>
                <a:srgbClr val="000000"/>
              </a:solidFill>
            </a:endParaRPr>
          </a:p>
          <a:p>
            <a:pPr marL="712470" lvl="4" indent="-344169">
              <a:spcBef>
                <a:spcPts val="600"/>
              </a:spcBef>
              <a:buClr>
                <a:srgbClr val="000000"/>
              </a:buClr>
              <a:buSzPts val="3000"/>
              <a:buChar char="○"/>
            </a:pPr>
            <a:r>
              <a:rPr lang="en-US" sz="3000" i="1">
                <a:solidFill>
                  <a:srgbClr val="000000"/>
                </a:solidFill>
              </a:rPr>
              <a:t>What perceptions and beliefs about special education might you encounter in your family/community?</a:t>
            </a:r>
            <a:endParaRPr sz="3000">
              <a:solidFill>
                <a:srgbClr val="000000"/>
              </a:solidFill>
            </a:endParaRPr>
          </a:p>
          <a:p>
            <a:pPr marL="0" indent="0">
              <a:lnSpc>
                <a:spcPct val="120000"/>
              </a:lnSpc>
              <a:spcBef>
                <a:spcPts val="600"/>
              </a:spcBef>
              <a:buNone/>
            </a:pPr>
            <a:endParaRPr sz="2400">
              <a:solidFill>
                <a:srgbClr val="000000"/>
              </a:solidFill>
            </a:endParaRPr>
          </a:p>
        </p:txBody>
      </p:sp>
      <p:sp>
        <p:nvSpPr>
          <p:cNvPr id="284" name="Google Shape;284;g25a6c2fd82e_0_155"/>
          <p:cNvSpPr txBox="1">
            <a:spLocks noGrp="1"/>
          </p:cNvSpPr>
          <p:nvPr>
            <p:ph type="sldNum" idx="12"/>
          </p:nvPr>
        </p:nvSpPr>
        <p:spPr>
          <a:xfrm>
            <a:off x="9795164" y="6586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26</a:t>
            </a:fld>
            <a:endParaRPr kern="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4" name="Google Shape;294;g25a6c2fd82e_0_163"/>
          <p:cNvSpPr txBox="1">
            <a:spLocks noGrp="1"/>
          </p:cNvSpPr>
          <p:nvPr>
            <p:ph type="title"/>
          </p:nvPr>
        </p:nvSpPr>
        <p:spPr>
          <a:xfrm>
            <a:off x="4884000" y="113145"/>
            <a:ext cx="7308000" cy="685800"/>
          </a:xfrm>
          <a:prstGeom prst="rect">
            <a:avLst/>
          </a:prstGeom>
          <a:noFill/>
          <a:ln>
            <a:noFill/>
          </a:ln>
        </p:spPr>
        <p:txBody>
          <a:bodyPr spcFirstLastPara="1" wrap="square" lIns="91425" tIns="91425" rIns="91425" bIns="91425" anchor="ctr" anchorCtr="0">
            <a:noAutofit/>
          </a:bodyPr>
          <a:lstStyle/>
          <a:p>
            <a:r>
              <a:rPr lang="en-US"/>
              <a:t>Sample Parent Session Activity</a:t>
            </a:r>
            <a:endParaRPr/>
          </a:p>
        </p:txBody>
      </p:sp>
      <p:sp>
        <p:nvSpPr>
          <p:cNvPr id="292" name="Google Shape;292;g25a6c2fd82e_0_163"/>
          <p:cNvSpPr txBox="1">
            <a:spLocks noGrp="1"/>
          </p:cNvSpPr>
          <p:nvPr>
            <p:ph type="body" idx="1"/>
          </p:nvPr>
        </p:nvSpPr>
        <p:spPr>
          <a:xfrm>
            <a:off x="1015999" y="1143000"/>
            <a:ext cx="10631055" cy="5239328"/>
          </a:xfrm>
          <a:prstGeom prst="rect">
            <a:avLst/>
          </a:prstGeom>
          <a:noFill/>
          <a:ln>
            <a:noFill/>
          </a:ln>
        </p:spPr>
        <p:txBody>
          <a:bodyPr spcFirstLastPara="1" wrap="square" lIns="91425" tIns="91425" rIns="91425" bIns="91425" anchor="t" anchorCtr="0">
            <a:noAutofit/>
          </a:bodyPr>
          <a:lstStyle/>
          <a:p>
            <a:pPr marL="0" indent="0">
              <a:buNone/>
            </a:pPr>
            <a:r>
              <a:rPr lang="en-US"/>
              <a:t>Share your reflections with your group as you feel comfortable.  </a:t>
            </a:r>
            <a:endParaRPr/>
          </a:p>
          <a:p>
            <a:pPr marL="0" indent="0">
              <a:buNone/>
            </a:pPr>
            <a:endParaRPr/>
          </a:p>
          <a:p>
            <a:pPr marL="0" indent="0" algn="ctr">
              <a:buNone/>
            </a:pPr>
            <a:r>
              <a:rPr lang="en-US" b="1">
                <a:solidFill>
                  <a:srgbClr val="000000"/>
                </a:solidFill>
              </a:rPr>
              <a:t>STIGMA : </a:t>
            </a:r>
            <a:endParaRPr b="1">
              <a:solidFill>
                <a:srgbClr val="000000"/>
              </a:solidFill>
            </a:endParaRPr>
          </a:p>
          <a:p>
            <a:pPr marL="0" indent="0" algn="ctr">
              <a:buNone/>
            </a:pPr>
            <a:r>
              <a:rPr lang="en-US" i="1">
                <a:solidFill>
                  <a:srgbClr val="000000"/>
                </a:solidFill>
              </a:rPr>
              <a:t>When someone is viewed in a negative way due to a characteristic or personal trait that is thought to be a disadvantage</a:t>
            </a:r>
            <a:endParaRPr i="1">
              <a:solidFill>
                <a:srgbClr val="000000"/>
              </a:solidFill>
            </a:endParaRPr>
          </a:p>
          <a:p>
            <a:pPr marL="0" indent="0">
              <a:buNone/>
            </a:pPr>
            <a:endParaRPr/>
          </a:p>
          <a:p>
            <a:pPr marL="0" indent="0">
              <a:buNone/>
            </a:pPr>
            <a:r>
              <a:rPr lang="en-US"/>
              <a:t>How do your reflections connect with this word? </a:t>
            </a:r>
            <a:endParaRPr/>
          </a:p>
        </p:txBody>
      </p:sp>
      <p:sp>
        <p:nvSpPr>
          <p:cNvPr id="293" name="Google Shape;293;g25a6c2fd82e_0_163"/>
          <p:cNvSpPr txBox="1">
            <a:spLocks noGrp="1"/>
          </p:cNvSpPr>
          <p:nvPr>
            <p:ph type="sldNum" idx="12"/>
          </p:nvPr>
        </p:nvSpPr>
        <p:spPr>
          <a:xfrm>
            <a:off x="9822873" y="6586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27</a:t>
            </a:fld>
            <a:endParaRPr kern="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1" name="Google Shape;301;g12f4de88f1d_0_7"/>
          <p:cNvSpPr txBox="1">
            <a:spLocks noGrp="1"/>
          </p:cNvSpPr>
          <p:nvPr>
            <p:ph type="title"/>
          </p:nvPr>
        </p:nvSpPr>
        <p:spPr>
          <a:xfrm>
            <a:off x="5198919" y="30291"/>
            <a:ext cx="7158900" cy="685800"/>
          </a:xfrm>
          <a:prstGeom prst="rect">
            <a:avLst/>
          </a:prstGeom>
          <a:noFill/>
          <a:ln>
            <a:noFill/>
          </a:ln>
        </p:spPr>
        <p:txBody>
          <a:bodyPr spcFirstLastPara="1" wrap="square" lIns="91425" tIns="91425" rIns="91425" bIns="91425" anchor="ctr" anchorCtr="0">
            <a:noAutofit/>
          </a:bodyPr>
          <a:lstStyle/>
          <a:p>
            <a:r>
              <a:rPr lang="en-US"/>
              <a:t>Pilot Parent Learning Sessions</a:t>
            </a:r>
            <a:endParaRPr/>
          </a:p>
        </p:txBody>
      </p:sp>
      <p:pic>
        <p:nvPicPr>
          <p:cNvPr id="302" name="Google Shape;302;g12f4de88f1d_0_7" descr="Zoom screen of parents in learning session"/>
          <p:cNvPicPr preferRelativeResize="0"/>
          <p:nvPr/>
        </p:nvPicPr>
        <p:blipFill rotWithShape="1">
          <a:blip r:embed="rId3">
            <a:alphaModFix/>
          </a:blip>
          <a:srcRect b="14383"/>
          <a:stretch/>
        </p:blipFill>
        <p:spPr>
          <a:xfrm>
            <a:off x="1676401" y="933464"/>
            <a:ext cx="4645529" cy="2815263"/>
          </a:xfrm>
          <a:prstGeom prst="rect">
            <a:avLst/>
          </a:prstGeom>
          <a:noFill/>
          <a:ln>
            <a:noFill/>
          </a:ln>
        </p:spPr>
      </p:pic>
      <p:pic>
        <p:nvPicPr>
          <p:cNvPr id="303" name="Google Shape;303;g12f4de88f1d_0_7" descr="Group of parents watching the video"/>
          <p:cNvPicPr preferRelativeResize="0"/>
          <p:nvPr/>
        </p:nvPicPr>
        <p:blipFill rotWithShape="1">
          <a:blip r:embed="rId4">
            <a:alphaModFix/>
          </a:blip>
          <a:srcRect l="3304" r="4146"/>
          <a:stretch/>
        </p:blipFill>
        <p:spPr>
          <a:xfrm>
            <a:off x="1676400" y="3966100"/>
            <a:ext cx="4645526" cy="2505450"/>
          </a:xfrm>
          <a:prstGeom prst="rect">
            <a:avLst/>
          </a:prstGeom>
          <a:noFill/>
          <a:ln>
            <a:noFill/>
          </a:ln>
        </p:spPr>
      </p:pic>
      <p:pic>
        <p:nvPicPr>
          <p:cNvPr id="304" name="Google Shape;304;g12f4de88f1d_0_7" descr="Parents in learning session"/>
          <p:cNvPicPr preferRelativeResize="0"/>
          <p:nvPr/>
        </p:nvPicPr>
        <p:blipFill>
          <a:blip r:embed="rId5">
            <a:alphaModFix/>
          </a:blip>
          <a:stretch>
            <a:fillRect/>
          </a:stretch>
        </p:blipFill>
        <p:spPr>
          <a:xfrm>
            <a:off x="6505225" y="933476"/>
            <a:ext cx="4010374" cy="5538075"/>
          </a:xfrm>
          <a:prstGeom prst="rect">
            <a:avLst/>
          </a:prstGeom>
          <a:noFill/>
          <a:ln>
            <a:noFill/>
          </a:ln>
        </p:spPr>
      </p:pic>
      <p:sp>
        <p:nvSpPr>
          <p:cNvPr id="300" name="Google Shape;300;g12f4de88f1d_0_7"/>
          <p:cNvSpPr txBox="1">
            <a:spLocks noGrp="1"/>
          </p:cNvSpPr>
          <p:nvPr>
            <p:ph type="sldNum" idx="12"/>
          </p:nvPr>
        </p:nvSpPr>
        <p:spPr>
          <a:xfrm>
            <a:off x="9758218" y="6553036"/>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28</a:t>
            </a:fld>
            <a:endParaRPr kern="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1" name="Google Shape;311;g13009494ce8_0_15"/>
          <p:cNvSpPr txBox="1">
            <a:spLocks noGrp="1"/>
          </p:cNvSpPr>
          <p:nvPr>
            <p:ph type="title"/>
          </p:nvPr>
        </p:nvSpPr>
        <p:spPr>
          <a:xfrm>
            <a:off x="7808952" y="58793"/>
            <a:ext cx="4313700" cy="685800"/>
          </a:xfrm>
          <a:prstGeom prst="rect">
            <a:avLst/>
          </a:prstGeom>
          <a:noFill/>
          <a:ln>
            <a:noFill/>
          </a:ln>
        </p:spPr>
        <p:txBody>
          <a:bodyPr spcFirstLastPara="1" wrap="square" lIns="91425" tIns="91425" rIns="91425" bIns="91425" anchor="ctr" anchorCtr="0">
            <a:noAutofit/>
          </a:bodyPr>
          <a:lstStyle/>
          <a:p>
            <a:r>
              <a:rPr lang="en-US"/>
              <a:t>Initial Feedback</a:t>
            </a:r>
            <a:endParaRPr/>
          </a:p>
        </p:txBody>
      </p:sp>
      <p:sp>
        <p:nvSpPr>
          <p:cNvPr id="317" name="Google Shape;317;g13009494ce8_0_15"/>
          <p:cNvSpPr txBox="1"/>
          <p:nvPr/>
        </p:nvSpPr>
        <p:spPr>
          <a:xfrm>
            <a:off x="1660825" y="1026125"/>
            <a:ext cx="3249300" cy="585000"/>
          </a:xfrm>
          <a:prstGeom prst="rect">
            <a:avLst/>
          </a:prstGeom>
          <a:noFill/>
          <a:ln>
            <a:noFill/>
          </a:ln>
        </p:spPr>
        <p:txBody>
          <a:bodyPr spcFirstLastPara="1" wrap="square" lIns="91425" tIns="91425" rIns="91425" bIns="91425" anchor="t" anchorCtr="0">
            <a:spAutoFit/>
          </a:bodyPr>
          <a:lstStyle/>
          <a:p>
            <a:pPr>
              <a:buClr>
                <a:srgbClr val="000000"/>
              </a:buClr>
              <a:buSzPts val="2600"/>
            </a:pPr>
            <a:r>
              <a:rPr lang="en-US" sz="2600" b="1" kern="0">
                <a:solidFill>
                  <a:srgbClr val="000000"/>
                </a:solidFill>
                <a:latin typeface="Calibri"/>
                <a:ea typeface="Calibri"/>
                <a:cs typeface="Calibri"/>
                <a:sym typeface="Calibri"/>
              </a:rPr>
              <a:t>Parents reporting:</a:t>
            </a:r>
            <a:endParaRPr sz="2600" b="1" kern="0">
              <a:solidFill>
                <a:srgbClr val="000000"/>
              </a:solidFill>
              <a:latin typeface="Calibri"/>
              <a:ea typeface="Calibri"/>
              <a:cs typeface="Calibri"/>
              <a:sym typeface="Calibri"/>
            </a:endParaRPr>
          </a:p>
        </p:txBody>
      </p:sp>
      <p:pic>
        <p:nvPicPr>
          <p:cNvPr id="312" name="Google Shape;312;g13009494ce8_0_15" descr="Up arrow"/>
          <p:cNvPicPr preferRelativeResize="0"/>
          <p:nvPr/>
        </p:nvPicPr>
        <p:blipFill rotWithShape="1">
          <a:blip r:embed="rId3">
            <a:alphaModFix/>
          </a:blip>
          <a:srcRect/>
          <a:stretch/>
        </p:blipFill>
        <p:spPr>
          <a:xfrm>
            <a:off x="1980875" y="1657775"/>
            <a:ext cx="2338950" cy="2338950"/>
          </a:xfrm>
          <a:prstGeom prst="rect">
            <a:avLst/>
          </a:prstGeom>
          <a:noFill/>
          <a:ln>
            <a:noFill/>
          </a:ln>
        </p:spPr>
      </p:pic>
      <p:sp>
        <p:nvSpPr>
          <p:cNvPr id="313" name="Google Shape;313;g13009494ce8_0_15">
            <a:extLst>
              <a:ext uri="{C183D7F6-B498-43B3-948B-1728B52AA6E4}">
                <adec:decorative xmlns:adec="http://schemas.microsoft.com/office/drawing/2017/decorative" val="1"/>
              </a:ext>
            </a:extLst>
          </p:cNvPr>
          <p:cNvSpPr txBox="1"/>
          <p:nvPr/>
        </p:nvSpPr>
        <p:spPr>
          <a:xfrm>
            <a:off x="4656675" y="1714500"/>
            <a:ext cx="5757300" cy="400200"/>
          </a:xfrm>
          <a:prstGeom prst="rect">
            <a:avLst/>
          </a:prstGeom>
          <a:noFill/>
          <a:ln>
            <a:noFill/>
          </a:ln>
        </p:spPr>
        <p:txBody>
          <a:bodyPr spcFirstLastPara="1" wrap="square" lIns="91425" tIns="91425" rIns="91425" bIns="91425" anchor="t" anchorCtr="0">
            <a:spAutoFit/>
          </a:bodyPr>
          <a:lstStyle/>
          <a:p>
            <a:pPr>
              <a:buClr>
                <a:srgbClr val="000000"/>
              </a:buClr>
              <a:buSzPts val="1400"/>
            </a:pPr>
            <a:endParaRPr sz="1400" kern="0">
              <a:solidFill>
                <a:srgbClr val="000000"/>
              </a:solidFill>
              <a:latin typeface="Calibri"/>
              <a:ea typeface="Calibri"/>
              <a:cs typeface="Calibri"/>
              <a:sym typeface="Calibri"/>
            </a:endParaRPr>
          </a:p>
        </p:txBody>
      </p:sp>
      <p:sp>
        <p:nvSpPr>
          <p:cNvPr id="314" name="Google Shape;314;g13009494ce8_0_15"/>
          <p:cNvSpPr txBox="1"/>
          <p:nvPr/>
        </p:nvSpPr>
        <p:spPr>
          <a:xfrm>
            <a:off x="4910250" y="783175"/>
            <a:ext cx="5126100" cy="7357500"/>
          </a:xfrm>
          <a:prstGeom prst="rect">
            <a:avLst/>
          </a:prstGeom>
          <a:noFill/>
          <a:ln>
            <a:noFill/>
          </a:ln>
        </p:spPr>
        <p:txBody>
          <a:bodyPr spcFirstLastPara="1" wrap="square" lIns="91425" tIns="91425" rIns="91425" bIns="91425" anchor="t" anchorCtr="0">
            <a:spAutoFit/>
          </a:bodyPr>
          <a:lstStyle/>
          <a:p>
            <a:pPr>
              <a:spcBef>
                <a:spcPts val="640"/>
              </a:spcBef>
              <a:buClr>
                <a:srgbClr val="000000"/>
              </a:buClr>
              <a:buSzPts val="2600"/>
            </a:pPr>
            <a:endParaRPr sz="2600" b="1" kern="0">
              <a:solidFill>
                <a:srgbClr val="000000"/>
              </a:solidFill>
              <a:latin typeface="Calibri"/>
              <a:ea typeface="Calibri"/>
              <a:cs typeface="Calibri"/>
              <a:sym typeface="Calibri"/>
            </a:endParaRPr>
          </a:p>
          <a:p>
            <a:pPr marL="457200" indent="-393700">
              <a:spcBef>
                <a:spcPts val="640"/>
              </a:spcBef>
              <a:buClr>
                <a:srgbClr val="000000"/>
              </a:buClr>
              <a:buSzPts val="2600"/>
              <a:buFont typeface="Calibri"/>
              <a:buChar char="●"/>
            </a:pPr>
            <a:r>
              <a:rPr lang="en-US" sz="2600" kern="0">
                <a:solidFill>
                  <a:srgbClr val="000000"/>
                </a:solidFill>
                <a:latin typeface="Calibri"/>
                <a:ea typeface="Calibri"/>
                <a:cs typeface="Calibri"/>
                <a:sym typeface="Calibri"/>
              </a:rPr>
              <a:t>Understanding all steps in the special education process</a:t>
            </a:r>
            <a:endParaRPr sz="2600" kern="0">
              <a:solidFill>
                <a:srgbClr val="000000"/>
              </a:solidFill>
              <a:latin typeface="Calibri"/>
              <a:ea typeface="Calibri"/>
              <a:cs typeface="Calibri"/>
              <a:sym typeface="Calibri"/>
            </a:endParaRPr>
          </a:p>
          <a:p>
            <a:pPr marL="457200" indent="-393700">
              <a:buClr>
                <a:srgbClr val="000000"/>
              </a:buClr>
              <a:buSzPts val="2600"/>
              <a:buFont typeface="Calibri"/>
              <a:buChar char="●"/>
            </a:pPr>
            <a:r>
              <a:rPr lang="en-US" sz="2600" kern="0">
                <a:solidFill>
                  <a:srgbClr val="000000"/>
                </a:solidFill>
                <a:latin typeface="Calibri"/>
                <a:ea typeface="Calibri"/>
                <a:cs typeface="Calibri"/>
                <a:sym typeface="Calibri"/>
              </a:rPr>
              <a:t>Knowing their consent was required for all special education decisions</a:t>
            </a:r>
            <a:endParaRPr sz="2600" kern="0">
              <a:solidFill>
                <a:srgbClr val="000000"/>
              </a:solidFill>
              <a:latin typeface="Calibri"/>
              <a:ea typeface="Calibri"/>
              <a:cs typeface="Calibri"/>
              <a:sym typeface="Calibri"/>
            </a:endParaRPr>
          </a:p>
          <a:p>
            <a:pPr marL="457200" indent="-393700">
              <a:buClr>
                <a:srgbClr val="000000"/>
              </a:buClr>
              <a:buSzPts val="2600"/>
              <a:buFont typeface="Calibri"/>
              <a:buChar char="●"/>
            </a:pPr>
            <a:r>
              <a:rPr lang="en-US" sz="2600" kern="0">
                <a:solidFill>
                  <a:srgbClr val="000000"/>
                </a:solidFill>
                <a:latin typeface="Calibri"/>
                <a:ea typeface="Calibri"/>
                <a:cs typeface="Calibri"/>
                <a:sym typeface="Calibri"/>
              </a:rPr>
              <a:t>Learning about the roles of special education team members</a:t>
            </a:r>
            <a:endParaRPr sz="2600" kern="0">
              <a:solidFill>
                <a:srgbClr val="000000"/>
              </a:solidFill>
              <a:latin typeface="Calibri"/>
              <a:ea typeface="Calibri"/>
              <a:cs typeface="Calibri"/>
              <a:sym typeface="Calibri"/>
            </a:endParaRPr>
          </a:p>
          <a:p>
            <a:pPr>
              <a:spcBef>
                <a:spcPts val="640"/>
              </a:spcBef>
              <a:buClr>
                <a:srgbClr val="000000"/>
              </a:buClr>
              <a:buSzPts val="2600"/>
            </a:pPr>
            <a:endParaRPr sz="2600" kern="0">
              <a:solidFill>
                <a:srgbClr val="000000"/>
              </a:solidFill>
              <a:latin typeface="Calibri"/>
              <a:ea typeface="Calibri"/>
              <a:cs typeface="Calibri"/>
              <a:sym typeface="Calibri"/>
            </a:endParaRPr>
          </a:p>
          <a:p>
            <a:pPr marL="457200" indent="-393700">
              <a:spcBef>
                <a:spcPts val="640"/>
              </a:spcBef>
              <a:buClr>
                <a:srgbClr val="000000"/>
              </a:buClr>
              <a:buSzPts val="2600"/>
              <a:buFont typeface="Calibri"/>
              <a:buChar char="●"/>
            </a:pPr>
            <a:r>
              <a:rPr lang="en-US" sz="2600" kern="0">
                <a:solidFill>
                  <a:srgbClr val="000000"/>
                </a:solidFill>
                <a:latin typeface="Calibri"/>
                <a:ea typeface="Calibri"/>
                <a:cs typeface="Calibri"/>
                <a:sym typeface="Calibri"/>
              </a:rPr>
              <a:t>Unfamiliarity with the special education process and not sure how to best advocate for their child</a:t>
            </a:r>
            <a:endParaRPr sz="2600" kern="0">
              <a:solidFill>
                <a:srgbClr val="000000"/>
              </a:solidFill>
              <a:latin typeface="Calibri"/>
              <a:ea typeface="Calibri"/>
              <a:cs typeface="Calibri"/>
              <a:sym typeface="Calibri"/>
            </a:endParaRPr>
          </a:p>
          <a:p>
            <a:pPr>
              <a:spcBef>
                <a:spcPts val="640"/>
              </a:spcBef>
              <a:buClr>
                <a:srgbClr val="000000"/>
              </a:buClr>
              <a:buSzPts val="3200"/>
            </a:pPr>
            <a:endParaRPr sz="3200" kern="0">
              <a:solidFill>
                <a:srgbClr val="000000"/>
              </a:solidFill>
              <a:latin typeface="Calibri"/>
              <a:ea typeface="Calibri"/>
              <a:cs typeface="Calibri"/>
              <a:sym typeface="Calibri"/>
            </a:endParaRPr>
          </a:p>
          <a:p>
            <a:pPr>
              <a:spcBef>
                <a:spcPts val="640"/>
              </a:spcBef>
              <a:buClr>
                <a:srgbClr val="000000"/>
              </a:buClr>
              <a:buSzPts val="3200"/>
            </a:pPr>
            <a:endParaRPr sz="3200" kern="0">
              <a:solidFill>
                <a:srgbClr val="000000"/>
              </a:solidFill>
              <a:latin typeface="Calibri"/>
              <a:ea typeface="Calibri"/>
              <a:cs typeface="Calibri"/>
              <a:sym typeface="Calibri"/>
            </a:endParaRPr>
          </a:p>
          <a:p>
            <a:pPr>
              <a:spcBef>
                <a:spcPts val="640"/>
              </a:spcBef>
              <a:buClr>
                <a:srgbClr val="000000"/>
              </a:buClr>
              <a:buSzPts val="3200"/>
            </a:pPr>
            <a:endParaRPr sz="3200" kern="0">
              <a:solidFill>
                <a:srgbClr val="000000"/>
              </a:solidFill>
              <a:latin typeface="Calibri"/>
              <a:ea typeface="Calibri"/>
              <a:cs typeface="Calibri"/>
              <a:sym typeface="Calibri"/>
            </a:endParaRPr>
          </a:p>
        </p:txBody>
      </p:sp>
      <p:pic>
        <p:nvPicPr>
          <p:cNvPr id="315" name="Google Shape;315;g13009494ce8_0_15" descr="down arrow"/>
          <p:cNvPicPr preferRelativeResize="0"/>
          <p:nvPr/>
        </p:nvPicPr>
        <p:blipFill rotWithShape="1">
          <a:blip r:embed="rId4">
            <a:alphaModFix/>
          </a:blip>
          <a:srcRect/>
          <a:stretch/>
        </p:blipFill>
        <p:spPr>
          <a:xfrm>
            <a:off x="2071276" y="4451776"/>
            <a:ext cx="1980201" cy="1980201"/>
          </a:xfrm>
          <a:prstGeom prst="rect">
            <a:avLst/>
          </a:prstGeom>
          <a:noFill/>
          <a:ln>
            <a:noFill/>
          </a:ln>
        </p:spPr>
      </p:pic>
      <p:cxnSp>
        <p:nvCxnSpPr>
          <p:cNvPr id="316" name="Google Shape;316;g13009494ce8_0_15">
            <a:extLst>
              <a:ext uri="{C183D7F6-B498-43B3-948B-1728B52AA6E4}">
                <adec:decorative xmlns:adec="http://schemas.microsoft.com/office/drawing/2017/decorative" val="1"/>
              </a:ext>
            </a:extLst>
          </p:cNvPr>
          <p:cNvCxnSpPr/>
          <p:nvPr/>
        </p:nvCxnSpPr>
        <p:spPr>
          <a:xfrm>
            <a:off x="1558200" y="4224250"/>
            <a:ext cx="9183900" cy="0"/>
          </a:xfrm>
          <a:prstGeom prst="straightConnector1">
            <a:avLst/>
          </a:prstGeom>
          <a:noFill/>
          <a:ln w="9525" cap="flat" cmpd="sng">
            <a:solidFill>
              <a:schemeClr val="dk2"/>
            </a:solidFill>
            <a:prstDash val="solid"/>
            <a:round/>
            <a:headEnd type="none" w="sm" len="sm"/>
            <a:tailEnd type="none" w="sm" len="sm"/>
          </a:ln>
        </p:spPr>
      </p:cxnSp>
      <p:sp>
        <p:nvSpPr>
          <p:cNvPr id="310" name="Google Shape;310;g13009494ce8_0_15"/>
          <p:cNvSpPr txBox="1">
            <a:spLocks noGrp="1"/>
          </p:cNvSpPr>
          <p:nvPr>
            <p:ph type="sldNum" idx="12"/>
          </p:nvPr>
        </p:nvSpPr>
        <p:spPr>
          <a:xfrm>
            <a:off x="9828323" y="6527407"/>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29</a:t>
            </a:fld>
            <a:endParaRPr kern="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sp>
        <p:nvSpPr>
          <p:cNvPr id="46" name="Google Shape;46;g25a6c2fd82e_0_0"/>
          <p:cNvSpPr txBox="1">
            <a:spLocks noGrp="1"/>
          </p:cNvSpPr>
          <p:nvPr>
            <p:ph type="ctrTitle"/>
          </p:nvPr>
        </p:nvSpPr>
        <p:spPr>
          <a:xfrm>
            <a:off x="3801900" y="487450"/>
            <a:ext cx="6858000" cy="5168100"/>
          </a:xfrm>
          <a:prstGeom prst="rect">
            <a:avLst/>
          </a:prstGeom>
          <a:noFill/>
          <a:ln>
            <a:noFill/>
          </a:ln>
        </p:spPr>
        <p:txBody>
          <a:bodyPr spcFirstLastPara="1" wrap="square" lIns="91425" tIns="45700" rIns="91425" bIns="45700" anchor="ctr" anchorCtr="0">
            <a:noAutofit/>
          </a:bodyPr>
          <a:lstStyle/>
          <a:p>
            <a:r>
              <a:rPr lang="en-US" sz="3000"/>
              <a:t>La Sopa de la Abuela/Grandma’s Soup: </a:t>
            </a:r>
            <a:br>
              <a:rPr lang="en-US" sz="2400"/>
            </a:br>
            <a:r>
              <a:rPr lang="en-US" sz="2400" b="0" i="1"/>
              <a:t>The telenovela as a tool to help families </a:t>
            </a:r>
            <a:endParaRPr sz="2400" b="0" i="1"/>
          </a:p>
          <a:p>
            <a:r>
              <a:rPr lang="en-US" sz="2400" b="0" i="1"/>
              <a:t>navigate special education</a:t>
            </a:r>
            <a:br>
              <a:rPr lang="en-US" sz="2400"/>
            </a:br>
            <a:endParaRPr sz="2400"/>
          </a:p>
          <a:p>
            <a:endParaRPr sz="2000" b="0"/>
          </a:p>
          <a:p>
            <a:endParaRPr sz="2000" b="0"/>
          </a:p>
          <a:p>
            <a:endParaRPr sz="2000" b="0"/>
          </a:p>
          <a:p>
            <a:endParaRPr sz="2000" b="0"/>
          </a:p>
          <a:p>
            <a:endParaRPr sz="2000" b="0"/>
          </a:p>
          <a:p>
            <a:endParaRPr sz="2000" b="0"/>
          </a:p>
          <a:p>
            <a:endParaRPr sz="2000" b="0"/>
          </a:p>
          <a:p>
            <a:endParaRPr sz="2000" b="0"/>
          </a:p>
          <a:p>
            <a:br>
              <a:rPr lang="en-US" sz="2000" b="0"/>
            </a:br>
            <a:r>
              <a:rPr lang="en-US" sz="2400"/>
              <a:t>Prepping for PROGRESS</a:t>
            </a:r>
            <a:br>
              <a:rPr lang="en-US" sz="2400" b="0"/>
            </a:br>
            <a:r>
              <a:rPr lang="en-US" sz="2400" b="0"/>
              <a:t>August 2-4, 2023</a:t>
            </a:r>
            <a:endParaRPr sz="2000" b="0"/>
          </a:p>
        </p:txBody>
      </p:sp>
      <p:pic>
        <p:nvPicPr>
          <p:cNvPr id="47" name="Google Shape;47;g25a6c2fd82e_0_0" descr="Group of actors at table reading their script for the telenovela&#10;"/>
          <p:cNvPicPr preferRelativeResize="0"/>
          <p:nvPr/>
        </p:nvPicPr>
        <p:blipFill rotWithShape="1">
          <a:blip r:embed="rId3">
            <a:alphaModFix/>
          </a:blip>
          <a:srcRect/>
          <a:stretch/>
        </p:blipFill>
        <p:spPr>
          <a:xfrm>
            <a:off x="4393850" y="1864001"/>
            <a:ext cx="5536250" cy="2700901"/>
          </a:xfrm>
          <a:prstGeom prst="rect">
            <a:avLst/>
          </a:prstGeom>
          <a:noFill/>
          <a:ln>
            <a:noFill/>
          </a:ln>
        </p:spPr>
      </p:pic>
      <p:pic>
        <p:nvPicPr>
          <p:cNvPr id="48" name="Google Shape;48;g25a6c2fd82e_0_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97650" y="197751"/>
            <a:ext cx="1814825" cy="1814825"/>
          </a:xfrm>
          <a:prstGeom prst="rect">
            <a:avLst/>
          </a:prstGeom>
          <a:noFill/>
          <a:ln>
            <a:noFill/>
          </a:ln>
        </p:spPr>
      </p:pic>
      <p:sp>
        <p:nvSpPr>
          <p:cNvPr id="49" name="Google Shape;49;g25a6c2fd82e_0_0"/>
          <p:cNvSpPr/>
          <p:nvPr/>
        </p:nvSpPr>
        <p:spPr>
          <a:xfrm>
            <a:off x="274263" y="2471850"/>
            <a:ext cx="2061600" cy="19143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400"/>
            </a:pPr>
            <a:r>
              <a:rPr lang="en-US" sz="1400" b="1" kern="0">
                <a:solidFill>
                  <a:srgbClr val="000000"/>
                </a:solidFill>
                <a:latin typeface="Arial"/>
                <a:ea typeface="Arial"/>
                <a:cs typeface="Arial"/>
                <a:sym typeface="Arial"/>
              </a:rPr>
              <a:t>Tell us what brings you to our session! </a:t>
            </a:r>
            <a:endParaRPr sz="1400" b="1" kern="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5" name="Google Shape;325;p20"/>
          <p:cNvSpPr txBox="1">
            <a:spLocks noGrp="1"/>
          </p:cNvSpPr>
          <p:nvPr>
            <p:ph type="title"/>
          </p:nvPr>
        </p:nvSpPr>
        <p:spPr>
          <a:xfrm>
            <a:off x="5864084" y="118414"/>
            <a:ext cx="6051300" cy="685800"/>
          </a:xfrm>
          <a:prstGeom prst="rect">
            <a:avLst/>
          </a:prstGeom>
          <a:noFill/>
          <a:ln>
            <a:noFill/>
          </a:ln>
        </p:spPr>
        <p:txBody>
          <a:bodyPr spcFirstLastPara="1" wrap="square" lIns="91425" tIns="91425" rIns="91425" bIns="91425" anchor="ctr" anchorCtr="0">
            <a:noAutofit/>
          </a:bodyPr>
          <a:lstStyle/>
          <a:p>
            <a:r>
              <a:rPr lang="en-US"/>
              <a:t>Key Messages in </a:t>
            </a:r>
            <a:r>
              <a:rPr lang="en-US" err="1"/>
              <a:t>Novela</a:t>
            </a:r>
            <a:r>
              <a:rPr lang="en-US"/>
              <a:t> Series</a:t>
            </a:r>
            <a:endParaRPr/>
          </a:p>
        </p:txBody>
      </p:sp>
      <p:sp>
        <p:nvSpPr>
          <p:cNvPr id="323" name="Google Shape;323;p20"/>
          <p:cNvSpPr txBox="1">
            <a:spLocks noGrp="1"/>
          </p:cNvSpPr>
          <p:nvPr>
            <p:ph type="body" idx="1"/>
          </p:nvPr>
        </p:nvSpPr>
        <p:spPr>
          <a:xfrm>
            <a:off x="646545" y="1213200"/>
            <a:ext cx="10843491" cy="5611800"/>
          </a:xfrm>
          <a:prstGeom prst="rect">
            <a:avLst/>
          </a:prstGeom>
          <a:noFill/>
          <a:ln>
            <a:noFill/>
          </a:ln>
        </p:spPr>
        <p:txBody>
          <a:bodyPr spcFirstLastPara="1" wrap="square" lIns="91425" tIns="91425" rIns="91425" bIns="91425" anchor="t" anchorCtr="0">
            <a:noAutofit/>
          </a:bodyPr>
          <a:lstStyle/>
          <a:p>
            <a:pPr indent="-412750">
              <a:buSzPts val="2900"/>
              <a:buFont typeface="Calibri"/>
              <a:buChar char="•"/>
            </a:pPr>
            <a:r>
              <a:rPr lang="en-US" sz="2900"/>
              <a:t>Validate and recognize feelings and strong emotions </a:t>
            </a:r>
            <a:endParaRPr sz="2900"/>
          </a:p>
          <a:p>
            <a:pPr indent="-412750">
              <a:spcBef>
                <a:spcPts val="0"/>
              </a:spcBef>
              <a:buSzPts val="2900"/>
              <a:buFont typeface="Calibri"/>
              <a:buChar char="•"/>
            </a:pPr>
            <a:r>
              <a:rPr lang="en-US" sz="2900"/>
              <a:t>Acknowledge fears of labels and stigma</a:t>
            </a:r>
            <a:endParaRPr sz="2900"/>
          </a:p>
          <a:p>
            <a:pPr indent="-412750">
              <a:spcBef>
                <a:spcPts val="0"/>
              </a:spcBef>
              <a:buSzPts val="2900"/>
            </a:pPr>
            <a:r>
              <a:rPr lang="en-US" sz="2900"/>
              <a:t>Affirm and foster the strengths of students</a:t>
            </a:r>
            <a:endParaRPr sz="2900"/>
          </a:p>
          <a:p>
            <a:pPr indent="-412750">
              <a:spcBef>
                <a:spcPts val="0"/>
              </a:spcBef>
              <a:buSzPts val="2900"/>
              <a:buFont typeface="Calibri"/>
              <a:buChar char="•"/>
            </a:pPr>
            <a:r>
              <a:rPr lang="en-US" sz="2900"/>
              <a:t>Be aware there are a range of disabilities</a:t>
            </a:r>
            <a:endParaRPr sz="2900"/>
          </a:p>
          <a:p>
            <a:pPr indent="-412750">
              <a:spcBef>
                <a:spcPts val="0"/>
              </a:spcBef>
              <a:buSzPts val="2900"/>
            </a:pPr>
            <a:r>
              <a:rPr lang="en-US" sz="2900"/>
              <a:t>Learn the steps in the special education cycle</a:t>
            </a:r>
            <a:endParaRPr sz="2900"/>
          </a:p>
          <a:p>
            <a:pPr indent="-412750">
              <a:spcBef>
                <a:spcPts val="0"/>
              </a:spcBef>
              <a:buSzPts val="2900"/>
            </a:pPr>
            <a:r>
              <a:rPr lang="en-US" sz="2900"/>
              <a:t>Prepare for meetings </a:t>
            </a:r>
            <a:endParaRPr sz="2900"/>
          </a:p>
          <a:p>
            <a:pPr indent="-412750">
              <a:spcBef>
                <a:spcPts val="0"/>
              </a:spcBef>
              <a:buSzPts val="2900"/>
            </a:pPr>
            <a:r>
              <a:rPr lang="en-US" sz="2900"/>
              <a:t>Know parental rights and the power of consent</a:t>
            </a:r>
            <a:endParaRPr sz="2900"/>
          </a:p>
          <a:p>
            <a:pPr indent="-412750">
              <a:spcBef>
                <a:spcPts val="0"/>
              </a:spcBef>
              <a:buSzPts val="2900"/>
            </a:pPr>
            <a:r>
              <a:rPr lang="en-US" sz="2900"/>
              <a:t>Be empowered to disagree</a:t>
            </a:r>
            <a:endParaRPr sz="2900"/>
          </a:p>
          <a:p>
            <a:pPr indent="-412750">
              <a:spcBef>
                <a:spcPts val="0"/>
              </a:spcBef>
              <a:buSzPts val="2900"/>
            </a:pPr>
            <a:r>
              <a:rPr lang="en-US" sz="2900"/>
              <a:t>You are not alone/resources </a:t>
            </a:r>
            <a:endParaRPr sz="2900"/>
          </a:p>
          <a:p>
            <a:pPr indent="-412750">
              <a:spcBef>
                <a:spcPts val="0"/>
              </a:spcBef>
              <a:buSzPts val="2900"/>
            </a:pPr>
            <a:r>
              <a:rPr lang="en-US" sz="2900"/>
              <a:t>PARENTS are EQUAL MEMBERS OF and ASSETS to educational teams </a:t>
            </a:r>
            <a:endParaRPr sz="2900"/>
          </a:p>
        </p:txBody>
      </p:sp>
      <p:sp>
        <p:nvSpPr>
          <p:cNvPr id="324" name="Google Shape;324;p20"/>
          <p:cNvSpPr txBox="1">
            <a:spLocks noGrp="1"/>
          </p:cNvSpPr>
          <p:nvPr>
            <p:ph type="sldNum" idx="12"/>
          </p:nvPr>
        </p:nvSpPr>
        <p:spPr>
          <a:xfrm>
            <a:off x="9781784" y="6553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30</a:t>
            </a:fld>
            <a:endParaRPr kern="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3" name="Google Shape;333;g25a6c2fd82e_0_177"/>
          <p:cNvSpPr txBox="1">
            <a:spLocks noGrp="1"/>
          </p:cNvSpPr>
          <p:nvPr>
            <p:ph type="title"/>
          </p:nvPr>
        </p:nvSpPr>
        <p:spPr>
          <a:xfrm>
            <a:off x="3579091" y="82357"/>
            <a:ext cx="8229600" cy="685800"/>
          </a:xfrm>
          <a:prstGeom prst="rect">
            <a:avLst/>
          </a:prstGeom>
          <a:noFill/>
          <a:ln>
            <a:noFill/>
          </a:ln>
        </p:spPr>
        <p:txBody>
          <a:bodyPr spcFirstLastPara="1" wrap="square" lIns="91425" tIns="91425" rIns="91425" bIns="91425" anchor="ctr" anchorCtr="0">
            <a:noAutofit/>
          </a:bodyPr>
          <a:lstStyle/>
          <a:p>
            <a:pPr marL="457200" algn="r"/>
            <a:r>
              <a:rPr lang="en-US"/>
              <a:t>Reflections and Takeaways</a:t>
            </a:r>
            <a:endParaRPr/>
          </a:p>
        </p:txBody>
      </p:sp>
      <p:sp>
        <p:nvSpPr>
          <p:cNvPr id="331" name="Google Shape;331;g25a6c2fd82e_0_177"/>
          <p:cNvSpPr txBox="1">
            <a:spLocks noGrp="1"/>
          </p:cNvSpPr>
          <p:nvPr>
            <p:ph type="body" idx="1"/>
          </p:nvPr>
        </p:nvSpPr>
        <p:spPr>
          <a:xfrm>
            <a:off x="905164" y="1000850"/>
            <a:ext cx="9305636" cy="5671800"/>
          </a:xfrm>
          <a:prstGeom prst="rect">
            <a:avLst/>
          </a:prstGeom>
          <a:noFill/>
          <a:ln>
            <a:noFill/>
          </a:ln>
        </p:spPr>
        <p:txBody>
          <a:bodyPr spcFirstLastPara="1" wrap="square" lIns="91425" tIns="91425" rIns="91425" bIns="91425" anchor="t" anchorCtr="0">
            <a:noAutofit/>
          </a:bodyPr>
          <a:lstStyle/>
          <a:p>
            <a:pPr marL="0" indent="0">
              <a:buNone/>
            </a:pPr>
            <a:r>
              <a:rPr lang="en-US"/>
              <a:t>Think about the supports that families of English Learners with special needs in your district must navigate in special education.</a:t>
            </a:r>
            <a:br>
              <a:rPr lang="en-US"/>
            </a:br>
            <a:endParaRPr/>
          </a:p>
          <a:p>
            <a:pPr marL="0" indent="0">
              <a:buNone/>
            </a:pPr>
            <a:r>
              <a:rPr lang="en-US" i="1"/>
              <a:t>What can you apply from what you learned today to strengthen your family engagement practice in this area? </a:t>
            </a:r>
            <a:endParaRPr i="1"/>
          </a:p>
          <a:p>
            <a:pPr marL="0" indent="0">
              <a:buSzPts val="1100"/>
              <a:buNone/>
            </a:pPr>
            <a:r>
              <a:rPr lang="en-US"/>
              <a:t> </a:t>
            </a:r>
            <a:endParaRPr/>
          </a:p>
          <a:p>
            <a:pPr marL="0" indent="0">
              <a:buSzPts val="1100"/>
              <a:buNone/>
            </a:pPr>
            <a:endParaRPr i="1"/>
          </a:p>
          <a:p>
            <a:pPr marL="0" indent="0">
              <a:buNone/>
            </a:pPr>
            <a:endParaRPr/>
          </a:p>
        </p:txBody>
      </p:sp>
      <p:pic>
        <p:nvPicPr>
          <p:cNvPr id="335" name="Google Shape;335;g25a6c2fd82e_0_177" descr="Adults meeting in a school"/>
          <p:cNvPicPr preferRelativeResize="0"/>
          <p:nvPr/>
        </p:nvPicPr>
        <p:blipFill rotWithShape="1">
          <a:blip r:embed="rId3">
            <a:alphaModFix/>
          </a:blip>
          <a:srcRect/>
          <a:stretch/>
        </p:blipFill>
        <p:spPr>
          <a:xfrm>
            <a:off x="1710848" y="4673600"/>
            <a:ext cx="3507697" cy="1797725"/>
          </a:xfrm>
          <a:prstGeom prst="rect">
            <a:avLst/>
          </a:prstGeom>
          <a:noFill/>
          <a:ln>
            <a:noFill/>
          </a:ln>
        </p:spPr>
      </p:pic>
      <p:pic>
        <p:nvPicPr>
          <p:cNvPr id="334" name="Google Shape;334;g25a6c2fd82e_0_177" descr="Family members talking in a home"/>
          <p:cNvPicPr preferRelativeResize="0"/>
          <p:nvPr/>
        </p:nvPicPr>
        <p:blipFill rotWithShape="1">
          <a:blip r:embed="rId4">
            <a:alphaModFix/>
          </a:blip>
          <a:srcRect/>
          <a:stretch/>
        </p:blipFill>
        <p:spPr>
          <a:xfrm>
            <a:off x="6513704" y="4663068"/>
            <a:ext cx="3507697" cy="1808257"/>
          </a:xfrm>
          <a:prstGeom prst="rect">
            <a:avLst/>
          </a:prstGeom>
          <a:noFill/>
          <a:ln>
            <a:noFill/>
          </a:ln>
        </p:spPr>
      </p:pic>
      <p:sp>
        <p:nvSpPr>
          <p:cNvPr id="332" name="Google Shape;332;g25a6c2fd82e_0_177"/>
          <p:cNvSpPr txBox="1">
            <a:spLocks noGrp="1"/>
          </p:cNvSpPr>
          <p:nvPr>
            <p:ph type="sldNum" idx="12"/>
          </p:nvPr>
        </p:nvSpPr>
        <p:spPr>
          <a:xfrm>
            <a:off x="9841345" y="653675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31</a:t>
            </a:fld>
            <a:endParaRPr kern="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3" name="Google Shape;343;g25a6c2fd82e_0_193"/>
          <p:cNvSpPr txBox="1">
            <a:spLocks noGrp="1"/>
          </p:cNvSpPr>
          <p:nvPr>
            <p:ph type="title"/>
          </p:nvPr>
        </p:nvSpPr>
        <p:spPr>
          <a:xfrm>
            <a:off x="7329600" y="81071"/>
            <a:ext cx="4368900" cy="685800"/>
          </a:xfrm>
          <a:prstGeom prst="rect">
            <a:avLst/>
          </a:prstGeom>
          <a:noFill/>
          <a:ln>
            <a:noFill/>
          </a:ln>
        </p:spPr>
        <p:txBody>
          <a:bodyPr spcFirstLastPara="1" wrap="square" lIns="91425" tIns="91425" rIns="91425" bIns="91425" anchor="ctr" anchorCtr="0">
            <a:noAutofit/>
          </a:bodyPr>
          <a:lstStyle/>
          <a:p>
            <a:r>
              <a:rPr lang="en-US"/>
              <a:t>Telenovela Resources</a:t>
            </a:r>
            <a:endParaRPr/>
          </a:p>
        </p:txBody>
      </p:sp>
      <p:pic>
        <p:nvPicPr>
          <p:cNvPr id="345" name="Google Shape;345;g25a6c2fd82e_0_193" descr="Image of APS Parent Resource Center webpage"/>
          <p:cNvPicPr preferRelativeResize="0"/>
          <p:nvPr/>
        </p:nvPicPr>
        <p:blipFill rotWithShape="1">
          <a:blip r:embed="rId3">
            <a:alphaModFix/>
          </a:blip>
          <a:srcRect l="4221" r="4211"/>
          <a:stretch/>
        </p:blipFill>
        <p:spPr>
          <a:xfrm>
            <a:off x="1052945" y="1268470"/>
            <a:ext cx="7169053" cy="4198294"/>
          </a:xfrm>
          <a:prstGeom prst="rect">
            <a:avLst/>
          </a:prstGeom>
          <a:noFill/>
          <a:ln>
            <a:noFill/>
          </a:ln>
        </p:spPr>
      </p:pic>
      <p:sp>
        <p:nvSpPr>
          <p:cNvPr id="344" name="Google Shape;344;g25a6c2fd82e_0_193"/>
          <p:cNvSpPr txBox="1"/>
          <p:nvPr/>
        </p:nvSpPr>
        <p:spPr>
          <a:xfrm>
            <a:off x="8382000" y="1871626"/>
            <a:ext cx="2264100" cy="1246465"/>
          </a:xfrm>
          <a:prstGeom prst="rect">
            <a:avLst/>
          </a:prstGeom>
          <a:noFill/>
          <a:ln>
            <a:noFill/>
          </a:ln>
        </p:spPr>
        <p:txBody>
          <a:bodyPr spcFirstLastPara="1" wrap="square" lIns="91425" tIns="91425" rIns="91425" bIns="91425" anchor="t" anchorCtr="0">
            <a:spAutoFit/>
          </a:bodyPr>
          <a:lstStyle/>
          <a:p>
            <a:pPr algn="ctr">
              <a:spcBef>
                <a:spcPts val="640"/>
              </a:spcBef>
              <a:buClr>
                <a:srgbClr val="000000"/>
              </a:buClr>
              <a:buSzPts val="3200"/>
            </a:pPr>
            <a:r>
              <a:rPr lang="en-US" sz="3200" u="sng" kern="0">
                <a:solidFill>
                  <a:srgbClr val="0000FF"/>
                </a:solidFill>
                <a:latin typeface="Calibri"/>
                <a:ea typeface="Calibri"/>
                <a:cs typeface="Calibri"/>
                <a:sym typeface="Calibri"/>
                <a:hlinkClick r:id="rId4"/>
              </a:rPr>
              <a:t>Telenovela Home Page</a:t>
            </a:r>
            <a:endParaRPr sz="1400" kern="0">
              <a:solidFill>
                <a:srgbClr val="000000"/>
              </a:solidFill>
              <a:latin typeface="Arial"/>
              <a:ea typeface="Arial"/>
              <a:cs typeface="Arial"/>
              <a:sym typeface="Arial"/>
            </a:endParaRPr>
          </a:p>
        </p:txBody>
      </p:sp>
      <p:pic>
        <p:nvPicPr>
          <p:cNvPr id="346" name="Google Shape;346;g25a6c2fd82e_0_193" descr="QR code"/>
          <p:cNvPicPr preferRelativeResize="0"/>
          <p:nvPr/>
        </p:nvPicPr>
        <p:blipFill rotWithShape="1">
          <a:blip r:embed="rId5">
            <a:alphaModFix/>
          </a:blip>
          <a:srcRect/>
          <a:stretch/>
        </p:blipFill>
        <p:spPr>
          <a:xfrm>
            <a:off x="8407497" y="3041325"/>
            <a:ext cx="2082602" cy="2082602"/>
          </a:xfrm>
          <a:prstGeom prst="rect">
            <a:avLst/>
          </a:prstGeom>
          <a:noFill/>
          <a:ln>
            <a:noFill/>
          </a:ln>
        </p:spPr>
      </p:pic>
      <p:sp>
        <p:nvSpPr>
          <p:cNvPr id="341" name="Google Shape;341;g25a6c2fd82e_0_193"/>
          <p:cNvSpPr txBox="1">
            <a:spLocks noGrp="1"/>
          </p:cNvSpPr>
          <p:nvPr>
            <p:ph type="body" idx="1"/>
          </p:nvPr>
        </p:nvSpPr>
        <p:spPr>
          <a:xfrm>
            <a:off x="4287475" y="5625525"/>
            <a:ext cx="8348100" cy="2009400"/>
          </a:xfrm>
          <a:prstGeom prst="rect">
            <a:avLst/>
          </a:prstGeom>
          <a:noFill/>
          <a:ln>
            <a:noFill/>
          </a:ln>
        </p:spPr>
        <p:txBody>
          <a:bodyPr spcFirstLastPara="1" wrap="square" lIns="91425" tIns="91425" rIns="91425" bIns="91425" anchor="t" anchorCtr="0">
            <a:noAutofit/>
          </a:bodyPr>
          <a:lstStyle/>
          <a:p>
            <a:pPr marL="0" indent="0">
              <a:buNone/>
            </a:pPr>
            <a:r>
              <a:rPr lang="en-US" u="sng">
                <a:solidFill>
                  <a:schemeClr val="hlink"/>
                </a:solidFill>
                <a:hlinkClick r:id="rId6"/>
              </a:rPr>
              <a:t>www.apsva.us/prc</a:t>
            </a:r>
            <a:endParaRPr/>
          </a:p>
          <a:p>
            <a:pPr marL="0" indent="0">
              <a:buNone/>
            </a:pPr>
            <a:endParaRPr/>
          </a:p>
          <a:p>
            <a:pPr marL="0" indent="0">
              <a:buNone/>
            </a:pPr>
            <a:endParaRPr/>
          </a:p>
          <a:p>
            <a:pPr marL="0" indent="0">
              <a:buNone/>
            </a:pPr>
            <a:endParaRPr i="1"/>
          </a:p>
        </p:txBody>
      </p:sp>
      <p:sp>
        <p:nvSpPr>
          <p:cNvPr id="342" name="Google Shape;342;g25a6c2fd82e_0_193"/>
          <p:cNvSpPr txBox="1">
            <a:spLocks noGrp="1"/>
          </p:cNvSpPr>
          <p:nvPr>
            <p:ph type="sldNum" idx="12"/>
          </p:nvPr>
        </p:nvSpPr>
        <p:spPr>
          <a:xfrm>
            <a:off x="9878291" y="6546693"/>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32</a:t>
            </a:fld>
            <a:endParaRPr kern="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24"/>
          <p:cNvSpPr txBox="1">
            <a:spLocks noGrp="1"/>
          </p:cNvSpPr>
          <p:nvPr>
            <p:ph type="title"/>
          </p:nvPr>
        </p:nvSpPr>
        <p:spPr>
          <a:xfrm>
            <a:off x="2286000" y="76200"/>
            <a:ext cx="8229600" cy="685800"/>
          </a:xfrm>
          <a:prstGeom prst="rect">
            <a:avLst/>
          </a:prstGeom>
          <a:noFill/>
          <a:ln>
            <a:noFill/>
          </a:ln>
        </p:spPr>
        <p:txBody>
          <a:bodyPr spcFirstLastPara="1" wrap="square" lIns="91425" tIns="45700" rIns="91425" bIns="45700" anchor="ctr" anchorCtr="0">
            <a:noAutofit/>
          </a:bodyPr>
          <a:lstStyle/>
          <a:p>
            <a:pPr algn="r"/>
            <a:r>
              <a:rPr lang="en-US"/>
              <a:t>Contact</a:t>
            </a:r>
            <a:endParaRPr/>
          </a:p>
        </p:txBody>
      </p:sp>
      <p:sp>
        <p:nvSpPr>
          <p:cNvPr id="353" name="Google Shape;353;p24"/>
          <p:cNvSpPr txBox="1">
            <a:spLocks noGrp="1"/>
          </p:cNvSpPr>
          <p:nvPr>
            <p:ph type="body" idx="1"/>
          </p:nvPr>
        </p:nvSpPr>
        <p:spPr>
          <a:xfrm>
            <a:off x="517236" y="907625"/>
            <a:ext cx="9905339" cy="5465466"/>
          </a:xfrm>
          <a:prstGeom prst="rect">
            <a:avLst/>
          </a:prstGeom>
          <a:noFill/>
          <a:ln>
            <a:noFill/>
          </a:ln>
        </p:spPr>
        <p:txBody>
          <a:bodyPr spcFirstLastPara="1" wrap="square" lIns="91425" tIns="45700" rIns="91425" bIns="45700" anchor="t" anchorCtr="0">
            <a:noAutofit/>
          </a:bodyPr>
          <a:lstStyle/>
          <a:p>
            <a:pPr marL="400050" lvl="1" indent="-6350">
              <a:buNone/>
            </a:pPr>
            <a:r>
              <a:rPr lang="en-US" b="1"/>
              <a:t>Kathleen Donovan</a:t>
            </a:r>
            <a:br>
              <a:rPr lang="en-US" b="1"/>
            </a:br>
            <a:r>
              <a:rPr lang="en-US" sz="2400"/>
              <a:t>Special Education Coordinator</a:t>
            </a:r>
            <a:br>
              <a:rPr lang="en-US" sz="2400"/>
            </a:br>
            <a:r>
              <a:rPr lang="en-US" sz="2400"/>
              <a:t>Parent Resource Center (PRC)</a:t>
            </a:r>
            <a:endParaRPr sz="2400"/>
          </a:p>
          <a:p>
            <a:pPr marL="400050" lvl="1" indent="-6350">
              <a:spcBef>
                <a:spcPts val="480"/>
              </a:spcBef>
              <a:buNone/>
            </a:pPr>
            <a:r>
              <a:rPr lang="en-US" sz="2400"/>
              <a:t>Office of Teaching and Learning</a:t>
            </a:r>
            <a:br>
              <a:rPr lang="en-US" sz="2400"/>
            </a:br>
            <a:r>
              <a:rPr lang="en-US" sz="2400"/>
              <a:t>Arlington Public Schools</a:t>
            </a:r>
            <a:br>
              <a:rPr lang="en-US" sz="2400"/>
            </a:br>
            <a:endParaRPr sz="2400"/>
          </a:p>
          <a:p>
            <a:pPr marL="400050" lvl="1" indent="-6350">
              <a:spcBef>
                <a:spcPts val="480"/>
              </a:spcBef>
              <a:buNone/>
            </a:pPr>
            <a:r>
              <a:rPr lang="en-US" sz="2000"/>
              <a:t>703-228-7239</a:t>
            </a:r>
            <a:br>
              <a:rPr lang="en-US" sz="2000"/>
            </a:br>
            <a:r>
              <a:rPr lang="en-US" sz="2000" u="sng"/>
              <a:t>kathleen.donovan@apsva.us</a:t>
            </a:r>
            <a:endParaRPr sz="2000" u="sng"/>
          </a:p>
          <a:p>
            <a:pPr marL="400050" lvl="1" indent="-6350">
              <a:spcBef>
                <a:spcPts val="480"/>
              </a:spcBef>
              <a:buNone/>
            </a:pPr>
            <a:r>
              <a:rPr lang="en-US" sz="2000" u="sng"/>
              <a:t>www.apsva.us/prc</a:t>
            </a:r>
            <a:endParaRPr sz="2000" u="sng"/>
          </a:p>
          <a:p>
            <a:pPr marL="400050" lvl="1" indent="-6350">
              <a:spcBef>
                <a:spcPts val="480"/>
              </a:spcBef>
              <a:buNone/>
            </a:pPr>
            <a:endParaRPr sz="2000" u="sng"/>
          </a:p>
          <a:p>
            <a:pPr marL="400050" lvl="1" indent="-6350">
              <a:spcBef>
                <a:spcPts val="480"/>
              </a:spcBef>
              <a:buNone/>
            </a:pPr>
            <a:r>
              <a:rPr lang="en-US" sz="3100" b="1"/>
              <a:t>Request session materials:</a:t>
            </a:r>
            <a:endParaRPr sz="3100" b="1"/>
          </a:p>
          <a:p>
            <a:pPr marL="457200" lvl="1" indent="457200">
              <a:spcBef>
                <a:spcPts val="480"/>
              </a:spcBef>
              <a:buNone/>
            </a:pPr>
            <a:r>
              <a:rPr lang="en-US" sz="3100" b="1"/>
              <a:t>bit.ly/</a:t>
            </a:r>
            <a:r>
              <a:rPr lang="en-US" sz="3100" b="1" err="1"/>
              <a:t>telenovelamaterials</a:t>
            </a:r>
            <a:endParaRPr sz="3100" b="1"/>
          </a:p>
        </p:txBody>
      </p:sp>
      <p:pic>
        <p:nvPicPr>
          <p:cNvPr id="354" name="Google Shape;354;p24" descr="Cast and crew of the telenovela series"/>
          <p:cNvPicPr preferRelativeResize="0"/>
          <p:nvPr/>
        </p:nvPicPr>
        <p:blipFill rotWithShape="1">
          <a:blip r:embed="rId3">
            <a:alphaModFix/>
          </a:blip>
          <a:srcRect/>
          <a:stretch/>
        </p:blipFill>
        <p:spPr>
          <a:xfrm>
            <a:off x="6641475" y="1034750"/>
            <a:ext cx="3674676" cy="2760600"/>
          </a:xfrm>
          <a:prstGeom prst="rect">
            <a:avLst/>
          </a:prstGeom>
          <a:noFill/>
          <a:ln>
            <a:noFill/>
          </a:ln>
        </p:spPr>
      </p:pic>
      <p:cxnSp>
        <p:nvCxnSpPr>
          <p:cNvPr id="355" name="Google Shape;355;p24">
            <a:extLst>
              <a:ext uri="{C183D7F6-B498-43B3-948B-1728B52AA6E4}">
                <adec:decorative xmlns:adec="http://schemas.microsoft.com/office/drawing/2017/decorative" val="1"/>
              </a:ext>
            </a:extLst>
          </p:cNvPr>
          <p:cNvCxnSpPr>
            <a:cxnSpLocks/>
          </p:cNvCxnSpPr>
          <p:nvPr/>
        </p:nvCxnSpPr>
        <p:spPr>
          <a:xfrm>
            <a:off x="1016000" y="4464725"/>
            <a:ext cx="9161200" cy="0"/>
          </a:xfrm>
          <a:prstGeom prst="straightConnector1">
            <a:avLst/>
          </a:prstGeom>
          <a:noFill/>
          <a:ln w="9525" cap="flat" cmpd="sng">
            <a:solidFill>
              <a:schemeClr val="dk2"/>
            </a:solidFill>
            <a:prstDash val="solid"/>
            <a:round/>
            <a:headEnd type="none" w="sm" len="sm"/>
            <a:tailEnd type="none" w="sm" len="sm"/>
          </a:ln>
        </p:spPr>
      </p:cxnSp>
      <p:pic>
        <p:nvPicPr>
          <p:cNvPr id="356" name="Google Shape;356;p24" descr="QR code"/>
          <p:cNvPicPr preferRelativeResize="0"/>
          <p:nvPr/>
        </p:nvPicPr>
        <p:blipFill rotWithShape="1">
          <a:blip r:embed="rId4">
            <a:alphaModFix/>
          </a:blip>
          <a:srcRect/>
          <a:stretch/>
        </p:blipFill>
        <p:spPr>
          <a:xfrm>
            <a:off x="8567726" y="4710075"/>
            <a:ext cx="1762125" cy="1771650"/>
          </a:xfrm>
          <a:prstGeom prst="rect">
            <a:avLst/>
          </a:prstGeom>
          <a:noFill/>
          <a:ln>
            <a:noFill/>
          </a:ln>
        </p:spPr>
      </p:pic>
      <p:sp>
        <p:nvSpPr>
          <p:cNvPr id="351" name="Google Shape;351;p24"/>
          <p:cNvSpPr txBox="1">
            <a:spLocks noGrp="1"/>
          </p:cNvSpPr>
          <p:nvPr>
            <p:ph type="sldNum" idx="12"/>
          </p:nvPr>
        </p:nvSpPr>
        <p:spPr>
          <a:xfrm>
            <a:off x="9841345" y="65100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33</a:t>
            </a:fld>
            <a:endParaRPr kern="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2" name="Google Shape;362;p25"/>
          <p:cNvSpPr txBox="1">
            <a:spLocks noGrp="1"/>
          </p:cNvSpPr>
          <p:nvPr>
            <p:ph type="title"/>
          </p:nvPr>
        </p:nvSpPr>
        <p:spPr>
          <a:xfrm>
            <a:off x="2286000" y="76200"/>
            <a:ext cx="8229600" cy="685800"/>
          </a:xfrm>
          <a:prstGeom prst="rect">
            <a:avLst/>
          </a:prstGeom>
          <a:noFill/>
          <a:ln>
            <a:noFill/>
          </a:ln>
        </p:spPr>
        <p:txBody>
          <a:bodyPr spcFirstLastPara="1" wrap="square" lIns="91425" tIns="45700" rIns="91425" bIns="45700" anchor="ctr" anchorCtr="0">
            <a:noAutofit/>
          </a:bodyPr>
          <a:lstStyle/>
          <a:p>
            <a:pPr algn="r"/>
            <a:r>
              <a:rPr lang="en-US"/>
              <a:t>Closing</a:t>
            </a:r>
            <a:endParaRPr/>
          </a:p>
        </p:txBody>
      </p:sp>
      <p:sp>
        <p:nvSpPr>
          <p:cNvPr id="363" name="Google Shape;363;p25"/>
          <p:cNvSpPr txBox="1">
            <a:spLocks noGrp="1"/>
          </p:cNvSpPr>
          <p:nvPr>
            <p:ph type="body" idx="1"/>
          </p:nvPr>
        </p:nvSpPr>
        <p:spPr>
          <a:xfrm>
            <a:off x="609600" y="1026599"/>
            <a:ext cx="8642550" cy="5398325"/>
          </a:xfrm>
          <a:prstGeom prst="rect">
            <a:avLst/>
          </a:prstGeom>
          <a:noFill/>
          <a:ln>
            <a:noFill/>
          </a:ln>
        </p:spPr>
        <p:txBody>
          <a:bodyPr spcFirstLastPara="1" wrap="square" lIns="91425" tIns="45700" rIns="91425" bIns="45700" anchor="t" anchorCtr="0">
            <a:noAutofit/>
          </a:bodyPr>
          <a:lstStyle/>
          <a:p>
            <a:pPr marL="0" indent="0">
              <a:buSzPts val="1100"/>
              <a:buNone/>
            </a:pPr>
            <a:endParaRPr i="1"/>
          </a:p>
          <a:p>
            <a:pPr marL="0" indent="0">
              <a:buSzPts val="1100"/>
              <a:buNone/>
            </a:pPr>
            <a:r>
              <a:rPr lang="en-US" i="1"/>
              <a:t>Discussion: </a:t>
            </a:r>
            <a:endParaRPr i="1"/>
          </a:p>
          <a:p>
            <a:pPr marL="0" indent="0">
              <a:buSzPts val="1100"/>
              <a:buNone/>
            </a:pPr>
            <a:endParaRPr i="1"/>
          </a:p>
          <a:p>
            <a:pPr marL="0" indent="457200">
              <a:buSzPts val="1100"/>
              <a:buNone/>
            </a:pPr>
            <a:r>
              <a:rPr lang="en-US" i="1"/>
              <a:t>Questions? </a:t>
            </a:r>
            <a:endParaRPr i="1"/>
          </a:p>
          <a:p>
            <a:pPr marL="0" indent="457200">
              <a:buSzPts val="1100"/>
              <a:buNone/>
            </a:pPr>
            <a:r>
              <a:rPr lang="en-US" i="1"/>
              <a:t>Thoughts? </a:t>
            </a:r>
            <a:endParaRPr i="1"/>
          </a:p>
          <a:p>
            <a:pPr marL="0" indent="457200">
              <a:buSzPts val="1100"/>
              <a:buNone/>
            </a:pPr>
            <a:r>
              <a:rPr lang="en-US" i="1"/>
              <a:t>Comments? </a:t>
            </a:r>
            <a:endParaRPr/>
          </a:p>
        </p:txBody>
      </p:sp>
      <p:pic>
        <p:nvPicPr>
          <p:cNvPr id="364" name="Google Shape;364;p2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076714" y="890253"/>
            <a:ext cx="4591277" cy="2582585"/>
          </a:xfrm>
          <a:prstGeom prst="rect">
            <a:avLst/>
          </a:prstGeom>
          <a:noFill/>
          <a:ln>
            <a:noFill/>
          </a:ln>
        </p:spPr>
      </p:pic>
      <p:pic>
        <p:nvPicPr>
          <p:cNvPr id="365" name="Google Shape;365;p25" descr="Cast of Telenovela Celebrating"/>
          <p:cNvPicPr preferRelativeResize="0"/>
          <p:nvPr/>
        </p:nvPicPr>
        <p:blipFill rotWithShape="1">
          <a:blip r:embed="rId4">
            <a:alphaModFix/>
          </a:blip>
          <a:srcRect/>
          <a:stretch/>
        </p:blipFill>
        <p:spPr>
          <a:xfrm>
            <a:off x="6172195" y="3218012"/>
            <a:ext cx="4419609" cy="3123786"/>
          </a:xfrm>
          <a:prstGeom prst="rect">
            <a:avLst/>
          </a:prstGeom>
          <a:noFill/>
          <a:ln>
            <a:noFill/>
          </a:ln>
        </p:spPr>
      </p:pic>
      <p:sp>
        <p:nvSpPr>
          <p:cNvPr id="361" name="Google Shape;361;p25"/>
          <p:cNvSpPr txBox="1">
            <a:spLocks noGrp="1"/>
          </p:cNvSpPr>
          <p:nvPr>
            <p:ph type="sldNum" idx="12"/>
          </p:nvPr>
        </p:nvSpPr>
        <p:spPr>
          <a:xfrm>
            <a:off x="9924473" y="65862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34</a:t>
            </a:fld>
            <a:endParaRPr kern="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en-US"/>
              <a:t>Stories from the Classroom Video Series</a:t>
            </a:r>
          </a:p>
        </p:txBody>
      </p:sp>
      <p:pic>
        <p:nvPicPr>
          <p:cNvPr id="7" name="Content Placeholder 6" descr="Screenshot of PROGRESS Center resource page">
            <a:extLst>
              <a:ext uri="{FF2B5EF4-FFF2-40B4-BE49-F238E27FC236}">
                <a16:creationId xmlns:a16="http://schemas.microsoft.com/office/drawing/2014/main" id="{6A56A4A2-FFE8-92CE-DFB4-B970D07D8572}"/>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1790008" y="1430208"/>
            <a:ext cx="8386379" cy="4705480"/>
          </a:xfrm>
        </p:spPr>
      </p:pic>
      <p:sp>
        <p:nvSpPr>
          <p:cNvPr id="3" name="Slide Number Placeholder 2"/>
          <p:cNvSpPr>
            <a:spLocks noGrp="1"/>
          </p:cNvSpPr>
          <p:nvPr>
            <p:ph type="sldNum" sz="quarter" idx="12"/>
          </p:nvPr>
        </p:nvSpPr>
        <p:spPr/>
        <p:txBody>
          <a:bodyPr/>
          <a:lstStyle/>
          <a:p>
            <a:fld id="{99A20822-4A49-4D36-86E3-300BA48D3F00}" type="slidenum">
              <a:rPr lang="en-US" smtClean="0"/>
              <a:pPr/>
              <a:t>35</a:t>
            </a:fld>
            <a:endParaRPr lang="en-US"/>
          </a:p>
        </p:txBody>
      </p:sp>
      <p:sp>
        <p:nvSpPr>
          <p:cNvPr id="8" name="Left Arrow 7">
            <a:extLst>
              <a:ext uri="{FF2B5EF4-FFF2-40B4-BE49-F238E27FC236}">
                <a16:creationId xmlns:a16="http://schemas.microsoft.com/office/drawing/2014/main" id="{5BF991D5-9F9F-82D3-3109-A967E66E1B2E}"/>
              </a:ext>
              <a:ext uri="{C183D7F6-B498-43B3-948B-1728B52AA6E4}">
                <adec:decorative xmlns:adec="http://schemas.microsoft.com/office/drawing/2017/decorative" val="1"/>
              </a:ext>
            </a:extLst>
          </p:cNvPr>
          <p:cNvSpPr/>
          <p:nvPr/>
        </p:nvSpPr>
        <p:spPr>
          <a:xfrm rot="20707472">
            <a:off x="7579749" y="3744247"/>
            <a:ext cx="978408" cy="4846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0" name="Left Arrow 9">
            <a:extLst>
              <a:ext uri="{FF2B5EF4-FFF2-40B4-BE49-F238E27FC236}">
                <a16:creationId xmlns:a16="http://schemas.microsoft.com/office/drawing/2014/main" id="{83BDD784-55CC-BD89-D448-3F87BC483A1B}"/>
              </a:ext>
              <a:ext uri="{C183D7F6-B498-43B3-948B-1728B52AA6E4}">
                <adec:decorative xmlns:adec="http://schemas.microsoft.com/office/drawing/2017/decorative" val="1"/>
              </a:ext>
            </a:extLst>
          </p:cNvPr>
          <p:cNvSpPr/>
          <p:nvPr/>
        </p:nvSpPr>
        <p:spPr>
          <a:xfrm rot="18957784">
            <a:off x="6409705" y="1971853"/>
            <a:ext cx="978408" cy="484632"/>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188381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DDC48-F0D8-3EC4-DDEE-487E66BCBD99}"/>
              </a:ext>
            </a:extLst>
          </p:cNvPr>
          <p:cNvSpPr>
            <a:spLocks noGrp="1"/>
          </p:cNvSpPr>
          <p:nvPr>
            <p:ph type="title"/>
          </p:nvPr>
        </p:nvSpPr>
        <p:spPr/>
        <p:txBody>
          <a:bodyPr/>
          <a:lstStyle/>
          <a:p>
            <a:r>
              <a:rPr lang="en-US" dirty="0"/>
              <a:t>Stories from the Classroom: Using a Telenovela to Explain the Special Education Process</a:t>
            </a:r>
          </a:p>
        </p:txBody>
      </p:sp>
      <p:sp>
        <p:nvSpPr>
          <p:cNvPr id="3" name="Content Placeholder 2">
            <a:extLst>
              <a:ext uri="{FF2B5EF4-FFF2-40B4-BE49-F238E27FC236}">
                <a16:creationId xmlns:a16="http://schemas.microsoft.com/office/drawing/2014/main" id="{B72BE5FF-E1D6-3E5A-AD11-C59DC274D2F8}"/>
              </a:ext>
            </a:extLst>
          </p:cNvPr>
          <p:cNvSpPr>
            <a:spLocks noGrp="1"/>
          </p:cNvSpPr>
          <p:nvPr>
            <p:ph sz="half" idx="1"/>
          </p:nvPr>
        </p:nvSpPr>
        <p:spPr/>
        <p:txBody>
          <a:bodyPr>
            <a:normAutofit fontScale="92500"/>
          </a:bodyPr>
          <a:lstStyle/>
          <a:p>
            <a:r>
              <a:rPr lang="en-US">
                <a:solidFill>
                  <a:schemeClr val="tx1"/>
                </a:solidFill>
              </a:rPr>
              <a:t>Features a conversation between Kathleen Donovan, Parent Resource Center Coordinator for Arlington Public Schools (APS) and Gina </a:t>
            </a:r>
            <a:r>
              <a:rPr lang="en-US" err="1">
                <a:solidFill>
                  <a:schemeClr val="tx1"/>
                </a:solidFill>
              </a:rPr>
              <a:t>Argotti</a:t>
            </a:r>
            <a:r>
              <a:rPr lang="en-US">
                <a:solidFill>
                  <a:schemeClr val="tx1"/>
                </a:solidFill>
              </a:rPr>
              <a:t> a parent in APS</a:t>
            </a:r>
          </a:p>
          <a:p>
            <a:r>
              <a:rPr lang="en-US">
                <a:solidFill>
                  <a:schemeClr val="tx1"/>
                </a:solidFill>
              </a:rPr>
              <a:t>The goal of this resources was to: </a:t>
            </a:r>
          </a:p>
          <a:p>
            <a:pPr lvl="1"/>
            <a:r>
              <a:rPr lang="en-US">
                <a:solidFill>
                  <a:schemeClr val="tx1"/>
                </a:solidFill>
              </a:rPr>
              <a:t>Illustrate a creative way that a district has worked to reach families,</a:t>
            </a:r>
          </a:p>
          <a:p>
            <a:pPr lvl="1"/>
            <a:r>
              <a:rPr lang="en-US">
                <a:solidFill>
                  <a:schemeClr val="tx1"/>
                </a:solidFill>
              </a:rPr>
              <a:t>Illustrate the power of engaging families in the process of developing the messaging/materials,</a:t>
            </a:r>
          </a:p>
          <a:p>
            <a:pPr marL="320040" lvl="1" indent="0">
              <a:buNone/>
            </a:pPr>
            <a:endParaRPr lang="en-US"/>
          </a:p>
        </p:txBody>
      </p:sp>
      <p:pic>
        <p:nvPicPr>
          <p:cNvPr id="8" name="Content Placeholder 7" descr="Image of Video for Stories from the Classroom: Using a Telenovela to Explain the Special Education Process">
            <a:extLst>
              <a:ext uri="{FF2B5EF4-FFF2-40B4-BE49-F238E27FC236}">
                <a16:creationId xmlns:a16="http://schemas.microsoft.com/office/drawing/2014/main" id="{FADA1DB5-843B-156E-F1FD-DB17FF89E16A}"/>
              </a:ext>
            </a:extLst>
          </p:cNvPr>
          <p:cNvPicPr>
            <a:picLocks noGrp="1" noChangeAspect="1"/>
          </p:cNvPicPr>
          <p:nvPr>
            <p:ph sz="half" idx="2"/>
          </p:nvPr>
        </p:nvPicPr>
        <p:blipFill>
          <a:blip r:embed="rId2"/>
          <a:stretch>
            <a:fillRect/>
          </a:stretch>
        </p:blipFill>
        <p:spPr>
          <a:xfrm>
            <a:off x="6229350" y="1695129"/>
            <a:ext cx="5505450" cy="3114675"/>
          </a:xfrm>
        </p:spPr>
      </p:pic>
      <p:sp>
        <p:nvSpPr>
          <p:cNvPr id="5" name="Text Placeholder 4">
            <a:extLst>
              <a:ext uri="{FF2B5EF4-FFF2-40B4-BE49-F238E27FC236}">
                <a16:creationId xmlns:a16="http://schemas.microsoft.com/office/drawing/2014/main" id="{E94A2249-C313-6096-E946-A617F7A31CA8}"/>
              </a:ext>
            </a:extLst>
          </p:cNvPr>
          <p:cNvSpPr>
            <a:spLocks noGrp="1"/>
          </p:cNvSpPr>
          <p:nvPr>
            <p:ph type="body" sz="quarter" idx="16"/>
          </p:nvPr>
        </p:nvSpPr>
        <p:spPr/>
        <p:txBody>
          <a:bodyPr/>
          <a:lstStyle/>
          <a:p>
            <a:endParaRPr lang="en-US"/>
          </a:p>
        </p:txBody>
      </p:sp>
      <p:sp>
        <p:nvSpPr>
          <p:cNvPr id="6" name="Slide Number Placeholder 5">
            <a:extLst>
              <a:ext uri="{FF2B5EF4-FFF2-40B4-BE49-F238E27FC236}">
                <a16:creationId xmlns:a16="http://schemas.microsoft.com/office/drawing/2014/main" id="{E04CC645-CFD3-E6B4-7671-9BA1405ADA6E}"/>
              </a:ext>
            </a:extLst>
          </p:cNvPr>
          <p:cNvSpPr>
            <a:spLocks noGrp="1"/>
          </p:cNvSpPr>
          <p:nvPr>
            <p:ph type="sldNum" sz="quarter" idx="12"/>
          </p:nvPr>
        </p:nvSpPr>
        <p:spPr/>
        <p:txBody>
          <a:bodyPr/>
          <a:lstStyle/>
          <a:p>
            <a:fld id="{BABF4E83-61DB-418F-A99F-17BC9BB58EF6}" type="slidenum">
              <a:rPr lang="en-US" smtClean="0"/>
              <a:t>36</a:t>
            </a:fld>
            <a:endParaRPr lang="en-US"/>
          </a:p>
        </p:txBody>
      </p:sp>
    </p:spTree>
    <p:extLst>
      <p:ext uri="{BB962C8B-B14F-4D97-AF65-F5344CB8AC3E}">
        <p14:creationId xmlns:p14="http://schemas.microsoft.com/office/powerpoint/2010/main" val="199694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8B352-C385-42AD-B5BB-9742A4873BB7}"/>
              </a:ext>
            </a:extLst>
          </p:cNvPr>
          <p:cNvSpPr>
            <a:spLocks noGrp="1"/>
          </p:cNvSpPr>
          <p:nvPr>
            <p:ph type="title"/>
          </p:nvPr>
        </p:nvSpPr>
        <p:spPr/>
        <p:txBody>
          <a:bodyPr/>
          <a:lstStyle/>
          <a:p>
            <a:r>
              <a:rPr lang="en-US"/>
              <a:t>Disclaimer</a:t>
            </a:r>
          </a:p>
        </p:txBody>
      </p:sp>
      <p:sp>
        <p:nvSpPr>
          <p:cNvPr id="3" name="Content Placeholder 2">
            <a:extLst>
              <a:ext uri="{FF2B5EF4-FFF2-40B4-BE49-F238E27FC236}">
                <a16:creationId xmlns:a16="http://schemas.microsoft.com/office/drawing/2014/main" id="{97316E42-8DD8-49FE-83DA-AB07D23951DD}"/>
              </a:ext>
            </a:extLst>
          </p:cNvPr>
          <p:cNvSpPr>
            <a:spLocks noGrp="1"/>
          </p:cNvSpPr>
          <p:nvPr>
            <p:ph sz="quarter" idx="14"/>
          </p:nvPr>
        </p:nvSpPr>
        <p:spPr/>
        <p:txBody>
          <a:bodyPr/>
          <a:lstStyle/>
          <a:p>
            <a:r>
              <a:rPr lang="en-US"/>
              <a:t>This material was produced under the U.S. Department of Education, Office of Special Education Programs, Award No. H326C190002. David Emenheiser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a:p>
            <a:pPr marL="0" indent="0">
              <a:buNone/>
            </a:pPr>
            <a:endParaRPr lang="en-US"/>
          </a:p>
        </p:txBody>
      </p:sp>
      <p:sp>
        <p:nvSpPr>
          <p:cNvPr id="5" name="Slide Number Placeholder 4">
            <a:extLst>
              <a:ext uri="{FF2B5EF4-FFF2-40B4-BE49-F238E27FC236}">
                <a16:creationId xmlns:a16="http://schemas.microsoft.com/office/drawing/2014/main" id="{B54EBDF2-65A8-4295-80FC-5E8929498C09}"/>
              </a:ext>
            </a:extLst>
          </p:cNvPr>
          <p:cNvSpPr>
            <a:spLocks noGrp="1"/>
          </p:cNvSpPr>
          <p:nvPr>
            <p:ph type="sldNum" sz="quarter" idx="12"/>
          </p:nvPr>
        </p:nvSpPr>
        <p:spPr/>
        <p:txBody>
          <a:bodyPr/>
          <a:lstStyle/>
          <a:p>
            <a:fld id="{99A20822-4A49-4D36-86E3-300BA48D3F00}" type="slidenum">
              <a:rPr lang="en-US" smtClean="0"/>
              <a:pPr/>
              <a:t>37</a:t>
            </a:fld>
            <a:endParaRPr lang="en-US"/>
          </a:p>
        </p:txBody>
      </p:sp>
    </p:spTree>
    <p:extLst>
      <p:ext uri="{BB962C8B-B14F-4D97-AF65-F5344CB8AC3E}">
        <p14:creationId xmlns:p14="http://schemas.microsoft.com/office/powerpoint/2010/main" val="1869189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ADF2E4A-7C52-4592-88CB-D61D1A525D55}"/>
              </a:ext>
            </a:extLst>
          </p:cNvPr>
          <p:cNvSpPr>
            <a:spLocks noGrp="1"/>
          </p:cNvSpPr>
          <p:nvPr>
            <p:ph type="ctrTitle"/>
          </p:nvPr>
        </p:nvSpPr>
        <p:spPr/>
        <p:txBody>
          <a:bodyPr/>
          <a:lstStyle/>
          <a:p>
            <a:r>
              <a:rPr lang="en-US"/>
              <a:t>PROGRESS Center</a:t>
            </a:r>
          </a:p>
        </p:txBody>
      </p:sp>
      <p:sp>
        <p:nvSpPr>
          <p:cNvPr id="19" name="Subtitle 18">
            <a:extLst>
              <a:ext uri="{FF2B5EF4-FFF2-40B4-BE49-F238E27FC236}">
                <a16:creationId xmlns:a16="http://schemas.microsoft.com/office/drawing/2014/main" id="{449E4F9B-80A8-463E-A792-4E05468FD550}"/>
              </a:ext>
            </a:extLst>
          </p:cNvPr>
          <p:cNvSpPr>
            <a:spLocks noGrp="1"/>
          </p:cNvSpPr>
          <p:nvPr>
            <p:ph type="subTitle" idx="1"/>
          </p:nvPr>
        </p:nvSpPr>
        <p:spPr/>
        <p:txBody>
          <a:bodyPr/>
          <a:lstStyle/>
          <a:p>
            <a:pPr lvl="0"/>
            <a:r>
              <a:rPr lang="en-US"/>
              <a:t>progresscenter@air.org</a:t>
            </a:r>
          </a:p>
          <a:p>
            <a:pPr lvl="0"/>
            <a:endParaRPr lang="en-US"/>
          </a:p>
          <a:p>
            <a:pPr>
              <a:lnSpc>
                <a:spcPct val="125000"/>
              </a:lnSpc>
            </a:pPr>
            <a:r>
              <a:rPr lang="en-US"/>
              <a:t>1400 Crystal Drive, 10th Floor</a:t>
            </a:r>
          </a:p>
          <a:p>
            <a:pPr>
              <a:lnSpc>
                <a:spcPct val="125000"/>
              </a:lnSpc>
            </a:pPr>
            <a:r>
              <a:rPr lang="en-US"/>
              <a:t>Arlington, VA 22202-3289</a:t>
            </a:r>
          </a:p>
          <a:p>
            <a:pPr lvl="0"/>
            <a:r>
              <a:rPr lang="en-US"/>
              <a:t>202.403.5000</a:t>
            </a:r>
          </a:p>
          <a:p>
            <a:pPr lvl="0"/>
            <a:r>
              <a:rPr lang="en-US"/>
              <a:t>progresscenter@air.org</a:t>
            </a:r>
          </a:p>
          <a:p>
            <a:r>
              <a:rPr lang="en-US"/>
              <a:t>promotingprogress.org  |  www.air.org</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16"/>
          </p:nvPr>
        </p:nvSpPr>
        <p:spPr/>
        <p:txBody>
          <a:bodyPr/>
          <a:lstStyle/>
          <a:p>
            <a:r>
              <a:rPr lang="en-US">
                <a:hlinkClick r:id="rId3"/>
              </a:rPr>
              <a:t>https://www.facebook.com/k12PROGRESS/</a:t>
            </a:r>
            <a:r>
              <a:rPr lang="en-US"/>
              <a:t> </a:t>
            </a:r>
          </a:p>
          <a:p>
            <a:r>
              <a:rPr lang="en-US">
                <a:hlinkClick r:id="rId4"/>
              </a:rPr>
              <a:t>https://twitter.com/K12PROGRESS</a:t>
            </a:r>
            <a:endParaRPr lang="en-US"/>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
        <p:nvSpPr>
          <p:cNvPr id="55" name="Text Placeholder 54">
            <a:extLst>
              <a:ext uri="{FF2B5EF4-FFF2-40B4-BE49-F238E27FC236}">
                <a16:creationId xmlns:a16="http://schemas.microsoft.com/office/drawing/2014/main" id="{A0C5A965-3FE0-4917-925E-8587F6588AE8}"/>
              </a:ext>
            </a:extLst>
          </p:cNvPr>
          <p:cNvSpPr>
            <a:spLocks noGrp="1"/>
          </p:cNvSpPr>
          <p:nvPr>
            <p:ph type="body" sz="quarter" idx="15"/>
          </p:nvPr>
        </p:nvSpPr>
        <p:spPr>
          <a:xfrm>
            <a:off x="11136719" y="6588098"/>
            <a:ext cx="538610" cy="107722"/>
          </a:xfrm>
        </p:spPr>
        <p:txBody>
          <a:bodyPr/>
          <a:lstStyle/>
          <a:p>
            <a:r>
              <a:rPr lang="en-US"/>
              <a:t>XXXXX_MO/22</a:t>
            </a:r>
          </a:p>
        </p:txBody>
      </p:sp>
    </p:spTree>
    <p:extLst>
      <p:ext uri="{BB962C8B-B14F-4D97-AF65-F5344CB8AC3E}">
        <p14:creationId xmlns:p14="http://schemas.microsoft.com/office/powerpoint/2010/main" val="1594604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6" name="Google Shape;56;p2"/>
          <p:cNvSpPr txBox="1">
            <a:spLocks noGrp="1"/>
          </p:cNvSpPr>
          <p:nvPr>
            <p:ph type="title"/>
          </p:nvPr>
        </p:nvSpPr>
        <p:spPr>
          <a:xfrm>
            <a:off x="2286000" y="76200"/>
            <a:ext cx="8229600" cy="685800"/>
          </a:xfrm>
          <a:prstGeom prst="rect">
            <a:avLst/>
          </a:prstGeom>
          <a:noFill/>
          <a:ln>
            <a:noFill/>
          </a:ln>
        </p:spPr>
        <p:txBody>
          <a:bodyPr spcFirstLastPara="1" wrap="square" lIns="91425" tIns="45700" rIns="91425" bIns="45700" anchor="ctr" anchorCtr="0">
            <a:noAutofit/>
          </a:bodyPr>
          <a:lstStyle/>
          <a:p>
            <a:pPr algn="r"/>
            <a:r>
              <a:rPr lang="en-US" b="1"/>
              <a:t>Learning Objectives</a:t>
            </a:r>
            <a:endParaRPr b="1"/>
          </a:p>
        </p:txBody>
      </p:sp>
      <p:sp>
        <p:nvSpPr>
          <p:cNvPr id="54" name="Google Shape;54;p2"/>
          <p:cNvSpPr txBox="1">
            <a:spLocks noGrp="1"/>
          </p:cNvSpPr>
          <p:nvPr>
            <p:ph type="body" idx="1"/>
          </p:nvPr>
        </p:nvSpPr>
        <p:spPr>
          <a:xfrm>
            <a:off x="555585" y="877625"/>
            <a:ext cx="9865490" cy="5675700"/>
          </a:xfrm>
          <a:prstGeom prst="rect">
            <a:avLst/>
          </a:prstGeom>
          <a:noFill/>
          <a:ln>
            <a:noFill/>
          </a:ln>
        </p:spPr>
        <p:txBody>
          <a:bodyPr spcFirstLastPara="1" wrap="square" lIns="91425" tIns="45700" rIns="91425" bIns="45700" anchor="t" anchorCtr="0">
            <a:noAutofit/>
          </a:bodyPr>
          <a:lstStyle/>
          <a:p>
            <a:pPr marL="0" indent="0">
              <a:lnSpc>
                <a:spcPct val="107916"/>
              </a:lnSpc>
              <a:spcBef>
                <a:spcPts val="0"/>
              </a:spcBef>
              <a:buNone/>
            </a:pPr>
            <a:r>
              <a:rPr lang="en-US" sz="3000">
                <a:solidFill>
                  <a:srgbClr val="000000"/>
                </a:solidFill>
              </a:rPr>
              <a:t>In this session, you will—</a:t>
            </a:r>
            <a:br>
              <a:rPr lang="en-US" sz="3000">
                <a:solidFill>
                  <a:srgbClr val="000000"/>
                </a:solidFill>
              </a:rPr>
            </a:br>
            <a:endParaRPr sz="1400">
              <a:solidFill>
                <a:srgbClr val="000000"/>
              </a:solidFill>
            </a:endParaRPr>
          </a:p>
          <a:p>
            <a:pPr indent="-400050">
              <a:lnSpc>
                <a:spcPct val="107916"/>
              </a:lnSpc>
              <a:spcBef>
                <a:spcPts val="800"/>
              </a:spcBef>
              <a:buClr>
                <a:srgbClr val="000000"/>
              </a:buClr>
              <a:buSzPts val="2700"/>
            </a:pPr>
            <a:r>
              <a:rPr lang="en-US" sz="2700">
                <a:solidFill>
                  <a:srgbClr val="000000"/>
                </a:solidFill>
              </a:rPr>
              <a:t>Learn why and how we created a telenovela</a:t>
            </a:r>
            <a:endParaRPr sz="2700">
              <a:solidFill>
                <a:srgbClr val="000000"/>
              </a:solidFill>
            </a:endParaRPr>
          </a:p>
          <a:p>
            <a:pPr indent="-400050">
              <a:lnSpc>
                <a:spcPct val="107916"/>
              </a:lnSpc>
              <a:spcBef>
                <a:spcPts val="0"/>
              </a:spcBef>
              <a:buClr>
                <a:srgbClr val="000000"/>
              </a:buClr>
              <a:buSzPts val="2700"/>
            </a:pPr>
            <a:r>
              <a:rPr lang="en-US" sz="2700">
                <a:solidFill>
                  <a:srgbClr val="000000"/>
                </a:solidFill>
              </a:rPr>
              <a:t>Discover how the telenovela format can support families (and staff) navigating the special education process</a:t>
            </a:r>
            <a:endParaRPr sz="2700">
              <a:solidFill>
                <a:srgbClr val="000000"/>
              </a:solidFill>
            </a:endParaRPr>
          </a:p>
          <a:p>
            <a:pPr indent="-400050">
              <a:lnSpc>
                <a:spcPct val="107916"/>
              </a:lnSpc>
              <a:spcBef>
                <a:spcPts val="0"/>
              </a:spcBef>
              <a:buClr>
                <a:srgbClr val="000000"/>
              </a:buClr>
              <a:buSzPts val="2700"/>
            </a:pPr>
            <a:r>
              <a:rPr lang="en-US" sz="2700">
                <a:solidFill>
                  <a:srgbClr val="000000"/>
                </a:solidFill>
              </a:rPr>
              <a:t>Obtain new ideas, tools, and resources to prepare families to navigate special education and advocate for their children.</a:t>
            </a:r>
            <a:endParaRPr sz="2700">
              <a:solidFill>
                <a:srgbClr val="000000"/>
              </a:solidFill>
            </a:endParaRPr>
          </a:p>
          <a:p>
            <a:pPr indent="-400050">
              <a:lnSpc>
                <a:spcPct val="107916"/>
              </a:lnSpc>
              <a:spcBef>
                <a:spcPts val="0"/>
              </a:spcBef>
              <a:buClr>
                <a:srgbClr val="000000"/>
              </a:buClr>
              <a:buSzPts val="2700"/>
            </a:pPr>
            <a:r>
              <a:rPr lang="en-US" sz="2700">
                <a:solidFill>
                  <a:srgbClr val="000000"/>
                </a:solidFill>
              </a:rPr>
              <a:t>Reflect on the power of collaborative approaches for supporting families. </a:t>
            </a:r>
            <a:endParaRPr sz="2700">
              <a:solidFill>
                <a:srgbClr val="000000"/>
              </a:solidFill>
            </a:endParaRPr>
          </a:p>
        </p:txBody>
      </p:sp>
      <p:pic>
        <p:nvPicPr>
          <p:cNvPr id="57" name="Google Shape;57;p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571599" y="4479403"/>
            <a:ext cx="3064816" cy="2073802"/>
          </a:xfrm>
          <a:prstGeom prst="rect">
            <a:avLst/>
          </a:prstGeom>
          <a:noFill/>
          <a:ln>
            <a:noFill/>
          </a:ln>
        </p:spPr>
      </p:pic>
      <p:sp>
        <p:nvSpPr>
          <p:cNvPr id="55" name="Google Shape;55;p2"/>
          <p:cNvSpPr txBox="1">
            <a:spLocks noGrp="1"/>
          </p:cNvSpPr>
          <p:nvPr>
            <p:ph type="sldNum" idx="12"/>
          </p:nvPr>
        </p:nvSpPr>
        <p:spPr>
          <a:xfrm>
            <a:off x="9886709" y="6553205"/>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4</a:t>
            </a:fld>
            <a:endParaRPr kern="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g25a6c2fd82e_0_13">
            <a:extLst>
              <a:ext uri="{C183D7F6-B498-43B3-948B-1728B52AA6E4}">
                <adec:decorative xmlns:adec="http://schemas.microsoft.com/office/drawing/2017/decorative" val="1"/>
              </a:ext>
            </a:extLst>
          </p:cNvPr>
          <p:cNvSpPr/>
          <p:nvPr/>
        </p:nvSpPr>
        <p:spPr>
          <a:xfrm>
            <a:off x="8653263" y="1157475"/>
            <a:ext cx="1747200" cy="2031300"/>
          </a:xfrm>
          <a:prstGeom prst="rect">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64" name="Google Shape;64;g25a6c2fd82e_0_13">
            <a:extLst>
              <a:ext uri="{C183D7F6-B498-43B3-948B-1728B52AA6E4}">
                <adec:decorative xmlns:adec="http://schemas.microsoft.com/office/drawing/2017/decorative" val="1"/>
              </a:ext>
            </a:extLst>
          </p:cNvPr>
          <p:cNvSpPr/>
          <p:nvPr/>
        </p:nvSpPr>
        <p:spPr>
          <a:xfrm>
            <a:off x="6278800" y="1157475"/>
            <a:ext cx="1747200" cy="2031300"/>
          </a:xfrm>
          <a:prstGeom prst="rect">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65" name="Google Shape;65;g25a6c2fd82e_0_13">
            <a:extLst>
              <a:ext uri="{C183D7F6-B498-43B3-948B-1728B52AA6E4}">
                <adec:decorative xmlns:adec="http://schemas.microsoft.com/office/drawing/2017/decorative" val="1"/>
              </a:ext>
            </a:extLst>
          </p:cNvPr>
          <p:cNvSpPr/>
          <p:nvPr/>
        </p:nvSpPr>
        <p:spPr>
          <a:xfrm>
            <a:off x="4013850" y="1157550"/>
            <a:ext cx="1747200" cy="2031300"/>
          </a:xfrm>
          <a:prstGeom prst="rect">
            <a:avLst/>
          </a:prstGeom>
          <a:solidFill>
            <a:srgbClr val="073763"/>
          </a:solidFill>
          <a:ln w="9525" cap="flat"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66" name="Google Shape;66;g25a6c2fd82e_0_13" descr="Monica Lozano Caldera&#10;"/>
          <p:cNvSpPr txBox="1">
            <a:spLocks noGrp="1"/>
          </p:cNvSpPr>
          <p:nvPr>
            <p:ph type="ctrTitle"/>
          </p:nvPr>
        </p:nvSpPr>
        <p:spPr>
          <a:xfrm>
            <a:off x="3751750" y="87375"/>
            <a:ext cx="6916200" cy="4171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endParaRPr dirty="0"/>
          </a:p>
          <a:p>
            <a:endParaRPr dirty="0"/>
          </a:p>
          <a:p>
            <a:br>
              <a:rPr lang="en-US" dirty="0"/>
            </a:br>
            <a:r>
              <a:rPr lang="en-US" dirty="0">
                <a:solidFill>
                  <a:srgbClr val="073763"/>
                </a:solidFill>
              </a:rPr>
              <a:t>Our Team</a:t>
            </a:r>
            <a:endParaRPr dirty="0">
              <a:solidFill>
                <a:srgbClr val="073763"/>
              </a:solidFill>
            </a:endParaRPr>
          </a:p>
          <a:p>
            <a:endParaRPr sz="3300" dirty="0"/>
          </a:p>
          <a:p>
            <a:endParaRPr dirty="0"/>
          </a:p>
          <a:p>
            <a:endParaRPr dirty="0"/>
          </a:p>
          <a:p>
            <a:pPr algn="l"/>
            <a:endParaRPr sz="1750" b="0" dirty="0"/>
          </a:p>
          <a:p>
            <a:endParaRPr sz="1750" dirty="0"/>
          </a:p>
          <a:p>
            <a:r>
              <a:rPr lang="en-US" sz="1750" dirty="0"/>
              <a:t>Gina </a:t>
            </a:r>
            <a:r>
              <a:rPr lang="en-US" sz="1750" dirty="0" err="1"/>
              <a:t>Argotti</a:t>
            </a:r>
            <a:br>
              <a:rPr lang="en-US" sz="1750" dirty="0"/>
            </a:br>
            <a:r>
              <a:rPr lang="en-US" sz="1750" b="0" dirty="0"/>
              <a:t>APS Parent Leader</a:t>
            </a:r>
            <a:br>
              <a:rPr lang="en-US" sz="1750" b="0" dirty="0"/>
            </a:br>
            <a:endParaRPr sz="1750" b="0" dirty="0"/>
          </a:p>
          <a:p>
            <a:pPr>
              <a:buSzPts val="1100"/>
            </a:pPr>
            <a:r>
              <a:rPr lang="en-US" sz="1750" dirty="0"/>
              <a:t>Monica Lozano Caldera</a:t>
            </a:r>
            <a:br>
              <a:rPr lang="en-US" sz="1750" b="0" dirty="0"/>
            </a:br>
            <a:r>
              <a:rPr lang="en-US" sz="1750" b="0" dirty="0"/>
              <a:t>Diversity, Equity &amp; Inclusion Coordinator</a:t>
            </a:r>
            <a:br>
              <a:rPr lang="en-US" sz="1750" b="0" dirty="0"/>
            </a:br>
            <a:endParaRPr sz="1750" b="0" dirty="0"/>
          </a:p>
          <a:p>
            <a:r>
              <a:rPr lang="en-US" sz="1750" dirty="0"/>
              <a:t>Kathleen Donovan</a:t>
            </a:r>
            <a:br>
              <a:rPr lang="en-US" sz="1750" dirty="0"/>
            </a:br>
            <a:r>
              <a:rPr lang="en-US" sz="1750" b="0" dirty="0"/>
              <a:t>Special Education Parent Resource Center Coordinator</a:t>
            </a:r>
            <a:endParaRPr sz="1750" b="0" dirty="0"/>
          </a:p>
          <a:p>
            <a:pPr algn="l"/>
            <a:endParaRPr sz="1750" b="0" dirty="0"/>
          </a:p>
        </p:txBody>
      </p:sp>
      <p:pic>
        <p:nvPicPr>
          <p:cNvPr id="67" name="Google Shape;67;g25a6c2fd82e_0_13" descr="Gina Argotti"/>
          <p:cNvPicPr preferRelativeResize="0"/>
          <p:nvPr/>
        </p:nvPicPr>
        <p:blipFill rotWithShape="1">
          <a:blip r:embed="rId3">
            <a:alphaModFix/>
          </a:blip>
          <a:srcRect b="17660"/>
          <a:stretch/>
        </p:blipFill>
        <p:spPr>
          <a:xfrm>
            <a:off x="4148401" y="1314026"/>
            <a:ext cx="1503125" cy="1718225"/>
          </a:xfrm>
          <a:prstGeom prst="rect">
            <a:avLst/>
          </a:prstGeom>
          <a:noFill/>
          <a:ln>
            <a:noFill/>
          </a:ln>
        </p:spPr>
      </p:pic>
      <p:pic>
        <p:nvPicPr>
          <p:cNvPr id="68" name="Google Shape;68;g25a6c2fd82e_0_13" descr="Monica Lozano Caldera"/>
          <p:cNvPicPr preferRelativeResize="0"/>
          <p:nvPr/>
        </p:nvPicPr>
        <p:blipFill rotWithShape="1">
          <a:blip r:embed="rId4">
            <a:alphaModFix/>
          </a:blip>
          <a:srcRect l="-10717" b="8891"/>
          <a:stretch/>
        </p:blipFill>
        <p:spPr>
          <a:xfrm>
            <a:off x="6232976" y="1314014"/>
            <a:ext cx="1655125" cy="1718225"/>
          </a:xfrm>
          <a:prstGeom prst="rect">
            <a:avLst/>
          </a:prstGeom>
          <a:noFill/>
          <a:ln>
            <a:noFill/>
          </a:ln>
        </p:spPr>
      </p:pic>
      <p:pic>
        <p:nvPicPr>
          <p:cNvPr id="69" name="Google Shape;69;g25a6c2fd82e_0_13" descr="Kathleen Donovan"/>
          <p:cNvPicPr preferRelativeResize="0"/>
          <p:nvPr/>
        </p:nvPicPr>
        <p:blipFill rotWithShape="1">
          <a:blip r:embed="rId5">
            <a:alphaModFix/>
          </a:blip>
          <a:srcRect b="10385"/>
          <a:stretch/>
        </p:blipFill>
        <p:spPr>
          <a:xfrm>
            <a:off x="8775301" y="1314026"/>
            <a:ext cx="1503125" cy="17182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6" name="Google Shape;76;g25a6c2fd82e_0_24"/>
          <p:cNvSpPr txBox="1">
            <a:spLocks noGrp="1"/>
          </p:cNvSpPr>
          <p:nvPr>
            <p:ph type="title"/>
          </p:nvPr>
        </p:nvSpPr>
        <p:spPr>
          <a:xfrm>
            <a:off x="3569854" y="88152"/>
            <a:ext cx="8229600" cy="685800"/>
          </a:xfrm>
          <a:prstGeom prst="rect">
            <a:avLst/>
          </a:prstGeom>
          <a:noFill/>
          <a:ln>
            <a:noFill/>
          </a:ln>
        </p:spPr>
        <p:txBody>
          <a:bodyPr spcFirstLastPara="1" wrap="square" lIns="91425" tIns="45700" rIns="91425" bIns="45700" anchor="ctr" anchorCtr="0">
            <a:noAutofit/>
          </a:bodyPr>
          <a:lstStyle/>
          <a:p>
            <a:pPr algn="r"/>
            <a:r>
              <a:rPr lang="en-US" b="1"/>
              <a:t>Welcome and Introductions</a:t>
            </a:r>
            <a:endParaRPr b="1"/>
          </a:p>
        </p:txBody>
      </p:sp>
      <p:sp>
        <p:nvSpPr>
          <p:cNvPr id="74" name="Google Shape;74;g25a6c2fd82e_0_24"/>
          <p:cNvSpPr txBox="1">
            <a:spLocks noGrp="1"/>
          </p:cNvSpPr>
          <p:nvPr>
            <p:ph type="body" idx="1"/>
          </p:nvPr>
        </p:nvSpPr>
        <p:spPr>
          <a:xfrm>
            <a:off x="812800" y="885325"/>
            <a:ext cx="10547927" cy="5538900"/>
          </a:xfrm>
          <a:prstGeom prst="rect">
            <a:avLst/>
          </a:prstGeom>
          <a:noFill/>
          <a:ln>
            <a:noFill/>
          </a:ln>
        </p:spPr>
        <p:txBody>
          <a:bodyPr spcFirstLastPara="1" wrap="square" lIns="91425" tIns="45700" rIns="91425" bIns="45700" anchor="t" anchorCtr="0">
            <a:noAutofit/>
          </a:bodyPr>
          <a:lstStyle/>
          <a:p>
            <a:pPr marL="0" indent="0">
              <a:lnSpc>
                <a:spcPct val="90000"/>
              </a:lnSpc>
              <a:spcBef>
                <a:spcPts val="0"/>
              </a:spcBef>
              <a:buNone/>
            </a:pPr>
            <a:endParaRPr b="1" i="1"/>
          </a:p>
          <a:p>
            <a:pPr marL="0" indent="0">
              <a:lnSpc>
                <a:spcPct val="90000"/>
              </a:lnSpc>
              <a:spcBef>
                <a:spcPts val="0"/>
              </a:spcBef>
              <a:buNone/>
            </a:pPr>
            <a:r>
              <a:rPr lang="en-US" b="1" i="1" err="1"/>
              <a:t>Conociéndonos</a:t>
            </a:r>
            <a:r>
              <a:rPr lang="en-US" b="1" i="1"/>
              <a:t> /Getting to Know Each Other</a:t>
            </a:r>
            <a:endParaRPr b="1" i="1"/>
          </a:p>
          <a:p>
            <a:pPr marL="0" indent="0">
              <a:lnSpc>
                <a:spcPct val="90000"/>
              </a:lnSpc>
              <a:buNone/>
            </a:pPr>
            <a:endParaRPr sz="1200"/>
          </a:p>
          <a:p>
            <a:pPr marL="0" indent="0">
              <a:lnSpc>
                <a:spcPct val="150000"/>
              </a:lnSpc>
              <a:buNone/>
            </a:pPr>
            <a:r>
              <a:rPr lang="en-US">
                <a:solidFill>
                  <a:srgbClr val="000000"/>
                </a:solidFill>
              </a:rPr>
              <a:t>In the chat, please share:</a:t>
            </a:r>
            <a:endParaRPr sz="3600"/>
          </a:p>
          <a:p>
            <a:pPr marL="342900" indent="-342900">
              <a:lnSpc>
                <a:spcPct val="90000"/>
              </a:lnSpc>
              <a:buClr>
                <a:srgbClr val="000000"/>
              </a:buClr>
            </a:pPr>
            <a:r>
              <a:rPr lang="en-US" i="1">
                <a:solidFill>
                  <a:srgbClr val="000000"/>
                </a:solidFill>
              </a:rPr>
              <a:t>Your name</a:t>
            </a:r>
            <a:endParaRPr i="1">
              <a:solidFill>
                <a:srgbClr val="000000"/>
              </a:solidFill>
            </a:endParaRPr>
          </a:p>
          <a:p>
            <a:pPr marL="342900" indent="-342900">
              <a:lnSpc>
                <a:spcPct val="90000"/>
              </a:lnSpc>
              <a:buClr>
                <a:srgbClr val="000000"/>
              </a:buClr>
            </a:pPr>
            <a:r>
              <a:rPr lang="en-US" i="1">
                <a:solidFill>
                  <a:srgbClr val="000000"/>
                </a:solidFill>
              </a:rPr>
              <a:t>Your role and district/organization</a:t>
            </a:r>
            <a:endParaRPr i="1">
              <a:solidFill>
                <a:srgbClr val="000000"/>
              </a:solidFill>
            </a:endParaRPr>
          </a:p>
          <a:p>
            <a:pPr marL="342900" indent="-342900">
              <a:lnSpc>
                <a:spcPct val="90000"/>
              </a:lnSpc>
              <a:buClr>
                <a:srgbClr val="000000"/>
              </a:buClr>
            </a:pPr>
            <a:r>
              <a:rPr lang="en-US" i="1">
                <a:solidFill>
                  <a:srgbClr val="000000"/>
                </a:solidFill>
              </a:rPr>
              <a:t>What brings you to this session</a:t>
            </a:r>
            <a:endParaRPr i="1">
              <a:solidFill>
                <a:srgbClr val="000000"/>
              </a:solidFill>
            </a:endParaRPr>
          </a:p>
          <a:p>
            <a:pPr marL="0" indent="342900">
              <a:lnSpc>
                <a:spcPct val="90000"/>
              </a:lnSpc>
              <a:buNone/>
            </a:pPr>
            <a:endParaRPr i="1">
              <a:solidFill>
                <a:srgbClr val="000000"/>
              </a:solidFill>
            </a:endParaRPr>
          </a:p>
          <a:p>
            <a:pPr marL="0" indent="0" algn="ctr">
              <a:lnSpc>
                <a:spcPct val="90000"/>
              </a:lnSpc>
              <a:buNone/>
            </a:pPr>
            <a:endParaRPr/>
          </a:p>
        </p:txBody>
      </p:sp>
      <p:sp>
        <p:nvSpPr>
          <p:cNvPr id="75" name="Google Shape;75;g25a6c2fd82e_0_24">
            <a:extLst>
              <a:ext uri="{C183D7F6-B498-43B3-948B-1728B52AA6E4}">
                <adec:decorative xmlns:adec="http://schemas.microsoft.com/office/drawing/2017/decorative" val="1"/>
              </a:ext>
            </a:extLst>
          </p:cNvPr>
          <p:cNvSpPr txBox="1">
            <a:spLocks noGrp="1"/>
          </p:cNvSpPr>
          <p:nvPr>
            <p:ph type="sldNum" idx="12"/>
          </p:nvPr>
        </p:nvSpPr>
        <p:spPr>
          <a:xfrm>
            <a:off x="8463825" y="5672500"/>
            <a:ext cx="2133600" cy="2718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6</a:t>
            </a:fld>
            <a:endParaRPr kern="0">
              <a:solidFill>
                <a:srgbClr val="000000"/>
              </a:solidFill>
            </a:endParaRPr>
          </a:p>
        </p:txBody>
      </p:sp>
      <p:pic>
        <p:nvPicPr>
          <p:cNvPr id="77" name="Google Shape;77;g25a6c2fd82e_0_24">
            <a:extLst>
              <a:ext uri="{C183D7F6-B498-43B3-948B-1728B52AA6E4}">
                <adec:decorative xmlns:adec="http://schemas.microsoft.com/office/drawing/2017/decorative" val="1"/>
              </a:ext>
            </a:extLst>
          </p:cNvPr>
          <p:cNvPicPr preferRelativeResize="0"/>
          <p:nvPr/>
        </p:nvPicPr>
        <p:blipFill rotWithShape="1">
          <a:blip r:embed="rId3">
            <a:alphaModFix/>
          </a:blip>
          <a:srcRect l="12985" r="12977"/>
          <a:stretch/>
        </p:blipFill>
        <p:spPr>
          <a:xfrm>
            <a:off x="8251525" y="3830148"/>
            <a:ext cx="2264100" cy="259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5"/>
          <p:cNvSpPr txBox="1">
            <a:spLocks noGrp="1"/>
          </p:cNvSpPr>
          <p:nvPr>
            <p:ph type="title"/>
          </p:nvPr>
        </p:nvSpPr>
        <p:spPr>
          <a:xfrm>
            <a:off x="4818700" y="40315"/>
            <a:ext cx="7077000" cy="868500"/>
          </a:xfrm>
          <a:prstGeom prst="rect">
            <a:avLst/>
          </a:prstGeom>
          <a:noFill/>
          <a:ln>
            <a:noFill/>
          </a:ln>
        </p:spPr>
        <p:txBody>
          <a:bodyPr spcFirstLastPara="1" wrap="square" lIns="91425" tIns="45700" rIns="91425" bIns="45700" anchor="ctr" anchorCtr="0">
            <a:noAutofit/>
          </a:bodyPr>
          <a:lstStyle/>
          <a:p>
            <a:pPr algn="r"/>
            <a:r>
              <a:rPr lang="en-US" b="1"/>
              <a:t>Arlington Public Schools, VA</a:t>
            </a:r>
            <a:endParaRPr b="1"/>
          </a:p>
        </p:txBody>
      </p:sp>
      <p:sp>
        <p:nvSpPr>
          <p:cNvPr id="84" name="Google Shape;84;p5"/>
          <p:cNvSpPr txBox="1">
            <a:spLocks noGrp="1"/>
          </p:cNvSpPr>
          <p:nvPr>
            <p:ph type="body" idx="1"/>
          </p:nvPr>
        </p:nvSpPr>
        <p:spPr>
          <a:xfrm>
            <a:off x="590016" y="1602150"/>
            <a:ext cx="3570300" cy="3653700"/>
          </a:xfrm>
          <a:prstGeom prst="rect">
            <a:avLst/>
          </a:prstGeom>
          <a:noFill/>
          <a:ln>
            <a:noFill/>
          </a:ln>
        </p:spPr>
        <p:txBody>
          <a:bodyPr spcFirstLastPara="1" wrap="square" lIns="91425" tIns="45700" rIns="91425" bIns="45700" anchor="t" anchorCtr="0">
            <a:noAutofit/>
          </a:bodyPr>
          <a:lstStyle/>
          <a:p>
            <a:pPr marL="0" indent="0">
              <a:spcBef>
                <a:spcPts val="0"/>
              </a:spcBef>
              <a:buNone/>
            </a:pPr>
            <a:r>
              <a:rPr lang="en-US" sz="2400" b="1"/>
              <a:t>Our School District</a:t>
            </a:r>
            <a:br>
              <a:rPr lang="en-US" sz="2400" b="1"/>
            </a:br>
            <a:endParaRPr sz="2400"/>
          </a:p>
          <a:p>
            <a:pPr marL="342900" indent="-317500">
              <a:spcBef>
                <a:spcPts val="480"/>
              </a:spcBef>
              <a:buClr>
                <a:srgbClr val="000000"/>
              </a:buClr>
              <a:buSzPts val="2400"/>
              <a:buFont typeface="Calibri"/>
              <a:buChar char="•"/>
            </a:pPr>
            <a:r>
              <a:rPr lang="en-US" sz="2400">
                <a:solidFill>
                  <a:srgbClr val="000000"/>
                </a:solidFill>
              </a:rPr>
              <a:t>26 Elementary Schools</a:t>
            </a:r>
            <a:endParaRPr sz="2400">
              <a:solidFill>
                <a:srgbClr val="000000"/>
              </a:solidFill>
            </a:endParaRPr>
          </a:p>
          <a:p>
            <a:pPr marL="342900" indent="-317500">
              <a:spcBef>
                <a:spcPts val="480"/>
              </a:spcBef>
              <a:buClr>
                <a:srgbClr val="000000"/>
              </a:buClr>
              <a:buSzPts val="2400"/>
              <a:buFont typeface="Calibri"/>
              <a:buChar char="•"/>
            </a:pPr>
            <a:r>
              <a:rPr lang="en-US" sz="2400">
                <a:solidFill>
                  <a:srgbClr val="000000"/>
                </a:solidFill>
              </a:rPr>
              <a:t>6 Middle Schools</a:t>
            </a:r>
            <a:endParaRPr sz="2400">
              <a:solidFill>
                <a:srgbClr val="000000"/>
              </a:solidFill>
            </a:endParaRPr>
          </a:p>
          <a:p>
            <a:pPr marL="342900" indent="-317500">
              <a:spcBef>
                <a:spcPts val="480"/>
              </a:spcBef>
              <a:buClr>
                <a:srgbClr val="000000"/>
              </a:buClr>
              <a:buSzPts val="2400"/>
              <a:buFont typeface="Calibri"/>
              <a:buChar char="•"/>
            </a:pPr>
            <a:r>
              <a:rPr lang="en-US" sz="2400">
                <a:solidFill>
                  <a:srgbClr val="000000"/>
                </a:solidFill>
              </a:rPr>
              <a:t>4 High Schools </a:t>
            </a:r>
            <a:endParaRPr sz="2400">
              <a:solidFill>
                <a:srgbClr val="000000"/>
              </a:solidFill>
            </a:endParaRPr>
          </a:p>
          <a:p>
            <a:pPr marL="342900" indent="-317500">
              <a:spcBef>
                <a:spcPts val="480"/>
              </a:spcBef>
              <a:buClr>
                <a:srgbClr val="000000"/>
              </a:buClr>
              <a:buSzPts val="2400"/>
              <a:buFont typeface="Calibri"/>
              <a:buChar char="•"/>
            </a:pPr>
            <a:r>
              <a:rPr lang="en-US" sz="2400">
                <a:solidFill>
                  <a:srgbClr val="000000"/>
                </a:solidFill>
              </a:rPr>
              <a:t>6 additional secondary programs</a:t>
            </a:r>
            <a:endParaRPr sz="2400">
              <a:solidFill>
                <a:srgbClr val="000000"/>
              </a:solidFill>
            </a:endParaRPr>
          </a:p>
          <a:p>
            <a:pPr marL="342900" indent="-317500">
              <a:spcBef>
                <a:spcPts val="480"/>
              </a:spcBef>
              <a:buClr>
                <a:srgbClr val="000000"/>
              </a:buClr>
              <a:buSzPts val="2400"/>
            </a:pPr>
            <a:r>
              <a:rPr lang="en-US" sz="2400">
                <a:solidFill>
                  <a:srgbClr val="000000"/>
                </a:solidFill>
              </a:rPr>
              <a:t>1 K-12 Virtual Learning Program</a:t>
            </a:r>
            <a:endParaRPr sz="2400">
              <a:solidFill>
                <a:srgbClr val="000000"/>
              </a:solidFill>
            </a:endParaRPr>
          </a:p>
          <a:p>
            <a:pPr marL="742950" lvl="1" indent="-133350">
              <a:buNone/>
            </a:pPr>
            <a:endParaRPr b="1"/>
          </a:p>
          <a:p>
            <a:pPr marL="0" indent="0">
              <a:spcBef>
                <a:spcPts val="480"/>
              </a:spcBef>
              <a:buNone/>
            </a:pPr>
            <a:endParaRPr>
              <a:solidFill>
                <a:srgbClr val="0000FF"/>
              </a:solidFill>
            </a:endParaRPr>
          </a:p>
        </p:txBody>
      </p:sp>
      <p:sp>
        <p:nvSpPr>
          <p:cNvPr id="85" name="Google Shape;85;p5"/>
          <p:cNvSpPr txBox="1">
            <a:spLocks noGrp="1"/>
          </p:cNvSpPr>
          <p:nvPr>
            <p:ph type="body" idx="2"/>
          </p:nvPr>
        </p:nvSpPr>
        <p:spPr>
          <a:xfrm>
            <a:off x="5994450" y="996975"/>
            <a:ext cx="4523700" cy="682500"/>
          </a:xfrm>
          <a:prstGeom prst="rect">
            <a:avLst/>
          </a:prstGeom>
          <a:noFill/>
          <a:ln>
            <a:noFill/>
          </a:ln>
        </p:spPr>
        <p:txBody>
          <a:bodyPr spcFirstLastPara="1" wrap="square" lIns="91425" tIns="91425" rIns="91425" bIns="91425" anchor="t" anchorCtr="0">
            <a:noAutofit/>
          </a:bodyPr>
          <a:lstStyle/>
          <a:p>
            <a:pPr marL="0" indent="0">
              <a:buNone/>
            </a:pPr>
            <a:r>
              <a:rPr lang="en-US" sz="2400" b="1"/>
              <a:t>2018-24 Strategic Plan Goals</a:t>
            </a:r>
            <a:endParaRPr sz="2400" b="1"/>
          </a:p>
          <a:p>
            <a:pPr marL="0" indent="0">
              <a:buNone/>
            </a:pPr>
            <a:endParaRPr sz="2400" b="1"/>
          </a:p>
          <a:p>
            <a:pPr marL="0" indent="0">
              <a:buNone/>
            </a:pPr>
            <a:endParaRPr sz="2400" b="1"/>
          </a:p>
          <a:p>
            <a:pPr marL="0" indent="0">
              <a:buNone/>
            </a:pPr>
            <a:endParaRPr sz="2400" b="1"/>
          </a:p>
          <a:p>
            <a:pPr marL="0" indent="0">
              <a:buNone/>
            </a:pPr>
            <a:endParaRPr sz="2400" b="1"/>
          </a:p>
          <a:p>
            <a:pPr marL="0" indent="0">
              <a:buNone/>
            </a:pPr>
            <a:endParaRPr sz="2400" b="1"/>
          </a:p>
          <a:p>
            <a:pPr marL="0" indent="0">
              <a:buNone/>
            </a:pPr>
            <a:endParaRPr sz="2400" b="1"/>
          </a:p>
          <a:p>
            <a:pPr marL="0" indent="0">
              <a:buNone/>
            </a:pPr>
            <a:endParaRPr sz="2400" b="1"/>
          </a:p>
          <a:p>
            <a:pPr marL="0" indent="0">
              <a:buNone/>
            </a:pPr>
            <a:r>
              <a:rPr lang="en-US" sz="2400" b="1"/>
              <a:t> </a:t>
            </a:r>
            <a:endParaRPr sz="2400" b="1"/>
          </a:p>
        </p:txBody>
      </p:sp>
      <p:pic>
        <p:nvPicPr>
          <p:cNvPr id="87" name="Google Shape;87;p5" descr="Student success and wellbeing diagram. Partnerships, Engaged workforce, and operation success are all connect to student success and well-being"/>
          <p:cNvPicPr preferRelativeResize="0"/>
          <p:nvPr/>
        </p:nvPicPr>
        <p:blipFill rotWithShape="1">
          <a:blip r:embed="rId3">
            <a:alphaModFix/>
          </a:blip>
          <a:srcRect/>
          <a:stretch/>
        </p:blipFill>
        <p:spPr>
          <a:xfrm>
            <a:off x="5310909" y="1744851"/>
            <a:ext cx="5207251" cy="3852385"/>
          </a:xfrm>
          <a:prstGeom prst="rect">
            <a:avLst/>
          </a:prstGeom>
          <a:noFill/>
          <a:ln>
            <a:noFill/>
          </a:ln>
        </p:spPr>
      </p:pic>
      <p:sp>
        <p:nvSpPr>
          <p:cNvPr id="88" name="Google Shape;88;p5"/>
          <p:cNvSpPr txBox="1"/>
          <p:nvPr/>
        </p:nvSpPr>
        <p:spPr>
          <a:xfrm>
            <a:off x="5621506" y="5533650"/>
            <a:ext cx="4356600" cy="1000500"/>
          </a:xfrm>
          <a:prstGeom prst="rect">
            <a:avLst/>
          </a:prstGeom>
          <a:noFill/>
          <a:ln>
            <a:noFill/>
          </a:ln>
        </p:spPr>
        <p:txBody>
          <a:bodyPr spcFirstLastPara="1" wrap="square" lIns="91425" tIns="91425" rIns="91425" bIns="91425" anchor="t" anchorCtr="0">
            <a:noAutofit/>
          </a:bodyPr>
          <a:lstStyle/>
          <a:p>
            <a:pPr algn="ctr">
              <a:buClr>
                <a:srgbClr val="000000"/>
              </a:buClr>
              <a:buSzPts val="2400"/>
            </a:pPr>
            <a:r>
              <a:rPr lang="en-US" sz="2400" kern="0">
                <a:solidFill>
                  <a:srgbClr val="000000"/>
                </a:solidFill>
                <a:latin typeface="Calibri"/>
                <a:ea typeface="Calibri"/>
                <a:cs typeface="Calibri"/>
                <a:sym typeface="Calibri"/>
              </a:rPr>
              <a:t>Develop strong and mutually supportive partnerships </a:t>
            </a:r>
            <a:endParaRPr sz="2400" kern="0">
              <a:solidFill>
                <a:srgbClr val="000000"/>
              </a:solidFill>
              <a:latin typeface="Calibri"/>
              <a:ea typeface="Calibri"/>
              <a:cs typeface="Calibri"/>
              <a:sym typeface="Calibri"/>
            </a:endParaRPr>
          </a:p>
        </p:txBody>
      </p:sp>
      <p:sp>
        <p:nvSpPr>
          <p:cNvPr id="86" name="Google Shape;86;p5"/>
          <p:cNvSpPr txBox="1">
            <a:spLocks noGrp="1"/>
          </p:cNvSpPr>
          <p:nvPr>
            <p:ph type="sldNum" idx="12"/>
          </p:nvPr>
        </p:nvSpPr>
        <p:spPr>
          <a:xfrm>
            <a:off x="10014315" y="6534150"/>
            <a:ext cx="2133600" cy="324000"/>
          </a:xfrm>
          <a:prstGeom prst="rect">
            <a:avLst/>
          </a:prstGeom>
          <a:noFill/>
          <a:ln>
            <a:noFill/>
          </a:ln>
        </p:spPr>
        <p:txBody>
          <a:bodyPr spcFirstLastPara="1" wrap="square" lIns="91425" tIns="45700" rIns="91425" bIns="45700" anchor="t" anchorCtr="0">
            <a:noAutofit/>
          </a:bodyPr>
          <a:lstStyle/>
          <a:p>
            <a:fld id="{00000000-1234-1234-1234-123412341234}" type="slidenum">
              <a:rPr lang="en-US" kern="0">
                <a:solidFill>
                  <a:srgbClr val="000000"/>
                </a:solidFill>
              </a:rPr>
              <a:pPr/>
              <a:t>7</a:t>
            </a:fld>
            <a:endParaRPr kern="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25a6c2fd82e_0_252"/>
          <p:cNvSpPr txBox="1">
            <a:spLocks noGrp="1"/>
          </p:cNvSpPr>
          <p:nvPr>
            <p:ph type="title"/>
          </p:nvPr>
        </p:nvSpPr>
        <p:spPr>
          <a:xfrm>
            <a:off x="3511666" y="-76200"/>
            <a:ext cx="7959898" cy="1066800"/>
          </a:xfrm>
          <a:prstGeom prst="rect">
            <a:avLst/>
          </a:prstGeom>
          <a:noFill/>
          <a:ln>
            <a:noFill/>
          </a:ln>
        </p:spPr>
        <p:txBody>
          <a:bodyPr spcFirstLastPara="1" wrap="square" lIns="91425" tIns="45700" rIns="91425" bIns="45700" anchor="ctr" anchorCtr="0">
            <a:noAutofit/>
          </a:bodyPr>
          <a:lstStyle/>
          <a:p>
            <a:pPr algn="r">
              <a:buSzPts val="3600"/>
            </a:pPr>
            <a:r>
              <a:rPr lang="en-US" b="1"/>
              <a:t>Our Students</a:t>
            </a:r>
            <a:endParaRPr/>
          </a:p>
        </p:txBody>
      </p:sp>
      <p:sp>
        <p:nvSpPr>
          <p:cNvPr id="95" name="Google Shape;95;g25a6c2fd82e_0_252"/>
          <p:cNvSpPr txBox="1">
            <a:spLocks noGrp="1"/>
          </p:cNvSpPr>
          <p:nvPr>
            <p:ph type="body" idx="1"/>
          </p:nvPr>
        </p:nvSpPr>
        <p:spPr>
          <a:xfrm>
            <a:off x="1524000" y="920675"/>
            <a:ext cx="9144000" cy="5547300"/>
          </a:xfrm>
          <a:prstGeom prst="rect">
            <a:avLst/>
          </a:prstGeom>
          <a:noFill/>
          <a:ln>
            <a:noFill/>
          </a:ln>
        </p:spPr>
        <p:txBody>
          <a:bodyPr spcFirstLastPara="1" wrap="square" lIns="91425" tIns="45700" rIns="91425" bIns="45700" anchor="t" anchorCtr="0">
            <a:noAutofit/>
          </a:bodyPr>
          <a:lstStyle/>
          <a:p>
            <a:pPr marL="0" indent="0" algn="ctr">
              <a:spcBef>
                <a:spcPts val="480"/>
              </a:spcBef>
              <a:buSzPts val="2400"/>
              <a:buNone/>
            </a:pPr>
            <a:r>
              <a:rPr lang="en-US" sz="2400"/>
              <a:t>APS’ richly diverse </a:t>
            </a:r>
            <a:r>
              <a:rPr lang="en-US" sz="2400" b="1"/>
              <a:t>27,045 s</a:t>
            </a:r>
            <a:r>
              <a:rPr lang="en-US" sz="2400"/>
              <a:t>tudents from Pre-K to 12th Grade </a:t>
            </a:r>
            <a:endParaRPr/>
          </a:p>
          <a:p>
            <a:pPr marL="0" indent="0" algn="ctr">
              <a:spcBef>
                <a:spcPts val="480"/>
              </a:spcBef>
              <a:buSzPts val="2400"/>
              <a:buNone/>
            </a:pPr>
            <a:r>
              <a:rPr lang="en-US" sz="2400"/>
              <a:t>hail from </a:t>
            </a:r>
            <a:r>
              <a:rPr lang="en-US" sz="2400" b="1"/>
              <a:t>142 nations </a:t>
            </a:r>
            <a:r>
              <a:rPr lang="en-US" sz="2400"/>
              <a:t>and speak </a:t>
            </a:r>
            <a:r>
              <a:rPr lang="en-US" sz="2400" b="1"/>
              <a:t>115 languages</a:t>
            </a:r>
            <a:endParaRPr b="1"/>
          </a:p>
          <a:p>
            <a:pPr marL="0" indent="0">
              <a:buNone/>
            </a:pPr>
            <a:endParaRPr/>
          </a:p>
          <a:p>
            <a:pPr marL="857250" lvl="1" indent="-254000">
              <a:lnSpc>
                <a:spcPct val="150000"/>
              </a:lnSpc>
              <a:spcBef>
                <a:spcPts val="0"/>
              </a:spcBef>
              <a:buSzPts val="3200"/>
              <a:buNone/>
            </a:pPr>
            <a:endParaRPr sz="3200" b="1"/>
          </a:p>
          <a:p>
            <a:pPr marL="857250" lvl="1" indent="-254000">
              <a:lnSpc>
                <a:spcPct val="150000"/>
              </a:lnSpc>
              <a:spcBef>
                <a:spcPts val="0"/>
              </a:spcBef>
              <a:buSzPts val="3200"/>
              <a:buNone/>
            </a:pPr>
            <a:endParaRPr sz="3200" b="1"/>
          </a:p>
          <a:p>
            <a:pPr marL="400050" lvl="1" indent="0">
              <a:spcBef>
                <a:spcPts val="640"/>
              </a:spcBef>
              <a:buSzPts val="3200"/>
              <a:buNone/>
            </a:pPr>
            <a:endParaRPr sz="3200"/>
          </a:p>
        </p:txBody>
      </p:sp>
      <p:sp>
        <p:nvSpPr>
          <p:cNvPr id="96" name="Google Shape;96;g25a6c2fd82e_0_252"/>
          <p:cNvSpPr txBox="1"/>
          <p:nvPr/>
        </p:nvSpPr>
        <p:spPr>
          <a:xfrm>
            <a:off x="2364925" y="2505925"/>
            <a:ext cx="2955000" cy="473100"/>
          </a:xfrm>
          <a:prstGeom prst="rect">
            <a:avLst/>
          </a:prstGeom>
          <a:noFill/>
          <a:ln>
            <a:noFill/>
          </a:ln>
        </p:spPr>
        <p:txBody>
          <a:bodyPr spcFirstLastPara="1" wrap="square" lIns="91425" tIns="91425" rIns="91425" bIns="91425" anchor="t" anchorCtr="0">
            <a:noAutofit/>
          </a:bodyPr>
          <a:lstStyle/>
          <a:p>
            <a:pPr algn="ctr">
              <a:buClr>
                <a:srgbClr val="000000"/>
              </a:buClr>
              <a:buSzPts val="2400"/>
            </a:pPr>
            <a:r>
              <a:rPr lang="en-US" sz="2400" b="1" kern="0">
                <a:solidFill>
                  <a:srgbClr val="000000"/>
                </a:solidFill>
                <a:latin typeface="Calibri"/>
                <a:ea typeface="Calibri"/>
                <a:cs typeface="Calibri"/>
                <a:sym typeface="Calibri"/>
              </a:rPr>
              <a:t>Race/Ethnicity</a:t>
            </a:r>
            <a:endParaRPr sz="2400" b="1" kern="0">
              <a:solidFill>
                <a:srgbClr val="000000"/>
              </a:solidFill>
              <a:latin typeface="Calibri"/>
              <a:ea typeface="Calibri"/>
              <a:cs typeface="Calibri"/>
              <a:sym typeface="Calibri"/>
            </a:endParaRPr>
          </a:p>
        </p:txBody>
      </p:sp>
      <p:pic>
        <p:nvPicPr>
          <p:cNvPr id="97" name="Google Shape;97;g25a6c2fd82e_0_25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743501" y="1883675"/>
            <a:ext cx="6824475" cy="4584300"/>
          </a:xfrm>
          <a:prstGeom prst="rect">
            <a:avLst/>
          </a:prstGeom>
          <a:noFill/>
          <a:ln>
            <a:noFill/>
          </a:ln>
        </p:spPr>
      </p:pic>
      <p:sp>
        <p:nvSpPr>
          <p:cNvPr id="98" name="Google Shape;98;g25a6c2fd82e_0_252"/>
          <p:cNvSpPr txBox="1"/>
          <p:nvPr/>
        </p:nvSpPr>
        <p:spPr>
          <a:xfrm>
            <a:off x="1962950" y="3655025"/>
            <a:ext cx="1877400" cy="354000"/>
          </a:xfrm>
          <a:prstGeom prst="rect">
            <a:avLst/>
          </a:prstGeom>
          <a:noFill/>
          <a:ln>
            <a:noFill/>
          </a:ln>
        </p:spPr>
        <p:txBody>
          <a:bodyPr spcFirstLastPara="1" wrap="square" lIns="91425" tIns="91425" rIns="91425" bIns="91425" anchor="t" anchorCtr="0">
            <a:spAutoFit/>
          </a:bodyPr>
          <a:lstStyle/>
          <a:p>
            <a:pPr>
              <a:buClr>
                <a:srgbClr val="000000"/>
              </a:buClr>
              <a:buSzPts val="1100"/>
            </a:pPr>
            <a:r>
              <a:rPr lang="en-US" sz="1100" kern="0">
                <a:solidFill>
                  <a:srgbClr val="000000"/>
                </a:solidFill>
                <a:latin typeface="Arial"/>
                <a:ea typeface="Arial"/>
                <a:cs typeface="Arial"/>
                <a:sym typeface="Arial"/>
              </a:rPr>
              <a:t>Black/African American</a:t>
            </a:r>
            <a:endParaRPr sz="1100" kern="0">
              <a:solidFill>
                <a:srgbClr val="000000"/>
              </a:solidFill>
              <a:latin typeface="Arial"/>
              <a:ea typeface="Arial"/>
              <a:cs typeface="Arial"/>
              <a:sym typeface="Arial"/>
            </a:endParaRPr>
          </a:p>
        </p:txBody>
      </p:sp>
      <p:sp>
        <p:nvSpPr>
          <p:cNvPr id="99" name="Google Shape;99;g25a6c2fd82e_0_252"/>
          <p:cNvSpPr txBox="1"/>
          <p:nvPr/>
        </p:nvSpPr>
        <p:spPr>
          <a:xfrm>
            <a:off x="6982913" y="4094425"/>
            <a:ext cx="4206300" cy="638100"/>
          </a:xfrm>
          <a:prstGeom prst="rect">
            <a:avLst/>
          </a:prstGeom>
          <a:noFill/>
          <a:ln>
            <a:noFill/>
          </a:ln>
        </p:spPr>
        <p:txBody>
          <a:bodyPr spcFirstLastPara="1" wrap="square" lIns="91425" tIns="91425" rIns="91425" bIns="91425" anchor="t" anchorCtr="0">
            <a:noAutofit/>
          </a:bodyPr>
          <a:lstStyle/>
          <a:p>
            <a:pPr algn="ctr">
              <a:buClr>
                <a:srgbClr val="000000"/>
              </a:buClr>
              <a:buSzPts val="1900"/>
            </a:pPr>
            <a:r>
              <a:rPr lang="en-US" sz="1900" b="1" kern="0">
                <a:solidFill>
                  <a:srgbClr val="000000"/>
                </a:solidFill>
                <a:latin typeface="Calibri"/>
                <a:ea typeface="Calibri"/>
                <a:cs typeface="Calibri"/>
                <a:sym typeface="Calibri"/>
              </a:rPr>
              <a:t>Economically Disadvantaged</a:t>
            </a:r>
            <a:endParaRPr sz="1900" b="1" kern="0">
              <a:solidFill>
                <a:srgbClr val="000000"/>
              </a:solidFill>
              <a:latin typeface="Calibri"/>
              <a:ea typeface="Calibri"/>
              <a:cs typeface="Calibri"/>
              <a:sym typeface="Calibri"/>
            </a:endParaRPr>
          </a:p>
          <a:p>
            <a:pPr algn="ctr">
              <a:buClr>
                <a:srgbClr val="000000"/>
              </a:buClr>
              <a:buSzPts val="1400"/>
            </a:pPr>
            <a:endParaRPr sz="1400" kern="0">
              <a:solidFill>
                <a:srgbClr val="000000"/>
              </a:solidFill>
              <a:latin typeface="Calibri"/>
              <a:ea typeface="Calibri"/>
              <a:cs typeface="Calibri"/>
              <a:sym typeface="Calibri"/>
            </a:endParaRPr>
          </a:p>
        </p:txBody>
      </p:sp>
      <p:pic>
        <p:nvPicPr>
          <p:cNvPr id="100" name="Google Shape;100;g25a6c2fd82e_0_25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8004600" y="4732525"/>
            <a:ext cx="2383050" cy="1588700"/>
          </a:xfrm>
          <a:prstGeom prst="rect">
            <a:avLst/>
          </a:prstGeom>
          <a:noFill/>
          <a:ln>
            <a:noFill/>
          </a:ln>
        </p:spPr>
      </p:pic>
      <p:sp>
        <p:nvSpPr>
          <p:cNvPr id="101" name="Google Shape;101;g25a6c2fd82e_0_252"/>
          <p:cNvSpPr txBox="1"/>
          <p:nvPr/>
        </p:nvSpPr>
        <p:spPr>
          <a:xfrm>
            <a:off x="8640800" y="5068025"/>
            <a:ext cx="754800" cy="431100"/>
          </a:xfrm>
          <a:prstGeom prst="rect">
            <a:avLst/>
          </a:prstGeom>
          <a:noFill/>
          <a:ln>
            <a:noFill/>
          </a:ln>
        </p:spPr>
        <p:txBody>
          <a:bodyPr spcFirstLastPara="1" wrap="square" lIns="91425" tIns="91425" rIns="91425" bIns="91425" anchor="t" anchorCtr="0">
            <a:spAutoFit/>
          </a:bodyPr>
          <a:lstStyle/>
          <a:p>
            <a:pPr>
              <a:buClr>
                <a:srgbClr val="000000"/>
              </a:buClr>
              <a:buSzPts val="1600"/>
            </a:pPr>
            <a:r>
              <a:rPr lang="en-US" sz="1600" b="1" kern="0">
                <a:solidFill>
                  <a:srgbClr val="EEECE1"/>
                </a:solidFill>
                <a:latin typeface="Calibri"/>
                <a:ea typeface="Calibri"/>
                <a:cs typeface="Calibri"/>
                <a:sym typeface="Calibri"/>
              </a:rPr>
              <a:t>32%</a:t>
            </a:r>
            <a:endParaRPr sz="1600" b="1" kern="0">
              <a:solidFill>
                <a:srgbClr val="EEECE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g25a6c2fd82e_0_264"/>
          <p:cNvSpPr txBox="1">
            <a:spLocks noGrp="1"/>
          </p:cNvSpPr>
          <p:nvPr>
            <p:ph type="title"/>
          </p:nvPr>
        </p:nvSpPr>
        <p:spPr>
          <a:xfrm>
            <a:off x="2407774" y="116275"/>
            <a:ext cx="9093287" cy="565200"/>
          </a:xfrm>
          <a:prstGeom prst="rect">
            <a:avLst/>
          </a:prstGeom>
          <a:noFill/>
          <a:ln>
            <a:noFill/>
          </a:ln>
        </p:spPr>
        <p:txBody>
          <a:bodyPr spcFirstLastPara="1" wrap="square" lIns="91425" tIns="45700" rIns="91425" bIns="45700" anchor="ctr" anchorCtr="0">
            <a:noAutofit/>
          </a:bodyPr>
          <a:lstStyle/>
          <a:p>
            <a:pPr>
              <a:buClr>
                <a:schemeClr val="dk1"/>
              </a:buClr>
              <a:buSzPts val="1100"/>
            </a:pPr>
            <a:endParaRPr sz="3000" b="1">
              <a:solidFill>
                <a:srgbClr val="FFFFFF"/>
              </a:solidFill>
            </a:endParaRPr>
          </a:p>
          <a:p>
            <a:pPr algn="r">
              <a:buClr>
                <a:schemeClr val="dk1"/>
              </a:buClr>
              <a:buSzPts val="1100"/>
            </a:pPr>
            <a:r>
              <a:rPr lang="en-US" sz="2800" b="1">
                <a:solidFill>
                  <a:srgbClr val="FFFFFF"/>
                </a:solidFill>
              </a:rPr>
              <a:t>Approximate numbers of students who speak a language other than English at home</a:t>
            </a:r>
            <a:endParaRPr sz="2800" b="1">
              <a:solidFill>
                <a:srgbClr val="FFFFFF"/>
              </a:solidFill>
            </a:endParaRPr>
          </a:p>
          <a:p>
            <a:pPr algn="r">
              <a:buSzPts val="3600"/>
            </a:pPr>
            <a:endParaRPr sz="3000" b="1"/>
          </a:p>
        </p:txBody>
      </p:sp>
      <p:sp>
        <p:nvSpPr>
          <p:cNvPr id="108" name="Google Shape;108;g25a6c2fd82e_0_264" descr="In APS, 29% of students speak a language other than English at home while 32% of students receive special education services"/>
          <p:cNvSpPr txBox="1">
            <a:spLocks noGrp="1"/>
          </p:cNvSpPr>
          <p:nvPr>
            <p:ph type="body" idx="1"/>
          </p:nvPr>
        </p:nvSpPr>
        <p:spPr>
          <a:xfrm>
            <a:off x="1524000" y="797125"/>
            <a:ext cx="9144000" cy="5670900"/>
          </a:xfrm>
          <a:prstGeom prst="rect">
            <a:avLst/>
          </a:prstGeom>
          <a:noFill/>
          <a:ln>
            <a:noFill/>
          </a:ln>
        </p:spPr>
        <p:txBody>
          <a:bodyPr spcFirstLastPara="1" wrap="square" lIns="91425" tIns="45700" rIns="91425" bIns="45700" anchor="t" anchorCtr="0">
            <a:noAutofit/>
          </a:bodyPr>
          <a:lstStyle/>
          <a:p>
            <a:pPr marL="0" indent="0" algn="ctr">
              <a:spcBef>
                <a:spcPts val="480"/>
              </a:spcBef>
              <a:buSzPts val="2400"/>
              <a:buNone/>
            </a:pPr>
            <a:endParaRPr b="1"/>
          </a:p>
          <a:p>
            <a:pPr marL="0" indent="0">
              <a:buNone/>
            </a:pPr>
            <a:endParaRPr/>
          </a:p>
          <a:p>
            <a:pPr marL="857250" lvl="1" indent="-254000">
              <a:lnSpc>
                <a:spcPct val="150000"/>
              </a:lnSpc>
              <a:spcBef>
                <a:spcPts val="0"/>
              </a:spcBef>
              <a:buSzPts val="3200"/>
              <a:buNone/>
            </a:pPr>
            <a:endParaRPr sz="3200" b="1"/>
          </a:p>
          <a:p>
            <a:pPr marL="857250" lvl="1" indent="-254000">
              <a:lnSpc>
                <a:spcPct val="150000"/>
              </a:lnSpc>
              <a:spcBef>
                <a:spcPts val="0"/>
              </a:spcBef>
              <a:buSzPts val="3200"/>
              <a:buNone/>
            </a:pPr>
            <a:endParaRPr sz="3200" b="1"/>
          </a:p>
          <a:p>
            <a:pPr marL="400050" lvl="1" indent="0">
              <a:spcBef>
                <a:spcPts val="640"/>
              </a:spcBef>
              <a:buSzPts val="3200"/>
              <a:buNone/>
            </a:pPr>
            <a:endParaRPr sz="3200"/>
          </a:p>
        </p:txBody>
      </p:sp>
      <p:sp>
        <p:nvSpPr>
          <p:cNvPr id="109" name="Google Shape;109;g25a6c2fd82e_0_264">
            <a:extLst>
              <a:ext uri="{C183D7F6-B498-43B3-948B-1728B52AA6E4}">
                <adec:decorative xmlns:adec="http://schemas.microsoft.com/office/drawing/2017/decorative" val="1"/>
              </a:ext>
            </a:extLst>
          </p:cNvPr>
          <p:cNvSpPr txBox="1"/>
          <p:nvPr/>
        </p:nvSpPr>
        <p:spPr>
          <a:xfrm>
            <a:off x="6396592" y="1304780"/>
            <a:ext cx="4271400" cy="914100"/>
          </a:xfrm>
          <a:prstGeom prst="rect">
            <a:avLst/>
          </a:prstGeom>
          <a:noFill/>
          <a:ln>
            <a:noFill/>
          </a:ln>
        </p:spPr>
        <p:txBody>
          <a:bodyPr spcFirstLastPara="1" wrap="square" lIns="91425" tIns="91425" rIns="91425" bIns="91425" anchor="t" anchorCtr="0">
            <a:noAutofit/>
          </a:bodyPr>
          <a:lstStyle/>
          <a:p>
            <a:pPr algn="ctr">
              <a:buClr>
                <a:srgbClr val="000000"/>
              </a:buClr>
              <a:buSzPts val="2400"/>
            </a:pPr>
            <a:r>
              <a:rPr lang="en-US" sz="2400" b="1" kern="0">
                <a:solidFill>
                  <a:srgbClr val="000000"/>
                </a:solidFill>
                <a:latin typeface="Calibri"/>
                <a:ea typeface="Calibri"/>
                <a:cs typeface="Calibri"/>
                <a:sym typeface="Calibri"/>
              </a:rPr>
              <a:t>Receiving special education services in APS</a:t>
            </a:r>
            <a:endParaRPr sz="2400" b="1" kern="0">
              <a:solidFill>
                <a:srgbClr val="000000"/>
              </a:solidFill>
              <a:latin typeface="Calibri"/>
              <a:ea typeface="Calibri"/>
              <a:cs typeface="Calibri"/>
              <a:sym typeface="Calibri"/>
            </a:endParaRPr>
          </a:p>
          <a:p>
            <a:pPr algn="ctr">
              <a:buClr>
                <a:srgbClr val="000000"/>
              </a:buClr>
              <a:buSzPts val="1400"/>
            </a:pPr>
            <a:endParaRPr sz="1400" kern="0">
              <a:solidFill>
                <a:srgbClr val="000000"/>
              </a:solidFill>
              <a:latin typeface="Calibri"/>
              <a:ea typeface="Calibri"/>
              <a:cs typeface="Calibri"/>
              <a:sym typeface="Calibri"/>
            </a:endParaRPr>
          </a:p>
        </p:txBody>
      </p:sp>
      <p:sp>
        <p:nvSpPr>
          <p:cNvPr id="110" name="Google Shape;110;g25a6c2fd82e_0_264"/>
          <p:cNvSpPr txBox="1"/>
          <p:nvPr/>
        </p:nvSpPr>
        <p:spPr>
          <a:xfrm>
            <a:off x="1903225" y="1349463"/>
            <a:ext cx="4271400" cy="824700"/>
          </a:xfrm>
          <a:prstGeom prst="rect">
            <a:avLst/>
          </a:prstGeom>
          <a:noFill/>
          <a:ln>
            <a:noFill/>
          </a:ln>
        </p:spPr>
        <p:txBody>
          <a:bodyPr spcFirstLastPara="1" wrap="square" lIns="91425" tIns="91425" rIns="91425" bIns="91425" anchor="t" anchorCtr="0">
            <a:noAutofit/>
          </a:bodyPr>
          <a:lstStyle/>
          <a:p>
            <a:pPr algn="ctr">
              <a:buClr>
                <a:srgbClr val="000000"/>
              </a:buClr>
              <a:buSzPts val="2400"/>
            </a:pPr>
            <a:r>
              <a:rPr lang="en-US" sz="2400" b="1" kern="0">
                <a:solidFill>
                  <a:srgbClr val="000000"/>
                </a:solidFill>
                <a:latin typeface="Calibri"/>
                <a:ea typeface="Calibri"/>
                <a:cs typeface="Calibri"/>
                <a:sym typeface="Calibri"/>
              </a:rPr>
              <a:t>In APS</a:t>
            </a:r>
            <a:endParaRPr sz="2400" b="1" kern="0">
              <a:solidFill>
                <a:srgbClr val="000000"/>
              </a:solidFill>
              <a:latin typeface="Calibri"/>
              <a:ea typeface="Calibri"/>
              <a:cs typeface="Calibri"/>
              <a:sym typeface="Calibri"/>
            </a:endParaRPr>
          </a:p>
        </p:txBody>
      </p:sp>
      <p:pic>
        <p:nvPicPr>
          <p:cNvPr id="111" name="Google Shape;111;g25a6c2fd82e_0_26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990925" y="2218875"/>
            <a:ext cx="6096000" cy="4064100"/>
          </a:xfrm>
          <a:prstGeom prst="rect">
            <a:avLst/>
          </a:prstGeom>
          <a:noFill/>
          <a:ln>
            <a:noFill/>
          </a:ln>
        </p:spPr>
      </p:pic>
      <p:pic>
        <p:nvPicPr>
          <p:cNvPr id="112" name="Google Shape;112;g25a6c2fd82e_0_26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405062" y="2218880"/>
            <a:ext cx="6096000" cy="4064100"/>
          </a:xfrm>
          <a:prstGeom prst="rect">
            <a:avLst/>
          </a:prstGeom>
          <a:noFill/>
          <a:ln>
            <a:noFill/>
          </a:ln>
        </p:spPr>
      </p:pic>
      <p:sp>
        <p:nvSpPr>
          <p:cNvPr id="113" name="Google Shape;113;g25a6c2fd82e_0_264">
            <a:extLst>
              <a:ext uri="{C183D7F6-B498-43B3-948B-1728B52AA6E4}">
                <adec:decorative xmlns:adec="http://schemas.microsoft.com/office/drawing/2017/decorative" val="1"/>
              </a:ext>
            </a:extLst>
          </p:cNvPr>
          <p:cNvSpPr txBox="1"/>
          <p:nvPr/>
        </p:nvSpPr>
        <p:spPr>
          <a:xfrm>
            <a:off x="2615628" y="2931546"/>
            <a:ext cx="1241400" cy="708000"/>
          </a:xfrm>
          <a:prstGeom prst="rect">
            <a:avLst/>
          </a:prstGeom>
          <a:noFill/>
          <a:ln>
            <a:noFill/>
          </a:ln>
        </p:spPr>
        <p:txBody>
          <a:bodyPr spcFirstLastPara="1" wrap="square" lIns="91425" tIns="45700" rIns="91425" bIns="45700" anchor="t" anchorCtr="0">
            <a:spAutoFit/>
          </a:bodyPr>
          <a:lstStyle/>
          <a:p>
            <a:pPr>
              <a:buClr>
                <a:srgbClr val="000000"/>
              </a:buClr>
              <a:buSzPts val="4000"/>
            </a:pPr>
            <a:r>
              <a:rPr lang="en-US" sz="4000" kern="0">
                <a:solidFill>
                  <a:srgbClr val="FFFFFF"/>
                </a:solidFill>
                <a:latin typeface="Calibri"/>
                <a:ea typeface="Calibri"/>
                <a:cs typeface="Calibri"/>
                <a:sym typeface="Calibri"/>
              </a:rPr>
              <a:t>29%</a:t>
            </a:r>
            <a:endParaRPr sz="1400" kern="0">
              <a:solidFill>
                <a:srgbClr val="000000"/>
              </a:solidFill>
              <a:latin typeface="Arial"/>
              <a:ea typeface="Arial"/>
              <a:cs typeface="Arial"/>
              <a:sym typeface="Arial"/>
            </a:endParaRPr>
          </a:p>
        </p:txBody>
      </p:sp>
      <p:sp>
        <p:nvSpPr>
          <p:cNvPr id="114" name="Google Shape;114;g25a6c2fd82e_0_264">
            <a:extLst>
              <a:ext uri="{C183D7F6-B498-43B3-948B-1728B52AA6E4}">
                <adec:decorative xmlns:adec="http://schemas.microsoft.com/office/drawing/2017/decorative" val="1"/>
              </a:ext>
            </a:extLst>
          </p:cNvPr>
          <p:cNvSpPr txBox="1"/>
          <p:nvPr/>
        </p:nvSpPr>
        <p:spPr>
          <a:xfrm>
            <a:off x="7086925" y="3202285"/>
            <a:ext cx="1241400" cy="708000"/>
          </a:xfrm>
          <a:prstGeom prst="rect">
            <a:avLst/>
          </a:prstGeom>
          <a:noFill/>
          <a:ln>
            <a:noFill/>
          </a:ln>
        </p:spPr>
        <p:txBody>
          <a:bodyPr spcFirstLastPara="1" wrap="square" lIns="91425" tIns="45700" rIns="91425" bIns="45700" anchor="t" anchorCtr="0">
            <a:spAutoFit/>
          </a:bodyPr>
          <a:lstStyle/>
          <a:p>
            <a:pPr>
              <a:buClr>
                <a:srgbClr val="000000"/>
              </a:buClr>
              <a:buSzPts val="4000"/>
            </a:pPr>
            <a:r>
              <a:rPr lang="en-US" sz="4000" kern="0">
                <a:solidFill>
                  <a:srgbClr val="FFFFFF"/>
                </a:solidFill>
                <a:latin typeface="Calibri"/>
                <a:ea typeface="Calibri"/>
                <a:cs typeface="Calibri"/>
                <a:sym typeface="Calibri"/>
              </a:rPr>
              <a:t>32%</a:t>
            </a:r>
            <a:endParaRPr sz="1400" kern="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2022 Logo-030822.potx" id="{46877F2B-F4D6-4FD7-91C2-35B0065F148E}" vid="{D1E515A0-62AE-45BD-B8FF-277436754B4D}"/>
    </a:ext>
  </a:extLst>
</a:theme>
</file>

<file path=ppt/theme/theme2.xml><?xml version="1.0" encoding="utf-8"?>
<a:theme xmlns:a="http://schemas.openxmlformats.org/drawingml/2006/main" name="APS2014-15 Math Monitoring Repor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PS2014-15 Math Monitoring Report">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7" ma:contentTypeDescription="Create a new document." ma:contentTypeScope="" ma:versionID="e545199c7379ffe12fa307627084356c">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ad3adc2b94047b736b7a8354987170c3"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29b55a-3458-43b1-b5f5-8a06b1b83431">
      <Terms xmlns="http://schemas.microsoft.com/office/infopath/2007/PartnerControls"/>
    </lcf76f155ced4ddcb4097134ff3c332f>
    <TaxCatchAll xmlns="4a50c3af-328d-4c26-9632-e6dd7a90b192" xsi:nil="true"/>
    <SharedWithUsers xmlns="4a50c3af-328d-4c26-9632-e6dd7a90b192">
      <UserInfo>
        <DisplayName>Peterson, Amy</DisplayName>
        <AccountId>14</AccountId>
        <AccountType/>
      </UserInfo>
    </SharedWithUsers>
  </documentManagement>
</p:properties>
</file>

<file path=customXml/itemProps1.xml><?xml version="1.0" encoding="utf-8"?>
<ds:datastoreItem xmlns:ds="http://schemas.openxmlformats.org/officeDocument/2006/customXml" ds:itemID="{BFD5AA80-C081-4FEA-AEA4-47AD94BBCEEA}">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91EAC94F-0CB7-47E2-B1CC-A0F105248E94}">
  <ds:schemaRefs>
    <ds:schemaRef ds:uri="http://purl.org/dc/dcmitype/"/>
    <ds:schemaRef ds:uri="http://www.w3.org/XML/1998/namespace"/>
    <ds:schemaRef ds:uri="http://purl.org/dc/terms/"/>
    <ds:schemaRef ds:uri="http://schemas.microsoft.com/office/2006/metadata/properties"/>
    <ds:schemaRef ds:uri="http://schemas.microsoft.com/office/2006/documentManagement/types"/>
    <ds:schemaRef ds:uri="http://schemas.microsoft.com/office/infopath/2007/PartnerControls"/>
    <ds:schemaRef ds:uri="9a29b55a-3458-43b1-b5f5-8a06b1b83431"/>
    <ds:schemaRef ds:uri="http://schemas.openxmlformats.org/package/2006/metadata/core-properties"/>
    <ds:schemaRef ds:uri="4a50c3af-328d-4c26-9632-e6dd7a90b192"/>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PROGRESS Center</Template>
  <TotalTime>140</TotalTime>
  <Words>4567</Words>
  <Application>Microsoft Office PowerPoint</Application>
  <PresentationFormat>Widescreen</PresentationFormat>
  <Paragraphs>500</Paragraphs>
  <Slides>38</Slides>
  <Notes>36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Arial</vt:lpstr>
      <vt:lpstr>Arial Narrow</vt:lpstr>
      <vt:lpstr>Calibri</vt:lpstr>
      <vt:lpstr>Gill Sans MT</vt:lpstr>
      <vt:lpstr>Open Sans</vt:lpstr>
      <vt:lpstr>Times New Roman</vt:lpstr>
      <vt:lpstr>PROGRESS Center</vt:lpstr>
      <vt:lpstr>APS2014-15 Math Monitoring Report</vt:lpstr>
      <vt:lpstr>1_APS2014-15 Math Monitoring Report</vt:lpstr>
      <vt:lpstr>Creative Ways to Engage Families and Community Members:</vt:lpstr>
      <vt:lpstr>Meet the Presenters</vt:lpstr>
      <vt:lpstr>La Sopa de la Abuela/Grandma’s Soup:  The telenovela as a tool to help families  navigate special education           Prepping for PROGRESS August 2-4, 2023</vt:lpstr>
      <vt:lpstr>Learning Objectives</vt:lpstr>
      <vt:lpstr>   Our Team      Gina Argotti APS Parent Leader  Monica Lozano Caldera Diversity, Equity &amp; Inclusion Coordinator  Kathleen Donovan Special Education Parent Resource Center Coordinator </vt:lpstr>
      <vt:lpstr>Welcome and Introductions</vt:lpstr>
      <vt:lpstr>Arlington Public Schools, VA</vt:lpstr>
      <vt:lpstr>Our Students</vt:lpstr>
      <vt:lpstr> Approximate numbers of students who speak a language other than English at home </vt:lpstr>
      <vt:lpstr>FACE in APS</vt:lpstr>
      <vt:lpstr>Why the Telenovela</vt:lpstr>
      <vt:lpstr>The Telenovela as an educational tool  </vt:lpstr>
      <vt:lpstr>Co-Creation</vt:lpstr>
      <vt:lpstr>Video Pre-Production </vt:lpstr>
      <vt:lpstr>Video Production</vt:lpstr>
      <vt:lpstr>Video Post-Production</vt:lpstr>
      <vt:lpstr>Episode 1: What’s Going On With My Child? </vt:lpstr>
      <vt:lpstr>Episode 2: What Do We Need to Know? </vt:lpstr>
      <vt:lpstr>Episode 3: Why are there so many tests?</vt:lpstr>
      <vt:lpstr>Episode 4: How do we cope with this news? </vt:lpstr>
      <vt:lpstr>Episode 5: What If We Disagree? </vt:lpstr>
      <vt:lpstr>Reflections</vt:lpstr>
      <vt:lpstr>                        Ideas for Using the Novela </vt:lpstr>
      <vt:lpstr>                             Sample Parent Session Experience</vt:lpstr>
      <vt:lpstr>                             Sample Parent Session Experience</vt:lpstr>
      <vt:lpstr>                               Sample Parent Session Activity </vt:lpstr>
      <vt:lpstr>Sample Parent Session Activity</vt:lpstr>
      <vt:lpstr>Pilot Parent Learning Sessions</vt:lpstr>
      <vt:lpstr>Initial Feedback</vt:lpstr>
      <vt:lpstr>Key Messages in Novela Series</vt:lpstr>
      <vt:lpstr>Reflections and Takeaways</vt:lpstr>
      <vt:lpstr>Telenovela Resources</vt:lpstr>
      <vt:lpstr>Contact</vt:lpstr>
      <vt:lpstr>Closing</vt:lpstr>
      <vt:lpstr>Stories from the Classroom Video Series</vt:lpstr>
      <vt:lpstr>Stories from the Classroom: Using a Telenovela to Explain the Special Education Process</vt:lpstr>
      <vt:lpstr>Disclaimer</vt:lpstr>
      <vt:lpstr>PROGRESS Center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Creative Ways to Engage Families and Community Members:</dc:title>
  <dc:subject/>
  <dc:creator>Sacco, Donna</dc:creator>
  <cp:keywords>PROGRESS Center</cp:keywords>
  <cp:lastModifiedBy>Mamone, Mia</cp:lastModifiedBy>
  <cp:revision>6</cp:revision>
  <cp:lastPrinted>2017-10-19T00:36:21Z</cp:lastPrinted>
  <dcterms:created xsi:type="dcterms:W3CDTF">2023-06-30T18:56:03Z</dcterms:created>
  <dcterms:modified xsi:type="dcterms:W3CDTF">2023-08-01T20:27:25Z</dcterms:modified>
  <cp:category>PROGRESS Center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0x0101007873C9C38D4CE64E9D6A3BDA6AD05B18</vt:lpwstr>
  </property>
  <property fmtid="{D5CDD505-2E9C-101B-9397-08002B2CF9AE}" pid="4" name="TaxKeyword">
    <vt:lpwstr>1064;#PROGRESS Center|7b7bbe5b-d49b-4c50-b26f-171624f90b80</vt:lpwstr>
  </property>
  <property fmtid="{D5CDD505-2E9C-101B-9397-08002B2CF9AE}" pid="5" name="MediaServiceImageTags">
    <vt:lpwstr/>
  </property>
</Properties>
</file>