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7"/>
  </p:notesMasterIdLst>
  <p:handoutMasterIdLst>
    <p:handoutMasterId r:id="rId58"/>
  </p:handoutMasterIdLst>
  <p:sldIdLst>
    <p:sldId id="4396" r:id="rId5"/>
    <p:sldId id="257" r:id="rId6"/>
    <p:sldId id="307" r:id="rId7"/>
    <p:sldId id="4410" r:id="rId8"/>
    <p:sldId id="4411" r:id="rId9"/>
    <p:sldId id="4409" r:id="rId10"/>
    <p:sldId id="1696" r:id="rId11"/>
    <p:sldId id="1771" r:id="rId12"/>
    <p:sldId id="1773" r:id="rId13"/>
    <p:sldId id="1772" r:id="rId14"/>
    <p:sldId id="4399" r:id="rId15"/>
    <p:sldId id="4406" r:id="rId16"/>
    <p:sldId id="4413" r:id="rId17"/>
    <p:sldId id="4420" r:id="rId18"/>
    <p:sldId id="4414" r:id="rId19"/>
    <p:sldId id="4419" r:id="rId20"/>
    <p:sldId id="4403" r:id="rId21"/>
    <p:sldId id="4412" r:id="rId22"/>
    <p:sldId id="4407" r:id="rId23"/>
    <p:sldId id="4408" r:id="rId24"/>
    <p:sldId id="4415" r:id="rId25"/>
    <p:sldId id="4421" r:id="rId26"/>
    <p:sldId id="4423" r:id="rId27"/>
    <p:sldId id="4418" r:id="rId28"/>
    <p:sldId id="4427" r:id="rId29"/>
    <p:sldId id="4417" r:id="rId30"/>
    <p:sldId id="4428" r:id="rId31"/>
    <p:sldId id="1697" r:id="rId32"/>
    <p:sldId id="1647" r:id="rId33"/>
    <p:sldId id="4422" r:id="rId34"/>
    <p:sldId id="4424" r:id="rId35"/>
    <p:sldId id="1638" r:id="rId36"/>
    <p:sldId id="4426" r:id="rId37"/>
    <p:sldId id="4429" r:id="rId38"/>
    <p:sldId id="4431" r:id="rId39"/>
    <p:sldId id="4425" r:id="rId40"/>
    <p:sldId id="1782" r:id="rId41"/>
    <p:sldId id="4434" r:id="rId42"/>
    <p:sldId id="4436" r:id="rId43"/>
    <p:sldId id="4432" r:id="rId44"/>
    <p:sldId id="4433" r:id="rId45"/>
    <p:sldId id="4443" r:id="rId46"/>
    <p:sldId id="4440" r:id="rId47"/>
    <p:sldId id="4441" r:id="rId48"/>
    <p:sldId id="4397" r:id="rId49"/>
    <p:sldId id="555" r:id="rId50"/>
    <p:sldId id="1654" r:id="rId51"/>
    <p:sldId id="1951" r:id="rId52"/>
    <p:sldId id="4444" r:id="rId53"/>
    <p:sldId id="4445" r:id="rId54"/>
    <p:sldId id="416" r:id="rId55"/>
    <p:sldId id="404" r:id="rId5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havior Progress Monitoring" id="{40064D69-CE95-46B7-8DE8-1065BBA2B5F2}">
          <p14:sldIdLst>
            <p14:sldId id="4396"/>
            <p14:sldId id="257"/>
            <p14:sldId id="307"/>
            <p14:sldId id="4410"/>
            <p14:sldId id="4411"/>
            <p14:sldId id="4409"/>
            <p14:sldId id="1696"/>
            <p14:sldId id="1771"/>
            <p14:sldId id="1773"/>
            <p14:sldId id="1772"/>
            <p14:sldId id="4399"/>
            <p14:sldId id="4406"/>
            <p14:sldId id="4413"/>
            <p14:sldId id="4420"/>
            <p14:sldId id="4414"/>
            <p14:sldId id="4419"/>
            <p14:sldId id="4403"/>
            <p14:sldId id="4412"/>
            <p14:sldId id="4407"/>
            <p14:sldId id="4408"/>
            <p14:sldId id="4415"/>
            <p14:sldId id="4421"/>
            <p14:sldId id="4423"/>
            <p14:sldId id="4418"/>
            <p14:sldId id="4427"/>
            <p14:sldId id="4417"/>
            <p14:sldId id="4428"/>
            <p14:sldId id="1697"/>
            <p14:sldId id="1647"/>
            <p14:sldId id="4422"/>
            <p14:sldId id="4424"/>
            <p14:sldId id="1638"/>
            <p14:sldId id="4426"/>
            <p14:sldId id="4429"/>
            <p14:sldId id="4431"/>
            <p14:sldId id="4425"/>
            <p14:sldId id="1782"/>
            <p14:sldId id="4434"/>
            <p14:sldId id="4436"/>
            <p14:sldId id="4432"/>
            <p14:sldId id="4433"/>
            <p14:sldId id="4443"/>
            <p14:sldId id="4440"/>
            <p14:sldId id="4441"/>
            <p14:sldId id="4397"/>
            <p14:sldId id="555"/>
            <p14:sldId id="1654"/>
            <p14:sldId id="1951"/>
            <p14:sldId id="4444"/>
            <p14:sldId id="4445"/>
            <p14:sldId id="416"/>
            <p14:sldId id="404"/>
          </p14:sldIdLst>
        </p14:section>
      </p14:sectionLst>
    </p:ext>
    <p:ext uri="{EFAFB233-063F-42B5-8137-9DF3F51BA10A}">
      <p15:sldGuideLst xmlns:p15="http://schemas.microsoft.com/office/powerpoint/2012/main">
        <p15:guide id="1" orient="horz" pos="528" userDrawn="1">
          <p15:clr>
            <a:srgbClr val="A4A3A4"/>
          </p15:clr>
        </p15:guide>
        <p15:guide id="2" pos="3840" userDrawn="1">
          <p15:clr>
            <a:srgbClr val="A4A3A4"/>
          </p15:clr>
        </p15:guide>
        <p15:guide id="3" orient="horz" pos="888" userDrawn="1">
          <p15:clr>
            <a:srgbClr val="A4A3A4"/>
          </p15:clr>
        </p15:guide>
        <p15:guide id="4" pos="2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287E03-79E5-EE8F-B5F7-B8A4A1A20344}" name="Stephanie Neuben" initials="SN" userId="Stephanie Neuben" providerId="None"/>
  <p188:author id="{C3388029-2B20-F5FB-4124-4ABF9417DF0E}" name="Peterson, Amy" initials="PA" userId="S::ampeterson@air.org::8c14dd6b-6031-4383-8241-8af97fa7035b" providerId="AD"/>
  <p188:author id="{A4759F2A-275A-1110-FED8-D76261918B6D}" name="Arden, Sarah" initials="AS" userId="S::sarden@air.org::c3865b93-f4ad-427d-92c9-4484f9824b2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den, Sarah" initials="AS" lastIdx="6" clrIdx="6">
    <p:extLst>
      <p:ext uri="{19B8F6BF-5375-455C-9EA6-DF929625EA0E}">
        <p15:presenceInfo xmlns:p15="http://schemas.microsoft.com/office/powerpoint/2012/main" userId="S::sarden@air.org::c3865b93-f4ad-427d-92c9-4484f9824b26" providerId="AD"/>
      </p:ext>
    </p:extLst>
  </p:cmAuthor>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11" clrIdx="1">
    <p:extLst>
      <p:ext uri="{19B8F6BF-5375-455C-9EA6-DF929625EA0E}">
        <p15:presenceInfo xmlns:p15="http://schemas.microsoft.com/office/powerpoint/2012/main" userId="Linda K. Reed" providerId="None"/>
      </p:ext>
    </p:extLst>
  </p:cmAuthor>
  <p:cmAuthor id="3" name="Reed, Linda" initials="RL" lastIdx="9" clrIdx="2">
    <p:extLst>
      <p:ext uri="{19B8F6BF-5375-455C-9EA6-DF929625EA0E}">
        <p15:presenceInfo xmlns:p15="http://schemas.microsoft.com/office/powerpoint/2012/main" userId="Reed, Linda" providerId="None"/>
      </p:ext>
    </p:extLst>
  </p:cmAuthor>
  <p:cmAuthor id="4" name="Note" initials="Note" lastIdx="2" clrIdx="3"/>
  <p:cmAuthor id="5" name="Peterson, Amy" initials="PA" lastIdx="8" clrIdx="4">
    <p:extLst>
      <p:ext uri="{19B8F6BF-5375-455C-9EA6-DF929625EA0E}">
        <p15:presenceInfo xmlns:p15="http://schemas.microsoft.com/office/powerpoint/2012/main" userId="S::ampeterson@air.org::8c14dd6b-6031-4383-8241-8af97fa7035b" providerId="AD"/>
      </p:ext>
    </p:extLst>
  </p:cmAuthor>
  <p:cmAuthor id="6" name="Potter, Jon" initials="PJ" lastIdx="1" clrIdx="5">
    <p:extLst>
      <p:ext uri="{19B8F6BF-5375-455C-9EA6-DF929625EA0E}">
        <p15:presenceInfo xmlns:p15="http://schemas.microsoft.com/office/powerpoint/2012/main" userId="S::jopotter@air.org::c258a90c-a202-46b4-9f59-d5e77af51d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EAB200"/>
    <a:srgbClr val="F6BB00"/>
    <a:srgbClr val="EEEEEE"/>
    <a:srgbClr val="F3F3F3"/>
    <a:srgbClr val="EAEAEA"/>
    <a:srgbClr val="E4E4E4"/>
    <a:srgbClr val="4D4D4F"/>
    <a:srgbClr val="4C8D40"/>
    <a:srgbClr val="A84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8" autoAdjust="0"/>
    <p:restoredTop sz="86385" autoAdjust="0"/>
  </p:normalViewPr>
  <p:slideViewPr>
    <p:cSldViewPr snapToGrid="0">
      <p:cViewPr varScale="1">
        <p:scale>
          <a:sx n="54" d="100"/>
          <a:sy n="54" d="100"/>
        </p:scale>
        <p:origin x="328" y="56"/>
      </p:cViewPr>
      <p:guideLst>
        <p:guide orient="horz" pos="528"/>
        <p:guide pos="3840"/>
        <p:guide orient="horz" pos="888"/>
        <p:guide pos="288"/>
      </p:guideLst>
    </p:cSldViewPr>
  </p:slideViewPr>
  <p:outlineViewPr>
    <p:cViewPr>
      <p:scale>
        <a:sx n="33" d="100"/>
        <a:sy n="33" d="100"/>
      </p:scale>
      <p:origin x="0" y="-705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my" userId="8c14dd6b-6031-4383-8241-8af97fa7035b" providerId="ADAL" clId="{64D62193-BB22-4A65-9F3E-23AE61E75AAB}"/>
    <pc:docChg chg="delSld modSection">
      <pc:chgData name="Peterson, Amy" userId="8c14dd6b-6031-4383-8241-8af97fa7035b" providerId="ADAL" clId="{64D62193-BB22-4A65-9F3E-23AE61E75AAB}" dt="2023-08-01T12:48:18.656" v="1" actId="47"/>
      <pc:docMkLst>
        <pc:docMk/>
      </pc:docMkLst>
      <pc:sldChg chg="del">
        <pc:chgData name="Peterson, Amy" userId="8c14dd6b-6031-4383-8241-8af97fa7035b" providerId="ADAL" clId="{64D62193-BB22-4A65-9F3E-23AE61E75AAB}" dt="2023-08-01T12:48:18.656" v="1" actId="47"/>
        <pc:sldMkLst>
          <pc:docMk/>
          <pc:sldMk cId="1370889888" sldId="319"/>
        </pc:sldMkLst>
      </pc:sldChg>
      <pc:sldChg chg="del">
        <pc:chgData name="Peterson, Amy" userId="8c14dd6b-6031-4383-8241-8af97fa7035b" providerId="ADAL" clId="{64D62193-BB22-4A65-9F3E-23AE61E75AAB}" dt="2023-08-01T12:47:29.773" v="0" actId="47"/>
        <pc:sldMkLst>
          <pc:docMk/>
          <pc:sldMk cId="1843930931" sldId="1949"/>
        </pc:sldMkLst>
      </pc:sldChg>
      <pc:sldMasterChg chg="delSldLayout">
        <pc:chgData name="Peterson, Amy" userId="8c14dd6b-6031-4383-8241-8af97fa7035b" providerId="ADAL" clId="{64D62193-BB22-4A65-9F3E-23AE61E75AAB}" dt="2023-08-01T12:48:18.656" v="1" actId="47"/>
        <pc:sldMasterMkLst>
          <pc:docMk/>
          <pc:sldMasterMk cId="397854331" sldId="2147483660"/>
        </pc:sldMasterMkLst>
        <pc:sldLayoutChg chg="del">
          <pc:chgData name="Peterson, Amy" userId="8c14dd6b-6031-4383-8241-8af97fa7035b" providerId="ADAL" clId="{64D62193-BB22-4A65-9F3E-23AE61E75AAB}" dt="2023-08-01T12:48:18.656" v="1" actId="47"/>
          <pc:sldLayoutMkLst>
            <pc:docMk/>
            <pc:sldMasterMk cId="397854331" sldId="2147483660"/>
            <pc:sldLayoutMk cId="3139618982" sldId="2147483823"/>
          </pc:sldLayoutMkLst>
        </pc:sldLayoutChg>
      </pc:sldMasterChg>
    </pc:docChg>
  </pc:docChgLst>
  <pc:docChgLst>
    <pc:chgData name="Peterson, Amy" userId="8c14dd6b-6031-4383-8241-8af97fa7035b" providerId="ADAL" clId="{D082980C-451D-4912-86E9-BFE8B042A4E5}"/>
    <pc:docChg chg="delSld modSld modSection">
      <pc:chgData name="Peterson, Amy" userId="8c14dd6b-6031-4383-8241-8af97fa7035b" providerId="ADAL" clId="{D082980C-451D-4912-86E9-BFE8B042A4E5}" dt="2023-07-28T20:32:42.072" v="8" actId="6549"/>
      <pc:docMkLst>
        <pc:docMk/>
      </pc:docMkLst>
      <pc:sldChg chg="modNotesTx">
        <pc:chgData name="Peterson, Amy" userId="8c14dd6b-6031-4383-8241-8af97fa7035b" providerId="ADAL" clId="{D082980C-451D-4912-86E9-BFE8B042A4E5}" dt="2023-07-28T20:32:33.653" v="6" actId="6549"/>
        <pc:sldMkLst>
          <pc:docMk/>
          <pc:sldMk cId="3397235914" sldId="555"/>
        </pc:sldMkLst>
      </pc:sldChg>
      <pc:sldChg chg="del">
        <pc:chgData name="Peterson, Amy" userId="8c14dd6b-6031-4383-8241-8af97fa7035b" providerId="ADAL" clId="{D082980C-451D-4912-86E9-BFE8B042A4E5}" dt="2023-07-28T20:02:47.939" v="3" actId="47"/>
        <pc:sldMkLst>
          <pc:docMk/>
          <pc:sldMk cId="865552365" sldId="1851"/>
        </pc:sldMkLst>
      </pc:sldChg>
      <pc:sldChg chg="del">
        <pc:chgData name="Peterson, Amy" userId="8c14dd6b-6031-4383-8241-8af97fa7035b" providerId="ADAL" clId="{D082980C-451D-4912-86E9-BFE8B042A4E5}" dt="2023-07-28T20:02:47.385" v="2" actId="47"/>
        <pc:sldMkLst>
          <pc:docMk/>
          <pc:sldMk cId="630775230" sldId="4395"/>
        </pc:sldMkLst>
      </pc:sldChg>
      <pc:sldChg chg="del">
        <pc:chgData name="Peterson, Amy" userId="8c14dd6b-6031-4383-8241-8af97fa7035b" providerId="ADAL" clId="{D082980C-451D-4912-86E9-BFE8B042A4E5}" dt="2023-07-28T20:02:50.725" v="4" actId="47"/>
        <pc:sldMkLst>
          <pc:docMk/>
          <pc:sldMk cId="1461568285" sldId="4398"/>
        </pc:sldMkLst>
      </pc:sldChg>
      <pc:sldChg chg="del">
        <pc:chgData name="Peterson, Amy" userId="8c14dd6b-6031-4383-8241-8af97fa7035b" providerId="ADAL" clId="{D082980C-451D-4912-86E9-BFE8B042A4E5}" dt="2023-07-28T20:02:46.960" v="1" actId="47"/>
        <pc:sldMkLst>
          <pc:docMk/>
          <pc:sldMk cId="2950789680" sldId="4442"/>
        </pc:sldMkLst>
      </pc:sldChg>
      <pc:sldChg chg="modNotesTx">
        <pc:chgData name="Peterson, Amy" userId="8c14dd6b-6031-4383-8241-8af97fa7035b" providerId="ADAL" clId="{D082980C-451D-4912-86E9-BFE8B042A4E5}" dt="2023-07-28T20:32:27.896" v="5" actId="6549"/>
        <pc:sldMkLst>
          <pc:docMk/>
          <pc:sldMk cId="4199372294" sldId="4443"/>
        </pc:sldMkLst>
      </pc:sldChg>
      <pc:sldChg chg="modNotesTx">
        <pc:chgData name="Peterson, Amy" userId="8c14dd6b-6031-4383-8241-8af97fa7035b" providerId="ADAL" clId="{D082980C-451D-4912-86E9-BFE8B042A4E5}" dt="2023-07-28T20:32:38.624" v="7" actId="6549"/>
        <pc:sldMkLst>
          <pc:docMk/>
          <pc:sldMk cId="1317143513" sldId="4444"/>
        </pc:sldMkLst>
      </pc:sldChg>
      <pc:sldChg chg="modNotesTx">
        <pc:chgData name="Peterson, Amy" userId="8c14dd6b-6031-4383-8241-8af97fa7035b" providerId="ADAL" clId="{D082980C-451D-4912-86E9-BFE8B042A4E5}" dt="2023-07-28T20:32:42.072" v="8" actId="6549"/>
        <pc:sldMkLst>
          <pc:docMk/>
          <pc:sldMk cId="719071381" sldId="4445"/>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A49E2-1C61-3645-AAA7-7CFC9B80A0BF}"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4D169CE7-8E78-424A-895E-7765C0FD8EF5}">
      <dgm:prSet custT="1"/>
      <dgm:spPr>
        <a:solidFill>
          <a:schemeClr val="accent1"/>
        </a:solidFill>
      </dgm:spPr>
      <dgm:t>
        <a:bodyPr/>
        <a:lstStyle/>
        <a:p>
          <a:r>
            <a:rPr lang="en-US" sz="2200" b="0" i="0" dirty="0"/>
            <a:t>Select and define target behavior </a:t>
          </a:r>
          <a:endParaRPr lang="en-US" sz="2200" dirty="0"/>
        </a:p>
      </dgm:t>
    </dgm:pt>
    <dgm:pt modelId="{0292E14C-17D4-D448-909B-8EACE0AF9E38}" type="parTrans" cxnId="{DBD443FF-C0CD-6045-8E99-3C8BEC2A4FEA}">
      <dgm:prSet/>
      <dgm:spPr/>
      <dgm:t>
        <a:bodyPr/>
        <a:lstStyle/>
        <a:p>
          <a:endParaRPr lang="en-US"/>
        </a:p>
      </dgm:t>
    </dgm:pt>
    <dgm:pt modelId="{7D0BC03F-448A-9549-9DCD-A7FE4AE1FC65}" type="sibTrans" cxnId="{DBD443FF-C0CD-6045-8E99-3C8BEC2A4FEA}">
      <dgm:prSet/>
      <dgm:spPr/>
      <dgm:t>
        <a:bodyPr/>
        <a:lstStyle/>
        <a:p>
          <a:endParaRPr lang="en-US"/>
        </a:p>
      </dgm:t>
    </dgm:pt>
    <dgm:pt modelId="{21ED2A54-3312-564E-99AB-0A0AFC4B8EDE}">
      <dgm:prSet custT="1"/>
      <dgm:spPr>
        <a:solidFill>
          <a:schemeClr val="accent2"/>
        </a:solidFill>
      </dgm:spPr>
      <dgm:t>
        <a:bodyPr/>
        <a:lstStyle/>
        <a:p>
          <a:r>
            <a:rPr lang="en-US" sz="2200" b="0" i="0" dirty="0"/>
            <a:t>Select and align a tool </a:t>
          </a:r>
          <a:endParaRPr lang="en-US" sz="2200" dirty="0"/>
        </a:p>
      </dgm:t>
    </dgm:pt>
    <dgm:pt modelId="{F31DD87D-C1E7-4A48-B9CB-9E8AADD6DAA7}" type="parTrans" cxnId="{9E4F7AD1-E7A9-6142-A7DC-7B4D85B7E4C6}">
      <dgm:prSet/>
      <dgm:spPr/>
      <dgm:t>
        <a:bodyPr/>
        <a:lstStyle/>
        <a:p>
          <a:endParaRPr lang="en-US"/>
        </a:p>
      </dgm:t>
    </dgm:pt>
    <dgm:pt modelId="{CF4D48E2-1763-534A-9DE3-D5DA5DE378AA}" type="sibTrans" cxnId="{9E4F7AD1-E7A9-6142-A7DC-7B4D85B7E4C6}">
      <dgm:prSet/>
      <dgm:spPr/>
      <dgm:t>
        <a:bodyPr/>
        <a:lstStyle/>
        <a:p>
          <a:endParaRPr lang="en-US"/>
        </a:p>
      </dgm:t>
    </dgm:pt>
    <dgm:pt modelId="{2397BDE1-B2F1-E141-AC6C-1666F6295B70}">
      <dgm:prSet custT="1"/>
      <dgm:spPr>
        <a:solidFill>
          <a:schemeClr val="accent3"/>
        </a:solidFill>
      </dgm:spPr>
      <dgm:t>
        <a:bodyPr/>
        <a:lstStyle/>
        <a:p>
          <a:r>
            <a:rPr lang="en-US" sz="2200" b="0" i="0" dirty="0"/>
            <a:t>Create a progress monitoring plan</a:t>
          </a:r>
          <a:endParaRPr lang="en-US" sz="2200" dirty="0"/>
        </a:p>
      </dgm:t>
    </dgm:pt>
    <dgm:pt modelId="{A170DE9F-D897-E049-8994-9155CD6FE9CC}" type="parTrans" cxnId="{FBDA26E9-3DC7-B247-B796-9C2E44EA9643}">
      <dgm:prSet/>
      <dgm:spPr/>
      <dgm:t>
        <a:bodyPr/>
        <a:lstStyle/>
        <a:p>
          <a:endParaRPr lang="en-US"/>
        </a:p>
      </dgm:t>
    </dgm:pt>
    <dgm:pt modelId="{EB987487-A863-6144-A16A-9FBA79CD7A91}" type="sibTrans" cxnId="{FBDA26E9-3DC7-B247-B796-9C2E44EA9643}">
      <dgm:prSet/>
      <dgm:spPr/>
      <dgm:t>
        <a:bodyPr/>
        <a:lstStyle/>
        <a:p>
          <a:endParaRPr lang="en-US"/>
        </a:p>
      </dgm:t>
    </dgm:pt>
    <dgm:pt modelId="{2BB124EB-72BD-9848-A747-EE31CC17A4E5}">
      <dgm:prSet custT="1"/>
      <dgm:spPr>
        <a:solidFill>
          <a:schemeClr val="accent4"/>
        </a:solidFill>
      </dgm:spPr>
      <dgm:t>
        <a:bodyPr/>
        <a:lstStyle/>
        <a:p>
          <a:r>
            <a:rPr lang="en-US" sz="2200" b="0" i="0" dirty="0"/>
            <a:t>Set goals and decision rules</a:t>
          </a:r>
          <a:endParaRPr lang="en-US" sz="2200" dirty="0"/>
        </a:p>
      </dgm:t>
    </dgm:pt>
    <dgm:pt modelId="{A3187224-84D1-5448-88D8-1CCD4520AACF}" type="parTrans" cxnId="{57F2255A-77F1-2A44-BCB9-01F5898183A7}">
      <dgm:prSet/>
      <dgm:spPr/>
      <dgm:t>
        <a:bodyPr/>
        <a:lstStyle/>
        <a:p>
          <a:endParaRPr lang="en-US"/>
        </a:p>
      </dgm:t>
    </dgm:pt>
    <dgm:pt modelId="{C18D7EF1-B05B-3340-B571-CE1FB63B3CB3}" type="sibTrans" cxnId="{57F2255A-77F1-2A44-BCB9-01F5898183A7}">
      <dgm:prSet/>
      <dgm:spPr/>
      <dgm:t>
        <a:bodyPr/>
        <a:lstStyle/>
        <a:p>
          <a:endParaRPr lang="en-US"/>
        </a:p>
      </dgm:t>
    </dgm:pt>
    <dgm:pt modelId="{163C2D0D-7D83-134E-9363-AA66E483F756}">
      <dgm:prSet custT="1"/>
      <dgm:spPr>
        <a:solidFill>
          <a:schemeClr val="accent5"/>
        </a:solidFill>
      </dgm:spPr>
      <dgm:t>
        <a:bodyPr/>
        <a:lstStyle/>
        <a:p>
          <a:r>
            <a:rPr lang="en-US" sz="2200" b="0" i="0" dirty="0"/>
            <a:t>Collect, graph, and analyze data </a:t>
          </a:r>
          <a:endParaRPr lang="en-US" sz="2200" dirty="0"/>
        </a:p>
      </dgm:t>
    </dgm:pt>
    <dgm:pt modelId="{7EFA013E-4E9B-0D4E-9206-66A739EB5D2A}" type="parTrans" cxnId="{2E8D01B2-F566-214D-8482-D825F49A78AC}">
      <dgm:prSet/>
      <dgm:spPr/>
      <dgm:t>
        <a:bodyPr/>
        <a:lstStyle/>
        <a:p>
          <a:endParaRPr lang="en-US"/>
        </a:p>
      </dgm:t>
    </dgm:pt>
    <dgm:pt modelId="{84E0BF27-E479-8541-A6F5-5D1C2F65EEDC}" type="sibTrans" cxnId="{2E8D01B2-F566-214D-8482-D825F49A78AC}">
      <dgm:prSet/>
      <dgm:spPr/>
      <dgm:t>
        <a:bodyPr/>
        <a:lstStyle/>
        <a:p>
          <a:endParaRPr lang="en-US"/>
        </a:p>
      </dgm:t>
    </dgm:pt>
    <dgm:pt modelId="{1E2F3EB5-F123-4B4D-89DE-E54CBE1F8208}" type="pres">
      <dgm:prSet presAssocID="{0EAA49E2-1C61-3645-AAA7-7CFC9B80A0BF}" presName="linearFlow" presStyleCnt="0">
        <dgm:presLayoutVars>
          <dgm:dir/>
          <dgm:resizeHandles val="exact"/>
        </dgm:presLayoutVars>
      </dgm:prSet>
      <dgm:spPr/>
    </dgm:pt>
    <dgm:pt modelId="{5167BB4C-B260-5043-A23B-11257B44BF7A}" type="pres">
      <dgm:prSet presAssocID="{4D169CE7-8E78-424A-895E-7765C0FD8EF5}" presName="composite" presStyleCnt="0"/>
      <dgm:spPr/>
    </dgm:pt>
    <dgm:pt modelId="{956581FD-A1AD-914D-A1CE-0152DCD11C41}" type="pres">
      <dgm:prSet presAssocID="{4D169CE7-8E78-424A-895E-7765C0FD8EF5}" presName="imgShp" presStyleLbl="fgImgPlace1" presStyleIdx="0" presStyleCnt="5" custLinFactNeighborX="-1559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F8306DE6-EE36-A143-AE9B-4A2ACDB388CF}" type="pres">
      <dgm:prSet presAssocID="{4D169CE7-8E78-424A-895E-7765C0FD8EF5}" presName="txShp" presStyleLbl="node1" presStyleIdx="0" presStyleCnt="5">
        <dgm:presLayoutVars>
          <dgm:bulletEnabled val="1"/>
        </dgm:presLayoutVars>
      </dgm:prSet>
      <dgm:spPr/>
    </dgm:pt>
    <dgm:pt modelId="{794534C9-07E9-0943-8001-E263C587CCAB}" type="pres">
      <dgm:prSet presAssocID="{7D0BC03F-448A-9549-9DCD-A7FE4AE1FC65}" presName="spacing" presStyleCnt="0"/>
      <dgm:spPr/>
    </dgm:pt>
    <dgm:pt modelId="{B6C5B003-53B2-744D-9D21-7322593CAE73}" type="pres">
      <dgm:prSet presAssocID="{21ED2A54-3312-564E-99AB-0A0AFC4B8EDE}" presName="composite" presStyleCnt="0"/>
      <dgm:spPr/>
    </dgm:pt>
    <dgm:pt modelId="{EA273F4B-1910-D84D-95F3-4E3E4E246D6B}" type="pres">
      <dgm:prSet presAssocID="{21ED2A54-3312-564E-99AB-0A0AFC4B8EDE}" presName="imgShp" presStyleLbl="fgImgPlace1" presStyleIdx="1" presStyleCnt="5" custLinFactNeighborX="-1559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8739E10A-FDFE-3244-BB95-528D3D83447C}" type="pres">
      <dgm:prSet presAssocID="{21ED2A54-3312-564E-99AB-0A0AFC4B8EDE}" presName="txShp" presStyleLbl="node1" presStyleIdx="1" presStyleCnt="5">
        <dgm:presLayoutVars>
          <dgm:bulletEnabled val="1"/>
        </dgm:presLayoutVars>
      </dgm:prSet>
      <dgm:spPr/>
    </dgm:pt>
    <dgm:pt modelId="{58D8C8BF-69E9-BE46-AEC3-FD35A3843EFC}" type="pres">
      <dgm:prSet presAssocID="{CF4D48E2-1763-534A-9DE3-D5DA5DE378AA}" presName="spacing" presStyleCnt="0"/>
      <dgm:spPr/>
    </dgm:pt>
    <dgm:pt modelId="{268B407E-BD43-C74A-AB77-1830C1D520D2}" type="pres">
      <dgm:prSet presAssocID="{2397BDE1-B2F1-E141-AC6C-1666F6295B70}" presName="composite" presStyleCnt="0"/>
      <dgm:spPr/>
    </dgm:pt>
    <dgm:pt modelId="{5D785221-7EEA-144E-9E6A-BA3BF029F327}" type="pres">
      <dgm:prSet presAssocID="{2397BDE1-B2F1-E141-AC6C-1666F6295B70}" presName="imgShp" presStyleLbl="fgImgPlace1" presStyleIdx="2" presStyleCnt="5" custLinFactNeighborX="-15592"/>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A7AFF317-0732-9F4F-A176-08D843DE57CD}" type="pres">
      <dgm:prSet presAssocID="{2397BDE1-B2F1-E141-AC6C-1666F6295B70}" presName="txShp" presStyleLbl="node1" presStyleIdx="2" presStyleCnt="5">
        <dgm:presLayoutVars>
          <dgm:bulletEnabled val="1"/>
        </dgm:presLayoutVars>
      </dgm:prSet>
      <dgm:spPr/>
    </dgm:pt>
    <dgm:pt modelId="{7DA75CBA-1F99-FA48-8C33-03C71885FDEC}" type="pres">
      <dgm:prSet presAssocID="{EB987487-A863-6144-A16A-9FBA79CD7A91}" presName="spacing" presStyleCnt="0"/>
      <dgm:spPr/>
    </dgm:pt>
    <dgm:pt modelId="{65A31A7F-EBF0-3D47-B49F-52029012F4F7}" type="pres">
      <dgm:prSet presAssocID="{2BB124EB-72BD-9848-A747-EE31CC17A4E5}" presName="composite" presStyleCnt="0"/>
      <dgm:spPr/>
    </dgm:pt>
    <dgm:pt modelId="{951C270F-A64F-0C4C-A5DD-9276A6EB8D65}" type="pres">
      <dgm:prSet presAssocID="{2BB124EB-72BD-9848-A747-EE31CC17A4E5}" presName="imgShp" presStyleLbl="fgImgPlace1" presStyleIdx="3" presStyleCnt="5" custLinFactNeighborX="-15592"/>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with solid fill"/>
        </a:ext>
      </dgm:extLst>
    </dgm:pt>
    <dgm:pt modelId="{EF11CE6B-E3FF-E34E-8BF2-28BAB6701E8C}" type="pres">
      <dgm:prSet presAssocID="{2BB124EB-72BD-9848-A747-EE31CC17A4E5}" presName="txShp" presStyleLbl="node1" presStyleIdx="3" presStyleCnt="5">
        <dgm:presLayoutVars>
          <dgm:bulletEnabled val="1"/>
        </dgm:presLayoutVars>
      </dgm:prSet>
      <dgm:spPr/>
    </dgm:pt>
    <dgm:pt modelId="{6FEF0E18-A34D-BB43-AB47-8F0A1D4E9BA9}" type="pres">
      <dgm:prSet presAssocID="{C18D7EF1-B05B-3340-B571-CE1FB63B3CB3}" presName="spacing" presStyleCnt="0"/>
      <dgm:spPr/>
    </dgm:pt>
    <dgm:pt modelId="{FCDF7E13-97FF-6442-B192-C068B4797AC2}" type="pres">
      <dgm:prSet presAssocID="{163C2D0D-7D83-134E-9363-AA66E483F756}" presName="composite" presStyleCnt="0"/>
      <dgm:spPr/>
    </dgm:pt>
    <dgm:pt modelId="{18C74ECA-7A1E-B749-AF4B-9F192DBD8628}" type="pres">
      <dgm:prSet presAssocID="{163C2D0D-7D83-134E-9363-AA66E483F756}" presName="imgShp" presStyleLbl="fgImgPlace1" presStyleIdx="4" presStyleCnt="5" custLinFactNeighborX="-1559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5 with solid fill"/>
        </a:ext>
      </dgm:extLst>
    </dgm:pt>
    <dgm:pt modelId="{744D30D3-1F75-8048-8D8F-7AAAA77F0395}" type="pres">
      <dgm:prSet presAssocID="{163C2D0D-7D83-134E-9363-AA66E483F756}" presName="txShp" presStyleLbl="node1" presStyleIdx="4" presStyleCnt="5">
        <dgm:presLayoutVars>
          <dgm:bulletEnabled val="1"/>
        </dgm:presLayoutVars>
      </dgm:prSet>
      <dgm:spPr/>
    </dgm:pt>
  </dgm:ptLst>
  <dgm:cxnLst>
    <dgm:cxn modelId="{80674B33-B91B-8343-9837-5582E3E7AAAF}" type="presOf" srcId="{163C2D0D-7D83-134E-9363-AA66E483F756}" destId="{744D30D3-1F75-8048-8D8F-7AAAA77F0395}" srcOrd="0" destOrd="0" presId="urn:microsoft.com/office/officeart/2005/8/layout/vList3"/>
    <dgm:cxn modelId="{8E919175-C761-7240-A1A9-01330A9CA069}" type="presOf" srcId="{0EAA49E2-1C61-3645-AAA7-7CFC9B80A0BF}" destId="{1E2F3EB5-F123-4B4D-89DE-E54CBE1F8208}" srcOrd="0" destOrd="0" presId="urn:microsoft.com/office/officeart/2005/8/layout/vList3"/>
    <dgm:cxn modelId="{57F2255A-77F1-2A44-BCB9-01F5898183A7}" srcId="{0EAA49E2-1C61-3645-AAA7-7CFC9B80A0BF}" destId="{2BB124EB-72BD-9848-A747-EE31CC17A4E5}" srcOrd="3" destOrd="0" parTransId="{A3187224-84D1-5448-88D8-1CCD4520AACF}" sibTransId="{C18D7EF1-B05B-3340-B571-CE1FB63B3CB3}"/>
    <dgm:cxn modelId="{46911B97-7CB1-6843-9BF7-091F036AAA09}" type="presOf" srcId="{21ED2A54-3312-564E-99AB-0A0AFC4B8EDE}" destId="{8739E10A-FDFE-3244-BB95-528D3D83447C}" srcOrd="0" destOrd="0" presId="urn:microsoft.com/office/officeart/2005/8/layout/vList3"/>
    <dgm:cxn modelId="{2E8D01B2-F566-214D-8482-D825F49A78AC}" srcId="{0EAA49E2-1C61-3645-AAA7-7CFC9B80A0BF}" destId="{163C2D0D-7D83-134E-9363-AA66E483F756}" srcOrd="4" destOrd="0" parTransId="{7EFA013E-4E9B-0D4E-9206-66A739EB5D2A}" sibTransId="{84E0BF27-E479-8541-A6F5-5D1C2F65EEDC}"/>
    <dgm:cxn modelId="{9E4F7AD1-E7A9-6142-A7DC-7B4D85B7E4C6}" srcId="{0EAA49E2-1C61-3645-AAA7-7CFC9B80A0BF}" destId="{21ED2A54-3312-564E-99AB-0A0AFC4B8EDE}" srcOrd="1" destOrd="0" parTransId="{F31DD87D-C1E7-4A48-B9CB-9E8AADD6DAA7}" sibTransId="{CF4D48E2-1763-534A-9DE3-D5DA5DE378AA}"/>
    <dgm:cxn modelId="{4343A1E0-127A-9E40-A16C-4F32A621E736}" type="presOf" srcId="{2BB124EB-72BD-9848-A747-EE31CC17A4E5}" destId="{EF11CE6B-E3FF-E34E-8BF2-28BAB6701E8C}" srcOrd="0" destOrd="0" presId="urn:microsoft.com/office/officeart/2005/8/layout/vList3"/>
    <dgm:cxn modelId="{0C1FBBE3-7CD6-EF46-8EDB-C6DC5A443B15}" type="presOf" srcId="{2397BDE1-B2F1-E141-AC6C-1666F6295B70}" destId="{A7AFF317-0732-9F4F-A176-08D843DE57CD}" srcOrd="0" destOrd="0" presId="urn:microsoft.com/office/officeart/2005/8/layout/vList3"/>
    <dgm:cxn modelId="{FBDA26E9-3DC7-B247-B796-9C2E44EA9643}" srcId="{0EAA49E2-1C61-3645-AAA7-7CFC9B80A0BF}" destId="{2397BDE1-B2F1-E141-AC6C-1666F6295B70}" srcOrd="2" destOrd="0" parTransId="{A170DE9F-D897-E049-8994-9155CD6FE9CC}" sibTransId="{EB987487-A863-6144-A16A-9FBA79CD7A91}"/>
    <dgm:cxn modelId="{9FAB37F1-93CB-4949-A2EE-9BEFFC9F046C}" type="presOf" srcId="{4D169CE7-8E78-424A-895E-7765C0FD8EF5}" destId="{F8306DE6-EE36-A143-AE9B-4A2ACDB388CF}" srcOrd="0" destOrd="0" presId="urn:microsoft.com/office/officeart/2005/8/layout/vList3"/>
    <dgm:cxn modelId="{DBD443FF-C0CD-6045-8E99-3C8BEC2A4FEA}" srcId="{0EAA49E2-1C61-3645-AAA7-7CFC9B80A0BF}" destId="{4D169CE7-8E78-424A-895E-7765C0FD8EF5}" srcOrd="0" destOrd="0" parTransId="{0292E14C-17D4-D448-909B-8EACE0AF9E38}" sibTransId="{7D0BC03F-448A-9549-9DCD-A7FE4AE1FC65}"/>
    <dgm:cxn modelId="{7D986B1E-59F0-124F-9359-A017F7F964A8}" type="presParOf" srcId="{1E2F3EB5-F123-4B4D-89DE-E54CBE1F8208}" destId="{5167BB4C-B260-5043-A23B-11257B44BF7A}" srcOrd="0" destOrd="0" presId="urn:microsoft.com/office/officeart/2005/8/layout/vList3"/>
    <dgm:cxn modelId="{3D81E5EA-97CD-864E-B268-319C28D8D0B5}" type="presParOf" srcId="{5167BB4C-B260-5043-A23B-11257B44BF7A}" destId="{956581FD-A1AD-914D-A1CE-0152DCD11C41}" srcOrd="0" destOrd="0" presId="urn:microsoft.com/office/officeart/2005/8/layout/vList3"/>
    <dgm:cxn modelId="{1B6E6454-DC1B-1540-BAA3-FF710A69EF76}" type="presParOf" srcId="{5167BB4C-B260-5043-A23B-11257B44BF7A}" destId="{F8306DE6-EE36-A143-AE9B-4A2ACDB388CF}" srcOrd="1" destOrd="0" presId="urn:microsoft.com/office/officeart/2005/8/layout/vList3"/>
    <dgm:cxn modelId="{CEEA0613-0C59-6648-84D7-C40989AB9281}" type="presParOf" srcId="{1E2F3EB5-F123-4B4D-89DE-E54CBE1F8208}" destId="{794534C9-07E9-0943-8001-E263C587CCAB}" srcOrd="1" destOrd="0" presId="urn:microsoft.com/office/officeart/2005/8/layout/vList3"/>
    <dgm:cxn modelId="{2491E7B5-56CD-C548-8198-77AC6F7AC85C}" type="presParOf" srcId="{1E2F3EB5-F123-4B4D-89DE-E54CBE1F8208}" destId="{B6C5B003-53B2-744D-9D21-7322593CAE73}" srcOrd="2" destOrd="0" presId="urn:microsoft.com/office/officeart/2005/8/layout/vList3"/>
    <dgm:cxn modelId="{4C83876D-6AEE-2F46-B792-7D5BE28F7846}" type="presParOf" srcId="{B6C5B003-53B2-744D-9D21-7322593CAE73}" destId="{EA273F4B-1910-D84D-95F3-4E3E4E246D6B}" srcOrd="0" destOrd="0" presId="urn:microsoft.com/office/officeart/2005/8/layout/vList3"/>
    <dgm:cxn modelId="{4592C27B-B5E0-7147-BC63-B108C219A865}" type="presParOf" srcId="{B6C5B003-53B2-744D-9D21-7322593CAE73}" destId="{8739E10A-FDFE-3244-BB95-528D3D83447C}" srcOrd="1" destOrd="0" presId="urn:microsoft.com/office/officeart/2005/8/layout/vList3"/>
    <dgm:cxn modelId="{D228F77E-58A3-564E-9DD8-5963A4DC8CA4}" type="presParOf" srcId="{1E2F3EB5-F123-4B4D-89DE-E54CBE1F8208}" destId="{58D8C8BF-69E9-BE46-AEC3-FD35A3843EFC}" srcOrd="3" destOrd="0" presId="urn:microsoft.com/office/officeart/2005/8/layout/vList3"/>
    <dgm:cxn modelId="{DE90FA65-5A1F-D642-801B-CE10C56910DE}" type="presParOf" srcId="{1E2F3EB5-F123-4B4D-89DE-E54CBE1F8208}" destId="{268B407E-BD43-C74A-AB77-1830C1D520D2}" srcOrd="4" destOrd="0" presId="urn:microsoft.com/office/officeart/2005/8/layout/vList3"/>
    <dgm:cxn modelId="{A0AD46F8-86CC-5B47-812B-5EEB76BE3D6F}" type="presParOf" srcId="{268B407E-BD43-C74A-AB77-1830C1D520D2}" destId="{5D785221-7EEA-144E-9E6A-BA3BF029F327}" srcOrd="0" destOrd="0" presId="urn:microsoft.com/office/officeart/2005/8/layout/vList3"/>
    <dgm:cxn modelId="{CA2E9DA3-1742-8F44-A800-5AF5AE4C4643}" type="presParOf" srcId="{268B407E-BD43-C74A-AB77-1830C1D520D2}" destId="{A7AFF317-0732-9F4F-A176-08D843DE57CD}" srcOrd="1" destOrd="0" presId="urn:microsoft.com/office/officeart/2005/8/layout/vList3"/>
    <dgm:cxn modelId="{0AD75938-934F-3D49-AC1C-A568B0A05ADF}" type="presParOf" srcId="{1E2F3EB5-F123-4B4D-89DE-E54CBE1F8208}" destId="{7DA75CBA-1F99-FA48-8C33-03C71885FDEC}" srcOrd="5" destOrd="0" presId="urn:microsoft.com/office/officeart/2005/8/layout/vList3"/>
    <dgm:cxn modelId="{1A0A7DDD-1DB3-3643-9353-EFC3545B33DC}" type="presParOf" srcId="{1E2F3EB5-F123-4B4D-89DE-E54CBE1F8208}" destId="{65A31A7F-EBF0-3D47-B49F-52029012F4F7}" srcOrd="6" destOrd="0" presId="urn:microsoft.com/office/officeart/2005/8/layout/vList3"/>
    <dgm:cxn modelId="{B1557F0F-D646-064F-A647-550DB64A9BD8}" type="presParOf" srcId="{65A31A7F-EBF0-3D47-B49F-52029012F4F7}" destId="{951C270F-A64F-0C4C-A5DD-9276A6EB8D65}" srcOrd="0" destOrd="0" presId="urn:microsoft.com/office/officeart/2005/8/layout/vList3"/>
    <dgm:cxn modelId="{B1B44B8F-AA80-B446-99B3-35E0A19EAFEE}" type="presParOf" srcId="{65A31A7F-EBF0-3D47-B49F-52029012F4F7}" destId="{EF11CE6B-E3FF-E34E-8BF2-28BAB6701E8C}" srcOrd="1" destOrd="0" presId="urn:microsoft.com/office/officeart/2005/8/layout/vList3"/>
    <dgm:cxn modelId="{2D41B677-6905-C541-9349-43B38CF3F8CE}" type="presParOf" srcId="{1E2F3EB5-F123-4B4D-89DE-E54CBE1F8208}" destId="{6FEF0E18-A34D-BB43-AB47-8F0A1D4E9BA9}" srcOrd="7" destOrd="0" presId="urn:microsoft.com/office/officeart/2005/8/layout/vList3"/>
    <dgm:cxn modelId="{5FCC126B-457A-C541-B889-1CD7B2214FAC}" type="presParOf" srcId="{1E2F3EB5-F123-4B4D-89DE-E54CBE1F8208}" destId="{FCDF7E13-97FF-6442-B192-C068B4797AC2}" srcOrd="8" destOrd="0" presId="urn:microsoft.com/office/officeart/2005/8/layout/vList3"/>
    <dgm:cxn modelId="{E66DA286-E966-A541-A039-672EFC9F8337}" type="presParOf" srcId="{FCDF7E13-97FF-6442-B192-C068B4797AC2}" destId="{18C74ECA-7A1E-B749-AF4B-9F192DBD8628}" srcOrd="0" destOrd="0" presId="urn:microsoft.com/office/officeart/2005/8/layout/vList3"/>
    <dgm:cxn modelId="{BCBA4A09-2F6A-3C45-A7C8-A269C7043598}" type="presParOf" srcId="{FCDF7E13-97FF-6442-B192-C068B4797AC2}" destId="{744D30D3-1F75-8048-8D8F-7AAAA77F039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06DE6-EE36-A143-AE9B-4A2ACDB388CF}">
      <dsp:nvSpPr>
        <dsp:cNvPr id="0" name=""/>
        <dsp:cNvSpPr/>
      </dsp:nvSpPr>
      <dsp:spPr>
        <a:xfrm rot="10800000">
          <a:off x="1543438" y="3088"/>
          <a:ext cx="5432678" cy="700226"/>
        </a:xfrm>
        <a:prstGeom prst="homePlat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78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Select and define target behavior </a:t>
          </a:r>
          <a:endParaRPr lang="en-US" sz="2200" kern="1200" dirty="0"/>
        </a:p>
      </dsp:txBody>
      <dsp:txXfrm rot="10800000">
        <a:off x="1718494" y="3088"/>
        <a:ext cx="5257622" cy="700226"/>
      </dsp:txXfrm>
    </dsp:sp>
    <dsp:sp modelId="{956581FD-A1AD-914D-A1CE-0152DCD11C41}">
      <dsp:nvSpPr>
        <dsp:cNvPr id="0" name=""/>
        <dsp:cNvSpPr/>
      </dsp:nvSpPr>
      <dsp:spPr>
        <a:xfrm>
          <a:off x="1084145" y="3088"/>
          <a:ext cx="700226" cy="70022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39E10A-FDFE-3244-BB95-528D3D83447C}">
      <dsp:nvSpPr>
        <dsp:cNvPr id="0" name=""/>
        <dsp:cNvSpPr/>
      </dsp:nvSpPr>
      <dsp:spPr>
        <a:xfrm rot="10800000">
          <a:off x="1543438" y="912337"/>
          <a:ext cx="5432678" cy="700226"/>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78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Select and align a tool </a:t>
          </a:r>
          <a:endParaRPr lang="en-US" sz="2200" kern="1200" dirty="0"/>
        </a:p>
      </dsp:txBody>
      <dsp:txXfrm rot="10800000">
        <a:off x="1718494" y="912337"/>
        <a:ext cx="5257622" cy="700226"/>
      </dsp:txXfrm>
    </dsp:sp>
    <dsp:sp modelId="{EA273F4B-1910-D84D-95F3-4E3E4E246D6B}">
      <dsp:nvSpPr>
        <dsp:cNvPr id="0" name=""/>
        <dsp:cNvSpPr/>
      </dsp:nvSpPr>
      <dsp:spPr>
        <a:xfrm>
          <a:off x="1084145" y="912337"/>
          <a:ext cx="700226" cy="70022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AFF317-0732-9F4F-A176-08D843DE57CD}">
      <dsp:nvSpPr>
        <dsp:cNvPr id="0" name=""/>
        <dsp:cNvSpPr/>
      </dsp:nvSpPr>
      <dsp:spPr>
        <a:xfrm rot="10800000">
          <a:off x="1543438" y="1821586"/>
          <a:ext cx="5432678" cy="700226"/>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78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Create a progress monitoring plan</a:t>
          </a:r>
          <a:endParaRPr lang="en-US" sz="2200" kern="1200" dirty="0"/>
        </a:p>
      </dsp:txBody>
      <dsp:txXfrm rot="10800000">
        <a:off x="1718494" y="1821586"/>
        <a:ext cx="5257622" cy="700226"/>
      </dsp:txXfrm>
    </dsp:sp>
    <dsp:sp modelId="{5D785221-7EEA-144E-9E6A-BA3BF029F327}">
      <dsp:nvSpPr>
        <dsp:cNvPr id="0" name=""/>
        <dsp:cNvSpPr/>
      </dsp:nvSpPr>
      <dsp:spPr>
        <a:xfrm>
          <a:off x="1084145" y="1821586"/>
          <a:ext cx="700226" cy="70022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11CE6B-E3FF-E34E-8BF2-28BAB6701E8C}">
      <dsp:nvSpPr>
        <dsp:cNvPr id="0" name=""/>
        <dsp:cNvSpPr/>
      </dsp:nvSpPr>
      <dsp:spPr>
        <a:xfrm rot="10800000">
          <a:off x="1543438" y="2730836"/>
          <a:ext cx="5432678" cy="700226"/>
        </a:xfrm>
        <a:prstGeom prst="homePlat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78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Set goals and decision rules</a:t>
          </a:r>
          <a:endParaRPr lang="en-US" sz="2200" kern="1200" dirty="0"/>
        </a:p>
      </dsp:txBody>
      <dsp:txXfrm rot="10800000">
        <a:off x="1718494" y="2730836"/>
        <a:ext cx="5257622" cy="700226"/>
      </dsp:txXfrm>
    </dsp:sp>
    <dsp:sp modelId="{951C270F-A64F-0C4C-A5DD-9276A6EB8D65}">
      <dsp:nvSpPr>
        <dsp:cNvPr id="0" name=""/>
        <dsp:cNvSpPr/>
      </dsp:nvSpPr>
      <dsp:spPr>
        <a:xfrm>
          <a:off x="1084145" y="2730836"/>
          <a:ext cx="700226" cy="700226"/>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4D30D3-1F75-8048-8D8F-7AAAA77F0395}">
      <dsp:nvSpPr>
        <dsp:cNvPr id="0" name=""/>
        <dsp:cNvSpPr/>
      </dsp:nvSpPr>
      <dsp:spPr>
        <a:xfrm rot="10800000">
          <a:off x="1543438" y="3640085"/>
          <a:ext cx="5432678" cy="700226"/>
        </a:xfrm>
        <a:prstGeom prst="homePlat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78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Collect, graph, and analyze data </a:t>
          </a:r>
          <a:endParaRPr lang="en-US" sz="2200" kern="1200" dirty="0"/>
        </a:p>
      </dsp:txBody>
      <dsp:txXfrm rot="10800000">
        <a:off x="1718494" y="3640085"/>
        <a:ext cx="5257622" cy="700226"/>
      </dsp:txXfrm>
    </dsp:sp>
    <dsp:sp modelId="{18C74ECA-7A1E-B749-AF4B-9F192DBD8628}">
      <dsp:nvSpPr>
        <dsp:cNvPr id="0" name=""/>
        <dsp:cNvSpPr/>
      </dsp:nvSpPr>
      <dsp:spPr>
        <a:xfrm>
          <a:off x="1084145" y="3640085"/>
          <a:ext cx="700226" cy="700226"/>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2" name="Picture 1">
            <a:extLst>
              <a:ext uri="{FF2B5EF4-FFF2-40B4-BE49-F238E27FC236}">
                <a16:creationId xmlns:a16="http://schemas.microsoft.com/office/drawing/2014/main" id="{CF9F5E43-2B6C-4F6B-BF37-9E2FBEAD3B35}"/>
              </a:ext>
            </a:extLst>
          </p:cNvPr>
          <p:cNvPicPr>
            <a:picLocks noChangeAspect="1"/>
          </p:cNvPicPr>
          <p:nvPr/>
        </p:nvPicPr>
        <p:blipFill>
          <a:blip r:embed="rId2"/>
          <a:stretch>
            <a:fillRect/>
          </a:stretch>
        </p:blipFill>
        <p:spPr>
          <a:xfrm>
            <a:off x="5804862" y="124118"/>
            <a:ext cx="849442" cy="819440"/>
          </a:xfrm>
          <a:prstGeom prst="rect">
            <a:avLst/>
          </a:prstGeom>
        </p:spPr>
      </p:pic>
      <p:pic>
        <p:nvPicPr>
          <p:cNvPr id="6" name="Picture 5">
            <a:extLst>
              <a:ext uri="{FF2B5EF4-FFF2-40B4-BE49-F238E27FC236}">
                <a16:creationId xmlns:a16="http://schemas.microsoft.com/office/drawing/2014/main" id="{AA233F13-736D-4108-B87E-D8A5425F1679}"/>
              </a:ext>
            </a:extLst>
          </p:cNvPr>
          <p:cNvPicPr>
            <a:picLocks noChangeAspect="1"/>
          </p:cNvPicPr>
          <p:nvPr/>
        </p:nvPicPr>
        <p:blipFill>
          <a:blip r:embed="rId3"/>
          <a:stretch>
            <a:fillRect/>
          </a:stretch>
        </p:blipFill>
        <p:spPr>
          <a:xfrm>
            <a:off x="219629" y="204087"/>
            <a:ext cx="3664474" cy="659502"/>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6800"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3</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932238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50</a:t>
            </a:fld>
            <a:endParaRPr lang="en-US" dirty="0"/>
          </a:p>
        </p:txBody>
      </p:sp>
    </p:spTree>
    <p:extLst>
      <p:ext uri="{BB962C8B-B14F-4D97-AF65-F5344CB8AC3E}">
        <p14:creationId xmlns:p14="http://schemas.microsoft.com/office/powerpoint/2010/main" val="353739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52</a:t>
            </a:fld>
            <a:endParaRPr lang="en-US" dirty="0"/>
          </a:p>
        </p:txBody>
      </p:sp>
    </p:spTree>
    <p:extLst>
      <p:ext uri="{BB962C8B-B14F-4D97-AF65-F5344CB8AC3E}">
        <p14:creationId xmlns:p14="http://schemas.microsoft.com/office/powerpoint/2010/main" val="251797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6800"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6</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92612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dirty="0"/>
          </a:p>
        </p:txBody>
      </p:sp>
    </p:spTree>
    <p:extLst>
      <p:ext uri="{BB962C8B-B14F-4D97-AF65-F5344CB8AC3E}">
        <p14:creationId xmlns:p14="http://schemas.microsoft.com/office/powerpoint/2010/main" val="407478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Tree>
    <p:extLst>
      <p:ext uri="{BB962C8B-B14F-4D97-AF65-F5344CB8AC3E}">
        <p14:creationId xmlns:p14="http://schemas.microsoft.com/office/powerpoint/2010/main" val="30872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28</a:t>
            </a:fld>
            <a:endParaRPr lang="en-US" dirty="0"/>
          </a:p>
        </p:txBody>
      </p:sp>
    </p:spTree>
    <p:extLst>
      <p:ext uri="{BB962C8B-B14F-4D97-AF65-F5344CB8AC3E}">
        <p14:creationId xmlns:p14="http://schemas.microsoft.com/office/powerpoint/2010/main" val="3739616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05320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42</a:t>
            </a:fld>
            <a:endParaRPr lang="en-US" dirty="0"/>
          </a:p>
        </p:txBody>
      </p:sp>
    </p:spTree>
    <p:extLst>
      <p:ext uri="{BB962C8B-B14F-4D97-AF65-F5344CB8AC3E}">
        <p14:creationId xmlns:p14="http://schemas.microsoft.com/office/powerpoint/2010/main" val="325757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46</a:t>
            </a:fld>
            <a:endParaRPr lang="en-US" dirty="0"/>
          </a:p>
        </p:txBody>
      </p:sp>
    </p:spTree>
    <p:extLst>
      <p:ext uri="{BB962C8B-B14F-4D97-AF65-F5344CB8AC3E}">
        <p14:creationId xmlns:p14="http://schemas.microsoft.com/office/powerpoint/2010/main" val="425032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49</a:t>
            </a:fld>
            <a:endParaRPr lang="en-US" dirty="0"/>
          </a:p>
        </p:txBody>
      </p:sp>
    </p:spTree>
    <p:extLst>
      <p:ext uri="{BB962C8B-B14F-4D97-AF65-F5344CB8AC3E}">
        <p14:creationId xmlns:p14="http://schemas.microsoft.com/office/powerpoint/2010/main" val="3506217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nstructions in Image Placeholder">
    <p:bg>
      <p:bgRef idx="1001">
        <a:schemeClr val="bg1"/>
      </p:bgRef>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7CF50A0-16B1-4F6F-A44A-56FA2EC7971A}"/>
              </a:ext>
            </a:extLst>
          </p:cNvPr>
          <p:cNvSpPr/>
          <p:nvPr userDrawn="1"/>
        </p:nvSpPr>
        <p:spPr>
          <a:xfrm>
            <a:off x="0" y="0"/>
            <a:ext cx="12188952" cy="685800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Rectangle 13">
            <a:extLst>
              <a:ext uri="{FF2B5EF4-FFF2-40B4-BE49-F238E27FC236}">
                <a16:creationId xmlns:a16="http://schemas.microsoft.com/office/drawing/2014/main" id="{F970BB26-65E2-4E68-A5CE-904C4BE2329C}"/>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20" name="Picture 19" descr="Text&#10;&#10;Description automatically generated">
            <a:extLst>
              <a:ext uri="{FF2B5EF4-FFF2-40B4-BE49-F238E27FC236}">
                <a16:creationId xmlns:a16="http://schemas.microsoft.com/office/drawing/2014/main" id="{BFCD9266-E5E8-404E-8F49-2E5918C8F471}"/>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729742" y="236538"/>
            <a:ext cx="3108960" cy="624339"/>
          </a:xfrm>
          <a:prstGeom prst="rect">
            <a:avLst/>
          </a:prstGeom>
        </p:spPr>
      </p:pic>
      <p:pic>
        <p:nvPicPr>
          <p:cNvPr id="26" name="Picture 25" descr="Logo, icon, company name&#10;&#10;Description automatically generated">
            <a:extLst>
              <a:ext uri="{FF2B5EF4-FFF2-40B4-BE49-F238E27FC236}">
                <a16:creationId xmlns:a16="http://schemas.microsoft.com/office/drawing/2014/main" id="{A1FA39CA-BD67-46A7-84D0-A2E58063FB10}"/>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1580034" y="6329849"/>
            <a:ext cx="484632" cy="473738"/>
          </a:xfrm>
          <a:prstGeom prst="rect">
            <a:avLst/>
          </a:prstGeom>
        </p:spPr>
      </p:pic>
      <p:grpSp>
        <p:nvGrpSpPr>
          <p:cNvPr id="3" name="Group 2">
            <a:extLst>
              <a:ext uri="{FF2B5EF4-FFF2-40B4-BE49-F238E27FC236}">
                <a16:creationId xmlns:a16="http://schemas.microsoft.com/office/drawing/2014/main" id="{759F43F8-F35F-4EAF-AD65-F599A46227AD}"/>
              </a:ext>
            </a:extLst>
          </p:cNvPr>
          <p:cNvGrpSpPr/>
          <p:nvPr userDrawn="1"/>
        </p:nvGrpSpPr>
        <p:grpSpPr>
          <a:xfrm>
            <a:off x="11458575" y="3123404"/>
            <a:ext cx="733425" cy="488158"/>
            <a:chOff x="11458575" y="3120629"/>
            <a:chExt cx="733425" cy="488158"/>
          </a:xfrm>
        </p:grpSpPr>
        <p:sp>
          <p:nvSpPr>
            <p:cNvPr id="27" name="Rectangle 26">
              <a:extLst>
                <a:ext uri="{FF2B5EF4-FFF2-40B4-BE49-F238E27FC236}">
                  <a16:creationId xmlns:a16="http://schemas.microsoft.com/office/drawing/2014/main" id="{484343E7-E321-466B-AE25-8F4CDE00A001}"/>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8" name="Rectangle 27">
              <a:extLst>
                <a:ext uri="{FF2B5EF4-FFF2-40B4-BE49-F238E27FC236}">
                  <a16:creationId xmlns:a16="http://schemas.microsoft.com/office/drawing/2014/main" id="{8B795BCF-8FD4-4860-8390-B87796281DE1}"/>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30" name="Straight Connector 29">
              <a:extLst>
                <a:ext uri="{FF2B5EF4-FFF2-40B4-BE49-F238E27FC236}">
                  <a16:creationId xmlns:a16="http://schemas.microsoft.com/office/drawing/2014/main" id="{528745DB-8C43-4290-9D95-2D908DD271E7}"/>
                </a:ext>
              </a:extLst>
            </p:cNvPr>
            <p:cNvCxnSpPr>
              <a:cxnSpLocks/>
              <a:stCxn id="28" idx="3"/>
              <a:endCxn id="27"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0" name="Cover Image with Instrux">
            <a:extLst>
              <a:ext uri="{FF2B5EF4-FFF2-40B4-BE49-F238E27FC236}">
                <a16:creationId xmlns:a16="http://schemas.microsoft.com/office/drawing/2014/main" id="{FC943866-BABF-4CF4-8341-7B3338F48E13}"/>
              </a:ext>
            </a:extLst>
          </p:cNvPr>
          <p:cNvSpPr>
            <a:spLocks noGrp="1"/>
          </p:cNvSpPr>
          <p:nvPr userDrawn="1">
            <p:ph type="pic" sz="quarter" idx="22" hasCustomPrompt="1"/>
          </p:nvPr>
        </p:nvSpPr>
        <p:spPr>
          <a:xfrm>
            <a:off x="729742" y="1096962"/>
            <a:ext cx="10533888" cy="2514600"/>
          </a:xfrm>
          <a:noFill/>
        </p:spPr>
        <p:txBody>
          <a:bodyPr lIns="228600" tIns="0" rIns="228600" bIns="0">
            <a:normAutofit/>
          </a:bodyPr>
          <a:lstStyle>
            <a:lvl1pPr marL="0" indent="0" algn="l">
              <a:lnSpc>
                <a:spcPct val="125000"/>
              </a:lnSpc>
              <a:spcBef>
                <a:spcPts val="0"/>
              </a:spcBef>
              <a:buNone/>
              <a:defRPr sz="1600" b="1"/>
            </a:lvl1pPr>
          </a:lstStyle>
          <a:p>
            <a:r>
              <a:rPr lang="en-US" sz="1800" dirty="0">
                <a:effectLst/>
                <a:latin typeface="Segoe UI" panose="020B0502040204020203" pitchFamily="34" charset="0"/>
              </a:rPr>
              <a:t>For best results, crop and resize the cover picture to fit this placeholder (2.75” x 11.52”) </a:t>
            </a:r>
            <a:br>
              <a:rPr lang="en-US" sz="1800" dirty="0">
                <a:effectLst/>
                <a:latin typeface="Segoe UI" panose="020B0502040204020203" pitchFamily="34" charset="0"/>
              </a:rPr>
            </a:br>
            <a:r>
              <a:rPr lang="en-US" sz="1800" dirty="0">
                <a:effectLst/>
                <a:latin typeface="Segoe UI" panose="020B0502040204020203" pitchFamily="34" charset="0"/>
              </a:rPr>
              <a:t>prior to insertion.</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To insert a cover image, click the picture icon in the center of the empty picture placeholder.</a:t>
            </a:r>
            <a:br>
              <a:rPr lang="en-US" sz="1800" dirty="0">
                <a:effectLst/>
                <a:latin typeface="Arial" panose="020B0604020202020204" pitchFamily="34" charset="0"/>
              </a:rPr>
            </a:br>
            <a:br>
              <a:rPr lang="en-US" sz="1800" dirty="0">
                <a:effectLst/>
                <a:latin typeface="Arial" panose="020B0604020202020204" pitchFamily="34" charset="0"/>
              </a:rPr>
            </a:br>
            <a:r>
              <a:rPr lang="en-US" sz="1800" dirty="0">
                <a:effectLst/>
                <a:latin typeface="Segoe UI" panose="020B0502040204020203" pitchFamily="34" charset="0"/>
              </a:rPr>
              <a:t>Navigate to the desired image in file explorer and double-click on it.</a:t>
            </a:r>
            <a:endParaRPr lang="en-US" sz="1800" dirty="0">
              <a:effectLst/>
              <a:latin typeface="Arial" panose="020B0604020202020204" pitchFamily="34" charset="0"/>
            </a:endParaRPr>
          </a:p>
        </p:txBody>
      </p:sp>
      <p:sp>
        <p:nvSpPr>
          <p:cNvPr id="7" name="Date"/>
          <p:cNvSpPr>
            <a:spLocks noGrp="1"/>
          </p:cNvSpPr>
          <p:nvPr userDrawn="1">
            <p:ph type="body" sz="quarter" idx="14" hasCustomPrompt="1"/>
          </p:nvPr>
        </p:nvSpPr>
        <p:spPr>
          <a:xfrm>
            <a:off x="10241511" y="3716536"/>
            <a:ext cx="100687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Month XX, 2022</a:t>
            </a:r>
          </a:p>
        </p:txBody>
      </p:sp>
      <p:sp>
        <p:nvSpPr>
          <p:cNvPr id="15" name="Title"/>
          <p:cNvSpPr>
            <a:spLocks noGrp="1"/>
          </p:cNvSpPr>
          <p:nvPr userDrawn="1">
            <p:ph type="title" hasCustomPrompt="1"/>
          </p:nvPr>
        </p:nvSpPr>
        <p:spPr>
          <a:xfrm>
            <a:off x="729742"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729742"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4" name="Presenter"/>
          <p:cNvSpPr>
            <a:spLocks noGrp="1"/>
          </p:cNvSpPr>
          <p:nvPr userDrawn="1">
            <p:ph type="body" sz="quarter" idx="13" hasCustomPrompt="1"/>
          </p:nvPr>
        </p:nvSpPr>
        <p:spPr>
          <a:xfrm>
            <a:off x="729742"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Title | Presenter’s Name, Title</a:t>
            </a:r>
          </a:p>
        </p:txBody>
      </p:sp>
      <p:sp>
        <p:nvSpPr>
          <p:cNvPr id="2" name="Footer Placeholder 1"/>
          <p:cNvSpPr>
            <a:spLocks noGrp="1"/>
          </p:cNvSpPr>
          <p:nvPr userDrawn="1">
            <p:ph type="ftr" sz="quarter" idx="12"/>
          </p:nvPr>
        </p:nvSpPr>
        <p:spPr>
          <a:xfrm>
            <a:off x="729742" y="6734889"/>
            <a:ext cx="2954335" cy="123111"/>
          </a:xfrm>
        </p:spPr>
        <p:txBody>
          <a:bodyPr/>
          <a:lstStyle>
            <a:lvl1pPr>
              <a:defRPr>
                <a:latin typeface="+mn-lt"/>
              </a:defRPr>
            </a:lvl1pPr>
          </a:lstStyle>
          <a:p>
            <a:endParaRPr lang="en-US" dirty="0"/>
          </a:p>
        </p:txBody>
      </p:sp>
    </p:spTree>
    <p:extLst>
      <p:ext uri="{BB962C8B-B14F-4D97-AF65-F5344CB8AC3E}">
        <p14:creationId xmlns:p14="http://schemas.microsoft.com/office/powerpoint/2010/main" val="16975283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3"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dirty="0"/>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dirty="0"/>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49074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ntac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027FD8-B294-4BB3-9B1E-046C2EBF76D2}"/>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nvGrpSpPr>
          <p:cNvPr id="19" name="Group 18">
            <a:extLst>
              <a:ext uri="{FF2B5EF4-FFF2-40B4-BE49-F238E27FC236}">
                <a16:creationId xmlns:a16="http://schemas.microsoft.com/office/drawing/2014/main" id="{59FF5911-825A-4126-997C-C4AB7A70D677}"/>
              </a:ext>
            </a:extLst>
          </p:cNvPr>
          <p:cNvGrpSpPr/>
          <p:nvPr userDrawn="1"/>
        </p:nvGrpSpPr>
        <p:grpSpPr>
          <a:xfrm>
            <a:off x="11458575" y="3123404"/>
            <a:ext cx="733425" cy="488158"/>
            <a:chOff x="11458575" y="3120629"/>
            <a:chExt cx="733425" cy="488158"/>
          </a:xfrm>
        </p:grpSpPr>
        <p:sp>
          <p:nvSpPr>
            <p:cNvPr id="20" name="Rectangle 19">
              <a:extLst>
                <a:ext uri="{FF2B5EF4-FFF2-40B4-BE49-F238E27FC236}">
                  <a16:creationId xmlns:a16="http://schemas.microsoft.com/office/drawing/2014/main" id="{39F9A41D-DFB4-47FD-AFDB-88C9F4BB168E}"/>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 name="Rectangle 20">
              <a:extLst>
                <a:ext uri="{FF2B5EF4-FFF2-40B4-BE49-F238E27FC236}">
                  <a16:creationId xmlns:a16="http://schemas.microsoft.com/office/drawing/2014/main" id="{499F77A4-F999-4D52-85A0-E1244EE52019}"/>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22" name="Straight Connector 21">
              <a:extLst>
                <a:ext uri="{FF2B5EF4-FFF2-40B4-BE49-F238E27FC236}">
                  <a16:creationId xmlns:a16="http://schemas.microsoft.com/office/drawing/2014/main" id="{BDD9C765-F5D9-4D3A-B4C2-9A4BBEC139EC}"/>
                </a:ext>
              </a:extLst>
            </p:cNvPr>
            <p:cNvCxnSpPr>
              <a:cxnSpLocks/>
              <a:stCxn id="21" idx="3"/>
              <a:endCxn id="20"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6" name="Cover Image with Instrux">
            <a:extLst>
              <a:ext uri="{FF2B5EF4-FFF2-40B4-BE49-F238E27FC236}">
                <a16:creationId xmlns:a16="http://schemas.microsoft.com/office/drawing/2014/main" id="{96A65C6C-556E-4405-9723-4F6273C93907}"/>
              </a:ext>
            </a:extLst>
          </p:cNvPr>
          <p:cNvSpPr>
            <a:spLocks noGrp="1"/>
          </p:cNvSpPr>
          <p:nvPr>
            <p:ph type="pic" sz="quarter" idx="22" hasCustomPrompt="1"/>
          </p:nvPr>
        </p:nvSpPr>
        <p:spPr>
          <a:xfrm>
            <a:off x="729742" y="1096962"/>
            <a:ext cx="10533888" cy="2514600"/>
          </a:xfrm>
          <a:noFill/>
        </p:spPr>
        <p:txBody>
          <a:bodyPr lIns="91440" tIns="91440" rIns="91440" bIns="91440">
            <a:normAutofit/>
          </a:bodyPr>
          <a:lstStyle>
            <a:lvl1pPr marL="0" indent="0">
              <a:lnSpc>
                <a:spcPct val="125000"/>
              </a:lnSpc>
              <a:spcBef>
                <a:spcPts val="0"/>
              </a:spcBef>
              <a:buNone/>
              <a:defRPr sz="1600" b="1"/>
            </a:lvl1pPr>
          </a:lstStyle>
          <a:p>
            <a:r>
              <a:rPr lang="en-US" dirty="0"/>
              <a:t>For best results, crop and resize the cover picture to fit this placeholder (2.75” x 11.52”) prior to insertion.</a:t>
            </a:r>
            <a:br>
              <a:rPr lang="en-US" dirty="0"/>
            </a:br>
            <a:r>
              <a:rPr lang="en-US" dirty="0"/>
              <a:t>1. To insert or replace the cover image, hold down the shift key and right click on the orange rectangle. choose “Send to Back”. from the pop-up menu.</a:t>
            </a:r>
            <a:br>
              <a:rPr lang="en-US" dirty="0"/>
            </a:br>
            <a:r>
              <a:rPr lang="en-US" dirty="0"/>
              <a:t>2. Delete any existing image, then click the picture icon in the center of the empty picture placeholder.</a:t>
            </a:r>
            <a:br>
              <a:rPr lang="en-US" dirty="0"/>
            </a:br>
            <a:r>
              <a:rPr lang="en-US" dirty="0"/>
              <a:t>3. Navigate to the desired image in file explorer and double-click on it.</a:t>
            </a:r>
            <a:br>
              <a:rPr lang="en-US" dirty="0"/>
            </a:br>
            <a:r>
              <a:rPr lang="en-US" dirty="0"/>
              <a:t>4. Right-click on the picture and choose “Send to Back” to send it behind the orange rectangle, or click the reset icon on the Home tab to reset the correct order.</a:t>
            </a:r>
          </a:p>
        </p:txBody>
      </p:sp>
      <p:sp>
        <p:nvSpPr>
          <p:cNvPr id="25" name="Orange Rectangle">
            <a:extLst>
              <a:ext uri="{FF2B5EF4-FFF2-40B4-BE49-F238E27FC236}">
                <a16:creationId xmlns:a16="http://schemas.microsoft.com/office/drawing/2014/main" id="{7197591B-BBBA-47AE-9B3B-3BABAC873ECE}"/>
              </a:ext>
            </a:extLst>
          </p:cNvPr>
          <p:cNvSpPr>
            <a:spLocks noGrp="1"/>
          </p:cNvSpPr>
          <p:nvPr>
            <p:ph type="body" sz="quarter" idx="23" hasCustomPrompt="1"/>
          </p:nvPr>
        </p:nvSpPr>
        <p:spPr>
          <a:xfrm>
            <a:off x="729742" y="1096962"/>
            <a:ext cx="10533888" cy="2514600"/>
          </a:xfrm>
          <a:solidFill>
            <a:srgbClr val="C25131">
              <a:alpha val="85000"/>
            </a:srgbClr>
          </a:solidFill>
        </p:spPr>
        <p:txBody>
          <a:bodyPr lIns="91440" tIns="91440" rIns="91440" bIns="91440">
            <a:normAutofit/>
          </a:bodyPr>
          <a:lstStyle>
            <a:lvl1pPr marL="0" indent="0">
              <a:lnSpc>
                <a:spcPct val="150000"/>
              </a:lnSpc>
              <a:spcBef>
                <a:spcPts val="0"/>
              </a:spcBef>
              <a:buNone/>
              <a:defRPr lang="en-US" sz="1600" b="1" i="0" kern="1200" dirty="0">
                <a:solidFill>
                  <a:schemeClr val="tx1"/>
                </a:solidFill>
                <a:latin typeface="+mn-lt"/>
                <a:ea typeface="Calibri"/>
                <a:cs typeface="Calibri"/>
              </a:defRPr>
            </a:lvl1pPr>
            <a:lvl2pPr marL="320040" indent="0">
              <a:buNone/>
              <a:defRPr/>
            </a:lvl2pPr>
            <a:lvl3pPr marL="685800" indent="0">
              <a:buNone/>
              <a:defRPr/>
            </a:lvl3pPr>
            <a:lvl4pPr marL="1005840" indent="0">
              <a:buNone/>
              <a:defRPr/>
            </a:lvl4pPr>
            <a:lvl5pPr marL="1325880" indent="0">
              <a:buNone/>
              <a:defRPr/>
            </a:lvl5pPr>
          </a:lstStyle>
          <a:p>
            <a:pPr lvl="0"/>
            <a:r>
              <a:rPr lang="en-US"/>
              <a:t> </a:t>
            </a:r>
          </a:p>
        </p:txBody>
      </p:sp>
      <p:pic>
        <p:nvPicPr>
          <p:cNvPr id="32" name="Picture 31" descr="Text&#10;&#10;Description automatically generated">
            <a:extLst>
              <a:ext uri="{FF2B5EF4-FFF2-40B4-BE49-F238E27FC236}">
                <a16:creationId xmlns:a16="http://schemas.microsoft.com/office/drawing/2014/main" id="{768170B5-25EC-4141-BA33-094535114376}"/>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732790" y="236538"/>
            <a:ext cx="3108960" cy="624339"/>
          </a:xfrm>
          <a:prstGeom prst="rect">
            <a:avLst/>
          </a:prstGeom>
        </p:spPr>
      </p:pic>
      <p:pic>
        <p:nvPicPr>
          <p:cNvPr id="33" name="Picture 32" descr="Logo, icon, company name&#10;&#10;Description automatically generated">
            <a:extLst>
              <a:ext uri="{FF2B5EF4-FFF2-40B4-BE49-F238E27FC236}">
                <a16:creationId xmlns:a16="http://schemas.microsoft.com/office/drawing/2014/main" id="{CB06FE72-7375-46E4-B871-663C8E2B4BFE}"/>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1580034" y="6329849"/>
            <a:ext cx="484632" cy="473738"/>
          </a:xfrm>
          <a:prstGeom prst="rect">
            <a:avLst/>
          </a:prstGeom>
        </p:spPr>
      </p:pic>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dirty="0"/>
          </a:p>
        </p:txBody>
      </p:sp>
      <p:grpSp>
        <p:nvGrpSpPr>
          <p:cNvPr id="2" name="Group 1">
            <a:extLst>
              <a:ext uri="{FF2B5EF4-FFF2-40B4-BE49-F238E27FC236}">
                <a16:creationId xmlns:a16="http://schemas.microsoft.com/office/drawing/2014/main" id="{488CFA65-BAFD-4684-9F4B-1D4D2A682FBB}"/>
              </a:ext>
            </a:extLst>
          </p:cNvPr>
          <p:cNvGrpSpPr/>
          <p:nvPr userDrawn="1"/>
        </p:nvGrpSpPr>
        <p:grpSpPr>
          <a:xfrm>
            <a:off x="-3048" y="3671760"/>
            <a:ext cx="8872728" cy="2774853"/>
            <a:chOff x="-3048" y="3671760"/>
            <a:chExt cx="8872728" cy="2774853"/>
          </a:xfrm>
        </p:grpSpPr>
        <p:pic>
          <p:nvPicPr>
            <p:cNvPr id="34" name="Social icons" descr="Text&#10;&#10;Description automatically generated">
              <a:extLst>
                <a:ext uri="{FF2B5EF4-FFF2-40B4-BE49-F238E27FC236}">
                  <a16:creationId xmlns:a16="http://schemas.microsoft.com/office/drawing/2014/main" id="{C8A9BE8D-95BF-45C1-805D-FD70ECA2B9C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4308" r="91031" b="19176"/>
            <a:stretch/>
          </p:blipFill>
          <p:spPr>
            <a:xfrm>
              <a:off x="-3048" y="3671760"/>
              <a:ext cx="1093292" cy="1818410"/>
            </a:xfrm>
            <a:prstGeom prst="rect">
              <a:avLst/>
            </a:prstGeom>
          </p:spPr>
        </p:pic>
        <p:grpSp>
          <p:nvGrpSpPr>
            <p:cNvPr id="35" name="AIR Footer">
              <a:extLst>
                <a:ext uri="{FF2B5EF4-FFF2-40B4-BE49-F238E27FC236}">
                  <a16:creationId xmlns:a16="http://schemas.microsoft.com/office/drawing/2014/main" id="{2BA7571C-C2EA-40FE-9CAC-E7F621D71F81}"/>
                </a:ext>
              </a:extLst>
            </p:cNvPr>
            <p:cNvGrpSpPr>
              <a:grpSpLocks noChangeAspect="1"/>
            </p:cNvGrpSpPr>
            <p:nvPr userDrawn="1"/>
          </p:nvGrpSpPr>
          <p:grpSpPr>
            <a:xfrm>
              <a:off x="729743" y="5669373"/>
              <a:ext cx="1737427" cy="777240"/>
              <a:chOff x="635038" y="5962985"/>
              <a:chExt cx="2559490" cy="1144991"/>
            </a:xfrm>
          </p:grpSpPr>
          <p:pic>
            <p:nvPicPr>
              <p:cNvPr id="36" name="Picture 35" descr="Logo of the American Institutes for Research | Advancing Evidence. Improving Lives.">
                <a:extLst>
                  <a:ext uri="{FF2B5EF4-FFF2-40B4-BE49-F238E27FC236}">
                    <a16:creationId xmlns:a16="http://schemas.microsoft.com/office/drawing/2014/main" id="{EF26743F-C351-40FC-B9CD-8732AF24760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4486"/>
              <a:stretch/>
            </p:blipFill>
            <p:spPr>
              <a:xfrm>
                <a:off x="635038" y="5962985"/>
                <a:ext cx="2204151" cy="1144991"/>
              </a:xfrm>
              <a:prstGeom prst="rect">
                <a:avLst/>
              </a:prstGeom>
            </p:spPr>
          </p:pic>
          <p:cxnSp>
            <p:nvCxnSpPr>
              <p:cNvPr id="37" name="Straight Connector 36">
                <a:extLst>
                  <a:ext uri="{FF2B5EF4-FFF2-40B4-BE49-F238E27FC236}">
                    <a16:creationId xmlns:a16="http://schemas.microsoft.com/office/drawing/2014/main" id="{254C0519-2CA1-439E-97E6-DBAEC31023C7}"/>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B908431B-39E9-4CCB-AAD7-D9BE9D06D182}"/>
                </a:ext>
              </a:extLst>
            </p:cNvPr>
            <p:cNvPicPr>
              <a:picLocks noChangeAspect="1"/>
            </p:cNvPicPr>
            <p:nvPr userDrawn="1"/>
          </p:nvPicPr>
          <p:blipFill>
            <a:blip r:embed="rId6"/>
            <a:stretch>
              <a:fillRect/>
            </a:stretch>
          </p:blipFill>
          <p:spPr>
            <a:xfrm>
              <a:off x="2662237" y="5545849"/>
              <a:ext cx="4165143" cy="685116"/>
            </a:xfrm>
            <a:prstGeom prst="rect">
              <a:avLst/>
            </a:prstGeom>
          </p:spPr>
        </p:pic>
        <p:sp>
          <p:nvSpPr>
            <p:cNvPr id="24" name="TextBox 23">
              <a:extLst>
                <a:ext uri="{FF2B5EF4-FFF2-40B4-BE49-F238E27FC236}">
                  <a16:creationId xmlns:a16="http://schemas.microsoft.com/office/drawing/2014/main" id="{662043B3-9513-46D1-B67C-382E8B377B2A}"/>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dirty="0"/>
                <a:t>www.Intensiveintervention.org</a:t>
              </a:r>
              <a:br>
                <a:rPr lang="en-US" sz="2000" dirty="0"/>
              </a:br>
              <a:r>
                <a:rPr lang="en-US" sz="2000" dirty="0"/>
                <a:t>ncii@air.org</a:t>
              </a:r>
              <a:br>
                <a:rPr lang="en-US" sz="2000" dirty="0"/>
              </a:br>
              <a:r>
                <a:rPr lang="en-US" sz="2000" dirty="0"/>
                <a:t>https://twitter.com/TheNCII</a:t>
              </a:r>
              <a:br>
                <a:rPr lang="en-US" sz="2000" dirty="0"/>
              </a:br>
              <a:r>
                <a:rPr lang="en-US" sz="2000" dirty="0"/>
                <a:t>https://www.youtube.com/c/NationalCenteronIntensiveIntervention</a:t>
              </a:r>
            </a:p>
          </p:txBody>
        </p:sp>
      </p:grpSp>
      <p:pic>
        <p:nvPicPr>
          <p:cNvPr id="23" name="Picture 22" descr="Logo, company name&#10;&#10;Description automatically generated">
            <a:extLst>
              <a:ext uri="{FF2B5EF4-FFF2-40B4-BE49-F238E27FC236}">
                <a16:creationId xmlns:a16="http://schemas.microsoft.com/office/drawing/2014/main" id="{ED88E5DC-AED9-4B24-BEE2-43A877D64C08}"/>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6219" y="5572743"/>
            <a:ext cx="887411" cy="887411"/>
          </a:xfrm>
          <a:prstGeom prst="rect">
            <a:avLst/>
          </a:prstGeom>
        </p:spPr>
      </p:pic>
    </p:spTree>
    <p:extLst>
      <p:ext uri="{BB962C8B-B14F-4D97-AF65-F5344CB8AC3E}">
        <p14:creationId xmlns:p14="http://schemas.microsoft.com/office/powerpoint/2010/main" val="1776614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2A3A63E4-5F50-4754-95E0-00C923819C20}"/>
              </a:ext>
            </a:extLst>
          </p:cNvPr>
          <p:cNvSpPr/>
          <p:nvPr userDrawn="1"/>
        </p:nvSpPr>
        <p:spPr>
          <a:xfrm>
            <a:off x="0" y="1083274"/>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nvGrpSpPr>
          <p:cNvPr id="56" name="Group 55">
            <a:extLst>
              <a:ext uri="{FF2B5EF4-FFF2-40B4-BE49-F238E27FC236}">
                <a16:creationId xmlns:a16="http://schemas.microsoft.com/office/drawing/2014/main" id="{6C15A3F5-B214-4794-95B9-08678FE50B40}"/>
              </a:ext>
            </a:extLst>
          </p:cNvPr>
          <p:cNvGrpSpPr/>
          <p:nvPr userDrawn="1"/>
        </p:nvGrpSpPr>
        <p:grpSpPr>
          <a:xfrm>
            <a:off x="11458575" y="3109716"/>
            <a:ext cx="733425" cy="488158"/>
            <a:chOff x="11458575" y="3120629"/>
            <a:chExt cx="733425" cy="488158"/>
          </a:xfrm>
        </p:grpSpPr>
        <p:sp>
          <p:nvSpPr>
            <p:cNvPr id="57" name="Rectangle 56">
              <a:extLst>
                <a:ext uri="{FF2B5EF4-FFF2-40B4-BE49-F238E27FC236}">
                  <a16:creationId xmlns:a16="http://schemas.microsoft.com/office/drawing/2014/main" id="{C527617D-FE93-434A-8D84-1C51F08FDE56}"/>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8" name="Rectangle 57">
              <a:extLst>
                <a:ext uri="{FF2B5EF4-FFF2-40B4-BE49-F238E27FC236}">
                  <a16:creationId xmlns:a16="http://schemas.microsoft.com/office/drawing/2014/main" id="{7020CD04-8A7E-4E7D-93CD-7848AB1B3D49}"/>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59" name="Straight Connector 58">
              <a:extLst>
                <a:ext uri="{FF2B5EF4-FFF2-40B4-BE49-F238E27FC236}">
                  <a16:creationId xmlns:a16="http://schemas.microsoft.com/office/drawing/2014/main" id="{D4845FB7-F074-4F88-B0E3-D1CD3BE28F7F}"/>
                </a:ext>
              </a:extLst>
            </p:cNvPr>
            <p:cNvCxnSpPr>
              <a:cxnSpLocks/>
              <a:stCxn id="58" idx="3"/>
              <a:endCxn id="57"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62" name="Picture 61" descr="Text&#10;&#10;Description automatically generated">
            <a:extLst>
              <a:ext uri="{FF2B5EF4-FFF2-40B4-BE49-F238E27FC236}">
                <a16:creationId xmlns:a16="http://schemas.microsoft.com/office/drawing/2014/main" id="{7E2ABC74-F89E-45E5-AD41-7F54DFB42A7D}"/>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732790" y="222850"/>
            <a:ext cx="3108960" cy="624339"/>
          </a:xfrm>
          <a:prstGeom prst="rect">
            <a:avLst/>
          </a:prstGeom>
        </p:spPr>
      </p:pic>
      <p:pic>
        <p:nvPicPr>
          <p:cNvPr id="33" name="Picture 32" descr="Logo, icon, company name&#10;&#10;Description automatically generated">
            <a:extLst>
              <a:ext uri="{FF2B5EF4-FFF2-40B4-BE49-F238E27FC236}">
                <a16:creationId xmlns:a16="http://schemas.microsoft.com/office/drawing/2014/main" id="{CB06FE72-7375-46E4-B871-663C8E2B4BFE}"/>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1580034" y="6316161"/>
            <a:ext cx="484632" cy="473738"/>
          </a:xfrm>
          <a:prstGeom prst="rect">
            <a:avLst/>
          </a:prstGeom>
        </p:spPr>
      </p:pic>
      <p:sp>
        <p:nvSpPr>
          <p:cNvPr id="63" name="Rectangle 62">
            <a:extLst>
              <a:ext uri="{FF2B5EF4-FFF2-40B4-BE49-F238E27FC236}">
                <a16:creationId xmlns:a16="http://schemas.microsoft.com/office/drawing/2014/main" id="{11096DDB-512C-4177-A7AE-E1B435B5E776}"/>
              </a:ext>
            </a:extLst>
          </p:cNvPr>
          <p:cNvSpPr/>
          <p:nvPr userDrawn="1"/>
        </p:nvSpPr>
        <p:spPr>
          <a:xfrm>
            <a:off x="729742" y="1083274"/>
            <a:ext cx="10533888" cy="25146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 name="Title 1"/>
          <p:cNvSpPr>
            <a:spLocks noGrp="1"/>
          </p:cNvSpPr>
          <p:nvPr userDrawn="1">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userDrawn="1">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dirty="0"/>
              <a:t>Click icon below to insert photo</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dirty="0"/>
          </a:p>
        </p:txBody>
      </p:sp>
      <p:grpSp>
        <p:nvGrpSpPr>
          <p:cNvPr id="26" name="Group 25">
            <a:extLst>
              <a:ext uri="{FF2B5EF4-FFF2-40B4-BE49-F238E27FC236}">
                <a16:creationId xmlns:a16="http://schemas.microsoft.com/office/drawing/2014/main" id="{317A3329-2A89-4DB5-B85B-242650AC642E}"/>
              </a:ext>
            </a:extLst>
          </p:cNvPr>
          <p:cNvGrpSpPr/>
          <p:nvPr userDrawn="1"/>
        </p:nvGrpSpPr>
        <p:grpSpPr>
          <a:xfrm>
            <a:off x="-3048" y="3671760"/>
            <a:ext cx="8872728" cy="2774854"/>
            <a:chOff x="-3048" y="3671760"/>
            <a:chExt cx="8872728" cy="2774854"/>
          </a:xfrm>
        </p:grpSpPr>
        <p:pic>
          <p:nvPicPr>
            <p:cNvPr id="27" name="Social icons" descr="Text&#10;&#10;Description automatically generated">
              <a:extLst>
                <a:ext uri="{FF2B5EF4-FFF2-40B4-BE49-F238E27FC236}">
                  <a16:creationId xmlns:a16="http://schemas.microsoft.com/office/drawing/2014/main" id="{5DA5E8CC-1E70-489C-ADBF-30395A8EC0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4308" r="91031" b="19176"/>
            <a:stretch/>
          </p:blipFill>
          <p:spPr>
            <a:xfrm>
              <a:off x="-3048" y="3671760"/>
              <a:ext cx="1093292" cy="1818410"/>
            </a:xfrm>
            <a:prstGeom prst="rect">
              <a:avLst/>
            </a:prstGeom>
          </p:spPr>
        </p:pic>
        <p:grpSp>
          <p:nvGrpSpPr>
            <p:cNvPr id="28" name="AIR Footer">
              <a:extLst>
                <a:ext uri="{FF2B5EF4-FFF2-40B4-BE49-F238E27FC236}">
                  <a16:creationId xmlns:a16="http://schemas.microsoft.com/office/drawing/2014/main" id="{5001CA80-AAA4-4FB8-BE19-EAE19296900F}"/>
                </a:ext>
              </a:extLst>
            </p:cNvPr>
            <p:cNvGrpSpPr>
              <a:grpSpLocks noChangeAspect="1"/>
            </p:cNvGrpSpPr>
            <p:nvPr userDrawn="1"/>
          </p:nvGrpSpPr>
          <p:grpSpPr>
            <a:xfrm>
              <a:off x="729742" y="5669374"/>
              <a:ext cx="1737428" cy="777240"/>
              <a:chOff x="635037" y="5962985"/>
              <a:chExt cx="2559491" cy="1144991"/>
            </a:xfrm>
          </p:grpSpPr>
          <p:pic>
            <p:nvPicPr>
              <p:cNvPr id="31" name="Picture 30" descr="Logo of the American Institutes for Research | Advancing Evidence. Improving Lives.">
                <a:extLst>
                  <a:ext uri="{FF2B5EF4-FFF2-40B4-BE49-F238E27FC236}">
                    <a16:creationId xmlns:a16="http://schemas.microsoft.com/office/drawing/2014/main" id="{9B0599E1-E5C4-45D9-B835-F3AB0612667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7751"/>
              <a:stretch/>
            </p:blipFill>
            <p:spPr>
              <a:xfrm>
                <a:off x="635037" y="5962985"/>
                <a:ext cx="2137351" cy="1144991"/>
              </a:xfrm>
              <a:prstGeom prst="rect">
                <a:avLst/>
              </a:prstGeom>
            </p:spPr>
          </p:pic>
          <p:cxnSp>
            <p:nvCxnSpPr>
              <p:cNvPr id="32" name="Straight Connector 31">
                <a:extLst>
                  <a:ext uri="{FF2B5EF4-FFF2-40B4-BE49-F238E27FC236}">
                    <a16:creationId xmlns:a16="http://schemas.microsoft.com/office/drawing/2014/main" id="{784799F4-2CE6-4CDD-9D5B-A91C1065F1C5}"/>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A1044641-B8A1-4279-BCE3-381AFA162A93}"/>
                </a:ext>
              </a:extLst>
            </p:cNvPr>
            <p:cNvPicPr>
              <a:picLocks noChangeAspect="1"/>
            </p:cNvPicPr>
            <p:nvPr userDrawn="1"/>
          </p:nvPicPr>
          <p:blipFill>
            <a:blip r:embed="rId6"/>
            <a:stretch>
              <a:fillRect/>
            </a:stretch>
          </p:blipFill>
          <p:spPr>
            <a:xfrm>
              <a:off x="2662237" y="5545849"/>
              <a:ext cx="4165143" cy="685116"/>
            </a:xfrm>
            <a:prstGeom prst="rect">
              <a:avLst/>
            </a:prstGeom>
          </p:spPr>
        </p:pic>
        <p:sp>
          <p:nvSpPr>
            <p:cNvPr id="30" name="TextBox 29">
              <a:extLst>
                <a:ext uri="{FF2B5EF4-FFF2-40B4-BE49-F238E27FC236}">
                  <a16:creationId xmlns:a16="http://schemas.microsoft.com/office/drawing/2014/main" id="{3BEB9B7B-F7B7-447C-8885-4A8293977B37}"/>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dirty="0"/>
                <a:t>www.Intensiveintervention.org</a:t>
              </a:r>
              <a:br>
                <a:rPr lang="en-US" sz="2000" dirty="0"/>
              </a:br>
              <a:r>
                <a:rPr lang="en-US" sz="2000" dirty="0"/>
                <a:t>ncii@air.org</a:t>
              </a:r>
              <a:br>
                <a:rPr lang="en-US" sz="2000" dirty="0"/>
              </a:br>
              <a:r>
                <a:rPr lang="en-US" sz="2000" dirty="0"/>
                <a:t>https://twitter.com/TheNCII</a:t>
              </a:r>
              <a:br>
                <a:rPr lang="en-US" sz="2000" dirty="0"/>
              </a:br>
              <a:r>
                <a:rPr lang="en-US" sz="2000" dirty="0"/>
                <a:t>https://www.youtube.com/c/NationalCenteronIntensiveIntervention</a:t>
              </a:r>
            </a:p>
          </p:txBody>
        </p:sp>
      </p:grpSp>
      <p:pic>
        <p:nvPicPr>
          <p:cNvPr id="22" name="Picture 21" descr="Logo, company name&#10;&#10;Description automatically generated">
            <a:extLst>
              <a:ext uri="{FF2B5EF4-FFF2-40B4-BE49-F238E27FC236}">
                <a16:creationId xmlns:a16="http://schemas.microsoft.com/office/drawing/2014/main" id="{39071345-1DA8-49D2-B0D0-2B094D668306}"/>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6219" y="5572743"/>
            <a:ext cx="887411" cy="887411"/>
          </a:xfrm>
          <a:prstGeom prst="rect">
            <a:avLst/>
          </a:prstGeom>
        </p:spPr>
      </p:pic>
    </p:spTree>
    <p:extLst>
      <p:ext uri="{BB962C8B-B14F-4D97-AF65-F5344CB8AC3E}">
        <p14:creationId xmlns:p14="http://schemas.microsoft.com/office/powerpoint/2010/main" val="40852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892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97240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4434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0" name="Picture 19" descr="A picture containing graphical user interface&#10;&#10;Description automatically generated">
            <a:extLst>
              <a:ext uri="{FF2B5EF4-FFF2-40B4-BE49-F238E27FC236}">
                <a16:creationId xmlns:a16="http://schemas.microsoft.com/office/drawing/2014/main" id="{25FAFA5F-04D2-4E65-BC05-2EB521A749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userDrawn="1">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a:t>Section Title</a:t>
            </a:r>
          </a:p>
        </p:txBody>
      </p:sp>
      <p:sp>
        <p:nvSpPr>
          <p:cNvPr id="9" name="Text Placeholder 8"/>
          <p:cNvSpPr>
            <a:spLocks noGrp="1"/>
          </p:cNvSpPr>
          <p:nvPr userDrawn="1">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userDrawn="1">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193183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58737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307860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16" userDrawn="1">
          <p15:clr>
            <a:srgbClr val="FBAE40"/>
          </p15:clr>
        </p15:guide>
        <p15:guide id="4" pos="2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8370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822B6F7E-2C23-47F7-A37A-808508168CF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a:t>Slide Title</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dirty="0"/>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816" r:id="rId1"/>
    <p:sldLayoutId id="2147483701" r:id="rId2"/>
    <p:sldLayoutId id="2147483748" r:id="rId3"/>
    <p:sldLayoutId id="2147483815" r:id="rId4"/>
    <p:sldLayoutId id="2147483662" r:id="rId5"/>
    <p:sldLayoutId id="2147483702" r:id="rId6"/>
    <p:sldLayoutId id="2147483774" r:id="rId7"/>
    <p:sldLayoutId id="2147483812" r:id="rId8"/>
    <p:sldLayoutId id="2147483785" r:id="rId9"/>
    <p:sldLayoutId id="2147483786" r:id="rId10"/>
    <p:sldLayoutId id="2147483814" r:id="rId11"/>
    <p:sldLayoutId id="2147483725" r:id="rId12"/>
    <p:sldLayoutId id="2147483820" r:id="rId13"/>
    <p:sldLayoutId id="2147483811" r:id="rId14"/>
    <p:sldLayoutId id="2147483810" r:id="rId15"/>
    <p:sldLayoutId id="2147483775" r:id="rId16"/>
    <p:sldLayoutId id="2147483821" r:id="rId17"/>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hyperlink" Target="https://dbr.education.uconn.edu/" TargetMode="External"/><Relationship Id="rId5" Type="http://schemas.openxmlformats.org/officeDocument/2006/relationships/image" Target="../media/image32.png"/><Relationship Id="rId4" Type="http://schemas.openxmlformats.org/officeDocument/2006/relationships/hyperlink" Target="https://charts.intensiveintervention.org/bprogressmonitor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dbr.education.uconn.edu/" TargetMode="External"/><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dbr.education.uconn.edu/" TargetMode="External"/><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5.xml"/><Relationship Id="rId5" Type="http://schemas.openxmlformats.org/officeDocument/2006/relationships/image" Target="../media/image39.sv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37.svg"/></Relationships>
</file>

<file path=ppt/slides/_rels/slide2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5.xml"/><Relationship Id="rId5" Type="http://schemas.openxmlformats.org/officeDocument/2006/relationships/image" Target="../media/image55.sv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hyperlink" Target="https://intensiveintervention.org/implementation-intervention/data-team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8.JPG"/><Relationship Id="rId5" Type="http://schemas.openxmlformats.org/officeDocument/2006/relationships/image" Target="../media/image67.svg"/><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hyperlink" Target="https://intensiveintervention.org/resource/direct-behavior-rating-overview" TargetMode="External"/><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charts.intensiveintervention.org/bprogressmonitoring" TargetMode="External"/><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hyperlink" Target="https://intensiveintervention.org/implementation-intervention/data-team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intensiveintervention.org/training/online-learning-modules" TargetMode="External"/><Relationship Id="rId5" Type="http://schemas.openxmlformats.org/officeDocument/2006/relationships/image" Target="../media/image72.png"/><Relationship Id="rId4" Type="http://schemas.openxmlformats.org/officeDocument/2006/relationships/hyperlink" Target="https://intensiveintervention.org/training/dbi-training-material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a:extLst>
              <a:ext uri="{FF2B5EF4-FFF2-40B4-BE49-F238E27FC236}">
                <a16:creationId xmlns:a16="http://schemas.microsoft.com/office/drawing/2014/main" id="{30D096CF-ACE5-48B7-ABF4-6B442946BA45}"/>
              </a:ext>
            </a:extLst>
          </p:cNvPr>
          <p:cNvSpPr>
            <a:spLocks noGrp="1"/>
          </p:cNvSpPr>
          <p:nvPr>
            <p:ph type="title"/>
          </p:nvPr>
        </p:nvSpPr>
        <p:spPr>
          <a:xfrm>
            <a:off x="729742" y="3901202"/>
            <a:ext cx="10515600" cy="1538883"/>
          </a:xfrm>
        </p:spPr>
        <p:txBody>
          <a:bodyPr/>
          <a:lstStyle/>
          <a:p>
            <a:r>
              <a:rPr lang="en-US" dirty="0"/>
              <a:t>Using Behavior Progress Monitoring for Individualized Instructional Planning</a:t>
            </a:r>
          </a:p>
        </p:txBody>
      </p:sp>
      <p:sp>
        <p:nvSpPr>
          <p:cNvPr id="2" name="Text Placeholder 63">
            <a:extLst>
              <a:ext uri="{FF2B5EF4-FFF2-40B4-BE49-F238E27FC236}">
                <a16:creationId xmlns:a16="http://schemas.microsoft.com/office/drawing/2014/main" id="{D287A546-AE0D-E7FE-3302-8234D1BB9AB6}"/>
              </a:ext>
            </a:extLst>
          </p:cNvPr>
          <p:cNvSpPr>
            <a:spLocks noGrp="1"/>
          </p:cNvSpPr>
          <p:nvPr>
            <p:ph type="body" sz="quarter" idx="13"/>
          </p:nvPr>
        </p:nvSpPr>
        <p:spPr>
          <a:xfrm>
            <a:off x="729742" y="5761038"/>
            <a:ext cx="10515600" cy="400110"/>
          </a:xfrm>
        </p:spPr>
        <p:txBody>
          <a:bodyPr/>
          <a:lstStyle/>
          <a:p>
            <a:r>
              <a:rPr lang="en-US" dirty="0"/>
              <a:t>Caitlyn Majeika, PhD</a:t>
            </a:r>
          </a:p>
        </p:txBody>
      </p:sp>
      <p:pic>
        <p:nvPicPr>
          <p:cNvPr id="4" name="Picture Placeholder 3" descr="A person using a computer. The computer screen displays graphs and charts.">
            <a:extLst>
              <a:ext uri="{FF2B5EF4-FFF2-40B4-BE49-F238E27FC236}">
                <a16:creationId xmlns:a16="http://schemas.microsoft.com/office/drawing/2014/main" id="{65AAE88C-C095-37F0-B061-43008A5925A9}"/>
              </a:ext>
            </a:extLst>
          </p:cNvPr>
          <p:cNvPicPr>
            <a:picLocks noGrp="1" noChangeAspect="1"/>
          </p:cNvPicPr>
          <p:nvPr>
            <p:ph type="pic" sz="quarter" idx="22"/>
          </p:nvPr>
        </p:nvPicPr>
        <p:blipFill rotWithShape="1">
          <a:blip r:embed="rId2" cstate="print">
            <a:extLst>
              <a:ext uri="{28A0092B-C50C-407E-A947-70E740481C1C}">
                <a14:useLocalDpi xmlns:a14="http://schemas.microsoft.com/office/drawing/2010/main" val="0"/>
              </a:ext>
            </a:extLst>
          </a:blip>
          <a:srcRect l="87" t="34425" r="-87" b="29765"/>
          <a:stretch/>
        </p:blipFill>
        <p:spPr>
          <a:xfrm>
            <a:off x="729742" y="1096962"/>
            <a:ext cx="10533888" cy="2514600"/>
          </a:xfrm>
        </p:spPr>
      </p:pic>
      <p:sp>
        <p:nvSpPr>
          <p:cNvPr id="65" name="Text Placeholder 64">
            <a:extLst>
              <a:ext uri="{FF2B5EF4-FFF2-40B4-BE49-F238E27FC236}">
                <a16:creationId xmlns:a16="http://schemas.microsoft.com/office/drawing/2014/main" id="{87C14096-0648-4A3A-A80B-83B2C548DDE7}"/>
              </a:ext>
            </a:extLst>
          </p:cNvPr>
          <p:cNvSpPr>
            <a:spLocks noGrp="1"/>
          </p:cNvSpPr>
          <p:nvPr>
            <p:ph type="body" sz="quarter" idx="14"/>
          </p:nvPr>
        </p:nvSpPr>
        <p:spPr>
          <a:xfrm>
            <a:off x="10313967" y="3716536"/>
            <a:ext cx="934423" cy="184666"/>
          </a:xfrm>
        </p:spPr>
        <p:txBody>
          <a:bodyPr/>
          <a:lstStyle/>
          <a:p>
            <a:r>
              <a:rPr lang="en-US" dirty="0"/>
              <a:t>August 4, 2023</a:t>
            </a:r>
          </a:p>
        </p:txBody>
      </p:sp>
    </p:spTree>
    <p:extLst>
      <p:ext uri="{BB962C8B-B14F-4D97-AF65-F5344CB8AC3E}">
        <p14:creationId xmlns:p14="http://schemas.microsoft.com/office/powerpoint/2010/main" val="1700133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4527B-5DEA-ABE4-77F6-BA440CA0414B}"/>
              </a:ext>
            </a:extLst>
          </p:cNvPr>
          <p:cNvSpPr>
            <a:spLocks noGrp="1"/>
          </p:cNvSpPr>
          <p:nvPr>
            <p:ph type="title"/>
          </p:nvPr>
        </p:nvSpPr>
        <p:spPr/>
        <p:txBody>
          <a:bodyPr/>
          <a:lstStyle/>
          <a:p>
            <a:r>
              <a:rPr lang="en-US" dirty="0"/>
              <a:t>Progress Monitoring and DBI</a:t>
            </a:r>
          </a:p>
        </p:txBody>
      </p:sp>
      <p:pic>
        <p:nvPicPr>
          <p:cNvPr id="6" name="Picture 5"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00731433-F4AE-4E76-0C96-F1FE58732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7563" y="1280160"/>
            <a:ext cx="3176874" cy="4681025"/>
          </a:xfrm>
          <a:prstGeom prst="rect">
            <a:avLst/>
          </a:prstGeom>
        </p:spPr>
      </p:pic>
      <p:sp>
        <p:nvSpPr>
          <p:cNvPr id="7" name="Right Arrow 6" descr="Arrow pointing to the first instance of progress monitoring in the DBI process">
            <a:extLst>
              <a:ext uri="{FF2B5EF4-FFF2-40B4-BE49-F238E27FC236}">
                <a16:creationId xmlns:a16="http://schemas.microsoft.com/office/drawing/2014/main" id="{1E127702-0543-19A1-AF6B-439F14B4EE2D}"/>
              </a:ext>
            </a:extLst>
          </p:cNvPr>
          <p:cNvSpPr/>
          <p:nvPr/>
        </p:nvSpPr>
        <p:spPr>
          <a:xfrm>
            <a:off x="3171511" y="2307227"/>
            <a:ext cx="1665514" cy="506186"/>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Right Arrow 7" descr="Arrow pointing to the second instance of progress monitoring in the DBI process">
            <a:extLst>
              <a:ext uri="{FF2B5EF4-FFF2-40B4-BE49-F238E27FC236}">
                <a16:creationId xmlns:a16="http://schemas.microsoft.com/office/drawing/2014/main" id="{B1A281B6-4C06-8459-4719-98916546575B}"/>
              </a:ext>
            </a:extLst>
          </p:cNvPr>
          <p:cNvSpPr/>
          <p:nvPr/>
        </p:nvSpPr>
        <p:spPr>
          <a:xfrm rot="10800000">
            <a:off x="7620797" y="5149026"/>
            <a:ext cx="1665514" cy="506186"/>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 name="Slide Number Placeholder 4">
            <a:extLst>
              <a:ext uri="{FF2B5EF4-FFF2-40B4-BE49-F238E27FC236}">
                <a16:creationId xmlns:a16="http://schemas.microsoft.com/office/drawing/2014/main" id="{C7C2AB3E-2109-C75B-1D89-9B85649D55E3}"/>
              </a:ext>
            </a:extLst>
          </p:cNvPr>
          <p:cNvSpPr>
            <a:spLocks noGrp="1"/>
          </p:cNvSpPr>
          <p:nvPr>
            <p:ph type="sldNum" sz="quarter" idx="14"/>
          </p:nvPr>
        </p:nvSpPr>
        <p:spPr/>
        <p:txBody>
          <a:bodyPr/>
          <a:lstStyle/>
          <a:p>
            <a:fld id="{99A20822-4A49-4D36-86E3-300BA48D3F00}" type="slidenum">
              <a:rPr lang="en-US" smtClean="0"/>
              <a:pPr/>
              <a:t>10</a:t>
            </a:fld>
            <a:endParaRPr lang="en-US" dirty="0"/>
          </a:p>
        </p:txBody>
      </p:sp>
    </p:spTree>
    <p:extLst>
      <p:ext uri="{BB962C8B-B14F-4D97-AF65-F5344CB8AC3E}">
        <p14:creationId xmlns:p14="http://schemas.microsoft.com/office/powerpoint/2010/main" val="2095422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79F8-81C2-F530-F76E-3AD5F8E84CE4}"/>
              </a:ext>
            </a:extLst>
          </p:cNvPr>
          <p:cNvSpPr>
            <a:spLocks noGrp="1"/>
          </p:cNvSpPr>
          <p:nvPr>
            <p:ph type="title"/>
          </p:nvPr>
        </p:nvSpPr>
        <p:spPr/>
        <p:txBody>
          <a:bodyPr/>
          <a:lstStyle/>
          <a:p>
            <a:r>
              <a:rPr lang="en-US" dirty="0"/>
              <a:t>Steps for Behavior Progress Monitoring</a:t>
            </a:r>
          </a:p>
        </p:txBody>
      </p:sp>
      <p:sp>
        <p:nvSpPr>
          <p:cNvPr id="4" name="Slide Number Placeholder 3">
            <a:extLst>
              <a:ext uri="{FF2B5EF4-FFF2-40B4-BE49-F238E27FC236}">
                <a16:creationId xmlns:a16="http://schemas.microsoft.com/office/drawing/2014/main" id="{04890912-60A8-049E-FCC1-228E85C60E79}"/>
              </a:ext>
            </a:extLst>
          </p:cNvPr>
          <p:cNvSpPr>
            <a:spLocks noGrp="1"/>
          </p:cNvSpPr>
          <p:nvPr>
            <p:ph type="sldNum" sz="quarter" idx="15"/>
          </p:nvPr>
        </p:nvSpPr>
        <p:spPr/>
        <p:txBody>
          <a:bodyPr/>
          <a:lstStyle/>
          <a:p>
            <a:fld id="{99A20822-4A49-4D36-86E3-300BA48D3F00}" type="slidenum">
              <a:rPr lang="en-US" smtClean="0"/>
              <a:pPr/>
              <a:t>11</a:t>
            </a:fld>
            <a:endParaRPr lang="en-US" dirty="0"/>
          </a:p>
        </p:txBody>
      </p:sp>
    </p:spTree>
    <p:extLst>
      <p:ext uri="{BB962C8B-B14F-4D97-AF65-F5344CB8AC3E}">
        <p14:creationId xmlns:p14="http://schemas.microsoft.com/office/powerpoint/2010/main" val="152611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7A9B13-A0A7-7487-2506-AF250A868232}"/>
              </a:ext>
            </a:extLst>
          </p:cNvPr>
          <p:cNvSpPr>
            <a:spLocks noGrp="1"/>
          </p:cNvSpPr>
          <p:nvPr>
            <p:ph type="title"/>
          </p:nvPr>
        </p:nvSpPr>
        <p:spPr>
          <a:xfrm>
            <a:off x="457200" y="0"/>
            <a:ext cx="11276076" cy="1280160"/>
          </a:xfrm>
        </p:spPr>
        <p:txBody>
          <a:bodyPr/>
          <a:lstStyle/>
          <a:p>
            <a:r>
              <a:rPr lang="en-US" dirty="0"/>
              <a:t>Behavior Progress Monitoring Steps</a:t>
            </a:r>
          </a:p>
        </p:txBody>
      </p:sp>
      <p:graphicFrame>
        <p:nvGraphicFramePr>
          <p:cNvPr id="17" name="Content Placeholder 16" descr="1. Select and define target behavior&#10;2. Select and align a tool&#10;3. Create a progress monitoring plan&#10;4. Set goals and decision rules&#10;5. Collect, graph, and analyze data">
            <a:extLst>
              <a:ext uri="{FF2B5EF4-FFF2-40B4-BE49-F238E27FC236}">
                <a16:creationId xmlns:a16="http://schemas.microsoft.com/office/drawing/2014/main" id="{582DC24B-D593-B256-72D1-B59D7CA2FF84}"/>
              </a:ext>
            </a:extLst>
          </p:cNvPr>
          <p:cNvGraphicFramePr>
            <a:graphicFrameLocks noGrp="1"/>
          </p:cNvGraphicFramePr>
          <p:nvPr>
            <p:ph sz="quarter" idx="15"/>
            <p:extLst>
              <p:ext uri="{D42A27DB-BD31-4B8C-83A1-F6EECF244321}">
                <p14:modId xmlns:p14="http://schemas.microsoft.com/office/powerpoint/2010/main" val="421972915"/>
              </p:ext>
            </p:extLst>
          </p:nvPr>
        </p:nvGraphicFramePr>
        <p:xfrm>
          <a:off x="2010485" y="1402355"/>
          <a:ext cx="8169442"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80C5411-F9DB-977C-F0FE-88CAE6BD4498}"/>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12</a:t>
            </a:fld>
            <a:endParaRPr lang="en-US" dirty="0"/>
          </a:p>
        </p:txBody>
      </p:sp>
    </p:spTree>
    <p:extLst>
      <p:ext uri="{BB962C8B-B14F-4D97-AF65-F5344CB8AC3E}">
        <p14:creationId xmlns:p14="http://schemas.microsoft.com/office/powerpoint/2010/main" val="30805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FB9115-7F5B-9BC9-DB45-D59BD95DBB60}"/>
              </a:ext>
            </a:extLst>
          </p:cNvPr>
          <p:cNvSpPr>
            <a:spLocks noGrp="1"/>
          </p:cNvSpPr>
          <p:nvPr>
            <p:ph type="title"/>
          </p:nvPr>
        </p:nvSpPr>
        <p:spPr/>
        <p:txBody>
          <a:bodyPr/>
          <a:lstStyle/>
          <a:p>
            <a:r>
              <a:rPr lang="en-US" dirty="0"/>
              <a:t>Step 1: Select and Define Target Behavior</a:t>
            </a:r>
          </a:p>
        </p:txBody>
      </p:sp>
      <p:sp>
        <p:nvSpPr>
          <p:cNvPr id="3" name="Content Placeholder 2">
            <a:extLst>
              <a:ext uri="{FF2B5EF4-FFF2-40B4-BE49-F238E27FC236}">
                <a16:creationId xmlns:a16="http://schemas.microsoft.com/office/drawing/2014/main" id="{76EF2DF5-CCC1-2489-8B11-665249E5BFE2}"/>
              </a:ext>
            </a:extLst>
          </p:cNvPr>
          <p:cNvSpPr>
            <a:spLocks noGrp="1"/>
          </p:cNvSpPr>
          <p:nvPr>
            <p:ph sz="quarter" idx="15"/>
          </p:nvPr>
        </p:nvSpPr>
        <p:spPr>
          <a:xfrm>
            <a:off x="457200" y="1371600"/>
            <a:ext cx="11274552" cy="4343400"/>
          </a:xfrm>
        </p:spPr>
        <p:txBody>
          <a:bodyPr>
            <a:normAutofit/>
          </a:bodyPr>
          <a:lstStyle/>
          <a:p>
            <a:r>
              <a:rPr lang="en-US" b="1" dirty="0"/>
              <a:t>Select Target Behavior</a:t>
            </a:r>
          </a:p>
          <a:p>
            <a:pPr lvl="1"/>
            <a:r>
              <a:rPr lang="en-US" dirty="0"/>
              <a:t>List behaviors identified as problematic by teachers and from screening data. </a:t>
            </a:r>
          </a:p>
          <a:p>
            <a:pPr lvl="1"/>
            <a:r>
              <a:rPr lang="en-US" dirty="0"/>
              <a:t>Once you select the behavior of focus, identify the replacement behavior.</a:t>
            </a:r>
          </a:p>
          <a:p>
            <a:pPr lvl="2"/>
            <a:r>
              <a:rPr lang="en-US" dirty="0"/>
              <a:t>This is the behavior you want the student to engage in instead of the problem behavior. </a:t>
            </a:r>
          </a:p>
          <a:p>
            <a:pPr lvl="2"/>
            <a:r>
              <a:rPr lang="en-US" dirty="0"/>
              <a:t>This a behavior you want to </a:t>
            </a:r>
            <a:r>
              <a:rPr lang="en-US" i="1" dirty="0"/>
              <a:t>improve. </a:t>
            </a:r>
          </a:p>
          <a:p>
            <a:pPr lvl="2"/>
            <a:r>
              <a:rPr lang="en-US" dirty="0"/>
              <a:t>Example: A replacement behavior for shouting out is raising your hand. </a:t>
            </a:r>
          </a:p>
          <a:p>
            <a:endParaRPr lang="en-US" dirty="0"/>
          </a:p>
          <a:p>
            <a:endParaRPr lang="en-US" dirty="0"/>
          </a:p>
        </p:txBody>
      </p:sp>
      <p:sp>
        <p:nvSpPr>
          <p:cNvPr id="5" name="Slide Number Placeholder 4">
            <a:extLst>
              <a:ext uri="{FF2B5EF4-FFF2-40B4-BE49-F238E27FC236}">
                <a16:creationId xmlns:a16="http://schemas.microsoft.com/office/drawing/2014/main" id="{49DF56FA-2E33-0733-83A2-23192C99EE21}"/>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13</a:t>
            </a:fld>
            <a:endParaRPr lang="en-US" dirty="0"/>
          </a:p>
        </p:txBody>
      </p:sp>
    </p:spTree>
    <p:extLst>
      <p:ext uri="{BB962C8B-B14F-4D97-AF65-F5344CB8AC3E}">
        <p14:creationId xmlns:p14="http://schemas.microsoft.com/office/powerpoint/2010/main" val="3378725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FB9115-7F5B-9BC9-DB45-D59BD95DBB60}"/>
              </a:ext>
            </a:extLst>
          </p:cNvPr>
          <p:cNvSpPr>
            <a:spLocks noGrp="1"/>
          </p:cNvSpPr>
          <p:nvPr>
            <p:ph type="title"/>
          </p:nvPr>
        </p:nvSpPr>
        <p:spPr/>
        <p:txBody>
          <a:bodyPr/>
          <a:lstStyle/>
          <a:p>
            <a:r>
              <a:rPr lang="en-US" dirty="0"/>
              <a:t>Step 1: Select and Define Target Behavior</a:t>
            </a:r>
            <a:r>
              <a:rPr lang="en-US" sz="800" dirty="0">
                <a:solidFill>
                  <a:schemeClr val="bg1"/>
                </a:solidFill>
              </a:rPr>
              <a:t> 2</a:t>
            </a:r>
          </a:p>
        </p:txBody>
      </p:sp>
      <p:sp>
        <p:nvSpPr>
          <p:cNvPr id="3" name="Content Placeholder 2">
            <a:extLst>
              <a:ext uri="{FF2B5EF4-FFF2-40B4-BE49-F238E27FC236}">
                <a16:creationId xmlns:a16="http://schemas.microsoft.com/office/drawing/2014/main" id="{76EF2DF5-CCC1-2489-8B11-665249E5BFE2}"/>
              </a:ext>
            </a:extLst>
          </p:cNvPr>
          <p:cNvSpPr>
            <a:spLocks noGrp="1"/>
          </p:cNvSpPr>
          <p:nvPr>
            <p:ph sz="quarter" idx="15"/>
          </p:nvPr>
        </p:nvSpPr>
        <p:spPr>
          <a:xfrm>
            <a:off x="457200" y="1371600"/>
            <a:ext cx="11274552" cy="4343400"/>
          </a:xfrm>
        </p:spPr>
        <p:txBody>
          <a:bodyPr>
            <a:normAutofit/>
          </a:bodyPr>
          <a:lstStyle/>
          <a:p>
            <a:r>
              <a:rPr lang="en-US" b="1" dirty="0"/>
              <a:t>Define Target Behavior</a:t>
            </a:r>
          </a:p>
          <a:p>
            <a:pPr lvl="1"/>
            <a:r>
              <a:rPr lang="en-US" dirty="0"/>
              <a:t>Use clear, concise language.</a:t>
            </a:r>
          </a:p>
          <a:p>
            <a:pPr lvl="1"/>
            <a:r>
              <a:rPr lang="en-US" dirty="0"/>
              <a:t>Construct the definition so the target behavior can be observed and measured by others.</a:t>
            </a:r>
          </a:p>
          <a:p>
            <a:pPr lvl="1"/>
            <a:r>
              <a:rPr lang="en-US" dirty="0"/>
              <a:t>Define examples and non-examples of what the behavior does and does not include.</a:t>
            </a:r>
          </a:p>
          <a:p>
            <a:endParaRPr lang="en-US" dirty="0"/>
          </a:p>
        </p:txBody>
      </p:sp>
      <p:sp>
        <p:nvSpPr>
          <p:cNvPr id="5" name="Slide Number Placeholder 4">
            <a:extLst>
              <a:ext uri="{FF2B5EF4-FFF2-40B4-BE49-F238E27FC236}">
                <a16:creationId xmlns:a16="http://schemas.microsoft.com/office/drawing/2014/main" id="{49DF56FA-2E33-0733-83A2-23192C99EE21}"/>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14</a:t>
            </a:fld>
            <a:endParaRPr lang="en-US" dirty="0"/>
          </a:p>
        </p:txBody>
      </p:sp>
    </p:spTree>
    <p:extLst>
      <p:ext uri="{BB962C8B-B14F-4D97-AF65-F5344CB8AC3E}">
        <p14:creationId xmlns:p14="http://schemas.microsoft.com/office/powerpoint/2010/main" val="2878987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5BC3-72B4-5D2C-6C18-27A4CEC1F4BC}"/>
              </a:ext>
            </a:extLst>
          </p:cNvPr>
          <p:cNvSpPr>
            <a:spLocks noGrp="1"/>
          </p:cNvSpPr>
          <p:nvPr>
            <p:ph type="title"/>
          </p:nvPr>
        </p:nvSpPr>
        <p:spPr>
          <a:xfrm>
            <a:off x="457200" y="0"/>
            <a:ext cx="11276076" cy="1280160"/>
          </a:xfrm>
        </p:spPr>
        <p:txBody>
          <a:bodyPr/>
          <a:lstStyle/>
          <a:p>
            <a:r>
              <a:rPr lang="en-US" dirty="0"/>
              <a:t>Examples of Target Behavior Definitions</a:t>
            </a:r>
          </a:p>
        </p:txBody>
      </p:sp>
      <p:graphicFrame>
        <p:nvGraphicFramePr>
          <p:cNvPr id="10" name="Table 10">
            <a:extLst>
              <a:ext uri="{FF2B5EF4-FFF2-40B4-BE49-F238E27FC236}">
                <a16:creationId xmlns:a16="http://schemas.microsoft.com/office/drawing/2014/main" id="{CB299A73-69F2-7DC9-C125-50C7BC2D67E5}"/>
              </a:ext>
            </a:extLst>
          </p:cNvPr>
          <p:cNvGraphicFramePr>
            <a:graphicFrameLocks noGrp="1"/>
          </p:cNvGraphicFramePr>
          <p:nvPr>
            <p:extLst>
              <p:ext uri="{D42A27DB-BD31-4B8C-83A1-F6EECF244321}">
                <p14:modId xmlns:p14="http://schemas.microsoft.com/office/powerpoint/2010/main" val="2097515055"/>
              </p:ext>
            </p:extLst>
          </p:nvPr>
        </p:nvGraphicFramePr>
        <p:xfrm>
          <a:off x="496824" y="1412544"/>
          <a:ext cx="11276076" cy="4244677"/>
        </p:xfrm>
        <a:graphic>
          <a:graphicData uri="http://schemas.openxmlformats.org/drawingml/2006/table">
            <a:tbl>
              <a:tblPr firstRow="1" bandRow="1">
                <a:tableStyleId>{21E4AEA4-8DFA-4A89-87EB-49C32662AFE0}</a:tableStyleId>
              </a:tblPr>
              <a:tblGrid>
                <a:gridCol w="4792333">
                  <a:extLst>
                    <a:ext uri="{9D8B030D-6E8A-4147-A177-3AD203B41FA5}">
                      <a16:colId xmlns:a16="http://schemas.microsoft.com/office/drawing/2014/main" val="3130110929"/>
                    </a:ext>
                  </a:extLst>
                </a:gridCol>
                <a:gridCol w="1836073">
                  <a:extLst>
                    <a:ext uri="{9D8B030D-6E8A-4147-A177-3AD203B41FA5}">
                      <a16:colId xmlns:a16="http://schemas.microsoft.com/office/drawing/2014/main" val="3601882075"/>
                    </a:ext>
                  </a:extLst>
                </a:gridCol>
                <a:gridCol w="4647670">
                  <a:extLst>
                    <a:ext uri="{9D8B030D-6E8A-4147-A177-3AD203B41FA5}">
                      <a16:colId xmlns:a16="http://schemas.microsoft.com/office/drawing/2014/main" val="4240948448"/>
                    </a:ext>
                  </a:extLst>
                </a:gridCol>
              </a:tblGrid>
              <a:tr h="540641">
                <a:tc>
                  <a:txBody>
                    <a:bodyPr/>
                    <a:lstStyle/>
                    <a:p>
                      <a:pPr algn="ctr"/>
                      <a:r>
                        <a:rPr lang="en-US" sz="2400" dirty="0"/>
                        <a:t>Definition </a:t>
                      </a:r>
                    </a:p>
                  </a:txBody>
                  <a:tcPr/>
                </a:tc>
                <a:tc>
                  <a:txBody>
                    <a:bodyPr/>
                    <a:lstStyle/>
                    <a:p>
                      <a:pPr algn="ctr"/>
                      <a:r>
                        <a:rPr lang="en-US" sz="2400" dirty="0"/>
                        <a:t>Quality</a:t>
                      </a:r>
                    </a:p>
                  </a:txBody>
                  <a:tcPr/>
                </a:tc>
                <a:tc>
                  <a:txBody>
                    <a:bodyPr/>
                    <a:lstStyle/>
                    <a:p>
                      <a:pPr algn="ctr"/>
                      <a:r>
                        <a:rPr lang="en-US" sz="2400" dirty="0"/>
                        <a:t>Rationale</a:t>
                      </a:r>
                    </a:p>
                  </a:txBody>
                  <a:tcPr/>
                </a:tc>
                <a:extLst>
                  <a:ext uri="{0D108BD9-81ED-4DB2-BD59-A6C34878D82A}">
                    <a16:rowId xmlns:a16="http://schemas.microsoft.com/office/drawing/2014/main" val="1503816347"/>
                  </a:ext>
                </a:extLst>
              </a:tr>
              <a:tr h="1158517">
                <a:tc>
                  <a:txBody>
                    <a:bodyPr/>
                    <a:lstStyle/>
                    <a:p>
                      <a:pPr marL="0" indent="0">
                        <a:lnSpc>
                          <a:spcPct val="125000"/>
                        </a:lnSpc>
                        <a:buFont typeface="+mj-lt"/>
                        <a:buNone/>
                      </a:pPr>
                      <a:r>
                        <a:rPr lang="en-US" sz="2000" dirty="0"/>
                        <a:t>Tara is disruptive.</a:t>
                      </a:r>
                    </a:p>
                  </a:txBody>
                  <a:tcPr anchor="ctr">
                    <a:solidFill>
                      <a:srgbClr val="E4E4E4"/>
                    </a:solidFill>
                  </a:tcPr>
                </a:tc>
                <a:tc>
                  <a:txBody>
                    <a:bodyPr/>
                    <a:lstStyle/>
                    <a:p>
                      <a:pPr algn="ctr">
                        <a:lnSpc>
                          <a:spcPct val="125000"/>
                        </a:lnSpc>
                      </a:pPr>
                      <a:r>
                        <a:rPr lang="en-US" sz="2000" dirty="0"/>
                        <a:t>Poor</a:t>
                      </a:r>
                    </a:p>
                  </a:txBody>
                  <a:tcPr anchor="ctr">
                    <a:solidFill>
                      <a:srgbClr val="E4E4E4"/>
                    </a:solidFill>
                  </a:tcPr>
                </a:tc>
                <a:tc>
                  <a:txBody>
                    <a:bodyPr/>
                    <a:lstStyle/>
                    <a:p>
                      <a:pPr>
                        <a:lnSpc>
                          <a:spcPct val="125000"/>
                        </a:lnSpc>
                      </a:pPr>
                      <a:r>
                        <a:rPr lang="en-US" sz="2000" dirty="0"/>
                        <a:t>Not measurable/observable. Leaves room for subjectivity and inconsistency.</a:t>
                      </a:r>
                    </a:p>
                  </a:txBody>
                  <a:tcPr anchor="ctr">
                    <a:solidFill>
                      <a:srgbClr val="E4E4E4"/>
                    </a:solidFill>
                  </a:tcPr>
                </a:tc>
                <a:extLst>
                  <a:ext uri="{0D108BD9-81ED-4DB2-BD59-A6C34878D82A}">
                    <a16:rowId xmlns:a16="http://schemas.microsoft.com/office/drawing/2014/main" val="1979229592"/>
                  </a:ext>
                </a:extLst>
              </a:tr>
              <a:tr h="1158517">
                <a:tc>
                  <a:txBody>
                    <a:bodyPr/>
                    <a:lstStyle/>
                    <a:p>
                      <a:pPr marL="0" indent="0">
                        <a:lnSpc>
                          <a:spcPct val="125000"/>
                        </a:lnSpc>
                        <a:buFont typeface="+mj-lt"/>
                        <a:buNone/>
                      </a:pPr>
                      <a:r>
                        <a:rPr lang="en-US" sz="2000" dirty="0"/>
                        <a:t>Tara makes inappropriate comments during class.</a:t>
                      </a:r>
                    </a:p>
                  </a:txBody>
                  <a:tcPr anchor="ctr">
                    <a:solidFill>
                      <a:schemeClr val="tx2">
                        <a:lumMod val="20000"/>
                        <a:lumOff val="80000"/>
                      </a:schemeClr>
                    </a:solidFill>
                  </a:tcPr>
                </a:tc>
                <a:tc>
                  <a:txBody>
                    <a:bodyPr/>
                    <a:lstStyle/>
                    <a:p>
                      <a:pPr algn="ctr">
                        <a:lnSpc>
                          <a:spcPct val="125000"/>
                        </a:lnSpc>
                      </a:pPr>
                      <a:r>
                        <a:rPr lang="en-US" sz="2000" dirty="0"/>
                        <a:t>Better</a:t>
                      </a:r>
                    </a:p>
                  </a:txBody>
                  <a:tcPr anchor="ctr">
                    <a:solidFill>
                      <a:schemeClr val="tx2">
                        <a:lumMod val="20000"/>
                        <a:lumOff val="80000"/>
                      </a:schemeClr>
                    </a:solidFill>
                  </a:tcPr>
                </a:tc>
                <a:tc>
                  <a:txBody>
                    <a:bodyPr/>
                    <a:lstStyle/>
                    <a:p>
                      <a:pPr>
                        <a:lnSpc>
                          <a:spcPct val="125000"/>
                        </a:lnSpc>
                      </a:pPr>
                      <a:r>
                        <a:rPr lang="en-US" sz="2000" dirty="0"/>
                        <a:t>Adds more context but lacks sufficient detail of what the behavior looks like. </a:t>
                      </a:r>
                    </a:p>
                  </a:txBody>
                  <a:tcPr anchor="ctr">
                    <a:solidFill>
                      <a:schemeClr val="tx2">
                        <a:lumMod val="20000"/>
                        <a:lumOff val="80000"/>
                      </a:schemeClr>
                    </a:solidFill>
                  </a:tcPr>
                </a:tc>
                <a:extLst>
                  <a:ext uri="{0D108BD9-81ED-4DB2-BD59-A6C34878D82A}">
                    <a16:rowId xmlns:a16="http://schemas.microsoft.com/office/drawing/2014/main" val="2372812473"/>
                  </a:ext>
                </a:extLst>
              </a:tr>
              <a:tr h="1387002">
                <a:tc>
                  <a:txBody>
                    <a:bodyPr/>
                    <a:lstStyle/>
                    <a:p>
                      <a:pPr marL="0" marR="0" lvl="0" indent="0" algn="l" rtl="0" eaLnBrk="1" fontAlgn="auto" latinLnBrk="0" hangingPunct="1">
                        <a:lnSpc>
                          <a:spcPct val="125000"/>
                        </a:lnSpc>
                        <a:spcBef>
                          <a:spcPts val="0"/>
                        </a:spcBef>
                        <a:spcAft>
                          <a:spcPts val="0"/>
                        </a:spcAft>
                        <a:buClrTx/>
                        <a:buSzTx/>
                        <a:buFontTx/>
                        <a:buNone/>
                      </a:pPr>
                      <a:r>
                        <a:rPr lang="en-US" sz="2000" b="1" dirty="0"/>
                        <a:t>Tara curses at her teacher and peers, talks excessively about unrelated tasks/work, or insults peers during class. </a:t>
                      </a:r>
                    </a:p>
                  </a:txBody>
                  <a:tcPr anchor="ctr">
                    <a:solidFill>
                      <a:schemeClr val="tx2">
                        <a:lumMod val="40000"/>
                        <a:lumOff val="60000"/>
                      </a:schemeClr>
                    </a:solidFill>
                  </a:tcPr>
                </a:tc>
                <a:tc>
                  <a:txBody>
                    <a:bodyPr/>
                    <a:lstStyle/>
                    <a:p>
                      <a:pPr algn="ctr">
                        <a:lnSpc>
                          <a:spcPct val="125000"/>
                        </a:lnSpc>
                      </a:pPr>
                      <a:r>
                        <a:rPr lang="en-US" sz="2000" b="1" dirty="0"/>
                        <a:t>Best</a:t>
                      </a:r>
                    </a:p>
                  </a:txBody>
                  <a:tcPr anchor="ctr">
                    <a:solidFill>
                      <a:schemeClr val="tx2">
                        <a:lumMod val="40000"/>
                        <a:lumOff val="60000"/>
                      </a:schemeClr>
                    </a:solidFill>
                  </a:tcPr>
                </a:tc>
                <a:tc>
                  <a:txBody>
                    <a:bodyPr/>
                    <a:lstStyle/>
                    <a:p>
                      <a:pPr>
                        <a:lnSpc>
                          <a:spcPct val="125000"/>
                        </a:lnSpc>
                      </a:pPr>
                      <a:r>
                        <a:rPr lang="en-US" sz="2000" b="1" dirty="0"/>
                        <a:t>Specifies what the inappropriate comments are that are disrupting class.</a:t>
                      </a:r>
                    </a:p>
                  </a:txBody>
                  <a:tcPr anchor="ctr">
                    <a:solidFill>
                      <a:schemeClr val="tx2">
                        <a:lumMod val="40000"/>
                        <a:lumOff val="60000"/>
                      </a:schemeClr>
                    </a:solidFill>
                  </a:tcPr>
                </a:tc>
                <a:extLst>
                  <a:ext uri="{0D108BD9-81ED-4DB2-BD59-A6C34878D82A}">
                    <a16:rowId xmlns:a16="http://schemas.microsoft.com/office/drawing/2014/main" val="2493629416"/>
                  </a:ext>
                </a:extLst>
              </a:tr>
            </a:tbl>
          </a:graphicData>
        </a:graphic>
      </p:graphicFrame>
      <p:sp>
        <p:nvSpPr>
          <p:cNvPr id="5" name="Slide Number Placeholder 4">
            <a:extLst>
              <a:ext uri="{FF2B5EF4-FFF2-40B4-BE49-F238E27FC236}">
                <a16:creationId xmlns:a16="http://schemas.microsoft.com/office/drawing/2014/main" id="{CFCF0FFA-0492-2029-9608-EA88F8A50FD5}"/>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15</a:t>
            </a:fld>
            <a:endParaRPr lang="en-US" dirty="0"/>
          </a:p>
        </p:txBody>
      </p:sp>
    </p:spTree>
    <p:extLst>
      <p:ext uri="{BB962C8B-B14F-4D97-AF65-F5344CB8AC3E}">
        <p14:creationId xmlns:p14="http://schemas.microsoft.com/office/powerpoint/2010/main" val="378590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6C09-396B-4429-DDC7-4B9B3A7638F5}"/>
              </a:ext>
            </a:extLst>
          </p:cNvPr>
          <p:cNvSpPr>
            <a:spLocks noGrp="1"/>
          </p:cNvSpPr>
          <p:nvPr>
            <p:ph type="title"/>
          </p:nvPr>
        </p:nvSpPr>
        <p:spPr/>
        <p:txBody>
          <a:bodyPr/>
          <a:lstStyle/>
          <a:p>
            <a:r>
              <a:rPr lang="en-US" dirty="0"/>
              <a:t>Case Study: Target Behavior</a:t>
            </a:r>
          </a:p>
        </p:txBody>
      </p:sp>
      <p:sp>
        <p:nvSpPr>
          <p:cNvPr id="3" name="Content Placeholder 2">
            <a:extLst>
              <a:ext uri="{FF2B5EF4-FFF2-40B4-BE49-F238E27FC236}">
                <a16:creationId xmlns:a16="http://schemas.microsoft.com/office/drawing/2014/main" id="{EFFCE646-CA29-D5DD-8B07-377AAC559CA2}"/>
              </a:ext>
            </a:extLst>
          </p:cNvPr>
          <p:cNvSpPr>
            <a:spLocks noGrp="1"/>
          </p:cNvSpPr>
          <p:nvPr>
            <p:ph sz="quarter" idx="15"/>
          </p:nvPr>
        </p:nvSpPr>
        <p:spPr/>
        <p:txBody>
          <a:bodyPr>
            <a:noAutofit/>
          </a:bodyPr>
          <a:lstStyle/>
          <a:p>
            <a:r>
              <a:rPr lang="en-US" sz="2000" b="1" dirty="0"/>
              <a:t>Problem behavior:</a:t>
            </a:r>
            <a:r>
              <a:rPr lang="en-US" sz="2000" dirty="0"/>
              <a:t> Off-task behavior</a:t>
            </a:r>
          </a:p>
          <a:p>
            <a:r>
              <a:rPr lang="en-US" sz="2000" b="1" dirty="0"/>
              <a:t>Target behavior </a:t>
            </a:r>
            <a:r>
              <a:rPr lang="en-US" sz="2000" dirty="0"/>
              <a:t>(</a:t>
            </a:r>
            <a:r>
              <a:rPr lang="en-US" sz="2000" i="1" dirty="0"/>
              <a:t>replacement behavior</a:t>
            </a:r>
            <a:r>
              <a:rPr lang="en-US" sz="2000" dirty="0"/>
              <a:t>): On-task behavior</a:t>
            </a:r>
          </a:p>
          <a:p>
            <a:r>
              <a:rPr lang="en-US" sz="2000" b="1" dirty="0"/>
              <a:t>Definition:</a:t>
            </a:r>
            <a:r>
              <a:rPr lang="en-US" sz="2000" dirty="0"/>
              <a:t> On-task behavior is appropriately participating in classwork and completing assignments as expected. </a:t>
            </a:r>
          </a:p>
          <a:p>
            <a:pPr lvl="1"/>
            <a:r>
              <a:rPr lang="en-US" sz="2000" i="1" u="sng" dirty="0"/>
              <a:t>Examples</a:t>
            </a:r>
            <a:r>
              <a:rPr lang="en-US" sz="2000" dirty="0"/>
              <a:t>: Using materials appropriately; completing work as expected; participating in the lesson; participating in small group work; interacting with the correct website when on laptop; raising hand to ask for help when needed. </a:t>
            </a:r>
          </a:p>
          <a:p>
            <a:pPr lvl="1"/>
            <a:r>
              <a:rPr lang="en-US" sz="2000" i="1" u="sng" dirty="0"/>
              <a:t>Non-examples</a:t>
            </a:r>
            <a:r>
              <a:rPr lang="en-US" sz="2000" dirty="0"/>
              <a:t>: Using materials inappropriately; head on desk during lesson or independent work; talking to a peer during a lesson or independent work; remaining at desk instead of working in small group; navigating away from assigned websites; shouting out for help. </a:t>
            </a:r>
          </a:p>
        </p:txBody>
      </p:sp>
      <p:sp>
        <p:nvSpPr>
          <p:cNvPr id="5" name="Slide Number Placeholder 4">
            <a:extLst>
              <a:ext uri="{FF2B5EF4-FFF2-40B4-BE49-F238E27FC236}">
                <a16:creationId xmlns:a16="http://schemas.microsoft.com/office/drawing/2014/main" id="{1B32249F-72B2-0FE7-CD40-C0590BA4E4DF}"/>
              </a:ext>
            </a:extLst>
          </p:cNvPr>
          <p:cNvSpPr>
            <a:spLocks noGrp="1"/>
          </p:cNvSpPr>
          <p:nvPr>
            <p:ph type="sldNum" sz="quarter" idx="14"/>
          </p:nvPr>
        </p:nvSpPr>
        <p:spPr/>
        <p:txBody>
          <a:bodyPr/>
          <a:lstStyle/>
          <a:p>
            <a:fld id="{99A20822-4A49-4D36-86E3-300BA48D3F00}" type="slidenum">
              <a:rPr lang="en-US" smtClean="0"/>
              <a:pPr/>
              <a:t>16</a:t>
            </a:fld>
            <a:endParaRPr lang="en-US" dirty="0"/>
          </a:p>
        </p:txBody>
      </p:sp>
      <p:pic>
        <p:nvPicPr>
          <p:cNvPr id="6" name="Graphic 5">
            <a:extLst>
              <a:ext uri="{FF2B5EF4-FFF2-40B4-BE49-F238E27FC236}">
                <a16:creationId xmlns:a16="http://schemas.microsoft.com/office/drawing/2014/main" id="{B853B3D7-9402-F771-92B8-C55D7D62877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 cy="914400"/>
          </a:xfrm>
          <a:prstGeom prst="rect">
            <a:avLst/>
          </a:prstGeom>
        </p:spPr>
      </p:pic>
    </p:spTree>
    <p:extLst>
      <p:ext uri="{BB962C8B-B14F-4D97-AF65-F5344CB8AC3E}">
        <p14:creationId xmlns:p14="http://schemas.microsoft.com/office/powerpoint/2010/main" val="101829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4047-397C-667E-97DD-AC03E90B1C71}"/>
              </a:ext>
            </a:extLst>
          </p:cNvPr>
          <p:cNvSpPr>
            <a:spLocks noGrp="1"/>
          </p:cNvSpPr>
          <p:nvPr>
            <p:ph type="title"/>
          </p:nvPr>
        </p:nvSpPr>
        <p:spPr>
          <a:xfrm>
            <a:off x="457200" y="0"/>
            <a:ext cx="11274552" cy="1280160"/>
          </a:xfrm>
        </p:spPr>
        <p:txBody>
          <a:bodyPr anchor="ctr">
            <a:normAutofit/>
          </a:bodyPr>
          <a:lstStyle/>
          <a:p>
            <a:r>
              <a:rPr lang="en-US" dirty="0"/>
              <a:t>In the Chat:</a:t>
            </a:r>
          </a:p>
        </p:txBody>
      </p:sp>
      <p:sp>
        <p:nvSpPr>
          <p:cNvPr id="3" name="Content Placeholder 2">
            <a:extLst>
              <a:ext uri="{FF2B5EF4-FFF2-40B4-BE49-F238E27FC236}">
                <a16:creationId xmlns:a16="http://schemas.microsoft.com/office/drawing/2014/main" id="{22E54B8E-06F4-541D-4743-F7178396285B}"/>
              </a:ext>
            </a:extLst>
          </p:cNvPr>
          <p:cNvSpPr>
            <a:spLocks noGrp="1"/>
          </p:cNvSpPr>
          <p:nvPr>
            <p:ph sz="quarter" idx="18"/>
          </p:nvPr>
        </p:nvSpPr>
        <p:spPr>
          <a:xfrm>
            <a:off x="457200" y="1371600"/>
            <a:ext cx="5568696" cy="4343400"/>
          </a:xfrm>
        </p:spPr>
        <p:txBody>
          <a:bodyPr anchor="ctr">
            <a:normAutofit/>
          </a:bodyPr>
          <a:lstStyle/>
          <a:p>
            <a:r>
              <a:rPr lang="en-US" dirty="0"/>
              <a:t>What are common student behaviors you progress monitor for?</a:t>
            </a:r>
          </a:p>
        </p:txBody>
      </p:sp>
      <p:pic>
        <p:nvPicPr>
          <p:cNvPr id="9" name="Content Placeholder 8" descr="Chat bubble icon">
            <a:extLst>
              <a:ext uri="{FF2B5EF4-FFF2-40B4-BE49-F238E27FC236}">
                <a16:creationId xmlns:a16="http://schemas.microsoft.com/office/drawing/2014/main" id="{FA8D7E4B-61F7-069A-147B-F3ABCBBEB1A4}"/>
              </a:ext>
            </a:extLst>
          </p:cNvPr>
          <p:cNvPicPr>
            <a:picLocks noGrp="1" noChangeAspect="1"/>
          </p:cNvPicPr>
          <p:nvPr>
            <p:ph sz="quarter" idx="19"/>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1799" y="1696452"/>
            <a:ext cx="4343400" cy="4343400"/>
          </a:xfrm>
        </p:spPr>
      </p:pic>
      <p:sp>
        <p:nvSpPr>
          <p:cNvPr id="5" name="Slide Number Placeholder 4">
            <a:extLst>
              <a:ext uri="{FF2B5EF4-FFF2-40B4-BE49-F238E27FC236}">
                <a16:creationId xmlns:a16="http://schemas.microsoft.com/office/drawing/2014/main" id="{F27F669F-E277-7338-8B46-8199CBADA5AD}"/>
              </a:ext>
            </a:extLst>
          </p:cNvPr>
          <p:cNvSpPr>
            <a:spLocks noGrp="1"/>
          </p:cNvSpPr>
          <p:nvPr>
            <p:ph type="sldNum" sz="quarter" idx="20"/>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17</a:t>
            </a:fld>
            <a:endParaRPr lang="en-US" dirty="0"/>
          </a:p>
        </p:txBody>
      </p:sp>
    </p:spTree>
    <p:extLst>
      <p:ext uri="{BB962C8B-B14F-4D97-AF65-F5344CB8AC3E}">
        <p14:creationId xmlns:p14="http://schemas.microsoft.com/office/powerpoint/2010/main" val="2088391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51422-12B3-4F70-71B7-7055245A9BB9}"/>
              </a:ext>
            </a:extLst>
          </p:cNvPr>
          <p:cNvSpPr>
            <a:spLocks noGrp="1"/>
          </p:cNvSpPr>
          <p:nvPr>
            <p:ph type="title"/>
          </p:nvPr>
        </p:nvSpPr>
        <p:spPr/>
        <p:txBody>
          <a:bodyPr/>
          <a:lstStyle/>
          <a:p>
            <a:r>
              <a:rPr lang="en-US" dirty="0"/>
              <a:t>Step 2: Select and Align a Tool</a:t>
            </a:r>
          </a:p>
        </p:txBody>
      </p:sp>
      <p:sp>
        <p:nvSpPr>
          <p:cNvPr id="3" name="Content Placeholder 2">
            <a:extLst>
              <a:ext uri="{FF2B5EF4-FFF2-40B4-BE49-F238E27FC236}">
                <a16:creationId xmlns:a16="http://schemas.microsoft.com/office/drawing/2014/main" id="{D7CD5AA1-BD9A-4331-3B2D-325ECB3D2BEC}"/>
              </a:ext>
            </a:extLst>
          </p:cNvPr>
          <p:cNvSpPr>
            <a:spLocks noGrp="1"/>
          </p:cNvSpPr>
          <p:nvPr>
            <p:ph sz="quarter" idx="15"/>
          </p:nvPr>
        </p:nvSpPr>
        <p:spPr/>
        <p:txBody>
          <a:bodyPr>
            <a:normAutofit fontScale="85000" lnSpcReduction="20000"/>
          </a:bodyPr>
          <a:lstStyle/>
          <a:p>
            <a:pPr>
              <a:lnSpc>
                <a:spcPct val="134000"/>
              </a:lnSpc>
              <a:spcBef>
                <a:spcPts val="600"/>
              </a:spcBef>
            </a:pPr>
            <a:r>
              <a:rPr lang="en-US" dirty="0"/>
              <a:t>First, </a:t>
            </a:r>
            <a:r>
              <a:rPr lang="en-US" b="1" dirty="0"/>
              <a:t>select</a:t>
            </a:r>
            <a:r>
              <a:rPr lang="en-US" dirty="0"/>
              <a:t> a tool that:</a:t>
            </a:r>
          </a:p>
          <a:p>
            <a:pPr lvl="1">
              <a:lnSpc>
                <a:spcPct val="134000"/>
              </a:lnSpc>
            </a:pPr>
            <a:r>
              <a:rPr lang="en-US" dirty="0"/>
              <a:t>Captures target behavior in meaningful way (e.g., observation, Direct Behavior Rating [DBR]). </a:t>
            </a:r>
          </a:p>
          <a:p>
            <a:pPr lvl="1">
              <a:lnSpc>
                <a:spcPct val="134000"/>
              </a:lnSpc>
            </a:pPr>
            <a:r>
              <a:rPr lang="en-US" dirty="0"/>
              <a:t>Can feasibly be incorporated into teaching routine.</a:t>
            </a:r>
          </a:p>
          <a:p>
            <a:pPr lvl="1">
              <a:lnSpc>
                <a:spcPct val="134000"/>
              </a:lnSpc>
            </a:pPr>
            <a:r>
              <a:rPr lang="en-US" dirty="0"/>
              <a:t>Has an appropriate scale for measurement (e.g., 1-10 rating, frequency count, percentage of time).</a:t>
            </a:r>
          </a:p>
          <a:p>
            <a:pPr>
              <a:lnSpc>
                <a:spcPct val="134000"/>
              </a:lnSpc>
              <a:spcBef>
                <a:spcPts val="600"/>
              </a:spcBef>
            </a:pPr>
            <a:r>
              <a:rPr lang="en-US" dirty="0"/>
              <a:t>Next, </a:t>
            </a:r>
            <a:r>
              <a:rPr lang="en-US" b="1" dirty="0"/>
              <a:t>align</a:t>
            </a:r>
            <a:r>
              <a:rPr lang="en-US" dirty="0"/>
              <a:t> the tool with the target behavior. </a:t>
            </a:r>
          </a:p>
          <a:p>
            <a:endParaRPr lang="en-US" dirty="0"/>
          </a:p>
        </p:txBody>
      </p:sp>
      <p:sp>
        <p:nvSpPr>
          <p:cNvPr id="6" name="Slide Number Placeholder 5">
            <a:extLst>
              <a:ext uri="{FF2B5EF4-FFF2-40B4-BE49-F238E27FC236}">
                <a16:creationId xmlns:a16="http://schemas.microsoft.com/office/drawing/2014/main" id="{A039FAE4-E620-D9D1-4CD3-0A03EB66E5E9}"/>
              </a:ext>
            </a:extLst>
          </p:cNvPr>
          <p:cNvSpPr>
            <a:spLocks noGrp="1"/>
          </p:cNvSpPr>
          <p:nvPr>
            <p:ph type="sldNum" sz="quarter" idx="12"/>
          </p:nvPr>
        </p:nvSpPr>
        <p:spPr/>
        <p:txBody>
          <a:bodyPr/>
          <a:lstStyle/>
          <a:p>
            <a:fld id="{99A20822-4A49-4D36-86E3-300BA48D3F00}" type="slidenum">
              <a:rPr lang="en-US" smtClean="0"/>
              <a:pPr/>
              <a:t>18</a:t>
            </a:fld>
            <a:endParaRPr lang="en-US" dirty="0"/>
          </a:p>
        </p:txBody>
      </p:sp>
      <p:pic>
        <p:nvPicPr>
          <p:cNvPr id="5" name="Picture 4" descr="A teacher reading a paper">
            <a:extLst>
              <a:ext uri="{FF2B5EF4-FFF2-40B4-BE49-F238E27FC236}">
                <a16:creationId xmlns:a16="http://schemas.microsoft.com/office/drawing/2014/main" id="{84C20517-855B-E9AB-EED7-1F6C2BBD67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09700"/>
            <a:ext cx="5174587" cy="3448338"/>
          </a:xfrm>
          <a:prstGeom prst="rect">
            <a:avLst/>
          </a:prstGeom>
        </p:spPr>
      </p:pic>
    </p:spTree>
    <p:extLst>
      <p:ext uri="{BB962C8B-B14F-4D97-AF65-F5344CB8AC3E}">
        <p14:creationId xmlns:p14="http://schemas.microsoft.com/office/powerpoint/2010/main" val="287831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C160-1574-4863-B092-67DC5397A28B}"/>
              </a:ext>
            </a:extLst>
          </p:cNvPr>
          <p:cNvSpPr>
            <a:spLocks noGrp="1"/>
          </p:cNvSpPr>
          <p:nvPr>
            <p:ph type="title"/>
          </p:nvPr>
        </p:nvSpPr>
        <p:spPr/>
        <p:txBody>
          <a:bodyPr/>
          <a:lstStyle/>
          <a:p>
            <a:r>
              <a:rPr lang="en-US" dirty="0"/>
              <a:t>Where Can I Find Progress Monitoring Tools?</a:t>
            </a:r>
          </a:p>
        </p:txBody>
      </p:sp>
      <p:pic>
        <p:nvPicPr>
          <p:cNvPr id="11" name="Picture 10" descr="The NCII Behavior Progress Monitoring Tools Chart">
            <a:extLst>
              <a:ext uri="{FF2B5EF4-FFF2-40B4-BE49-F238E27FC236}">
                <a16:creationId xmlns:a16="http://schemas.microsoft.com/office/drawing/2014/main" id="{666B11AE-7BF9-6067-9687-6341390D5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93" y="1409699"/>
            <a:ext cx="5434095" cy="3017520"/>
          </a:xfrm>
          <a:prstGeom prst="rect">
            <a:avLst/>
          </a:prstGeom>
          <a:ln>
            <a:no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57BE1D2F-A4C0-4CC4-8E03-4DCA8A2B6D89}"/>
              </a:ext>
            </a:extLst>
          </p:cNvPr>
          <p:cNvSpPr/>
          <p:nvPr/>
        </p:nvSpPr>
        <p:spPr>
          <a:xfrm>
            <a:off x="928049" y="4667355"/>
            <a:ext cx="4462818" cy="1015663"/>
          </a:xfrm>
          <a:prstGeom prst="rect">
            <a:avLst/>
          </a:prstGeom>
        </p:spPr>
        <p:txBody>
          <a:bodyPr wrap="square">
            <a:spAutoFit/>
          </a:bodyPr>
          <a:lstStyle/>
          <a:p>
            <a:pPr algn="ctr"/>
            <a:r>
              <a:rPr lang="en-US" sz="2000" i="1" dirty="0"/>
              <a:t>NCII Resource:</a:t>
            </a:r>
            <a:r>
              <a:rPr lang="en-US" sz="2000" dirty="0"/>
              <a:t> </a:t>
            </a:r>
            <a:r>
              <a:rPr lang="en-US" sz="2000" dirty="0">
                <a:solidFill>
                  <a:schemeClr val="accent3"/>
                </a:solidFill>
                <a:hlinkClick r:id="rId4">
                  <a:extLst>
                    <a:ext uri="{A12FA001-AC4F-418D-AE19-62706E023703}">
                      <ahyp:hlinkClr xmlns:ahyp="http://schemas.microsoft.com/office/drawing/2018/hyperlinkcolor" val="tx"/>
                    </a:ext>
                  </a:extLst>
                </a:hlinkClick>
              </a:rPr>
              <a:t>https://charts.intensiveintervention.org/bprogressmonitoring</a:t>
            </a:r>
            <a:r>
              <a:rPr lang="en-US" sz="2000" dirty="0">
                <a:solidFill>
                  <a:schemeClr val="accent3"/>
                </a:solidFill>
              </a:rPr>
              <a:t> </a:t>
            </a:r>
          </a:p>
        </p:txBody>
      </p:sp>
      <p:pic>
        <p:nvPicPr>
          <p:cNvPr id="13" name="Picture 12" descr="The UConn Direct Behavior Ratings">
            <a:extLst>
              <a:ext uri="{FF2B5EF4-FFF2-40B4-BE49-F238E27FC236}">
                <a16:creationId xmlns:a16="http://schemas.microsoft.com/office/drawing/2014/main" id="{D507388D-0A1A-00DF-2CF2-DC6970DFAE7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546445" y="1409700"/>
            <a:ext cx="3051809" cy="3017520"/>
          </a:xfrm>
          <a:prstGeom prst="rect">
            <a:avLst/>
          </a:prstGeom>
          <a:ln>
            <a:no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A3CB8672-1EED-C239-036C-42E4A15B2E5A}"/>
              </a:ext>
            </a:extLst>
          </p:cNvPr>
          <p:cNvSpPr/>
          <p:nvPr/>
        </p:nvSpPr>
        <p:spPr>
          <a:xfrm>
            <a:off x="6841130" y="4667355"/>
            <a:ext cx="4649748" cy="707886"/>
          </a:xfrm>
          <a:prstGeom prst="rect">
            <a:avLst/>
          </a:prstGeom>
        </p:spPr>
        <p:txBody>
          <a:bodyPr wrap="square">
            <a:spAutoFit/>
          </a:bodyPr>
          <a:lstStyle/>
          <a:p>
            <a:pPr algn="ctr"/>
            <a:r>
              <a:rPr lang="en-US" sz="2000" i="1" dirty="0"/>
              <a:t>University of Connecticut Resource:</a:t>
            </a:r>
            <a:r>
              <a:rPr lang="en-US" sz="2000" dirty="0"/>
              <a:t> </a:t>
            </a:r>
            <a:r>
              <a:rPr lang="en-US" sz="2000" dirty="0">
                <a:solidFill>
                  <a:schemeClr val="accent3"/>
                </a:solidFill>
                <a:hlinkClick r:id="rId6">
                  <a:extLst>
                    <a:ext uri="{A12FA001-AC4F-418D-AE19-62706E023703}">
                      <ahyp:hlinkClr xmlns:ahyp="http://schemas.microsoft.com/office/drawing/2018/hyperlinkcolor" val="tx"/>
                    </a:ext>
                  </a:extLst>
                </a:hlinkClick>
              </a:rPr>
              <a:t>https://dbr.education.uconn.edu/</a:t>
            </a:r>
            <a:r>
              <a:rPr lang="en-US" sz="2000" dirty="0">
                <a:solidFill>
                  <a:schemeClr val="accent3"/>
                </a:solidFill>
              </a:rPr>
              <a:t> </a:t>
            </a:r>
          </a:p>
        </p:txBody>
      </p:sp>
      <p:sp>
        <p:nvSpPr>
          <p:cNvPr id="4" name="Slide Number Placeholder 3">
            <a:extLst>
              <a:ext uri="{FF2B5EF4-FFF2-40B4-BE49-F238E27FC236}">
                <a16:creationId xmlns:a16="http://schemas.microsoft.com/office/drawing/2014/main" id="{7E1E7720-EAD5-484A-9A18-82C1F9F39961}"/>
              </a:ext>
            </a:extLst>
          </p:cNvPr>
          <p:cNvSpPr>
            <a:spLocks noGrp="1"/>
          </p:cNvSpPr>
          <p:nvPr>
            <p:ph type="sldNum" sz="quarter" idx="10"/>
          </p:nvPr>
        </p:nvSpPr>
        <p:spPr>
          <a:xfrm>
            <a:off x="11737905" y="6699827"/>
            <a:ext cx="157094" cy="153888"/>
          </a:xfrm>
        </p:spPr>
        <p:txBody>
          <a:bodyPr/>
          <a:lstStyle/>
          <a:p>
            <a:fld id="{99A20822-4A49-4D36-86E3-300BA48D3F00}" type="slidenum">
              <a:rPr lang="en-US" smtClean="0"/>
              <a:t>19</a:t>
            </a:fld>
            <a:endParaRPr lang="en-US" dirty="0"/>
          </a:p>
        </p:txBody>
      </p:sp>
    </p:spTree>
    <p:extLst>
      <p:ext uri="{BB962C8B-B14F-4D97-AF65-F5344CB8AC3E}">
        <p14:creationId xmlns:p14="http://schemas.microsoft.com/office/powerpoint/2010/main" val="398396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276076" cy="1280160"/>
          </a:xfrm>
        </p:spPr>
        <p:txBody>
          <a:bodyPr/>
          <a:lstStyle/>
          <a:p>
            <a:r>
              <a:rPr lang="en-US" dirty="0"/>
              <a:t>Agenda</a:t>
            </a:r>
          </a:p>
        </p:txBody>
      </p:sp>
      <p:sp>
        <p:nvSpPr>
          <p:cNvPr id="3" name="Content Placeholder 2"/>
          <p:cNvSpPr>
            <a:spLocks noGrp="1"/>
          </p:cNvSpPr>
          <p:nvPr>
            <p:ph sz="quarter" idx="15"/>
          </p:nvPr>
        </p:nvSpPr>
        <p:spPr>
          <a:xfrm>
            <a:off x="457200" y="1371600"/>
            <a:ext cx="6028006" cy="4343400"/>
          </a:xfrm>
        </p:spPr>
        <p:txBody>
          <a:bodyPr>
            <a:normAutofit/>
          </a:bodyPr>
          <a:lstStyle/>
          <a:p>
            <a:r>
              <a:rPr lang="en-US" dirty="0"/>
              <a:t>Setting the stage</a:t>
            </a:r>
          </a:p>
          <a:p>
            <a:r>
              <a:rPr lang="en-US" dirty="0"/>
              <a:t>Overview of progress monitoring</a:t>
            </a:r>
          </a:p>
          <a:p>
            <a:r>
              <a:rPr lang="en-US" dirty="0"/>
              <a:t>Steps for behavior progress monitoring</a:t>
            </a:r>
          </a:p>
          <a:p>
            <a:r>
              <a:rPr lang="en-US" dirty="0"/>
              <a:t>Making instructional decisions using progress monitoring data</a:t>
            </a:r>
          </a:p>
          <a:p>
            <a:r>
              <a:rPr lang="en-US" dirty="0"/>
              <a:t>Additional resources</a:t>
            </a:r>
          </a:p>
          <a:p>
            <a:endParaRPr lang="en-US" dirty="0"/>
          </a:p>
          <a:p>
            <a:pPr lvl="2"/>
            <a:endParaRPr lang="en-US" dirty="0"/>
          </a:p>
        </p:txBody>
      </p:sp>
      <p:pic>
        <p:nvPicPr>
          <p:cNvPr id="7" name="Picture 6" descr="A checklist icon">
            <a:extLst>
              <a:ext uri="{FF2B5EF4-FFF2-40B4-BE49-F238E27FC236}">
                <a16:creationId xmlns:a16="http://schemas.microsoft.com/office/drawing/2014/main" id="{BA7185A3-6676-064C-B80B-39DF53CB4C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051" b="13051"/>
          <a:stretch/>
        </p:blipFill>
        <p:spPr>
          <a:xfrm>
            <a:off x="6485206" y="1547446"/>
            <a:ext cx="5092244" cy="3763108"/>
          </a:xfrm>
          <a:prstGeom prst="rect">
            <a:avLst/>
          </a:prstGeom>
        </p:spPr>
      </p:pic>
      <p:sp>
        <p:nvSpPr>
          <p:cNvPr id="5" name="Slide Number Placeholder 4"/>
          <p:cNvSpPr>
            <a:spLocks noGrp="1"/>
          </p:cNvSpPr>
          <p:nvPr>
            <p:ph type="sldNum" sz="quarter" idx="14"/>
          </p:nvPr>
        </p:nvSpPr>
        <p:spPr>
          <a:xfrm>
            <a:off x="11734800" y="6704112"/>
            <a:ext cx="157094" cy="153888"/>
          </a:xfrm>
        </p:spPr>
        <p:txBody>
          <a:bodyPr/>
          <a:lstStyle/>
          <a:p>
            <a:fld id="{99A20822-4A49-4D36-86E3-300BA48D3F00}" type="slidenum">
              <a:rPr lang="en-US" smtClean="0"/>
              <a:pPr/>
              <a:t>2</a:t>
            </a:fld>
            <a:endParaRPr lang="en-US" dirty="0"/>
          </a:p>
        </p:txBody>
      </p:sp>
    </p:spTree>
    <p:extLst>
      <p:ext uri="{BB962C8B-B14F-4D97-AF65-F5344CB8AC3E}">
        <p14:creationId xmlns:p14="http://schemas.microsoft.com/office/powerpoint/2010/main" val="197772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7ECE-0687-248B-C680-56167E14247A}"/>
              </a:ext>
            </a:extLst>
          </p:cNvPr>
          <p:cNvSpPr>
            <a:spLocks noGrp="1"/>
          </p:cNvSpPr>
          <p:nvPr>
            <p:ph type="title"/>
          </p:nvPr>
        </p:nvSpPr>
        <p:spPr/>
        <p:txBody>
          <a:bodyPr/>
          <a:lstStyle/>
          <a:p>
            <a:r>
              <a:rPr lang="en-US" dirty="0"/>
              <a:t>Common Tools for Progress Monitoring</a:t>
            </a:r>
          </a:p>
        </p:txBody>
      </p:sp>
      <p:graphicFrame>
        <p:nvGraphicFramePr>
          <p:cNvPr id="6" name="Table 6">
            <a:extLst>
              <a:ext uri="{FF2B5EF4-FFF2-40B4-BE49-F238E27FC236}">
                <a16:creationId xmlns:a16="http://schemas.microsoft.com/office/drawing/2014/main" id="{CF39874F-010B-22D7-3EC9-2938A4704731}"/>
              </a:ext>
            </a:extLst>
          </p:cNvPr>
          <p:cNvGraphicFramePr>
            <a:graphicFrameLocks noGrp="1"/>
          </p:cNvGraphicFramePr>
          <p:nvPr>
            <p:ph sz="quarter" idx="15"/>
            <p:extLst>
              <p:ext uri="{D42A27DB-BD31-4B8C-83A1-F6EECF244321}">
                <p14:modId xmlns:p14="http://schemas.microsoft.com/office/powerpoint/2010/main" val="7227394"/>
              </p:ext>
            </p:extLst>
          </p:nvPr>
        </p:nvGraphicFramePr>
        <p:xfrm>
          <a:off x="457200" y="1409701"/>
          <a:ext cx="11315699" cy="4404247"/>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3462308458"/>
                    </a:ext>
                  </a:extLst>
                </a:gridCol>
                <a:gridCol w="4479328">
                  <a:extLst>
                    <a:ext uri="{9D8B030D-6E8A-4147-A177-3AD203B41FA5}">
                      <a16:colId xmlns:a16="http://schemas.microsoft.com/office/drawing/2014/main" val="3769086140"/>
                    </a:ext>
                  </a:extLst>
                </a:gridCol>
                <a:gridCol w="5464771">
                  <a:extLst>
                    <a:ext uri="{9D8B030D-6E8A-4147-A177-3AD203B41FA5}">
                      <a16:colId xmlns:a16="http://schemas.microsoft.com/office/drawing/2014/main" val="2009962107"/>
                    </a:ext>
                  </a:extLst>
                </a:gridCol>
              </a:tblGrid>
              <a:tr h="442225">
                <a:tc>
                  <a:txBody>
                    <a:bodyPr/>
                    <a:lstStyle/>
                    <a:p>
                      <a:pPr algn="ctr"/>
                      <a:endParaRPr lang="en-US" sz="2200" dirty="0"/>
                    </a:p>
                  </a:txBody>
                  <a:tcPr>
                    <a:noFill/>
                  </a:tcPr>
                </a:tc>
                <a:tc>
                  <a:txBody>
                    <a:bodyPr/>
                    <a:lstStyle/>
                    <a:p>
                      <a:pPr algn="ctr"/>
                      <a:r>
                        <a:rPr lang="en-US" sz="1600" dirty="0"/>
                        <a:t>Systematic Direct Observation (SDO)</a:t>
                      </a:r>
                    </a:p>
                  </a:txBody>
                  <a:tcPr anchor="ctr"/>
                </a:tc>
                <a:tc>
                  <a:txBody>
                    <a:bodyPr/>
                    <a:lstStyle/>
                    <a:p>
                      <a:pPr algn="ctr"/>
                      <a:r>
                        <a:rPr lang="en-US" sz="1600" dirty="0"/>
                        <a:t>Direct Behavior Rating (DBR)</a:t>
                      </a:r>
                    </a:p>
                  </a:txBody>
                  <a:tcPr anchor="ctr"/>
                </a:tc>
                <a:extLst>
                  <a:ext uri="{0D108BD9-81ED-4DB2-BD59-A6C34878D82A}">
                    <a16:rowId xmlns:a16="http://schemas.microsoft.com/office/drawing/2014/main" val="2616919936"/>
                  </a:ext>
                </a:extLst>
              </a:tr>
              <a:tr h="611617">
                <a:tc>
                  <a:txBody>
                    <a:bodyPr/>
                    <a:lstStyle/>
                    <a:p>
                      <a:pPr algn="ctr">
                        <a:spcAft>
                          <a:spcPts val="600"/>
                        </a:spcAft>
                      </a:pPr>
                      <a:r>
                        <a:rPr lang="en-US" sz="1600" b="1" dirty="0"/>
                        <a:t>Definition</a:t>
                      </a:r>
                    </a:p>
                  </a:txBody>
                  <a:tcPr anchor="ctr">
                    <a:solidFill>
                      <a:schemeClr val="tx2">
                        <a:lumMod val="20000"/>
                        <a:lumOff val="80000"/>
                      </a:schemeClr>
                    </a:solidFill>
                  </a:tcPr>
                </a:tc>
                <a:tc>
                  <a:txBody>
                    <a:bodyPr/>
                    <a:lstStyle/>
                    <a:p>
                      <a:pPr algn="l">
                        <a:spcAft>
                          <a:spcPts val="600"/>
                        </a:spcAft>
                      </a:pPr>
                      <a:r>
                        <a:rPr lang="en-US" sz="1600" dirty="0"/>
                        <a:t>Observing a student and systematically observing behavior.</a:t>
                      </a:r>
                    </a:p>
                  </a:txBody>
                  <a:tcPr>
                    <a:solidFill>
                      <a:schemeClr val="tx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n-US" sz="1600" u="none" strike="noStrike" kern="1200" dirty="0">
                          <a:solidFill>
                            <a:schemeClr val="dk1"/>
                          </a:solidFill>
                          <a:effectLst/>
                          <a:latin typeface="+mn-lt"/>
                          <a:ea typeface="+mn-ea"/>
                          <a:cs typeface="+mn-cs"/>
                        </a:rPr>
                        <a:t>A brief rating of a target behavior following a specified observation period.</a:t>
                      </a:r>
                      <a:endParaRPr lang="en-US" sz="1600" dirty="0"/>
                    </a:p>
                  </a:txBody>
                  <a:tcPr>
                    <a:solidFill>
                      <a:schemeClr val="tx2">
                        <a:lumMod val="20000"/>
                        <a:lumOff val="80000"/>
                      </a:schemeClr>
                    </a:solidFill>
                  </a:tcPr>
                </a:tc>
                <a:extLst>
                  <a:ext uri="{0D108BD9-81ED-4DB2-BD59-A6C34878D82A}">
                    <a16:rowId xmlns:a16="http://schemas.microsoft.com/office/drawing/2014/main" val="820515190"/>
                  </a:ext>
                </a:extLst>
              </a:tr>
              <a:tr h="624158">
                <a:tc>
                  <a:txBody>
                    <a:bodyPr/>
                    <a:lstStyle/>
                    <a:p>
                      <a:pPr algn="ctr">
                        <a:spcAft>
                          <a:spcPts val="600"/>
                        </a:spcAft>
                      </a:pPr>
                      <a:r>
                        <a:rPr lang="en-US" sz="1600" b="1" dirty="0"/>
                        <a:t>Example</a:t>
                      </a:r>
                    </a:p>
                  </a:txBody>
                  <a:tcPr anchor="ctr">
                    <a:solidFill>
                      <a:srgbClr val="EAEAEA"/>
                    </a:solidFill>
                  </a:tcPr>
                </a:tc>
                <a:tc>
                  <a:txBody>
                    <a:bodyPr/>
                    <a:lstStyle/>
                    <a:p>
                      <a:pPr marL="0" lvl="0" indent="0">
                        <a:spcAft>
                          <a:spcPts val="600"/>
                        </a:spcAft>
                        <a:buFont typeface="+mj-lt"/>
                        <a:buNone/>
                      </a:pPr>
                      <a:r>
                        <a:rPr lang="en-US" sz="1600" u="none" strike="noStrike" kern="1200" dirty="0">
                          <a:solidFill>
                            <a:schemeClr val="dk1"/>
                          </a:solidFill>
                          <a:effectLst/>
                          <a:latin typeface="+mn-lt"/>
                          <a:ea typeface="+mn-ea"/>
                          <a:cs typeface="+mn-cs"/>
                        </a:rPr>
                        <a:t>Tallying the number of times a student raises their hand to respond during a whole group lesson.</a:t>
                      </a:r>
                    </a:p>
                  </a:txBody>
                  <a:tcPr>
                    <a:solidFill>
                      <a:srgbClr val="EAEAEA"/>
                    </a:solidFill>
                  </a:tcPr>
                </a:tc>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n-US" sz="1600" kern="1200" dirty="0">
                          <a:solidFill>
                            <a:schemeClr val="dk1"/>
                          </a:solidFill>
                          <a:effectLst/>
                          <a:latin typeface="+mn-lt"/>
                          <a:ea typeface="+mn-ea"/>
                          <a:cs typeface="+mn-cs"/>
                        </a:rPr>
                        <a:t>Marking off the percentage of time a student was engaged during a lesson. </a:t>
                      </a:r>
                      <a:endParaRPr lang="en-US" sz="1600" dirty="0"/>
                    </a:p>
                  </a:txBody>
                  <a:tcPr>
                    <a:solidFill>
                      <a:srgbClr val="EAEAEA"/>
                    </a:solidFill>
                  </a:tcPr>
                </a:tc>
                <a:extLst>
                  <a:ext uri="{0D108BD9-81ED-4DB2-BD59-A6C34878D82A}">
                    <a16:rowId xmlns:a16="http://schemas.microsoft.com/office/drawing/2014/main" val="2480632686"/>
                  </a:ext>
                </a:extLst>
              </a:tr>
              <a:tr h="1487044">
                <a:tc>
                  <a:txBody>
                    <a:bodyPr/>
                    <a:lstStyle/>
                    <a:p>
                      <a:pPr algn="ctr">
                        <a:spcAft>
                          <a:spcPts val="600"/>
                        </a:spcAft>
                      </a:pPr>
                      <a:r>
                        <a:rPr lang="en-US" sz="1600" b="1" dirty="0"/>
                        <a:t>Advantages</a:t>
                      </a:r>
                    </a:p>
                  </a:txBody>
                  <a:tcPr anchor="ctr">
                    <a:solidFill>
                      <a:schemeClr val="tx2">
                        <a:lumMod val="20000"/>
                        <a:lumOff val="80000"/>
                      </a:schemeClr>
                    </a:solidFill>
                  </a:tcPr>
                </a:tc>
                <a:tc>
                  <a:txBody>
                    <a:bodyPr/>
                    <a:lstStyle/>
                    <a:p>
                      <a:pPr marL="285750" lvl="0" indent="-285750">
                        <a:spcAft>
                          <a:spcPts val="600"/>
                        </a:spcAft>
                        <a:buFont typeface="Arial" panose="020B0604020202020204" pitchFamily="34" charset="0"/>
                        <a:buChar char="•"/>
                      </a:pPr>
                      <a:r>
                        <a:rPr lang="en-US" sz="1600" u="none" strike="noStrike" kern="1200" dirty="0">
                          <a:solidFill>
                            <a:schemeClr val="dk1"/>
                          </a:solidFill>
                          <a:effectLst/>
                          <a:latin typeface="+mn-lt"/>
                          <a:ea typeface="+mn-ea"/>
                          <a:cs typeface="+mn-cs"/>
                        </a:rPr>
                        <a:t>Aligned to the behavior being observed. </a:t>
                      </a:r>
                    </a:p>
                    <a:p>
                      <a:pPr marL="285750" lvl="0" indent="-285750">
                        <a:spcAft>
                          <a:spcPts val="600"/>
                        </a:spcAft>
                        <a:buFont typeface="Arial" panose="020B0604020202020204" pitchFamily="34" charset="0"/>
                        <a:buChar char="•"/>
                      </a:pPr>
                      <a:r>
                        <a:rPr lang="en-US" sz="1600" u="none" strike="noStrike" kern="1200" dirty="0">
                          <a:solidFill>
                            <a:schemeClr val="dk1"/>
                          </a:solidFill>
                          <a:effectLst/>
                          <a:latin typeface="+mn-lt"/>
                          <a:ea typeface="+mn-ea"/>
                          <a:cs typeface="+mn-cs"/>
                        </a:rPr>
                        <a:t>Applicable to a wide range of observable behaviors. </a:t>
                      </a:r>
                    </a:p>
                    <a:p>
                      <a:pPr marL="285750" lvl="0" indent="-285750">
                        <a:spcAft>
                          <a:spcPts val="600"/>
                        </a:spcAft>
                        <a:buFont typeface="Arial" panose="020B0604020202020204" pitchFamily="34" charset="0"/>
                        <a:buChar char="•"/>
                      </a:pPr>
                      <a:r>
                        <a:rPr lang="en-US" sz="1600" u="none" strike="noStrike" kern="1200" dirty="0">
                          <a:solidFill>
                            <a:schemeClr val="dk1"/>
                          </a:solidFill>
                          <a:effectLst/>
                          <a:latin typeface="+mn-lt"/>
                          <a:ea typeface="+mn-ea"/>
                          <a:cs typeface="+mn-cs"/>
                        </a:rPr>
                        <a:t>Measures various dimensions of behavior.</a:t>
                      </a:r>
                    </a:p>
                  </a:txBody>
                  <a:tcPr>
                    <a:solidFill>
                      <a:schemeClr val="tx2">
                        <a:lumMod val="20000"/>
                        <a:lumOff val="80000"/>
                      </a:schemeClr>
                    </a:solidFill>
                  </a:tcPr>
                </a:tc>
                <a:tc>
                  <a:txBody>
                    <a:bodyPr/>
                    <a:lstStyle/>
                    <a:p>
                      <a:pPr marL="285750" lvl="0" indent="-285750">
                        <a:spcAft>
                          <a:spcPts val="600"/>
                        </a:spcAft>
                        <a:buFont typeface="Arial" panose="020B0604020202020204" pitchFamily="34" charset="0"/>
                        <a:buChar char="•"/>
                      </a:pPr>
                      <a:r>
                        <a:rPr lang="en-US" sz="1600" u="none" strike="noStrike" kern="1200" dirty="0">
                          <a:solidFill>
                            <a:schemeClr val="dk1"/>
                          </a:solidFill>
                          <a:effectLst/>
                          <a:latin typeface="+mn-lt"/>
                          <a:ea typeface="+mn-ea"/>
                          <a:cs typeface="+mn-cs"/>
                        </a:rPr>
                        <a:t>Instrumentalize traditional rating systems so that ratings become outcome data that somebody can utilize.</a:t>
                      </a:r>
                    </a:p>
                    <a:p>
                      <a:pPr marL="285750" lvl="0" indent="-285750">
                        <a:spcAft>
                          <a:spcPts val="600"/>
                        </a:spcAft>
                        <a:buFont typeface="Arial" panose="020B0604020202020204" pitchFamily="34" charset="0"/>
                        <a:buChar char="•"/>
                      </a:pPr>
                      <a:r>
                        <a:rPr lang="en-US" sz="1600" u="none" strike="noStrike" kern="1200" dirty="0">
                          <a:solidFill>
                            <a:schemeClr val="dk1"/>
                          </a:solidFill>
                          <a:effectLst/>
                          <a:latin typeface="+mn-lt"/>
                          <a:ea typeface="+mn-ea"/>
                          <a:cs typeface="+mn-cs"/>
                        </a:rPr>
                        <a:t>Feasibly collect data multiple times enabling teachers to have many data points. </a:t>
                      </a:r>
                    </a:p>
                    <a:p>
                      <a:pPr marL="285750" lvl="0" indent="-285750">
                        <a:spcAft>
                          <a:spcPts val="600"/>
                        </a:spcAft>
                        <a:buFont typeface="Arial" panose="020B0604020202020204" pitchFamily="34" charset="0"/>
                        <a:buChar char="•"/>
                      </a:pPr>
                      <a:r>
                        <a:rPr lang="en-US" sz="1600" u="none" strike="noStrike" kern="1200" dirty="0">
                          <a:solidFill>
                            <a:schemeClr val="dk1"/>
                          </a:solidFill>
                          <a:effectLst/>
                          <a:latin typeface="+mn-lt"/>
                          <a:ea typeface="+mn-ea"/>
                          <a:cs typeface="+mn-cs"/>
                        </a:rPr>
                        <a:t>Valid, reliable, and feasible.</a:t>
                      </a:r>
                      <a:endParaRPr lang="en-US" sz="1600" kern="1200" dirty="0">
                        <a:solidFill>
                          <a:schemeClr val="dk1"/>
                        </a:solidFill>
                        <a:effectLst/>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2613835502"/>
                  </a:ext>
                </a:extLst>
              </a:tr>
              <a:tr h="1239203">
                <a:tc>
                  <a:txBody>
                    <a:bodyPr/>
                    <a:lstStyle/>
                    <a:p>
                      <a:pPr algn="ctr">
                        <a:spcAft>
                          <a:spcPts val="600"/>
                        </a:spcAft>
                      </a:pPr>
                      <a:r>
                        <a:rPr lang="en-US" sz="1600" b="1" dirty="0"/>
                        <a:t>Challenges</a:t>
                      </a:r>
                    </a:p>
                  </a:txBody>
                  <a:tcPr anchor="ctr">
                    <a:solidFill>
                      <a:srgbClr val="EAEAEA"/>
                    </a:solidFill>
                  </a:tcPr>
                </a:tc>
                <a:tc>
                  <a:txBody>
                    <a:bodyPr/>
                    <a:lstStyle/>
                    <a:p>
                      <a:pPr marL="285750" lvl="0" indent="-285750">
                        <a:spcAft>
                          <a:spcPts val="600"/>
                        </a:spcAft>
                        <a:buFont typeface="Arial" panose="020B0604020202020204" pitchFamily="34" charset="0"/>
                        <a:buChar char="•"/>
                      </a:pPr>
                      <a:r>
                        <a:rPr lang="en-US" sz="1600" u="none" strike="noStrike" kern="1200" dirty="0">
                          <a:solidFill>
                            <a:schemeClr val="dk1"/>
                          </a:solidFill>
                          <a:effectLst/>
                          <a:latin typeface="+mn-lt"/>
                          <a:ea typeface="+mn-ea"/>
                          <a:cs typeface="+mn-cs"/>
                        </a:rPr>
                        <a:t>Time intensive.</a:t>
                      </a:r>
                    </a:p>
                    <a:p>
                      <a:pPr marL="285750" lvl="0" indent="-285750">
                        <a:spcAft>
                          <a:spcPts val="600"/>
                        </a:spcAft>
                        <a:buFont typeface="Arial" panose="020B0604020202020204" pitchFamily="34" charset="0"/>
                        <a:buChar char="•"/>
                      </a:pPr>
                      <a:r>
                        <a:rPr lang="en-US" sz="1600" u="none" strike="noStrike" kern="1200" dirty="0">
                          <a:solidFill>
                            <a:schemeClr val="dk1"/>
                          </a:solidFill>
                          <a:effectLst/>
                          <a:latin typeface="+mn-lt"/>
                          <a:ea typeface="+mn-ea"/>
                          <a:cs typeface="+mn-cs"/>
                        </a:rPr>
                        <a:t>Requires a trained observer.</a:t>
                      </a:r>
                    </a:p>
                    <a:p>
                      <a:pPr marL="285750" lvl="0" indent="-285750">
                        <a:spcAft>
                          <a:spcPts val="600"/>
                        </a:spcAft>
                        <a:buFont typeface="Arial" panose="020B0604020202020204" pitchFamily="34" charset="0"/>
                        <a:buChar char="•"/>
                      </a:pPr>
                      <a:r>
                        <a:rPr lang="en-US" sz="1600" u="none" strike="noStrike" kern="1200" dirty="0">
                          <a:solidFill>
                            <a:schemeClr val="dk1"/>
                          </a:solidFill>
                          <a:effectLst/>
                          <a:latin typeface="+mn-lt"/>
                          <a:ea typeface="+mn-ea"/>
                          <a:cs typeface="+mn-cs"/>
                        </a:rPr>
                        <a:t>Can be difficult to implement if observer must perform other duties at same time.</a:t>
                      </a:r>
                    </a:p>
                  </a:txBody>
                  <a:tcPr>
                    <a:solidFill>
                      <a:srgbClr val="EAEAEA"/>
                    </a:solidFill>
                  </a:tcPr>
                </a:tc>
                <a:tc>
                  <a:txBody>
                    <a:bodyPr/>
                    <a:lstStyle/>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u="none" strike="noStrike" kern="1200" dirty="0">
                          <a:solidFill>
                            <a:schemeClr val="dk1"/>
                          </a:solidFill>
                          <a:effectLst/>
                          <a:latin typeface="+mn-lt"/>
                          <a:ea typeface="+mn-ea"/>
                          <a:cs typeface="+mn-cs"/>
                        </a:rPr>
                        <a:t>May not provide granular level of data needed to see changes in student behavior over time. </a:t>
                      </a:r>
                    </a:p>
                    <a:p>
                      <a:pPr algn="ctr">
                        <a:spcAft>
                          <a:spcPts val="600"/>
                        </a:spcAft>
                      </a:pPr>
                      <a:endParaRPr lang="en-US" sz="1600" dirty="0"/>
                    </a:p>
                  </a:txBody>
                  <a:tcPr>
                    <a:solidFill>
                      <a:srgbClr val="EAEAEA"/>
                    </a:solidFill>
                  </a:tcPr>
                </a:tc>
                <a:extLst>
                  <a:ext uri="{0D108BD9-81ED-4DB2-BD59-A6C34878D82A}">
                    <a16:rowId xmlns:a16="http://schemas.microsoft.com/office/drawing/2014/main" val="3328977359"/>
                  </a:ext>
                </a:extLst>
              </a:tr>
            </a:tbl>
          </a:graphicData>
        </a:graphic>
      </p:graphicFrame>
      <p:sp>
        <p:nvSpPr>
          <p:cNvPr id="5" name="Slide Number Placeholder 4">
            <a:extLst>
              <a:ext uri="{FF2B5EF4-FFF2-40B4-BE49-F238E27FC236}">
                <a16:creationId xmlns:a16="http://schemas.microsoft.com/office/drawing/2014/main" id="{613D0A85-E2CF-A708-CB27-485F0D4BD56B}"/>
              </a:ext>
            </a:extLst>
          </p:cNvPr>
          <p:cNvSpPr>
            <a:spLocks noGrp="1"/>
          </p:cNvSpPr>
          <p:nvPr>
            <p:ph type="sldNum" sz="quarter" idx="14"/>
          </p:nvPr>
        </p:nvSpPr>
        <p:spPr/>
        <p:txBody>
          <a:bodyPr/>
          <a:lstStyle/>
          <a:p>
            <a:fld id="{99A20822-4A49-4D36-86E3-300BA48D3F00}" type="slidenum">
              <a:rPr lang="en-US" smtClean="0"/>
              <a:pPr/>
              <a:t>20</a:t>
            </a:fld>
            <a:endParaRPr lang="en-US" dirty="0"/>
          </a:p>
        </p:txBody>
      </p:sp>
    </p:spTree>
    <p:extLst>
      <p:ext uri="{BB962C8B-B14F-4D97-AF65-F5344CB8AC3E}">
        <p14:creationId xmlns:p14="http://schemas.microsoft.com/office/powerpoint/2010/main" val="209782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4047-397C-667E-97DD-AC03E90B1C71}"/>
              </a:ext>
            </a:extLst>
          </p:cNvPr>
          <p:cNvSpPr>
            <a:spLocks noGrp="1"/>
          </p:cNvSpPr>
          <p:nvPr>
            <p:ph type="title"/>
          </p:nvPr>
        </p:nvSpPr>
        <p:spPr>
          <a:xfrm>
            <a:off x="457200" y="0"/>
            <a:ext cx="11274552" cy="1280160"/>
          </a:xfrm>
        </p:spPr>
        <p:txBody>
          <a:bodyPr anchor="ctr">
            <a:normAutofit/>
          </a:bodyPr>
          <a:lstStyle/>
          <a:p>
            <a:r>
              <a:rPr lang="en-US" dirty="0"/>
              <a:t>In the Chat:</a:t>
            </a:r>
            <a:r>
              <a:rPr lang="en-US" sz="800" dirty="0">
                <a:solidFill>
                  <a:schemeClr val="bg1"/>
                </a:solidFill>
              </a:rPr>
              <a:t> 2</a:t>
            </a:r>
          </a:p>
        </p:txBody>
      </p:sp>
      <p:sp>
        <p:nvSpPr>
          <p:cNvPr id="3" name="Content Placeholder 2">
            <a:extLst>
              <a:ext uri="{FF2B5EF4-FFF2-40B4-BE49-F238E27FC236}">
                <a16:creationId xmlns:a16="http://schemas.microsoft.com/office/drawing/2014/main" id="{22E54B8E-06F4-541D-4743-F7178396285B}"/>
              </a:ext>
            </a:extLst>
          </p:cNvPr>
          <p:cNvSpPr>
            <a:spLocks noGrp="1"/>
          </p:cNvSpPr>
          <p:nvPr>
            <p:ph sz="quarter" idx="18"/>
          </p:nvPr>
        </p:nvSpPr>
        <p:spPr>
          <a:xfrm>
            <a:off x="457200" y="1371600"/>
            <a:ext cx="5568696" cy="4343400"/>
          </a:xfrm>
        </p:spPr>
        <p:txBody>
          <a:bodyPr anchor="ctr">
            <a:normAutofit/>
          </a:bodyPr>
          <a:lstStyle/>
          <a:p>
            <a:r>
              <a:rPr lang="en-US" dirty="0"/>
              <a:t>Have you ever used systematic direct observation or DBR for progress monitoring?</a:t>
            </a:r>
          </a:p>
          <a:p>
            <a:r>
              <a:rPr lang="en-US" dirty="0"/>
              <a:t>If not, which tools have you used for progress monitoring?</a:t>
            </a:r>
          </a:p>
        </p:txBody>
      </p:sp>
      <p:pic>
        <p:nvPicPr>
          <p:cNvPr id="9" name="Content Placeholder 8" descr="Chat bubble icon">
            <a:extLst>
              <a:ext uri="{FF2B5EF4-FFF2-40B4-BE49-F238E27FC236}">
                <a16:creationId xmlns:a16="http://schemas.microsoft.com/office/drawing/2014/main" id="{FA8D7E4B-61F7-069A-147B-F3ABCBBEB1A4}"/>
              </a:ext>
            </a:extLst>
          </p:cNvPr>
          <p:cNvPicPr>
            <a:picLocks noGrp="1" noChangeAspect="1"/>
          </p:cNvPicPr>
          <p:nvPr>
            <p:ph sz="quarter" idx="19"/>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1799" y="1696452"/>
            <a:ext cx="4343400" cy="4343400"/>
          </a:xfrm>
        </p:spPr>
      </p:pic>
      <p:sp>
        <p:nvSpPr>
          <p:cNvPr id="5" name="Slide Number Placeholder 4">
            <a:extLst>
              <a:ext uri="{FF2B5EF4-FFF2-40B4-BE49-F238E27FC236}">
                <a16:creationId xmlns:a16="http://schemas.microsoft.com/office/drawing/2014/main" id="{F27F669F-E277-7338-8B46-8199CBADA5AD}"/>
              </a:ext>
            </a:extLst>
          </p:cNvPr>
          <p:cNvSpPr>
            <a:spLocks noGrp="1"/>
          </p:cNvSpPr>
          <p:nvPr>
            <p:ph type="sldNum" sz="quarter" idx="20"/>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21</a:t>
            </a:fld>
            <a:endParaRPr lang="en-US" dirty="0"/>
          </a:p>
        </p:txBody>
      </p:sp>
    </p:spTree>
    <p:extLst>
      <p:ext uri="{BB962C8B-B14F-4D97-AF65-F5344CB8AC3E}">
        <p14:creationId xmlns:p14="http://schemas.microsoft.com/office/powerpoint/2010/main" val="4034766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3415-5466-EB52-87B8-9ACC46A15E96}"/>
              </a:ext>
            </a:extLst>
          </p:cNvPr>
          <p:cNvSpPr>
            <a:spLocks noGrp="1"/>
          </p:cNvSpPr>
          <p:nvPr>
            <p:ph type="title"/>
          </p:nvPr>
        </p:nvSpPr>
        <p:spPr/>
        <p:txBody>
          <a:bodyPr/>
          <a:lstStyle/>
          <a:p>
            <a:r>
              <a:rPr lang="en-US" dirty="0"/>
              <a:t>Let’s Explore DBR Further</a:t>
            </a:r>
          </a:p>
        </p:txBody>
      </p:sp>
      <p:pic>
        <p:nvPicPr>
          <p:cNvPr id="7" name="Content Placeholder 6" descr="A DBR Rating Scale ranging from Never/0% to Always/100%. The scale includes spaces to fill in the student name, target behavior, and definition of behavior">
            <a:extLst>
              <a:ext uri="{FF2B5EF4-FFF2-40B4-BE49-F238E27FC236}">
                <a16:creationId xmlns:a16="http://schemas.microsoft.com/office/drawing/2014/main" id="{0C48361C-EC00-D36E-69B7-7FE2CD376898}"/>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rcRect/>
          <a:stretch/>
        </p:blipFill>
        <p:spPr>
          <a:xfrm>
            <a:off x="457200" y="1852850"/>
            <a:ext cx="11276013" cy="3380899"/>
          </a:xfrm>
          <a:prstGeom prst="rect">
            <a:avLst/>
          </a:prstGeom>
          <a:ln w="88900" cap="sq" cmpd="thickThin">
            <a:solidFill>
              <a:srgbClr val="000000"/>
            </a:solidFill>
            <a:prstDash val="solid"/>
            <a:miter lim="800000"/>
          </a:ln>
          <a:effectLst>
            <a:innerShdw blurRad="76200">
              <a:srgbClr val="000000"/>
            </a:innerShdw>
          </a:effectLst>
        </p:spPr>
      </p:pic>
      <p:sp>
        <p:nvSpPr>
          <p:cNvPr id="4" name="Text Placeholder 3">
            <a:extLst>
              <a:ext uri="{FF2B5EF4-FFF2-40B4-BE49-F238E27FC236}">
                <a16:creationId xmlns:a16="http://schemas.microsoft.com/office/drawing/2014/main" id="{2CCD6A83-A089-9EAB-96FF-9D4DD612E28F}"/>
              </a:ext>
            </a:extLst>
          </p:cNvPr>
          <p:cNvSpPr>
            <a:spLocks noGrp="1"/>
          </p:cNvSpPr>
          <p:nvPr>
            <p:ph type="body" sz="quarter" idx="13"/>
          </p:nvPr>
        </p:nvSpPr>
        <p:spPr/>
        <p:txBody>
          <a:bodyPr/>
          <a:lstStyle/>
          <a:p>
            <a:r>
              <a:rPr lang="en-US" dirty="0"/>
              <a:t>Adapted from DBR here: </a:t>
            </a:r>
            <a:r>
              <a:rPr lang="en-US" dirty="0">
                <a:hlinkClick r:id="rId3"/>
              </a:rPr>
              <a:t>https://dbr.education.uconn.edu/</a:t>
            </a:r>
            <a:r>
              <a:rPr lang="en-US" dirty="0"/>
              <a:t> </a:t>
            </a:r>
          </a:p>
        </p:txBody>
      </p:sp>
      <p:sp>
        <p:nvSpPr>
          <p:cNvPr id="5" name="Slide Number Placeholder 4">
            <a:extLst>
              <a:ext uri="{FF2B5EF4-FFF2-40B4-BE49-F238E27FC236}">
                <a16:creationId xmlns:a16="http://schemas.microsoft.com/office/drawing/2014/main" id="{F9997609-D82C-A6B8-D129-9D9C67B5EE84}"/>
              </a:ext>
            </a:extLst>
          </p:cNvPr>
          <p:cNvSpPr>
            <a:spLocks noGrp="1"/>
          </p:cNvSpPr>
          <p:nvPr>
            <p:ph type="sldNum" sz="quarter" idx="18"/>
          </p:nvPr>
        </p:nvSpPr>
        <p:spPr/>
        <p:txBody>
          <a:bodyPr/>
          <a:lstStyle/>
          <a:p>
            <a:fld id="{99A20822-4A49-4D36-86E3-300BA48D3F00}" type="slidenum">
              <a:rPr lang="en-US" smtClean="0"/>
              <a:pPr/>
              <a:t>22</a:t>
            </a:fld>
            <a:endParaRPr lang="en-US" dirty="0"/>
          </a:p>
        </p:txBody>
      </p:sp>
    </p:spTree>
    <p:extLst>
      <p:ext uri="{BB962C8B-B14F-4D97-AF65-F5344CB8AC3E}">
        <p14:creationId xmlns:p14="http://schemas.microsoft.com/office/powerpoint/2010/main" val="410382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3415-5466-EB52-87B8-9ACC46A15E96}"/>
              </a:ext>
            </a:extLst>
          </p:cNvPr>
          <p:cNvSpPr>
            <a:spLocks noGrp="1"/>
          </p:cNvSpPr>
          <p:nvPr>
            <p:ph type="title"/>
          </p:nvPr>
        </p:nvSpPr>
        <p:spPr/>
        <p:txBody>
          <a:bodyPr/>
          <a:lstStyle/>
          <a:p>
            <a:r>
              <a:rPr lang="en-US" dirty="0"/>
              <a:t>Align DBR to Target Behavior</a:t>
            </a:r>
          </a:p>
        </p:txBody>
      </p:sp>
      <p:pic>
        <p:nvPicPr>
          <p:cNvPr id="7" name="Content Placeholder 6" descr="A DBR Rating Scale ranging from Never/0% to Always/100%. The scale includes spaces to fill in the student name, target behavior, and definition of behavior">
            <a:extLst>
              <a:ext uri="{FF2B5EF4-FFF2-40B4-BE49-F238E27FC236}">
                <a16:creationId xmlns:a16="http://schemas.microsoft.com/office/drawing/2014/main" id="{0C48361C-EC00-D36E-69B7-7FE2CD376898}"/>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rcRect/>
          <a:stretch/>
        </p:blipFill>
        <p:spPr>
          <a:xfrm>
            <a:off x="457200" y="1852850"/>
            <a:ext cx="11276013" cy="3380899"/>
          </a:xfrm>
          <a:prstGeom prst="rect">
            <a:avLst/>
          </a:prstGeom>
          <a:ln w="88900" cap="sq" cmpd="thickThin">
            <a:solidFill>
              <a:srgbClr val="000000"/>
            </a:solidFill>
            <a:prstDash val="solid"/>
            <a:miter lim="800000"/>
          </a:ln>
          <a:effectLst>
            <a:innerShdw blurRad="76200">
              <a:srgbClr val="000000"/>
            </a:innerShdw>
          </a:effectLst>
        </p:spPr>
      </p:pic>
      <p:cxnSp>
        <p:nvCxnSpPr>
          <p:cNvPr id="6" name="Straight Arrow Connector 5" descr="Arrow pointing to the &quot;Target Behavior&quot; space on the DBR rating scale">
            <a:extLst>
              <a:ext uri="{FF2B5EF4-FFF2-40B4-BE49-F238E27FC236}">
                <a16:creationId xmlns:a16="http://schemas.microsoft.com/office/drawing/2014/main" id="{90381E1B-641B-08BB-0E7D-5C851302F7E4}"/>
              </a:ext>
            </a:extLst>
          </p:cNvPr>
          <p:cNvCxnSpPr>
            <a:cxnSpLocks/>
          </p:cNvCxnSpPr>
          <p:nvPr/>
        </p:nvCxnSpPr>
        <p:spPr>
          <a:xfrm flipH="1">
            <a:off x="2213810" y="2490537"/>
            <a:ext cx="129941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D64208D-F74A-09B7-82B8-3ECA2350C351}"/>
              </a:ext>
            </a:extLst>
          </p:cNvPr>
          <p:cNvSpPr txBox="1"/>
          <p:nvPr/>
        </p:nvSpPr>
        <p:spPr>
          <a:xfrm>
            <a:off x="3663614" y="2286000"/>
            <a:ext cx="3212431" cy="923330"/>
          </a:xfrm>
          <a:prstGeom prst="rect">
            <a:avLst/>
          </a:prstGeom>
          <a:noFill/>
        </p:spPr>
        <p:txBody>
          <a:bodyPr wrap="square" rtlCol="0">
            <a:spAutoFit/>
          </a:bodyPr>
          <a:lstStyle/>
          <a:p>
            <a:r>
              <a:rPr lang="en-US" b="1" i="1" dirty="0">
                <a:solidFill>
                  <a:schemeClr val="accent1"/>
                </a:solidFill>
              </a:rPr>
              <a:t>Align DBR to match target behavior and definition for individual students.</a:t>
            </a:r>
          </a:p>
        </p:txBody>
      </p:sp>
      <p:sp>
        <p:nvSpPr>
          <p:cNvPr id="4" name="Text Placeholder 3">
            <a:extLst>
              <a:ext uri="{FF2B5EF4-FFF2-40B4-BE49-F238E27FC236}">
                <a16:creationId xmlns:a16="http://schemas.microsoft.com/office/drawing/2014/main" id="{2CCD6A83-A089-9EAB-96FF-9D4DD612E28F}"/>
              </a:ext>
            </a:extLst>
          </p:cNvPr>
          <p:cNvSpPr>
            <a:spLocks noGrp="1"/>
          </p:cNvSpPr>
          <p:nvPr>
            <p:ph type="body" sz="quarter" idx="13"/>
          </p:nvPr>
        </p:nvSpPr>
        <p:spPr/>
        <p:txBody>
          <a:bodyPr/>
          <a:lstStyle/>
          <a:p>
            <a:r>
              <a:rPr lang="en-US" dirty="0"/>
              <a:t>Adapted from DBR  here: </a:t>
            </a:r>
            <a:r>
              <a:rPr lang="en-US" dirty="0">
                <a:hlinkClick r:id="rId3"/>
              </a:rPr>
              <a:t>https://dbr.education.uconn.edu/</a:t>
            </a:r>
            <a:r>
              <a:rPr lang="en-US" dirty="0"/>
              <a:t> </a:t>
            </a:r>
          </a:p>
        </p:txBody>
      </p:sp>
      <p:sp>
        <p:nvSpPr>
          <p:cNvPr id="5" name="Slide Number Placeholder 4">
            <a:extLst>
              <a:ext uri="{FF2B5EF4-FFF2-40B4-BE49-F238E27FC236}">
                <a16:creationId xmlns:a16="http://schemas.microsoft.com/office/drawing/2014/main" id="{F9997609-D82C-A6B8-D129-9D9C67B5EE84}"/>
              </a:ext>
            </a:extLst>
          </p:cNvPr>
          <p:cNvSpPr>
            <a:spLocks noGrp="1"/>
          </p:cNvSpPr>
          <p:nvPr>
            <p:ph type="sldNum" sz="quarter" idx="18"/>
          </p:nvPr>
        </p:nvSpPr>
        <p:spPr/>
        <p:txBody>
          <a:bodyPr/>
          <a:lstStyle/>
          <a:p>
            <a:fld id="{99A20822-4A49-4D36-86E3-300BA48D3F00}" type="slidenum">
              <a:rPr lang="en-US" smtClean="0"/>
              <a:pPr/>
              <a:t>23</a:t>
            </a:fld>
            <a:endParaRPr lang="en-US" dirty="0"/>
          </a:p>
        </p:txBody>
      </p:sp>
    </p:spTree>
    <p:extLst>
      <p:ext uri="{BB962C8B-B14F-4D97-AF65-F5344CB8AC3E}">
        <p14:creationId xmlns:p14="http://schemas.microsoft.com/office/powerpoint/2010/main" val="672850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A1BA-CF3D-F008-5007-27F36A1A83F1}"/>
              </a:ext>
            </a:extLst>
          </p:cNvPr>
          <p:cNvSpPr>
            <a:spLocks noGrp="1"/>
          </p:cNvSpPr>
          <p:nvPr>
            <p:ph type="title"/>
          </p:nvPr>
        </p:nvSpPr>
        <p:spPr/>
        <p:txBody>
          <a:bodyPr/>
          <a:lstStyle/>
          <a:p>
            <a:r>
              <a:rPr lang="en-US" dirty="0"/>
              <a:t>Case Study: Tool Selection</a:t>
            </a:r>
          </a:p>
        </p:txBody>
      </p:sp>
      <p:sp>
        <p:nvSpPr>
          <p:cNvPr id="3" name="Content Placeholder 2">
            <a:extLst>
              <a:ext uri="{FF2B5EF4-FFF2-40B4-BE49-F238E27FC236}">
                <a16:creationId xmlns:a16="http://schemas.microsoft.com/office/drawing/2014/main" id="{DA0C4ED0-ED08-8EEC-0B88-E285AB7FEAE7}"/>
              </a:ext>
            </a:extLst>
          </p:cNvPr>
          <p:cNvSpPr>
            <a:spLocks noGrp="1"/>
          </p:cNvSpPr>
          <p:nvPr>
            <p:ph sz="quarter" idx="14"/>
          </p:nvPr>
        </p:nvSpPr>
        <p:spPr/>
        <p:txBody>
          <a:bodyPr/>
          <a:lstStyle/>
          <a:p>
            <a:pPr lvl="1"/>
            <a:r>
              <a:rPr lang="en-US" b="1" dirty="0"/>
              <a:t>Tool Selected = DBR</a:t>
            </a:r>
          </a:p>
          <a:p>
            <a:pPr lvl="2"/>
            <a:r>
              <a:rPr lang="en-US" i="1" dirty="0"/>
              <a:t>DBR allows Mr. Kim to easily collect data on Eduardo’s behavior while teaching. </a:t>
            </a:r>
          </a:p>
          <a:p>
            <a:pPr lvl="2"/>
            <a:r>
              <a:rPr lang="en-US" i="1" dirty="0"/>
              <a:t>Eduardo’s check-in check-out system also targets on-task behavior, showing high alignment between PM and intervention. </a:t>
            </a:r>
            <a:endParaRPr lang="en-US" dirty="0"/>
          </a:p>
          <a:p>
            <a:pPr lvl="2"/>
            <a:r>
              <a:rPr lang="en-US" i="1" dirty="0"/>
              <a:t>DBR has rating scale that can measure percentage of time on task during math class. </a:t>
            </a:r>
          </a:p>
        </p:txBody>
      </p:sp>
      <p:sp>
        <p:nvSpPr>
          <p:cNvPr id="5" name="Slide Number Placeholder 4">
            <a:extLst>
              <a:ext uri="{FF2B5EF4-FFF2-40B4-BE49-F238E27FC236}">
                <a16:creationId xmlns:a16="http://schemas.microsoft.com/office/drawing/2014/main" id="{7F147A0E-98B6-E973-8E42-29AAA58B86DC}"/>
              </a:ext>
            </a:extLst>
          </p:cNvPr>
          <p:cNvSpPr>
            <a:spLocks noGrp="1"/>
          </p:cNvSpPr>
          <p:nvPr>
            <p:ph type="sldNum" sz="quarter" idx="12"/>
          </p:nvPr>
        </p:nvSpPr>
        <p:spPr/>
        <p:txBody>
          <a:bodyPr/>
          <a:lstStyle/>
          <a:p>
            <a:fld id="{99A20822-4A49-4D36-86E3-300BA48D3F00}" type="slidenum">
              <a:rPr lang="en-US" smtClean="0"/>
              <a:t>24</a:t>
            </a:fld>
            <a:endParaRPr lang="en-US" dirty="0"/>
          </a:p>
        </p:txBody>
      </p:sp>
      <p:pic>
        <p:nvPicPr>
          <p:cNvPr id="6" name="Graphic 5">
            <a:extLst>
              <a:ext uri="{FF2B5EF4-FFF2-40B4-BE49-F238E27FC236}">
                <a16:creationId xmlns:a16="http://schemas.microsoft.com/office/drawing/2014/main" id="{218ED18E-319A-2482-499D-81CCD35A08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 cy="914400"/>
          </a:xfrm>
          <a:prstGeom prst="rect">
            <a:avLst/>
          </a:prstGeom>
        </p:spPr>
      </p:pic>
    </p:spTree>
    <p:extLst>
      <p:ext uri="{BB962C8B-B14F-4D97-AF65-F5344CB8AC3E}">
        <p14:creationId xmlns:p14="http://schemas.microsoft.com/office/powerpoint/2010/main" val="4215918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A1BA-CF3D-F008-5007-27F36A1A83F1}"/>
              </a:ext>
            </a:extLst>
          </p:cNvPr>
          <p:cNvSpPr>
            <a:spLocks noGrp="1"/>
          </p:cNvSpPr>
          <p:nvPr>
            <p:ph type="title"/>
          </p:nvPr>
        </p:nvSpPr>
        <p:spPr/>
        <p:txBody>
          <a:bodyPr/>
          <a:lstStyle/>
          <a:p>
            <a:r>
              <a:rPr lang="en-US" dirty="0"/>
              <a:t>Case Study: Tool Alignment</a:t>
            </a:r>
          </a:p>
        </p:txBody>
      </p:sp>
      <p:pic>
        <p:nvPicPr>
          <p:cNvPr id="6" name="Graphic 5">
            <a:extLst>
              <a:ext uri="{FF2B5EF4-FFF2-40B4-BE49-F238E27FC236}">
                <a16:creationId xmlns:a16="http://schemas.microsoft.com/office/drawing/2014/main" id="{218ED18E-319A-2482-499D-81CCD35A08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 cy="914400"/>
          </a:xfrm>
          <a:prstGeom prst="rect">
            <a:avLst/>
          </a:prstGeom>
        </p:spPr>
      </p:pic>
      <p:sp>
        <p:nvSpPr>
          <p:cNvPr id="10" name="TextBox 9">
            <a:extLst>
              <a:ext uri="{FF2B5EF4-FFF2-40B4-BE49-F238E27FC236}">
                <a16:creationId xmlns:a16="http://schemas.microsoft.com/office/drawing/2014/main" id="{F3DA9839-B312-EF68-55DC-80B2F8F06B35}"/>
              </a:ext>
            </a:extLst>
          </p:cNvPr>
          <p:cNvSpPr txBox="1"/>
          <p:nvPr/>
        </p:nvSpPr>
        <p:spPr>
          <a:xfrm>
            <a:off x="132346" y="3030223"/>
            <a:ext cx="2550695" cy="1200329"/>
          </a:xfrm>
          <a:prstGeom prst="rect">
            <a:avLst/>
          </a:prstGeom>
          <a:noFill/>
        </p:spPr>
        <p:txBody>
          <a:bodyPr wrap="square" rtlCol="0">
            <a:spAutoFit/>
          </a:bodyPr>
          <a:lstStyle/>
          <a:p>
            <a:r>
              <a:rPr lang="en-US" b="1" i="1" dirty="0">
                <a:solidFill>
                  <a:schemeClr val="accent1"/>
                </a:solidFill>
              </a:rPr>
              <a:t>Mr. Kim aligned DBR rating scale to show Eduardo’s target behavior. </a:t>
            </a:r>
          </a:p>
        </p:txBody>
      </p:sp>
      <p:cxnSp>
        <p:nvCxnSpPr>
          <p:cNvPr id="9" name="Straight Arrow Connector 8" descr="Arrow pointing to the Target behavior and Definition on the DBR Rating Scale">
            <a:extLst>
              <a:ext uri="{FF2B5EF4-FFF2-40B4-BE49-F238E27FC236}">
                <a16:creationId xmlns:a16="http://schemas.microsoft.com/office/drawing/2014/main" id="{FBC52809-93C4-FB23-4C2E-7CC447CBE536}"/>
              </a:ext>
            </a:extLst>
          </p:cNvPr>
          <p:cNvCxnSpPr>
            <a:cxnSpLocks/>
          </p:cNvCxnSpPr>
          <p:nvPr/>
        </p:nvCxnSpPr>
        <p:spPr>
          <a:xfrm flipV="1">
            <a:off x="1431756" y="2556835"/>
            <a:ext cx="1251285" cy="3970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filled-in DBR rating scale, with Eduardo's name, On Task Behavior as the target behavior, and a definition and examples of what this behavior would look like.">
            <a:extLst>
              <a:ext uri="{FF2B5EF4-FFF2-40B4-BE49-F238E27FC236}">
                <a16:creationId xmlns:a16="http://schemas.microsoft.com/office/drawing/2014/main" id="{5C348574-6E0D-F797-AB4B-0753A86233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3041" y="1764054"/>
            <a:ext cx="8926791" cy="3329892"/>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7F147A0E-98B6-E973-8E42-29AAA58B86DC}"/>
              </a:ext>
            </a:extLst>
          </p:cNvPr>
          <p:cNvSpPr>
            <a:spLocks noGrp="1"/>
          </p:cNvSpPr>
          <p:nvPr>
            <p:ph type="sldNum" sz="quarter" idx="12"/>
          </p:nvPr>
        </p:nvSpPr>
        <p:spPr/>
        <p:txBody>
          <a:bodyPr/>
          <a:lstStyle/>
          <a:p>
            <a:fld id="{99A20822-4A49-4D36-86E3-300BA48D3F00}" type="slidenum">
              <a:rPr lang="en-US" smtClean="0"/>
              <a:t>25</a:t>
            </a:fld>
            <a:endParaRPr lang="en-US" dirty="0"/>
          </a:p>
        </p:txBody>
      </p:sp>
    </p:spTree>
    <p:extLst>
      <p:ext uri="{BB962C8B-B14F-4D97-AF65-F5344CB8AC3E}">
        <p14:creationId xmlns:p14="http://schemas.microsoft.com/office/powerpoint/2010/main" val="3282536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1D576B-8C52-F8CD-A80A-E9236CC5FE92}"/>
              </a:ext>
            </a:extLst>
          </p:cNvPr>
          <p:cNvSpPr>
            <a:spLocks noGrp="1"/>
          </p:cNvSpPr>
          <p:nvPr>
            <p:ph type="title"/>
          </p:nvPr>
        </p:nvSpPr>
        <p:spPr/>
        <p:txBody>
          <a:bodyPr/>
          <a:lstStyle/>
          <a:p>
            <a:r>
              <a:rPr lang="en-US" dirty="0"/>
              <a:t>Step 3: Create a Progress Monitoring Plan</a:t>
            </a:r>
          </a:p>
        </p:txBody>
      </p:sp>
      <p:pic>
        <p:nvPicPr>
          <p:cNvPr id="13" name="Graphic 12" descr="Pencil icon">
            <a:extLst>
              <a:ext uri="{FF2B5EF4-FFF2-40B4-BE49-F238E27FC236}">
                <a16:creationId xmlns:a16="http://schemas.microsoft.com/office/drawing/2014/main" id="{01088DBE-B378-5F2E-2774-4AAC6016E1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195416">
            <a:off x="2534377" y="606265"/>
            <a:ext cx="2747963" cy="2747963"/>
          </a:xfrm>
          <a:prstGeom prst="rect">
            <a:avLst/>
          </a:prstGeom>
        </p:spPr>
      </p:pic>
      <p:pic>
        <p:nvPicPr>
          <p:cNvPr id="11" name="Graphic 10" descr="Clipboard outline">
            <a:extLst>
              <a:ext uri="{FF2B5EF4-FFF2-40B4-BE49-F238E27FC236}">
                <a16:creationId xmlns:a16="http://schemas.microsoft.com/office/drawing/2014/main" id="{04839F7C-523D-83B9-471A-E5BA28B909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08827" y="700087"/>
            <a:ext cx="7172821" cy="6004025"/>
          </a:xfrm>
          <a:prstGeom prst="rect">
            <a:avLst/>
          </a:prstGeom>
        </p:spPr>
      </p:pic>
      <p:sp>
        <p:nvSpPr>
          <p:cNvPr id="9" name="Content Placeholder 8">
            <a:extLst>
              <a:ext uri="{FF2B5EF4-FFF2-40B4-BE49-F238E27FC236}">
                <a16:creationId xmlns:a16="http://schemas.microsoft.com/office/drawing/2014/main" id="{372D2364-A346-8895-95BA-B3C89D8AC48B}"/>
              </a:ext>
            </a:extLst>
          </p:cNvPr>
          <p:cNvSpPr>
            <a:spLocks noGrp="1"/>
          </p:cNvSpPr>
          <p:nvPr>
            <p:ph sz="quarter" idx="15"/>
          </p:nvPr>
        </p:nvSpPr>
        <p:spPr>
          <a:xfrm>
            <a:off x="3880675" y="2391001"/>
            <a:ext cx="4306064" cy="4343400"/>
          </a:xfrm>
        </p:spPr>
        <p:txBody>
          <a:bodyPr vert="horz" lIns="0" tIns="0" rIns="0" bIns="0" rtlCol="0" anchor="t">
            <a:normAutofit/>
          </a:bodyPr>
          <a:lstStyle/>
          <a:p>
            <a:pPr lvl="1">
              <a:buFont typeface="Wingdings" pitchFamily="2" charset="2"/>
              <a:buChar char="Ø"/>
            </a:pPr>
            <a:r>
              <a:rPr lang="en-US" dirty="0"/>
              <a:t>Determine frequency of data collection</a:t>
            </a:r>
          </a:p>
          <a:p>
            <a:pPr lvl="1">
              <a:buFont typeface="Wingdings" pitchFamily="2" charset="2"/>
              <a:buChar char="Ø"/>
            </a:pPr>
            <a:r>
              <a:rPr lang="en-US" dirty="0"/>
              <a:t>Identify a data collector</a:t>
            </a:r>
          </a:p>
          <a:p>
            <a:pPr lvl="1">
              <a:buFont typeface="Wingdings" pitchFamily="2" charset="2"/>
              <a:buChar char="Ø"/>
            </a:pPr>
            <a:r>
              <a:rPr lang="en-US" dirty="0"/>
              <a:t>Identify the setting for data collection</a:t>
            </a:r>
          </a:p>
          <a:p>
            <a:pPr lvl="1">
              <a:buFont typeface="Wingdings" pitchFamily="2" charset="2"/>
              <a:buChar char="Ø"/>
            </a:pPr>
            <a:r>
              <a:rPr lang="en-US" dirty="0"/>
              <a:t>Create a plan for data storage and graphing</a:t>
            </a:r>
          </a:p>
          <a:p>
            <a:pPr lvl="1"/>
            <a:endParaRPr lang="en-US" dirty="0"/>
          </a:p>
          <a:p>
            <a:endParaRPr lang="en-US" dirty="0"/>
          </a:p>
        </p:txBody>
      </p:sp>
      <p:sp>
        <p:nvSpPr>
          <p:cNvPr id="6" name="Slide Number Placeholder 5">
            <a:extLst>
              <a:ext uri="{FF2B5EF4-FFF2-40B4-BE49-F238E27FC236}">
                <a16:creationId xmlns:a16="http://schemas.microsoft.com/office/drawing/2014/main" id="{8EBABB61-4D91-5C59-C14B-DE14C11DE466}"/>
              </a:ext>
            </a:extLst>
          </p:cNvPr>
          <p:cNvSpPr>
            <a:spLocks noGrp="1"/>
          </p:cNvSpPr>
          <p:nvPr>
            <p:ph type="sldNum" sz="quarter" idx="14"/>
          </p:nvPr>
        </p:nvSpPr>
        <p:spPr/>
        <p:txBody>
          <a:bodyPr/>
          <a:lstStyle/>
          <a:p>
            <a:fld id="{99A20822-4A49-4D36-86E3-300BA48D3F00}" type="slidenum">
              <a:rPr lang="en-US" smtClean="0"/>
              <a:pPr/>
              <a:t>26</a:t>
            </a:fld>
            <a:endParaRPr lang="en-US" dirty="0"/>
          </a:p>
        </p:txBody>
      </p:sp>
    </p:spTree>
    <p:extLst>
      <p:ext uri="{BB962C8B-B14F-4D97-AF65-F5344CB8AC3E}">
        <p14:creationId xmlns:p14="http://schemas.microsoft.com/office/powerpoint/2010/main" val="3199160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A1BA-CF3D-F008-5007-27F36A1A83F1}"/>
              </a:ext>
            </a:extLst>
          </p:cNvPr>
          <p:cNvSpPr>
            <a:spLocks noGrp="1"/>
          </p:cNvSpPr>
          <p:nvPr>
            <p:ph type="title"/>
          </p:nvPr>
        </p:nvSpPr>
        <p:spPr/>
        <p:txBody>
          <a:bodyPr/>
          <a:lstStyle/>
          <a:p>
            <a:r>
              <a:rPr lang="en-US" dirty="0"/>
              <a:t>Case Study: Progress Monitoring Plan</a:t>
            </a:r>
          </a:p>
        </p:txBody>
      </p:sp>
      <p:pic>
        <p:nvPicPr>
          <p:cNvPr id="8" name="Picture 7" descr="A Progress Monitoring Plan, which is a table that provides spaces to record details for the following components of progress monitoring: thea collector, setting and frequency of data collection, data storage, and graphing.">
            <a:extLst>
              <a:ext uri="{FF2B5EF4-FFF2-40B4-BE49-F238E27FC236}">
                <a16:creationId xmlns:a16="http://schemas.microsoft.com/office/drawing/2014/main" id="{438A4989-DFA3-149E-4272-7D4B5E7BE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60512"/>
            <a:ext cx="9560586" cy="3736975"/>
          </a:xfrm>
          <a:prstGeom prst="rect">
            <a:avLst/>
          </a:prstGeom>
        </p:spPr>
      </p:pic>
      <p:pic>
        <p:nvPicPr>
          <p:cNvPr id="7" name="Graphic 6" descr="Pencil icon">
            <a:extLst>
              <a:ext uri="{FF2B5EF4-FFF2-40B4-BE49-F238E27FC236}">
                <a16:creationId xmlns:a16="http://schemas.microsoft.com/office/drawing/2014/main" id="{AAEA3496-FB0A-C4C9-113C-8A24FA5598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195416">
            <a:off x="491512" y="788691"/>
            <a:ext cx="2747963" cy="2747963"/>
          </a:xfrm>
          <a:prstGeom prst="rect">
            <a:avLst/>
          </a:prstGeom>
        </p:spPr>
      </p:pic>
      <p:sp>
        <p:nvSpPr>
          <p:cNvPr id="5" name="Slide Number Placeholder 4">
            <a:extLst>
              <a:ext uri="{FF2B5EF4-FFF2-40B4-BE49-F238E27FC236}">
                <a16:creationId xmlns:a16="http://schemas.microsoft.com/office/drawing/2014/main" id="{7F147A0E-98B6-E973-8E42-29AAA58B86DC}"/>
              </a:ext>
            </a:extLst>
          </p:cNvPr>
          <p:cNvSpPr>
            <a:spLocks noGrp="1"/>
          </p:cNvSpPr>
          <p:nvPr>
            <p:ph type="sldNum" sz="quarter" idx="12"/>
          </p:nvPr>
        </p:nvSpPr>
        <p:spPr/>
        <p:txBody>
          <a:bodyPr/>
          <a:lstStyle/>
          <a:p>
            <a:fld id="{99A20822-4A49-4D36-86E3-300BA48D3F00}" type="slidenum">
              <a:rPr lang="en-US" smtClean="0"/>
              <a:t>27</a:t>
            </a:fld>
            <a:endParaRPr lang="en-US" dirty="0"/>
          </a:p>
        </p:txBody>
      </p:sp>
      <p:pic>
        <p:nvPicPr>
          <p:cNvPr id="6" name="Graphic 5">
            <a:extLst>
              <a:ext uri="{FF2B5EF4-FFF2-40B4-BE49-F238E27FC236}">
                <a16:creationId xmlns:a16="http://schemas.microsoft.com/office/drawing/2014/main" id="{218ED18E-319A-2482-499D-81CCD35A08D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0"/>
            <a:ext cx="914400" cy="914400"/>
          </a:xfrm>
          <a:prstGeom prst="rect">
            <a:avLst/>
          </a:prstGeom>
        </p:spPr>
      </p:pic>
    </p:spTree>
    <p:extLst>
      <p:ext uri="{BB962C8B-B14F-4D97-AF65-F5344CB8AC3E}">
        <p14:creationId xmlns:p14="http://schemas.microsoft.com/office/powerpoint/2010/main" val="1293944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59DD-0FE3-4834-82B5-16361197CD66}"/>
              </a:ext>
            </a:extLst>
          </p:cNvPr>
          <p:cNvSpPr>
            <a:spLocks noGrp="1"/>
          </p:cNvSpPr>
          <p:nvPr>
            <p:ph type="title"/>
          </p:nvPr>
        </p:nvSpPr>
        <p:spPr/>
        <p:txBody>
          <a:bodyPr/>
          <a:lstStyle/>
          <a:p>
            <a:r>
              <a:rPr lang="en-US" dirty="0"/>
              <a:t>Step 4: Set Goals and Decision Rules</a:t>
            </a:r>
          </a:p>
        </p:txBody>
      </p:sp>
      <p:grpSp>
        <p:nvGrpSpPr>
          <p:cNvPr id="26" name="Group 25" descr="A graph icon with an upward trend and a red dot at the baseline performance">
            <a:extLst>
              <a:ext uri="{FF2B5EF4-FFF2-40B4-BE49-F238E27FC236}">
                <a16:creationId xmlns:a16="http://schemas.microsoft.com/office/drawing/2014/main" id="{7CAD4ABB-A1A3-4730-692B-AD6372321A89}"/>
              </a:ext>
            </a:extLst>
          </p:cNvPr>
          <p:cNvGrpSpPr/>
          <p:nvPr/>
        </p:nvGrpSpPr>
        <p:grpSpPr>
          <a:xfrm>
            <a:off x="1566862" y="2191911"/>
            <a:ext cx="1371600" cy="1371600"/>
            <a:chOff x="1552574" y="1934736"/>
            <a:chExt cx="1371600" cy="1371600"/>
          </a:xfrm>
        </p:grpSpPr>
        <p:pic>
          <p:nvPicPr>
            <p:cNvPr id="19" name="Graphic 18" descr="Upward trend with solid fill">
              <a:extLst>
                <a:ext uri="{FF2B5EF4-FFF2-40B4-BE49-F238E27FC236}">
                  <a16:creationId xmlns:a16="http://schemas.microsoft.com/office/drawing/2014/main" id="{A845A275-13DB-ADAE-D6EB-967DA471F2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2574" y="1934736"/>
              <a:ext cx="1371600" cy="1371600"/>
            </a:xfrm>
            <a:prstGeom prst="rect">
              <a:avLst/>
            </a:prstGeom>
          </p:spPr>
        </p:pic>
        <p:sp>
          <p:nvSpPr>
            <p:cNvPr id="25" name="Oval 24">
              <a:extLst>
                <a:ext uri="{FF2B5EF4-FFF2-40B4-BE49-F238E27FC236}">
                  <a16:creationId xmlns:a16="http://schemas.microsoft.com/office/drawing/2014/main" id="{C2816A40-82E3-4EA0-3F46-52F3251001F6}"/>
                </a:ext>
              </a:extLst>
            </p:cNvPr>
            <p:cNvSpPr/>
            <p:nvPr/>
          </p:nvSpPr>
          <p:spPr>
            <a:xfrm>
              <a:off x="1857377" y="2740380"/>
              <a:ext cx="182880" cy="182880"/>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sp>
        <p:nvSpPr>
          <p:cNvPr id="27" name="TextBox 26">
            <a:extLst>
              <a:ext uri="{FF2B5EF4-FFF2-40B4-BE49-F238E27FC236}">
                <a16:creationId xmlns:a16="http://schemas.microsoft.com/office/drawing/2014/main" id="{66E766ED-75C4-3A8F-113E-45AF9CC7BE73}"/>
              </a:ext>
            </a:extLst>
          </p:cNvPr>
          <p:cNvSpPr txBox="1"/>
          <p:nvPr/>
        </p:nvSpPr>
        <p:spPr>
          <a:xfrm>
            <a:off x="731043" y="3686175"/>
            <a:ext cx="3043237" cy="830997"/>
          </a:xfrm>
          <a:prstGeom prst="rect">
            <a:avLst/>
          </a:prstGeom>
          <a:noFill/>
        </p:spPr>
        <p:txBody>
          <a:bodyPr wrap="square" rtlCol="0">
            <a:spAutoFit/>
          </a:bodyPr>
          <a:lstStyle/>
          <a:p>
            <a:pPr algn="ctr"/>
            <a:r>
              <a:rPr lang="en-US" sz="2400" dirty="0"/>
              <a:t>Establish Baseline Performance</a:t>
            </a:r>
          </a:p>
        </p:txBody>
      </p:sp>
      <p:pic>
        <p:nvPicPr>
          <p:cNvPr id="15" name="Graphic 14" descr="Bullseye icon">
            <a:extLst>
              <a:ext uri="{FF2B5EF4-FFF2-40B4-BE49-F238E27FC236}">
                <a16:creationId xmlns:a16="http://schemas.microsoft.com/office/drawing/2014/main" id="{BE1B19BC-4F37-C11D-CE18-421630C454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22964" y="2191911"/>
            <a:ext cx="1371600" cy="1371600"/>
          </a:xfrm>
          <a:prstGeom prst="rect">
            <a:avLst/>
          </a:prstGeom>
        </p:spPr>
      </p:pic>
      <p:sp>
        <p:nvSpPr>
          <p:cNvPr id="22" name="TextBox 21">
            <a:extLst>
              <a:ext uri="{FF2B5EF4-FFF2-40B4-BE49-F238E27FC236}">
                <a16:creationId xmlns:a16="http://schemas.microsoft.com/office/drawing/2014/main" id="{C66ED94C-5292-9E75-2C4A-21B9E3B40308}"/>
              </a:ext>
            </a:extLst>
          </p:cNvPr>
          <p:cNvSpPr txBox="1"/>
          <p:nvPr/>
        </p:nvSpPr>
        <p:spPr>
          <a:xfrm>
            <a:off x="4533567" y="3686175"/>
            <a:ext cx="3150394" cy="830997"/>
          </a:xfrm>
          <a:prstGeom prst="rect">
            <a:avLst/>
          </a:prstGeom>
          <a:noFill/>
        </p:spPr>
        <p:txBody>
          <a:bodyPr wrap="square">
            <a:spAutoFit/>
          </a:bodyPr>
          <a:lstStyle/>
          <a:p>
            <a:pPr algn="ctr"/>
            <a:r>
              <a:rPr lang="en-US" sz="2400" dirty="0"/>
              <a:t>Analyze Baseline Data to Set a Goal</a:t>
            </a:r>
          </a:p>
        </p:txBody>
      </p:sp>
      <p:pic>
        <p:nvPicPr>
          <p:cNvPr id="31" name="Graphic 30" descr="Pencil icon">
            <a:extLst>
              <a:ext uri="{FF2B5EF4-FFF2-40B4-BE49-F238E27FC236}">
                <a16:creationId xmlns:a16="http://schemas.microsoft.com/office/drawing/2014/main" id="{D9EE270C-7998-FD94-19A3-7B35801675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79066" y="2374791"/>
            <a:ext cx="1188720" cy="1188720"/>
          </a:xfrm>
          <a:prstGeom prst="rect">
            <a:avLst/>
          </a:prstGeom>
        </p:spPr>
      </p:pic>
      <p:sp>
        <p:nvSpPr>
          <p:cNvPr id="24" name="TextBox 23">
            <a:extLst>
              <a:ext uri="{FF2B5EF4-FFF2-40B4-BE49-F238E27FC236}">
                <a16:creationId xmlns:a16="http://schemas.microsoft.com/office/drawing/2014/main" id="{BAA84C64-D3DC-2B69-3585-D78ABCF56872}"/>
              </a:ext>
            </a:extLst>
          </p:cNvPr>
          <p:cNvSpPr txBox="1"/>
          <p:nvPr/>
        </p:nvSpPr>
        <p:spPr>
          <a:xfrm>
            <a:off x="8574504" y="3686174"/>
            <a:ext cx="2597843" cy="830997"/>
          </a:xfrm>
          <a:prstGeom prst="rect">
            <a:avLst/>
          </a:prstGeom>
          <a:noFill/>
        </p:spPr>
        <p:txBody>
          <a:bodyPr wrap="square">
            <a:spAutoFit/>
          </a:bodyPr>
          <a:lstStyle/>
          <a:p>
            <a:pPr algn="ctr"/>
            <a:r>
              <a:rPr lang="en-US" sz="2400" dirty="0"/>
              <a:t>Create a Decision Rule</a:t>
            </a:r>
          </a:p>
        </p:txBody>
      </p:sp>
      <p:sp>
        <p:nvSpPr>
          <p:cNvPr id="5" name="Slide Number Placeholder 4">
            <a:extLst>
              <a:ext uri="{FF2B5EF4-FFF2-40B4-BE49-F238E27FC236}">
                <a16:creationId xmlns:a16="http://schemas.microsoft.com/office/drawing/2014/main" id="{AC309C0D-BF88-42C2-93E4-BA23B3FEDE36}"/>
              </a:ext>
            </a:extLst>
          </p:cNvPr>
          <p:cNvSpPr>
            <a:spLocks noGrp="1"/>
          </p:cNvSpPr>
          <p:nvPr>
            <p:ph type="sldNum" sz="quarter" idx="12"/>
          </p:nvPr>
        </p:nvSpPr>
        <p:spPr/>
        <p:txBody>
          <a:bodyPr/>
          <a:lstStyle/>
          <a:p>
            <a:fld id="{99A20822-4A49-4D36-86E3-300BA48D3F00}" type="slidenum">
              <a:rPr lang="en-US" smtClean="0"/>
              <a:t>28</a:t>
            </a:fld>
            <a:endParaRPr lang="en-US" dirty="0"/>
          </a:p>
        </p:txBody>
      </p:sp>
    </p:spTree>
    <p:extLst>
      <p:ext uri="{BB962C8B-B14F-4D97-AF65-F5344CB8AC3E}">
        <p14:creationId xmlns:p14="http://schemas.microsoft.com/office/powerpoint/2010/main" val="2715123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8BCF-1E1C-489C-AD79-A57A5D745187}"/>
              </a:ext>
            </a:extLst>
          </p:cNvPr>
          <p:cNvSpPr>
            <a:spLocks noGrp="1"/>
          </p:cNvSpPr>
          <p:nvPr>
            <p:ph type="title"/>
          </p:nvPr>
        </p:nvSpPr>
        <p:spPr/>
        <p:txBody>
          <a:bodyPr/>
          <a:lstStyle/>
          <a:p>
            <a:r>
              <a:rPr lang="en-US" dirty="0"/>
              <a:t>Establish Baseline Performance</a:t>
            </a:r>
          </a:p>
        </p:txBody>
      </p:sp>
      <p:sp>
        <p:nvSpPr>
          <p:cNvPr id="3" name="Content Placeholder 2">
            <a:extLst>
              <a:ext uri="{FF2B5EF4-FFF2-40B4-BE49-F238E27FC236}">
                <a16:creationId xmlns:a16="http://schemas.microsoft.com/office/drawing/2014/main" id="{9E698FD5-B353-48C8-B384-B7FFD7BEC107}"/>
              </a:ext>
            </a:extLst>
          </p:cNvPr>
          <p:cNvSpPr>
            <a:spLocks noGrp="1"/>
          </p:cNvSpPr>
          <p:nvPr>
            <p:ph sz="quarter" idx="15"/>
          </p:nvPr>
        </p:nvSpPr>
        <p:spPr/>
        <p:txBody>
          <a:bodyPr/>
          <a:lstStyle/>
          <a:p>
            <a:pPr fontAlgn="base"/>
            <a:r>
              <a:rPr lang="en-US" dirty="0"/>
              <a:t>Baseline data establish a student’s current level of performance using the selected progress monitoring tool. </a:t>
            </a:r>
          </a:p>
          <a:p>
            <a:pPr fontAlgn="base"/>
            <a:r>
              <a:rPr lang="en-US" dirty="0"/>
              <a:t>Unless there is an ethical reason to begin immediate intervention, collect at least 5 data points to establish baseline performance.​</a:t>
            </a:r>
          </a:p>
          <a:p>
            <a:pPr lvl="1" fontAlgn="base"/>
            <a:r>
              <a:rPr lang="en-US" i="1" dirty="0"/>
              <a:t>Note: Highly variable data may suggest a need to collect additional baseline data or revisit the definitions of target behaviors.</a:t>
            </a:r>
          </a:p>
          <a:p>
            <a:pPr fontAlgn="base"/>
            <a:r>
              <a:rPr lang="en-US" dirty="0"/>
              <a:t>Begin intervention </a:t>
            </a:r>
            <a:r>
              <a:rPr lang="en-US" u="sng" dirty="0"/>
              <a:t>after</a:t>
            </a:r>
            <a:r>
              <a:rPr lang="en-US" dirty="0"/>
              <a:t> you establish baseline performance.</a:t>
            </a:r>
          </a:p>
        </p:txBody>
      </p:sp>
      <p:sp>
        <p:nvSpPr>
          <p:cNvPr id="5" name="Slide Number Placeholder 4">
            <a:extLst>
              <a:ext uri="{FF2B5EF4-FFF2-40B4-BE49-F238E27FC236}">
                <a16:creationId xmlns:a16="http://schemas.microsoft.com/office/drawing/2014/main" id="{5C587BCF-CAF7-4C5C-AE5A-E6546BB676EC}"/>
              </a:ext>
            </a:extLst>
          </p:cNvPr>
          <p:cNvSpPr>
            <a:spLocks noGrp="1"/>
          </p:cNvSpPr>
          <p:nvPr>
            <p:ph type="sldNum" sz="quarter" idx="14"/>
          </p:nvPr>
        </p:nvSpPr>
        <p:spPr>
          <a:xfrm>
            <a:off x="11760448" y="6704112"/>
            <a:ext cx="131446"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cs typeface="Calibri"/>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262626"/>
              </a:solidFill>
              <a:effectLst/>
              <a:uLnTx/>
              <a:uFillTx/>
              <a:cs typeface="Calibri"/>
            </a:endParaRPr>
          </a:p>
        </p:txBody>
      </p:sp>
    </p:spTree>
    <p:extLst>
      <p:ext uri="{BB962C8B-B14F-4D97-AF65-F5344CB8AC3E}">
        <p14:creationId xmlns:p14="http://schemas.microsoft.com/office/powerpoint/2010/main" val="234867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Stage</a:t>
            </a:r>
          </a:p>
        </p:txBody>
      </p:sp>
      <p:sp>
        <p:nvSpPr>
          <p:cNvPr id="4" name="Slide Number Placeholder 3"/>
          <p:cNvSpPr>
            <a:spLocks noGrp="1"/>
          </p:cNvSpPr>
          <p:nvPr>
            <p:ph type="sldNum" sz="quarter" idx="15"/>
          </p:nvPr>
        </p:nvSpPr>
        <p:spPr/>
        <p:txBody>
          <a:bodyPr/>
          <a:lstStyle/>
          <a:p>
            <a:fld id="{BABF4E83-61DB-418F-A99F-17BC9BB58EF6}" type="slidenum">
              <a:rPr lang="en-US" smtClean="0"/>
              <a:pPr/>
              <a:t>3</a:t>
            </a:fld>
            <a:endParaRPr lang="en-US" dirty="0"/>
          </a:p>
        </p:txBody>
      </p:sp>
    </p:spTree>
    <p:extLst>
      <p:ext uri="{BB962C8B-B14F-4D97-AF65-F5344CB8AC3E}">
        <p14:creationId xmlns:p14="http://schemas.microsoft.com/office/powerpoint/2010/main" val="3413631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FB1E-6FAA-FD83-5AAB-54F36EB311CB}"/>
              </a:ext>
            </a:extLst>
          </p:cNvPr>
          <p:cNvSpPr>
            <a:spLocks noGrp="1"/>
          </p:cNvSpPr>
          <p:nvPr>
            <p:ph type="title"/>
          </p:nvPr>
        </p:nvSpPr>
        <p:spPr>
          <a:xfrm>
            <a:off x="457200" y="0"/>
            <a:ext cx="11276076" cy="1280160"/>
          </a:xfrm>
        </p:spPr>
        <p:txBody>
          <a:bodyPr/>
          <a:lstStyle/>
          <a:p>
            <a:r>
              <a:rPr lang="en-US" dirty="0"/>
              <a:t>Sample Baseline Data</a:t>
            </a:r>
          </a:p>
        </p:txBody>
      </p:sp>
      <p:pic>
        <p:nvPicPr>
          <p:cNvPr id="19" name="Content Placeholder 18" descr="A line graph with an x-axis of date and a y-axis of % time on task. There are 5 data points, connected by a line, and these points are stable within the 50 to 75% range.">
            <a:extLst>
              <a:ext uri="{FF2B5EF4-FFF2-40B4-BE49-F238E27FC236}">
                <a16:creationId xmlns:a16="http://schemas.microsoft.com/office/drawing/2014/main" id="{A3095780-48CC-CB1D-F88D-3A8CEB279AB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319212" y="1436647"/>
            <a:ext cx="4009545" cy="3025607"/>
          </a:xfrm>
          <a:prstGeom prst="rect">
            <a:avLst/>
          </a:prstGeom>
          <a:ln>
            <a:noFill/>
          </a:ln>
          <a:effectLst>
            <a:outerShdw blurRad="292100" dist="139700" dir="2700000" algn="tl" rotWithShape="0">
              <a:srgbClr val="333333">
                <a:alpha val="65000"/>
              </a:srgbClr>
            </a:outerShdw>
          </a:effectLst>
        </p:spPr>
      </p:pic>
      <p:sp>
        <p:nvSpPr>
          <p:cNvPr id="29" name="TextBox 28">
            <a:extLst>
              <a:ext uri="{FF2B5EF4-FFF2-40B4-BE49-F238E27FC236}">
                <a16:creationId xmlns:a16="http://schemas.microsoft.com/office/drawing/2014/main" id="{C20A9A98-568F-E848-41E6-F8220A7A3B86}"/>
              </a:ext>
            </a:extLst>
          </p:cNvPr>
          <p:cNvSpPr txBox="1"/>
          <p:nvPr/>
        </p:nvSpPr>
        <p:spPr>
          <a:xfrm>
            <a:off x="1632044" y="4584760"/>
            <a:ext cx="3383881" cy="1477328"/>
          </a:xfrm>
          <a:prstGeom prst="rect">
            <a:avLst/>
          </a:prstGeom>
          <a:solidFill>
            <a:schemeClr val="accent2"/>
          </a:solidFill>
          <a:ln>
            <a:noFill/>
          </a:ln>
        </p:spPr>
        <p:txBody>
          <a:bodyPr wrap="square" rtlCol="0">
            <a:spAutoFit/>
          </a:bodyPr>
          <a:lstStyle/>
          <a:p>
            <a:pPr algn="ctr"/>
            <a:r>
              <a:rPr lang="en-US" b="1" dirty="0">
                <a:solidFill>
                  <a:schemeClr val="bg1"/>
                </a:solidFill>
              </a:rPr>
              <a:t>Example 1</a:t>
            </a:r>
          </a:p>
          <a:p>
            <a:pPr marL="285750" indent="-285750">
              <a:buFont typeface="Wingdings" pitchFamily="2" charset="2"/>
              <a:buChar char="ü"/>
            </a:pPr>
            <a:r>
              <a:rPr lang="en-US" dirty="0">
                <a:solidFill>
                  <a:schemeClr val="bg1"/>
                </a:solidFill>
              </a:rPr>
              <a:t>5 data points. </a:t>
            </a:r>
          </a:p>
          <a:p>
            <a:pPr marL="285750" indent="-285750">
              <a:buFont typeface="Wingdings" pitchFamily="2" charset="2"/>
              <a:buChar char="ü"/>
            </a:pPr>
            <a:r>
              <a:rPr lang="en-US" dirty="0">
                <a:solidFill>
                  <a:schemeClr val="bg1"/>
                </a:solidFill>
              </a:rPr>
              <a:t>Data are stable. </a:t>
            </a:r>
          </a:p>
          <a:p>
            <a:r>
              <a:rPr lang="en-US" dirty="0">
                <a:solidFill>
                  <a:schemeClr val="bg1"/>
                </a:solidFill>
              </a:rPr>
              <a:t>Next Steps: Set goal, begin intervention, collect PM data. </a:t>
            </a:r>
          </a:p>
        </p:txBody>
      </p:sp>
      <p:pic>
        <p:nvPicPr>
          <p:cNvPr id="28" name="Content Placeholder 27" descr="A line graph with an x-axis of date and a y-axis of % time on task. There are 5 data points, connected by a line, and these points are variable, ranging between 20 and 80%.">
            <a:extLst>
              <a:ext uri="{FF2B5EF4-FFF2-40B4-BE49-F238E27FC236}">
                <a16:creationId xmlns:a16="http://schemas.microsoft.com/office/drawing/2014/main" id="{A62FD4C9-78C6-7B21-359A-0140D1190AF2}"/>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6865266" y="1406887"/>
            <a:ext cx="4012531" cy="3008702"/>
          </a:xfrm>
          <a:prstGeom prst="rect">
            <a:avLst/>
          </a:prstGeom>
          <a:ln>
            <a:noFill/>
          </a:ln>
          <a:effectLst>
            <a:outerShdw blurRad="292100" dist="139700" dir="2700000" algn="tl" rotWithShape="0">
              <a:srgbClr val="333333">
                <a:alpha val="65000"/>
              </a:srgbClr>
            </a:outerShdw>
          </a:effectLst>
        </p:spPr>
      </p:pic>
      <p:sp>
        <p:nvSpPr>
          <p:cNvPr id="31" name="TextBox 30">
            <a:extLst>
              <a:ext uri="{FF2B5EF4-FFF2-40B4-BE49-F238E27FC236}">
                <a16:creationId xmlns:a16="http://schemas.microsoft.com/office/drawing/2014/main" id="{69235DDF-C2AA-8DFD-4603-94CB737168B3}"/>
              </a:ext>
            </a:extLst>
          </p:cNvPr>
          <p:cNvSpPr txBox="1"/>
          <p:nvPr/>
        </p:nvSpPr>
        <p:spPr>
          <a:xfrm>
            <a:off x="7179591" y="4584760"/>
            <a:ext cx="3383881" cy="1477328"/>
          </a:xfrm>
          <a:prstGeom prst="rect">
            <a:avLst/>
          </a:prstGeom>
          <a:solidFill>
            <a:schemeClr val="accent2"/>
          </a:solidFill>
          <a:ln>
            <a:noFill/>
          </a:ln>
        </p:spPr>
        <p:txBody>
          <a:bodyPr wrap="square" rtlCol="0">
            <a:spAutoFit/>
          </a:bodyPr>
          <a:lstStyle/>
          <a:p>
            <a:pPr algn="ctr"/>
            <a:r>
              <a:rPr lang="en-US" b="1" dirty="0">
                <a:solidFill>
                  <a:schemeClr val="bg1"/>
                </a:solidFill>
              </a:rPr>
              <a:t>Example 2</a:t>
            </a:r>
          </a:p>
          <a:p>
            <a:pPr marL="285750" indent="-285750">
              <a:buFont typeface="Wingdings" pitchFamily="2" charset="2"/>
              <a:buChar char="ü"/>
            </a:pPr>
            <a:r>
              <a:rPr lang="en-US" dirty="0">
                <a:solidFill>
                  <a:schemeClr val="bg1"/>
                </a:solidFill>
              </a:rPr>
              <a:t>5 data points. </a:t>
            </a:r>
          </a:p>
          <a:p>
            <a:pPr marL="285750" indent="-285750">
              <a:buFont typeface="Wingdings" pitchFamily="2" charset="2"/>
              <a:buChar char="ü"/>
            </a:pPr>
            <a:r>
              <a:rPr lang="en-US" dirty="0">
                <a:solidFill>
                  <a:schemeClr val="bg1"/>
                </a:solidFill>
              </a:rPr>
              <a:t>Data are variable. </a:t>
            </a:r>
          </a:p>
          <a:p>
            <a:r>
              <a:rPr lang="en-US" dirty="0">
                <a:solidFill>
                  <a:schemeClr val="bg1"/>
                </a:solidFill>
              </a:rPr>
              <a:t>Next Step: Continue collecting data to see if behavior stabilizes. </a:t>
            </a:r>
          </a:p>
        </p:txBody>
      </p:sp>
      <p:sp>
        <p:nvSpPr>
          <p:cNvPr id="5" name="Slide Number Placeholder 4">
            <a:extLst>
              <a:ext uri="{FF2B5EF4-FFF2-40B4-BE49-F238E27FC236}">
                <a16:creationId xmlns:a16="http://schemas.microsoft.com/office/drawing/2014/main" id="{22DDD1AB-BCAD-B4C1-0562-91253586C215}"/>
              </a:ext>
            </a:extLst>
          </p:cNvPr>
          <p:cNvSpPr>
            <a:spLocks noGrp="1"/>
          </p:cNvSpPr>
          <p:nvPr>
            <p:ph type="sldNum" sz="quarter" idx="12"/>
          </p:nvPr>
        </p:nvSpPr>
        <p:spPr>
          <a:xfrm>
            <a:off x="11734800" y="6704112"/>
            <a:ext cx="157094" cy="153888"/>
          </a:xfrm>
        </p:spPr>
        <p:txBody>
          <a:bodyPr/>
          <a:lstStyle/>
          <a:p>
            <a:fld id="{99A20822-4A49-4D36-86E3-300BA48D3F00}" type="slidenum">
              <a:rPr lang="en-US" smtClean="0"/>
              <a:pPr/>
              <a:t>30</a:t>
            </a:fld>
            <a:endParaRPr lang="en-US" dirty="0"/>
          </a:p>
        </p:txBody>
      </p:sp>
    </p:spTree>
    <p:extLst>
      <p:ext uri="{BB962C8B-B14F-4D97-AF65-F5344CB8AC3E}">
        <p14:creationId xmlns:p14="http://schemas.microsoft.com/office/powerpoint/2010/main" val="1354415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A1D14E-4AF0-A0B6-6BB8-F888B4AE8738}"/>
              </a:ext>
            </a:extLst>
          </p:cNvPr>
          <p:cNvSpPr>
            <a:spLocks noGrp="1"/>
          </p:cNvSpPr>
          <p:nvPr>
            <p:ph type="title"/>
          </p:nvPr>
        </p:nvSpPr>
        <p:spPr/>
        <p:txBody>
          <a:bodyPr>
            <a:normAutofit/>
          </a:bodyPr>
          <a:lstStyle/>
          <a:p>
            <a:r>
              <a:rPr lang="en-US" dirty="0"/>
              <a:t>Analyze Baseline Data to Set a Goal</a:t>
            </a:r>
          </a:p>
        </p:txBody>
      </p:sp>
      <p:sp>
        <p:nvSpPr>
          <p:cNvPr id="10" name="Content Placeholder 9">
            <a:extLst>
              <a:ext uri="{FF2B5EF4-FFF2-40B4-BE49-F238E27FC236}">
                <a16:creationId xmlns:a16="http://schemas.microsoft.com/office/drawing/2014/main" id="{57FC7DBF-BCD7-A57B-ECD4-15BCAEA3646C}"/>
              </a:ext>
            </a:extLst>
          </p:cNvPr>
          <p:cNvSpPr>
            <a:spLocks noGrp="1"/>
          </p:cNvSpPr>
          <p:nvPr>
            <p:ph sz="half" idx="1"/>
          </p:nvPr>
        </p:nvSpPr>
        <p:spPr/>
        <p:txBody>
          <a:bodyPr/>
          <a:lstStyle/>
          <a:p>
            <a:r>
              <a:rPr lang="en-US" dirty="0"/>
              <a:t>Goal should be based on baseline performance.</a:t>
            </a:r>
          </a:p>
          <a:p>
            <a:pPr lvl="1"/>
            <a:r>
              <a:rPr lang="en-US" dirty="0"/>
              <a:t>Aim for a goal higher than average performance across baseline. </a:t>
            </a:r>
          </a:p>
          <a:p>
            <a:pPr lvl="1"/>
            <a:r>
              <a:rPr lang="en-US" dirty="0"/>
              <a:t>Consider how you would expect a typical student to perform. </a:t>
            </a:r>
          </a:p>
          <a:p>
            <a:r>
              <a:rPr lang="en-US" dirty="0"/>
              <a:t>Make goals ambitious, but feasible to obtain.</a:t>
            </a:r>
          </a:p>
          <a:p>
            <a:endParaRPr lang="en-US" dirty="0"/>
          </a:p>
          <a:p>
            <a:endParaRPr lang="en-US" dirty="0"/>
          </a:p>
          <a:p>
            <a:endParaRPr lang="en-US" dirty="0"/>
          </a:p>
        </p:txBody>
      </p:sp>
      <p:pic>
        <p:nvPicPr>
          <p:cNvPr id="13" name="Content Placeholder 18" descr="A line graph with an x-axis of date and a y-axis of % time on task. There are 5 data points, connected by a line, and these points are stable within the 50 to 75% range.">
            <a:extLst>
              <a:ext uri="{FF2B5EF4-FFF2-40B4-BE49-F238E27FC236}">
                <a16:creationId xmlns:a16="http://schemas.microsoft.com/office/drawing/2014/main" id="{31A18736-F9F4-ECB8-1072-06C7C9EEB4C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62675" y="1442132"/>
            <a:ext cx="5568950" cy="4202336"/>
          </a:xfrm>
          <a:prstGeom prst="rect">
            <a:avLst/>
          </a:prstGeom>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ED2FD7FD-2561-04FC-E1C5-D910CB8B8EA5}"/>
              </a:ext>
            </a:extLst>
          </p:cNvPr>
          <p:cNvSpPr>
            <a:spLocks noGrp="1"/>
          </p:cNvSpPr>
          <p:nvPr>
            <p:ph type="sldNum" sz="quarter" idx="12"/>
          </p:nvPr>
        </p:nvSpPr>
        <p:spPr/>
        <p:txBody>
          <a:bodyPr/>
          <a:lstStyle/>
          <a:p>
            <a:fld id="{99A20822-4A49-4D36-86E3-300BA48D3F00}" type="slidenum">
              <a:rPr lang="en-US" smtClean="0"/>
              <a:t>31</a:t>
            </a:fld>
            <a:endParaRPr lang="en-US" dirty="0"/>
          </a:p>
        </p:txBody>
      </p:sp>
    </p:spTree>
    <p:extLst>
      <p:ext uri="{BB962C8B-B14F-4D97-AF65-F5344CB8AC3E}">
        <p14:creationId xmlns:p14="http://schemas.microsoft.com/office/powerpoint/2010/main" val="2288291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274552" cy="1280160"/>
          </a:xfrm>
        </p:spPr>
        <p:txBody>
          <a:bodyPr>
            <a:normAutofit/>
          </a:bodyPr>
          <a:lstStyle/>
          <a:p>
            <a:r>
              <a:rPr lang="en-US" dirty="0"/>
              <a:t>Create a Decision Rule</a:t>
            </a:r>
          </a:p>
        </p:txBody>
      </p:sp>
      <p:sp>
        <p:nvSpPr>
          <p:cNvPr id="3" name="Content Placeholder 2"/>
          <p:cNvSpPr>
            <a:spLocks noGrp="1"/>
          </p:cNvSpPr>
          <p:nvPr>
            <p:ph sz="half" idx="1"/>
          </p:nvPr>
        </p:nvSpPr>
        <p:spPr>
          <a:xfrm>
            <a:off x="457200" y="1371600"/>
            <a:ext cx="5568696" cy="4343400"/>
          </a:xfrm>
        </p:spPr>
        <p:txBody>
          <a:bodyPr>
            <a:normAutofit/>
          </a:bodyPr>
          <a:lstStyle/>
          <a:p>
            <a:r>
              <a:rPr lang="en-US" dirty="0"/>
              <a:t>Regardless of the PM tool you use, be sure there are clear decision rules. </a:t>
            </a:r>
          </a:p>
          <a:p>
            <a:r>
              <a:rPr lang="en-US" dirty="0"/>
              <a:t>Sample decision rule: </a:t>
            </a:r>
          </a:p>
          <a:p>
            <a:pPr lvl="1"/>
            <a:r>
              <a:rPr lang="en-US" dirty="0"/>
              <a:t>Jacob is considered responsive to the intervention if his DBR rating for verbal aggression in math class averages less than 5 for a one-month period.</a:t>
            </a:r>
          </a:p>
          <a:p>
            <a:pPr lvl="1"/>
            <a:endParaRPr lang="en-US" dirty="0"/>
          </a:p>
          <a:p>
            <a:endParaRPr lang="en-US" dirty="0"/>
          </a:p>
        </p:txBody>
      </p:sp>
      <p:pic>
        <p:nvPicPr>
          <p:cNvPr id="8" name="Content Placeholder 7" descr="Three people sitting around a laptop and papers with graphs and charts on them. On person points to a graph on the laptop screen.">
            <a:extLst>
              <a:ext uri="{FF2B5EF4-FFF2-40B4-BE49-F238E27FC236}">
                <a16:creationId xmlns:a16="http://schemas.microsoft.com/office/drawing/2014/main" id="{ACBA4108-0EFA-7695-08BC-32D05EBC373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6162675" y="1684689"/>
            <a:ext cx="5568950" cy="3717222"/>
          </a:xfrm>
        </p:spPr>
      </p:pic>
      <p:sp>
        <p:nvSpPr>
          <p:cNvPr id="5" name="Slide Number Placeholder 3">
            <a:extLst>
              <a:ext uri="{FF2B5EF4-FFF2-40B4-BE49-F238E27FC236}">
                <a16:creationId xmlns:a16="http://schemas.microsoft.com/office/drawing/2014/main" id="{4A26548C-629E-F60F-6880-92DD291FEAA2}"/>
              </a:ext>
            </a:extLst>
          </p:cNvPr>
          <p:cNvSpPr txBox="1">
            <a:spLocks/>
          </p:cNvSpPr>
          <p:nvPr/>
        </p:nvSpPr>
        <p:spPr>
          <a:xfrm>
            <a:off x="11681635" y="6749157"/>
            <a:ext cx="157094" cy="153888"/>
          </a:xfrm>
          <a:prstGeom prst="rect">
            <a:avLst/>
          </a:prstGeom>
        </p:spPr>
        <p:txBody>
          <a:bodyPr wrap="none"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99A20822-4A49-4D36-86E3-300BA48D3F00}" type="slidenum">
              <a:rPr lang="en-US" sz="1000" smtClean="0"/>
              <a:pPr>
                <a:spcAft>
                  <a:spcPts val="600"/>
                </a:spcAft>
              </a:pPr>
              <a:t>32</a:t>
            </a:fld>
            <a:endParaRPr lang="en-US" sz="1000" dirty="0"/>
          </a:p>
        </p:txBody>
      </p:sp>
    </p:spTree>
    <p:extLst>
      <p:ext uri="{BB962C8B-B14F-4D97-AF65-F5344CB8AC3E}">
        <p14:creationId xmlns:p14="http://schemas.microsoft.com/office/powerpoint/2010/main" val="637611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76CA-1B5B-47E6-376C-35F981D64429}"/>
              </a:ext>
            </a:extLst>
          </p:cNvPr>
          <p:cNvSpPr>
            <a:spLocks noGrp="1"/>
          </p:cNvSpPr>
          <p:nvPr>
            <p:ph type="title"/>
          </p:nvPr>
        </p:nvSpPr>
        <p:spPr/>
        <p:txBody>
          <a:bodyPr/>
          <a:lstStyle/>
          <a:p>
            <a:r>
              <a:rPr lang="en-US" dirty="0"/>
              <a:t>Case Study: Establish Baseline Performance</a:t>
            </a:r>
          </a:p>
        </p:txBody>
      </p:sp>
      <p:grpSp>
        <p:nvGrpSpPr>
          <p:cNvPr id="3" name="Group 2" descr="A line graph with an x-axis of date and a y-axis of % time on task. There are 5 data points, connected by a line, on the left side. There is a vertical line in the middle and more space to plot data points in the future.">
            <a:extLst>
              <a:ext uri="{FF2B5EF4-FFF2-40B4-BE49-F238E27FC236}">
                <a16:creationId xmlns:a16="http://schemas.microsoft.com/office/drawing/2014/main" id="{FEF6A6E5-B3CF-75EF-D7DA-2125305090EF}"/>
              </a:ext>
            </a:extLst>
          </p:cNvPr>
          <p:cNvGrpSpPr/>
          <p:nvPr/>
        </p:nvGrpSpPr>
        <p:grpSpPr>
          <a:xfrm>
            <a:off x="457200" y="1418306"/>
            <a:ext cx="5568950" cy="4249988"/>
            <a:chOff x="457200" y="1418306"/>
            <a:chExt cx="5568950" cy="4249988"/>
          </a:xfrm>
        </p:grpSpPr>
        <p:pic>
          <p:nvPicPr>
            <p:cNvPr id="7" name="Content Placeholder 9" descr="A line graph with an x-axis of date and a y-axis of % time on task. There are 5 data points, connected by a line, on the left side. There is a vertical line in the middle and more space to plot data points in the future.">
              <a:extLst>
                <a:ext uri="{FF2B5EF4-FFF2-40B4-BE49-F238E27FC236}">
                  <a16:creationId xmlns:a16="http://schemas.microsoft.com/office/drawing/2014/main" id="{20973B89-F5D1-7CD7-0608-1AB8666DCB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1418306"/>
              <a:ext cx="5568950" cy="4249988"/>
            </a:xfrm>
            <a:prstGeom prst="rect">
              <a:avLst/>
            </a:prstGeom>
            <a:ln>
              <a:solidFill>
                <a:schemeClr val="bg1"/>
              </a:solidFill>
            </a:ln>
          </p:spPr>
        </p:pic>
        <p:cxnSp>
          <p:nvCxnSpPr>
            <p:cNvPr id="9" name="Straight Connector 8">
              <a:extLst>
                <a:ext uri="{FF2B5EF4-FFF2-40B4-BE49-F238E27FC236}">
                  <a16:creationId xmlns:a16="http://schemas.microsoft.com/office/drawing/2014/main" id="{7E5537A3-F4BA-048A-F94F-98DECF3FFE8E}"/>
                </a:ext>
              </a:extLst>
            </p:cNvPr>
            <p:cNvCxnSpPr/>
            <p:nvPr/>
          </p:nvCxnSpPr>
          <p:spPr>
            <a:xfrm flipV="1">
              <a:off x="3188368" y="1515979"/>
              <a:ext cx="0" cy="3260558"/>
            </a:xfrm>
            <a:prstGeom prst="line">
              <a:avLst/>
            </a:prstGeom>
          </p:spPr>
          <p:style>
            <a:lnRef idx="1">
              <a:schemeClr val="dk1"/>
            </a:lnRef>
            <a:fillRef idx="0">
              <a:schemeClr val="dk1"/>
            </a:fillRef>
            <a:effectRef idx="0">
              <a:schemeClr val="dk1"/>
            </a:effectRef>
            <a:fontRef idx="minor">
              <a:schemeClr val="tx1"/>
            </a:fontRef>
          </p:style>
        </p:cxnSp>
      </p:grpSp>
      <p:sp>
        <p:nvSpPr>
          <p:cNvPr id="8" name="Content Placeholder 7">
            <a:extLst>
              <a:ext uri="{FF2B5EF4-FFF2-40B4-BE49-F238E27FC236}">
                <a16:creationId xmlns:a16="http://schemas.microsoft.com/office/drawing/2014/main" id="{DEC96287-78FD-95FB-22D3-8E4AF4682E5B}"/>
              </a:ext>
            </a:extLst>
          </p:cNvPr>
          <p:cNvSpPr>
            <a:spLocks noGrp="1"/>
          </p:cNvSpPr>
          <p:nvPr>
            <p:ph sz="quarter" idx="15"/>
          </p:nvPr>
        </p:nvSpPr>
        <p:spPr/>
        <p:txBody>
          <a:bodyPr anchor="t"/>
          <a:lstStyle/>
          <a:p>
            <a:pPr marL="457200" indent="-457200">
              <a:buFont typeface="Wingdings" pitchFamily="2" charset="2"/>
              <a:buChar char="ü"/>
            </a:pPr>
            <a:r>
              <a:rPr lang="en-US" dirty="0"/>
              <a:t>Used DBR to collect baseline data </a:t>
            </a:r>
            <a:r>
              <a:rPr lang="en-US" i="1" dirty="0"/>
              <a:t>prior to starting </a:t>
            </a:r>
            <a:r>
              <a:rPr lang="en-US" dirty="0"/>
              <a:t>intervention.</a:t>
            </a:r>
          </a:p>
          <a:p>
            <a:pPr marL="457200" indent="-457200">
              <a:buFont typeface="Wingdings" pitchFamily="2" charset="2"/>
              <a:buChar char="ü"/>
            </a:pPr>
            <a:r>
              <a:rPr lang="en-US" dirty="0"/>
              <a:t>Collected 5 data points.</a:t>
            </a:r>
          </a:p>
          <a:p>
            <a:pPr marL="457200" indent="-457200">
              <a:buFont typeface="Wingdings" pitchFamily="2" charset="2"/>
              <a:buChar char="ü"/>
            </a:pPr>
            <a:r>
              <a:rPr lang="en-US" dirty="0"/>
              <a:t>Data look fairly stable, so Mr. Kim and the interventionist proceed with goal setting and intervention. </a:t>
            </a:r>
          </a:p>
        </p:txBody>
      </p:sp>
      <p:sp>
        <p:nvSpPr>
          <p:cNvPr id="5" name="Slide Number Placeholder 4">
            <a:extLst>
              <a:ext uri="{FF2B5EF4-FFF2-40B4-BE49-F238E27FC236}">
                <a16:creationId xmlns:a16="http://schemas.microsoft.com/office/drawing/2014/main" id="{DD0C3180-7ECD-4050-9A07-3437BB9B50D8}"/>
              </a:ext>
            </a:extLst>
          </p:cNvPr>
          <p:cNvSpPr>
            <a:spLocks noGrp="1"/>
          </p:cNvSpPr>
          <p:nvPr>
            <p:ph type="sldNum" sz="quarter" idx="12"/>
          </p:nvPr>
        </p:nvSpPr>
        <p:spPr/>
        <p:txBody>
          <a:bodyPr/>
          <a:lstStyle/>
          <a:p>
            <a:fld id="{99A20822-4A49-4D36-86E3-300BA48D3F00}" type="slidenum">
              <a:rPr lang="en-US" smtClean="0"/>
              <a:pPr/>
              <a:t>33</a:t>
            </a:fld>
            <a:endParaRPr lang="en-US" dirty="0"/>
          </a:p>
        </p:txBody>
      </p:sp>
      <p:pic>
        <p:nvPicPr>
          <p:cNvPr id="11" name="Graphic 10">
            <a:extLst>
              <a:ext uri="{FF2B5EF4-FFF2-40B4-BE49-F238E27FC236}">
                <a16:creationId xmlns:a16="http://schemas.microsoft.com/office/drawing/2014/main" id="{DFE7BC51-F533-5338-0F52-E5B33BA678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spTree>
    <p:extLst>
      <p:ext uri="{BB962C8B-B14F-4D97-AF65-F5344CB8AC3E}">
        <p14:creationId xmlns:p14="http://schemas.microsoft.com/office/powerpoint/2010/main" val="3495187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76CA-1B5B-47E6-376C-35F981D64429}"/>
              </a:ext>
            </a:extLst>
          </p:cNvPr>
          <p:cNvSpPr>
            <a:spLocks noGrp="1"/>
          </p:cNvSpPr>
          <p:nvPr>
            <p:ph type="title"/>
          </p:nvPr>
        </p:nvSpPr>
        <p:spPr/>
        <p:txBody>
          <a:bodyPr/>
          <a:lstStyle/>
          <a:p>
            <a:r>
              <a:rPr lang="en-US" dirty="0"/>
              <a:t>Case Study: Set a Goal</a:t>
            </a:r>
          </a:p>
        </p:txBody>
      </p:sp>
      <p:pic>
        <p:nvPicPr>
          <p:cNvPr id="10" name="Content Placeholder 9" descr="A line graph with an x-axis of date and a y-axis of % time on task. There are 5 data points, connected by a line, on the left side. There is more space on the right to plot data points in the future.">
            <a:extLst>
              <a:ext uri="{FF2B5EF4-FFF2-40B4-BE49-F238E27FC236}">
                <a16:creationId xmlns:a16="http://schemas.microsoft.com/office/drawing/2014/main" id="{39D1AEF3-C263-67C9-3A45-6782E931A01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p:blipFill>
        <p:spPr>
          <a:xfrm>
            <a:off x="457200" y="1418306"/>
            <a:ext cx="5568950" cy="4249988"/>
          </a:xfrm>
        </p:spPr>
      </p:pic>
      <p:sp>
        <p:nvSpPr>
          <p:cNvPr id="3" name="TextBox 2" descr="The average of the five baseline ratings for % time on task was 54%.">
            <a:extLst>
              <a:ext uri="{FF2B5EF4-FFF2-40B4-BE49-F238E27FC236}">
                <a16:creationId xmlns:a16="http://schemas.microsoft.com/office/drawing/2014/main" id="{EBCFB733-1241-2A30-CD5D-85504346EDAE}"/>
              </a:ext>
            </a:extLst>
          </p:cNvPr>
          <p:cNvSpPr txBox="1"/>
          <p:nvPr/>
        </p:nvSpPr>
        <p:spPr>
          <a:xfrm>
            <a:off x="1155030" y="3753852"/>
            <a:ext cx="1732549" cy="408623"/>
          </a:xfrm>
          <a:prstGeom prst="roundRect">
            <a:avLst/>
          </a:prstGeom>
          <a:solidFill>
            <a:schemeClr val="accent6"/>
          </a:solidFill>
        </p:spPr>
        <p:txBody>
          <a:bodyPr wrap="square" rtlCol="0">
            <a:spAutoFit/>
          </a:bodyPr>
          <a:lstStyle/>
          <a:p>
            <a:pPr algn="ctr"/>
            <a:r>
              <a:rPr lang="en-US" dirty="0">
                <a:solidFill>
                  <a:schemeClr val="bg1"/>
                </a:solidFill>
              </a:rPr>
              <a:t>Average = 54%</a:t>
            </a:r>
          </a:p>
        </p:txBody>
      </p:sp>
      <p:cxnSp>
        <p:nvCxnSpPr>
          <p:cNvPr id="12" name="Straight Connector 11" descr="A vertical line represents the beginning of the intervention.">
            <a:extLst>
              <a:ext uri="{FF2B5EF4-FFF2-40B4-BE49-F238E27FC236}">
                <a16:creationId xmlns:a16="http://schemas.microsoft.com/office/drawing/2014/main" id="{ED6C28E1-5F37-8D27-17FE-AF27A076167B}"/>
              </a:ext>
            </a:extLst>
          </p:cNvPr>
          <p:cNvCxnSpPr/>
          <p:nvPr/>
        </p:nvCxnSpPr>
        <p:spPr>
          <a:xfrm flipV="1">
            <a:off x="3188368" y="1515979"/>
            <a:ext cx="0" cy="3260558"/>
          </a:xfrm>
          <a:prstGeom prst="line">
            <a:avLst/>
          </a:prstGeom>
        </p:spPr>
        <p:style>
          <a:lnRef idx="1">
            <a:schemeClr val="dk1"/>
          </a:lnRef>
          <a:fillRef idx="0">
            <a:schemeClr val="dk1"/>
          </a:fillRef>
          <a:effectRef idx="0">
            <a:schemeClr val="dk1"/>
          </a:effectRef>
          <a:fontRef idx="minor">
            <a:schemeClr val="tx1"/>
          </a:fontRef>
        </p:style>
      </p:cxnSp>
      <p:grpSp>
        <p:nvGrpSpPr>
          <p:cNvPr id="4" name="Group 3" descr="A horizontal goal line at 70% time on task">
            <a:extLst>
              <a:ext uri="{FF2B5EF4-FFF2-40B4-BE49-F238E27FC236}">
                <a16:creationId xmlns:a16="http://schemas.microsoft.com/office/drawing/2014/main" id="{24CF8306-80A9-5E14-6C02-62D9DE0BF009}"/>
              </a:ext>
            </a:extLst>
          </p:cNvPr>
          <p:cNvGrpSpPr/>
          <p:nvPr/>
        </p:nvGrpSpPr>
        <p:grpSpPr>
          <a:xfrm>
            <a:off x="3133391" y="1311667"/>
            <a:ext cx="2796507" cy="1233012"/>
            <a:chOff x="3133391" y="1311667"/>
            <a:chExt cx="2796507" cy="1233012"/>
          </a:xfrm>
        </p:grpSpPr>
        <p:cxnSp>
          <p:nvCxnSpPr>
            <p:cNvPr id="14" name="Straight Connector 13">
              <a:extLst>
                <a:ext uri="{FF2B5EF4-FFF2-40B4-BE49-F238E27FC236}">
                  <a16:creationId xmlns:a16="http://schemas.microsoft.com/office/drawing/2014/main" id="{671BD98C-E8D3-D7DD-2435-EDD26B367554}"/>
                </a:ext>
              </a:extLst>
            </p:cNvPr>
            <p:cNvCxnSpPr/>
            <p:nvPr/>
          </p:nvCxnSpPr>
          <p:spPr>
            <a:xfrm>
              <a:off x="3188368" y="2454442"/>
              <a:ext cx="26108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5-Point Star 14">
              <a:extLst>
                <a:ext uri="{FF2B5EF4-FFF2-40B4-BE49-F238E27FC236}">
                  <a16:creationId xmlns:a16="http://schemas.microsoft.com/office/drawing/2014/main" id="{D5425F31-913B-E96F-ECE7-38B0B20D470D}"/>
                </a:ext>
              </a:extLst>
            </p:cNvPr>
            <p:cNvSpPr/>
            <p:nvPr/>
          </p:nvSpPr>
          <p:spPr>
            <a:xfrm>
              <a:off x="3133391" y="2364205"/>
              <a:ext cx="216568" cy="180474"/>
            </a:xfrm>
            <a:prstGeom prst="star5">
              <a:avLst/>
            </a:prstGeom>
            <a:solidFill>
              <a:srgbClr val="FFC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6" name="5-Point Star 15">
              <a:extLst>
                <a:ext uri="{FF2B5EF4-FFF2-40B4-BE49-F238E27FC236}">
                  <a16:creationId xmlns:a16="http://schemas.microsoft.com/office/drawing/2014/main" id="{0D9591E2-1266-1A28-CB5C-E8F7C36EB435}"/>
                </a:ext>
              </a:extLst>
            </p:cNvPr>
            <p:cNvSpPr/>
            <p:nvPr/>
          </p:nvSpPr>
          <p:spPr>
            <a:xfrm>
              <a:off x="5713330" y="2364205"/>
              <a:ext cx="216568" cy="180474"/>
            </a:xfrm>
            <a:prstGeom prst="star5">
              <a:avLst/>
            </a:prstGeom>
            <a:solidFill>
              <a:srgbClr val="FFC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18" name="Straight Arrow Connector 17">
              <a:extLst>
                <a:ext uri="{FF2B5EF4-FFF2-40B4-BE49-F238E27FC236}">
                  <a16:creationId xmlns:a16="http://schemas.microsoft.com/office/drawing/2014/main" id="{37572FCA-825B-097E-AC6D-474742F6DF02}"/>
                </a:ext>
              </a:extLst>
            </p:cNvPr>
            <p:cNvCxnSpPr>
              <a:cxnSpLocks/>
            </p:cNvCxnSpPr>
            <p:nvPr/>
          </p:nvCxnSpPr>
          <p:spPr>
            <a:xfrm>
              <a:off x="4607260" y="1789363"/>
              <a:ext cx="0" cy="59556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836493AA-911A-E9A7-B82C-08B828CED059}"/>
                </a:ext>
              </a:extLst>
            </p:cNvPr>
            <p:cNvSpPr txBox="1"/>
            <p:nvPr/>
          </p:nvSpPr>
          <p:spPr>
            <a:xfrm>
              <a:off x="3740985" y="1311667"/>
              <a:ext cx="1732549" cy="408623"/>
            </a:xfrm>
            <a:prstGeom prst="roundRect">
              <a:avLst/>
            </a:prstGeom>
            <a:solidFill>
              <a:srgbClr val="FFC000"/>
            </a:solidFill>
            <a:ln>
              <a:solidFill>
                <a:srgbClr val="FFC000"/>
              </a:solidFill>
            </a:ln>
          </p:spPr>
          <p:txBody>
            <a:bodyPr wrap="square" rtlCol="0">
              <a:spAutoFit/>
            </a:bodyPr>
            <a:lstStyle/>
            <a:p>
              <a:pPr algn="ctr"/>
              <a:r>
                <a:rPr lang="en-US" dirty="0"/>
                <a:t>Goal Line</a:t>
              </a:r>
            </a:p>
          </p:txBody>
        </p:sp>
      </p:grpSp>
      <p:sp>
        <p:nvSpPr>
          <p:cNvPr id="8" name="Content Placeholder 7">
            <a:extLst>
              <a:ext uri="{FF2B5EF4-FFF2-40B4-BE49-F238E27FC236}">
                <a16:creationId xmlns:a16="http://schemas.microsoft.com/office/drawing/2014/main" id="{DEC96287-78FD-95FB-22D3-8E4AF4682E5B}"/>
              </a:ext>
            </a:extLst>
          </p:cNvPr>
          <p:cNvSpPr>
            <a:spLocks noGrp="1"/>
          </p:cNvSpPr>
          <p:nvPr>
            <p:ph sz="quarter" idx="15"/>
          </p:nvPr>
        </p:nvSpPr>
        <p:spPr>
          <a:xfrm>
            <a:off x="6164580" y="1371600"/>
            <a:ext cx="5891062" cy="4343400"/>
          </a:xfrm>
        </p:spPr>
        <p:txBody>
          <a:bodyPr anchor="ctr"/>
          <a:lstStyle/>
          <a:p>
            <a:pPr marL="457200" indent="-457200">
              <a:buFont typeface="Wingdings" pitchFamily="2" charset="2"/>
              <a:buChar char="ü"/>
            </a:pPr>
            <a:r>
              <a:rPr lang="en-US" dirty="0"/>
              <a:t>Average across all sessions = 54% time on task.</a:t>
            </a:r>
          </a:p>
          <a:p>
            <a:pPr marL="457200" indent="-457200">
              <a:buFont typeface="Wingdings" pitchFamily="2" charset="2"/>
              <a:buChar char="ü"/>
            </a:pPr>
            <a:r>
              <a:rPr lang="en-US" dirty="0"/>
              <a:t>Goal = 70%.</a:t>
            </a:r>
          </a:p>
          <a:p>
            <a:pPr marL="777240" lvl="1" indent="-457200">
              <a:buFont typeface="Arial" panose="020B0604020202020204" pitchFamily="34" charset="0"/>
              <a:buChar char="•"/>
            </a:pPr>
            <a:r>
              <a:rPr lang="en-US" dirty="0"/>
              <a:t>Team determined it was ambitious, but attainable, because Eduardo hit this rating one time during baseline. </a:t>
            </a:r>
          </a:p>
          <a:p>
            <a:pPr marL="777240" lvl="1" indent="-457200">
              <a:buFont typeface="Arial" panose="020B0604020202020204" pitchFamily="34" charset="0"/>
              <a:buChar char="•"/>
            </a:pPr>
            <a:r>
              <a:rPr lang="en-US" dirty="0"/>
              <a:t>Can increase goal over time as needed.</a:t>
            </a:r>
          </a:p>
        </p:txBody>
      </p:sp>
      <p:pic>
        <p:nvPicPr>
          <p:cNvPr id="11" name="Graphic 10">
            <a:extLst>
              <a:ext uri="{FF2B5EF4-FFF2-40B4-BE49-F238E27FC236}">
                <a16:creationId xmlns:a16="http://schemas.microsoft.com/office/drawing/2014/main" id="{DFE7BC51-F533-5338-0F52-E5B33BA678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sp>
        <p:nvSpPr>
          <p:cNvPr id="5" name="Slide Number Placeholder 4">
            <a:extLst>
              <a:ext uri="{FF2B5EF4-FFF2-40B4-BE49-F238E27FC236}">
                <a16:creationId xmlns:a16="http://schemas.microsoft.com/office/drawing/2014/main" id="{DD0C3180-7ECD-4050-9A07-3437BB9B50D8}"/>
              </a:ext>
            </a:extLst>
          </p:cNvPr>
          <p:cNvSpPr>
            <a:spLocks noGrp="1"/>
          </p:cNvSpPr>
          <p:nvPr>
            <p:ph type="sldNum" sz="quarter" idx="12"/>
          </p:nvPr>
        </p:nvSpPr>
        <p:spPr/>
        <p:txBody>
          <a:bodyPr/>
          <a:lstStyle/>
          <a:p>
            <a:fld id="{99A20822-4A49-4D36-86E3-300BA48D3F00}" type="slidenum">
              <a:rPr lang="en-US" smtClean="0"/>
              <a:pPr/>
              <a:t>34</a:t>
            </a:fld>
            <a:endParaRPr lang="en-US" dirty="0"/>
          </a:p>
        </p:txBody>
      </p:sp>
    </p:spTree>
    <p:extLst>
      <p:ext uri="{BB962C8B-B14F-4D97-AF65-F5344CB8AC3E}">
        <p14:creationId xmlns:p14="http://schemas.microsoft.com/office/powerpoint/2010/main" val="3424300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76CA-1B5B-47E6-376C-35F981D64429}"/>
              </a:ext>
            </a:extLst>
          </p:cNvPr>
          <p:cNvSpPr>
            <a:spLocks noGrp="1"/>
          </p:cNvSpPr>
          <p:nvPr>
            <p:ph type="title"/>
          </p:nvPr>
        </p:nvSpPr>
        <p:spPr>
          <a:xfrm>
            <a:off x="457200" y="0"/>
            <a:ext cx="11276076" cy="1280160"/>
          </a:xfrm>
        </p:spPr>
        <p:txBody>
          <a:bodyPr/>
          <a:lstStyle/>
          <a:p>
            <a:r>
              <a:rPr lang="en-US" dirty="0"/>
              <a:t>Case Study: Create Decision Rule</a:t>
            </a:r>
          </a:p>
        </p:txBody>
      </p:sp>
      <p:sp>
        <p:nvSpPr>
          <p:cNvPr id="6" name="Content Placeholder 5">
            <a:extLst>
              <a:ext uri="{FF2B5EF4-FFF2-40B4-BE49-F238E27FC236}">
                <a16:creationId xmlns:a16="http://schemas.microsoft.com/office/drawing/2014/main" id="{945BF2EA-EF09-E7C8-FC85-89E0CC5FE37F}"/>
              </a:ext>
            </a:extLst>
          </p:cNvPr>
          <p:cNvSpPr>
            <a:spLocks noGrp="1"/>
          </p:cNvSpPr>
          <p:nvPr>
            <p:ph sz="quarter" idx="15"/>
          </p:nvPr>
        </p:nvSpPr>
        <p:spPr>
          <a:xfrm>
            <a:off x="457200" y="1371600"/>
            <a:ext cx="11274552" cy="4343400"/>
          </a:xfrm>
        </p:spPr>
        <p:txBody>
          <a:bodyPr anchor="ctr"/>
          <a:lstStyle/>
          <a:p>
            <a:pPr marL="0" indent="0" algn="ctr">
              <a:buNone/>
            </a:pPr>
            <a:r>
              <a:rPr lang="en-US" dirty="0"/>
              <a:t>The team will consider Eduardo responsive to intervention if he meets or exceeds his goal (70% on task on DBR) for 5 data points in a row. </a:t>
            </a:r>
          </a:p>
          <a:p>
            <a:endParaRPr lang="en-US" dirty="0"/>
          </a:p>
        </p:txBody>
      </p:sp>
      <p:sp>
        <p:nvSpPr>
          <p:cNvPr id="5" name="Slide Number Placeholder 4">
            <a:extLst>
              <a:ext uri="{FF2B5EF4-FFF2-40B4-BE49-F238E27FC236}">
                <a16:creationId xmlns:a16="http://schemas.microsoft.com/office/drawing/2014/main" id="{DD0C3180-7ECD-4050-9A07-3437BB9B50D8}"/>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35</a:t>
            </a:fld>
            <a:endParaRPr lang="en-US" dirty="0"/>
          </a:p>
        </p:txBody>
      </p:sp>
      <p:pic>
        <p:nvPicPr>
          <p:cNvPr id="11" name="Graphic 10">
            <a:extLst>
              <a:ext uri="{FF2B5EF4-FFF2-40B4-BE49-F238E27FC236}">
                <a16:creationId xmlns:a16="http://schemas.microsoft.com/office/drawing/2014/main" id="{DFE7BC51-F533-5338-0F52-E5B33BA678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 cy="914400"/>
          </a:xfrm>
          <a:prstGeom prst="rect">
            <a:avLst/>
          </a:prstGeom>
        </p:spPr>
      </p:pic>
    </p:spTree>
    <p:extLst>
      <p:ext uri="{BB962C8B-B14F-4D97-AF65-F5344CB8AC3E}">
        <p14:creationId xmlns:p14="http://schemas.microsoft.com/office/powerpoint/2010/main" val="2303515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6DE7-F251-644D-51AF-3F3A7924BE4B}"/>
              </a:ext>
            </a:extLst>
          </p:cNvPr>
          <p:cNvSpPr>
            <a:spLocks noGrp="1"/>
          </p:cNvSpPr>
          <p:nvPr>
            <p:ph type="title"/>
          </p:nvPr>
        </p:nvSpPr>
        <p:spPr/>
        <p:txBody>
          <a:bodyPr/>
          <a:lstStyle/>
          <a:p>
            <a:r>
              <a:rPr lang="en-US" dirty="0"/>
              <a:t>Step 5: Collect, Graph, and Analyze Data</a:t>
            </a:r>
          </a:p>
        </p:txBody>
      </p:sp>
      <p:pic>
        <p:nvPicPr>
          <p:cNvPr id="9" name="Content Placeholder 8" descr="A woman pointing at a graph on a computer screen">
            <a:extLst>
              <a:ext uri="{FF2B5EF4-FFF2-40B4-BE49-F238E27FC236}">
                <a16:creationId xmlns:a16="http://schemas.microsoft.com/office/drawing/2014/main" id="{12F32F09-0EE1-7A2F-B9DA-F3D59B0DF8E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84689"/>
            <a:ext cx="5568950" cy="3717222"/>
          </a:xfrm>
        </p:spPr>
      </p:pic>
      <p:sp>
        <p:nvSpPr>
          <p:cNvPr id="7" name="Content Placeholder 6">
            <a:extLst>
              <a:ext uri="{FF2B5EF4-FFF2-40B4-BE49-F238E27FC236}">
                <a16:creationId xmlns:a16="http://schemas.microsoft.com/office/drawing/2014/main" id="{1401C5E5-D14E-A4CB-CECA-15A7AE5EFA0C}"/>
              </a:ext>
            </a:extLst>
          </p:cNvPr>
          <p:cNvSpPr>
            <a:spLocks noGrp="1"/>
          </p:cNvSpPr>
          <p:nvPr>
            <p:ph sz="half" idx="2"/>
          </p:nvPr>
        </p:nvSpPr>
        <p:spPr>
          <a:xfrm>
            <a:off x="6163056" y="1371600"/>
            <a:ext cx="5728838" cy="4343400"/>
          </a:xfrm>
        </p:spPr>
        <p:txBody>
          <a:bodyPr>
            <a:normAutofit/>
          </a:bodyPr>
          <a:lstStyle/>
          <a:p>
            <a:r>
              <a:rPr lang="en-US" b="1" dirty="0"/>
              <a:t>Collect PM data </a:t>
            </a:r>
            <a:r>
              <a:rPr lang="en-US" dirty="0"/>
              <a:t>in the same manner you used to establish baseline performance. </a:t>
            </a:r>
          </a:p>
          <a:p>
            <a:r>
              <a:rPr lang="en-US" b="1" dirty="0"/>
              <a:t>Graph</a:t>
            </a:r>
            <a:r>
              <a:rPr lang="en-US" dirty="0"/>
              <a:t> </a:t>
            </a:r>
            <a:r>
              <a:rPr lang="en-US" b="1" dirty="0"/>
              <a:t>data</a:t>
            </a:r>
            <a:r>
              <a:rPr lang="en-US" dirty="0"/>
              <a:t> on a regular basis to ensure:</a:t>
            </a:r>
          </a:p>
          <a:p>
            <a:pPr lvl="2"/>
            <a:r>
              <a:rPr lang="en-US" dirty="0"/>
              <a:t>Data do not get misplaced. </a:t>
            </a:r>
          </a:p>
          <a:p>
            <a:pPr lvl="2"/>
            <a:r>
              <a:rPr lang="en-US" dirty="0"/>
              <a:t>Teachers can easily access to data to make decisions about responsiveness. </a:t>
            </a:r>
          </a:p>
          <a:p>
            <a:endParaRPr lang="en-US" dirty="0"/>
          </a:p>
        </p:txBody>
      </p:sp>
      <p:sp>
        <p:nvSpPr>
          <p:cNvPr id="5" name="Slide Number Placeholder 4">
            <a:extLst>
              <a:ext uri="{FF2B5EF4-FFF2-40B4-BE49-F238E27FC236}">
                <a16:creationId xmlns:a16="http://schemas.microsoft.com/office/drawing/2014/main" id="{8C726692-FE42-67FB-AD72-5427B2B810B9}"/>
              </a:ext>
            </a:extLst>
          </p:cNvPr>
          <p:cNvSpPr>
            <a:spLocks noGrp="1"/>
          </p:cNvSpPr>
          <p:nvPr>
            <p:ph type="sldNum" sz="quarter" idx="12"/>
          </p:nvPr>
        </p:nvSpPr>
        <p:spPr/>
        <p:txBody>
          <a:bodyPr/>
          <a:lstStyle/>
          <a:p>
            <a:fld id="{99A20822-4A49-4D36-86E3-300BA48D3F00}" type="slidenum">
              <a:rPr lang="en-US" smtClean="0"/>
              <a:pPr/>
              <a:t>36</a:t>
            </a:fld>
            <a:endParaRPr lang="en-US" dirty="0"/>
          </a:p>
        </p:txBody>
      </p:sp>
    </p:spTree>
    <p:extLst>
      <p:ext uri="{BB962C8B-B14F-4D97-AF65-F5344CB8AC3E}">
        <p14:creationId xmlns:p14="http://schemas.microsoft.com/office/powerpoint/2010/main" val="3470230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91A6E3-CCB7-389F-7227-40B3DB288F5B}"/>
              </a:ext>
            </a:extLst>
          </p:cNvPr>
          <p:cNvSpPr>
            <a:spLocks noGrp="1"/>
          </p:cNvSpPr>
          <p:nvPr>
            <p:ph type="title"/>
          </p:nvPr>
        </p:nvSpPr>
        <p:spPr/>
        <p:txBody>
          <a:bodyPr/>
          <a:lstStyle/>
          <a:p>
            <a:r>
              <a:rPr lang="en-US" dirty="0"/>
              <a:t>Analyzing Graphed Data</a:t>
            </a:r>
          </a:p>
        </p:txBody>
      </p:sp>
      <p:sp>
        <p:nvSpPr>
          <p:cNvPr id="7" name="Content Placeholder 6">
            <a:extLst>
              <a:ext uri="{FF2B5EF4-FFF2-40B4-BE49-F238E27FC236}">
                <a16:creationId xmlns:a16="http://schemas.microsoft.com/office/drawing/2014/main" id="{BC3C7573-0D9F-41F7-71BB-7188C85B4ACF}"/>
              </a:ext>
            </a:extLst>
          </p:cNvPr>
          <p:cNvSpPr>
            <a:spLocks noGrp="1"/>
          </p:cNvSpPr>
          <p:nvPr>
            <p:ph sz="quarter" idx="15"/>
          </p:nvPr>
        </p:nvSpPr>
        <p:spPr>
          <a:xfrm>
            <a:off x="457200" y="1371600"/>
            <a:ext cx="11274552" cy="1700213"/>
          </a:xfrm>
        </p:spPr>
        <p:txBody>
          <a:bodyPr/>
          <a:lstStyle/>
          <a:p>
            <a:r>
              <a:rPr lang="en-US" dirty="0"/>
              <a:t>After setting a goal, collecting progress monitoring data, and graphing progress monitoring data, ask the following questions to determine if a change is needed.</a:t>
            </a:r>
          </a:p>
        </p:txBody>
      </p:sp>
      <p:sp>
        <p:nvSpPr>
          <p:cNvPr id="8" name="Rounded Rectangle 7" descr="Line graph icon with an upward trend">
            <a:extLst>
              <a:ext uri="{FF2B5EF4-FFF2-40B4-BE49-F238E27FC236}">
                <a16:creationId xmlns:a16="http://schemas.microsoft.com/office/drawing/2014/main" id="{1CE9BE0C-C1AA-378B-37B3-0A87BC7A024B}"/>
              </a:ext>
            </a:extLst>
          </p:cNvPr>
          <p:cNvSpPr/>
          <p:nvPr/>
        </p:nvSpPr>
        <p:spPr>
          <a:xfrm>
            <a:off x="709865" y="2616868"/>
            <a:ext cx="10712616" cy="1100137"/>
          </a:xfrm>
          <a:prstGeom prst="round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3138"/>
            <a:r>
              <a:rPr lang="en-US" sz="2600" dirty="0">
                <a:solidFill>
                  <a:schemeClr val="tx1"/>
                </a:solidFill>
              </a:rPr>
              <a:t>Is the student’s performance improving?</a:t>
            </a:r>
          </a:p>
        </p:txBody>
      </p:sp>
      <p:pic>
        <p:nvPicPr>
          <p:cNvPr id="11" name="Graphic 10" descr="Line graph icon with an upward trend">
            <a:extLst>
              <a:ext uri="{FF2B5EF4-FFF2-40B4-BE49-F238E27FC236}">
                <a16:creationId xmlns:a16="http://schemas.microsoft.com/office/drawing/2014/main" id="{8F1D6273-B5CE-32C2-BB33-A6E496EC69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9897" y="2725661"/>
            <a:ext cx="960234" cy="914400"/>
          </a:xfrm>
          <a:prstGeom prst="rect">
            <a:avLst/>
          </a:prstGeom>
        </p:spPr>
      </p:pic>
      <p:sp>
        <p:nvSpPr>
          <p:cNvPr id="9" name="Rounded Rectangle 8">
            <a:extLst>
              <a:ext uri="{FF2B5EF4-FFF2-40B4-BE49-F238E27FC236}">
                <a16:creationId xmlns:a16="http://schemas.microsoft.com/office/drawing/2014/main" id="{508BA78D-2FA3-522E-648F-CB696E3496DB}"/>
              </a:ext>
            </a:extLst>
          </p:cNvPr>
          <p:cNvSpPr/>
          <p:nvPr/>
        </p:nvSpPr>
        <p:spPr>
          <a:xfrm>
            <a:off x="709864" y="3955053"/>
            <a:ext cx="10712616" cy="1100137"/>
          </a:xfrm>
          <a:prstGeom prst="round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3138"/>
            <a:r>
              <a:rPr lang="en-US" sz="2600" dirty="0">
                <a:solidFill>
                  <a:schemeClr val="tx1"/>
                </a:solidFill>
              </a:rPr>
              <a:t>Is the student’s performance improving sufficiently to meet their goal?</a:t>
            </a:r>
          </a:p>
        </p:txBody>
      </p:sp>
      <p:pic>
        <p:nvPicPr>
          <p:cNvPr id="13" name="Graphic 12" descr="Bullseye icon">
            <a:extLst>
              <a:ext uri="{FF2B5EF4-FFF2-40B4-BE49-F238E27FC236}">
                <a16:creationId xmlns:a16="http://schemas.microsoft.com/office/drawing/2014/main" id="{96D377BC-EAE0-D090-9FE4-24465AA2C8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896" y="4033634"/>
            <a:ext cx="960234" cy="914400"/>
          </a:xfrm>
          <a:prstGeom prst="rect">
            <a:avLst/>
          </a:prstGeom>
        </p:spPr>
      </p:pic>
      <p:sp>
        <p:nvSpPr>
          <p:cNvPr id="4" name="Slide Number Placeholder 3">
            <a:extLst>
              <a:ext uri="{FF2B5EF4-FFF2-40B4-BE49-F238E27FC236}">
                <a16:creationId xmlns:a16="http://schemas.microsoft.com/office/drawing/2014/main" id="{6716D986-3B29-B6E4-44A6-24AE53BC65C4}"/>
              </a:ext>
            </a:extLst>
          </p:cNvPr>
          <p:cNvSpPr>
            <a:spLocks noGrp="1"/>
          </p:cNvSpPr>
          <p:nvPr>
            <p:ph type="sldNum" sz="quarter" idx="14"/>
          </p:nvPr>
        </p:nvSpPr>
        <p:spPr/>
        <p:txBody>
          <a:bodyPr/>
          <a:lstStyle/>
          <a:p>
            <a:fld id="{99A20822-4A49-4D36-86E3-300BA48D3F00}" type="slidenum">
              <a:rPr lang="en-US" smtClean="0"/>
              <a:pPr/>
              <a:t>37</a:t>
            </a:fld>
            <a:endParaRPr lang="en-US" dirty="0"/>
          </a:p>
        </p:txBody>
      </p:sp>
    </p:spTree>
    <p:extLst>
      <p:ext uri="{BB962C8B-B14F-4D97-AF65-F5344CB8AC3E}">
        <p14:creationId xmlns:p14="http://schemas.microsoft.com/office/powerpoint/2010/main" val="3741817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6E07-4702-4E40-8A94-A48B7BCAC41A}"/>
              </a:ext>
            </a:extLst>
          </p:cNvPr>
          <p:cNvSpPr>
            <a:spLocks noGrp="1"/>
          </p:cNvSpPr>
          <p:nvPr>
            <p:ph type="title"/>
          </p:nvPr>
        </p:nvSpPr>
        <p:spPr/>
        <p:txBody>
          <a:bodyPr/>
          <a:lstStyle/>
          <a:p>
            <a:r>
              <a:rPr lang="en-US" dirty="0"/>
              <a:t>Methods and Features of Data Analysis</a:t>
            </a:r>
            <a:r>
              <a:rPr lang="en-US" b="0" dirty="0"/>
              <a:t>​</a:t>
            </a:r>
            <a:endParaRPr lang="en-US" dirty="0"/>
          </a:p>
        </p:txBody>
      </p:sp>
      <p:sp>
        <p:nvSpPr>
          <p:cNvPr id="8" name="TextBox 7">
            <a:extLst>
              <a:ext uri="{FF2B5EF4-FFF2-40B4-BE49-F238E27FC236}">
                <a16:creationId xmlns:a16="http://schemas.microsoft.com/office/drawing/2014/main" id="{AE5EC93D-E0CD-7CA6-488D-C6DC8EEE0D53}"/>
              </a:ext>
            </a:extLst>
          </p:cNvPr>
          <p:cNvSpPr txBox="1"/>
          <p:nvPr/>
        </p:nvSpPr>
        <p:spPr>
          <a:xfrm>
            <a:off x="1452423" y="1486243"/>
            <a:ext cx="1732549" cy="408623"/>
          </a:xfrm>
          <a:prstGeom prst="roundRect">
            <a:avLst/>
          </a:prstGeom>
          <a:solidFill>
            <a:schemeClr val="accent6"/>
          </a:solidFill>
        </p:spPr>
        <p:txBody>
          <a:bodyPr wrap="square" rtlCol="0">
            <a:spAutoFit/>
          </a:bodyPr>
          <a:lstStyle/>
          <a:p>
            <a:pPr algn="ctr"/>
            <a:r>
              <a:rPr lang="en-US" dirty="0">
                <a:solidFill>
                  <a:schemeClr val="bg1"/>
                </a:solidFill>
              </a:rPr>
              <a:t>Level</a:t>
            </a:r>
          </a:p>
        </p:txBody>
      </p:sp>
      <p:pic>
        <p:nvPicPr>
          <p:cNvPr id="9218" name="Picture 2" descr="A line graph with a level trend">
            <a:extLst>
              <a:ext uri="{FF2B5EF4-FFF2-40B4-BE49-F238E27FC236}">
                <a16:creationId xmlns:a16="http://schemas.microsoft.com/office/drawing/2014/main" id="{EECC074F-02BB-4AC8-AE86-740B72102818}"/>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54" y="2154644"/>
            <a:ext cx="3236489" cy="19521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148FD15-76DE-E956-B5ED-3E3E3F6056EC}"/>
              </a:ext>
            </a:extLst>
          </p:cNvPr>
          <p:cNvSpPr txBox="1"/>
          <p:nvPr/>
        </p:nvSpPr>
        <p:spPr>
          <a:xfrm>
            <a:off x="5091792" y="1486244"/>
            <a:ext cx="1732549" cy="408623"/>
          </a:xfrm>
          <a:prstGeom prst="roundRect">
            <a:avLst/>
          </a:prstGeom>
          <a:solidFill>
            <a:schemeClr val="accent4"/>
          </a:solidFill>
        </p:spPr>
        <p:txBody>
          <a:bodyPr wrap="square" rtlCol="0">
            <a:spAutoFit/>
          </a:bodyPr>
          <a:lstStyle/>
          <a:p>
            <a:pPr algn="ctr"/>
            <a:r>
              <a:rPr lang="en-US" dirty="0">
                <a:solidFill>
                  <a:schemeClr val="bg1"/>
                </a:solidFill>
              </a:rPr>
              <a:t>Trend</a:t>
            </a:r>
          </a:p>
        </p:txBody>
      </p:sp>
      <p:grpSp>
        <p:nvGrpSpPr>
          <p:cNvPr id="10" name="Group 9" descr="Three examples of graphs showing 1) ascending data trend, 2) descending data trend, and 3) level data trend">
            <a:extLst>
              <a:ext uri="{FF2B5EF4-FFF2-40B4-BE49-F238E27FC236}">
                <a16:creationId xmlns:a16="http://schemas.microsoft.com/office/drawing/2014/main" id="{5F85F7FF-BA40-4605-B5AF-B3C395F512BC}"/>
              </a:ext>
            </a:extLst>
          </p:cNvPr>
          <p:cNvGrpSpPr/>
          <p:nvPr/>
        </p:nvGrpSpPr>
        <p:grpSpPr>
          <a:xfrm>
            <a:off x="4484776" y="1998610"/>
            <a:ext cx="3853410" cy="4230788"/>
            <a:chOff x="8802806" y="744450"/>
            <a:chExt cx="3029803" cy="5007126"/>
          </a:xfrm>
        </p:grpSpPr>
        <p:pic>
          <p:nvPicPr>
            <p:cNvPr id="11" name="Picture 2" descr="Three graphs show the three trend directions. The top shows an ascending trend, with the value of the data increasing over time (from left to right).  The middle graph shows a descending graph with values getting smaller over time.  The last graph shows a level trend.  The data vary a bit but stay at about the same level.">
              <a:extLst>
                <a:ext uri="{FF2B5EF4-FFF2-40B4-BE49-F238E27FC236}">
                  <a16:creationId xmlns:a16="http://schemas.microsoft.com/office/drawing/2014/main" id="{DD22EC9B-E145-43AA-A59F-45DA37D8C8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806" y="776297"/>
              <a:ext cx="3029803" cy="497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492DEB3A-CC13-458F-9A18-517AF0F90DCD}"/>
                </a:ext>
              </a:extLst>
            </p:cNvPr>
            <p:cNvSpPr txBox="1"/>
            <p:nvPr/>
          </p:nvSpPr>
          <p:spPr>
            <a:xfrm>
              <a:off x="9369269" y="744450"/>
              <a:ext cx="171271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Arial"/>
                  <a:ea typeface="+mn-ea"/>
                  <a:cs typeface="+mn-cs"/>
                </a:rPr>
                <a:t>ASCENDING</a:t>
              </a:r>
            </a:p>
          </p:txBody>
        </p:sp>
        <p:sp>
          <p:nvSpPr>
            <p:cNvPr id="13" name="TextBox 12">
              <a:extLst>
                <a:ext uri="{FF2B5EF4-FFF2-40B4-BE49-F238E27FC236}">
                  <a16:creationId xmlns:a16="http://schemas.microsoft.com/office/drawing/2014/main" id="{98B8B6B2-2AB6-466F-9FB4-26B82E65D61D}"/>
                </a:ext>
              </a:extLst>
            </p:cNvPr>
            <p:cNvSpPr txBox="1"/>
            <p:nvPr/>
          </p:nvSpPr>
          <p:spPr>
            <a:xfrm>
              <a:off x="9213111" y="2398104"/>
              <a:ext cx="171271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Arial"/>
                  <a:ea typeface="+mn-ea"/>
                  <a:cs typeface="+mn-cs"/>
                </a:rPr>
                <a:t>DESCENDING</a:t>
              </a:r>
            </a:p>
          </p:txBody>
        </p:sp>
        <p:sp>
          <p:nvSpPr>
            <p:cNvPr id="14" name="TextBox 13">
              <a:extLst>
                <a:ext uri="{FF2B5EF4-FFF2-40B4-BE49-F238E27FC236}">
                  <a16:creationId xmlns:a16="http://schemas.microsoft.com/office/drawing/2014/main" id="{0E0F1358-E736-4A19-9394-AB319B945A9E}"/>
                </a:ext>
              </a:extLst>
            </p:cNvPr>
            <p:cNvSpPr txBox="1"/>
            <p:nvPr/>
          </p:nvSpPr>
          <p:spPr>
            <a:xfrm>
              <a:off x="9369269" y="4094889"/>
              <a:ext cx="1712713"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Arial"/>
                  <a:ea typeface="+mn-ea"/>
                  <a:cs typeface="+mn-cs"/>
                </a:rPr>
                <a:t>LEVEL</a:t>
              </a:r>
            </a:p>
          </p:txBody>
        </p:sp>
      </p:grpSp>
      <p:sp>
        <p:nvSpPr>
          <p:cNvPr id="16" name="TextBox 15">
            <a:extLst>
              <a:ext uri="{FF2B5EF4-FFF2-40B4-BE49-F238E27FC236}">
                <a16:creationId xmlns:a16="http://schemas.microsoft.com/office/drawing/2014/main" id="{E4D9B84E-AD8D-4F73-1642-4FAC9506CCC3}"/>
              </a:ext>
            </a:extLst>
          </p:cNvPr>
          <p:cNvSpPr txBox="1"/>
          <p:nvPr/>
        </p:nvSpPr>
        <p:spPr>
          <a:xfrm>
            <a:off x="8784889" y="1465849"/>
            <a:ext cx="1732549" cy="408623"/>
          </a:xfrm>
          <a:prstGeom prst="roundRect">
            <a:avLst/>
          </a:prstGeom>
          <a:solidFill>
            <a:schemeClr val="accent5"/>
          </a:solidFill>
        </p:spPr>
        <p:txBody>
          <a:bodyPr wrap="square" rtlCol="0">
            <a:spAutoFit/>
          </a:bodyPr>
          <a:lstStyle/>
          <a:p>
            <a:pPr algn="ctr"/>
            <a:r>
              <a:rPr lang="en-US" dirty="0">
                <a:solidFill>
                  <a:schemeClr val="bg1"/>
                </a:solidFill>
              </a:rPr>
              <a:t>Trend</a:t>
            </a:r>
          </a:p>
        </p:txBody>
      </p:sp>
      <p:pic>
        <p:nvPicPr>
          <p:cNvPr id="9" name="Picture 8" descr="Example graphs depicting both stable and variable data points">
            <a:extLst>
              <a:ext uri="{FF2B5EF4-FFF2-40B4-BE49-F238E27FC236}">
                <a16:creationId xmlns:a16="http://schemas.microsoft.com/office/drawing/2014/main" id="{62000F83-3045-40DA-8A15-6A4A740D57AA}"/>
              </a:ext>
            </a:extLst>
          </p:cNvPr>
          <p:cNvPicPr>
            <a:picLocks noChangeAspect="1"/>
          </p:cNvPicPr>
          <p:nvPr/>
        </p:nvPicPr>
        <p:blipFill>
          <a:blip r:embed="rId4"/>
          <a:stretch>
            <a:fillRect/>
          </a:stretch>
        </p:blipFill>
        <p:spPr>
          <a:xfrm>
            <a:off x="7569052" y="2060166"/>
            <a:ext cx="4164224" cy="2457151"/>
          </a:xfrm>
          <a:prstGeom prst="rect">
            <a:avLst/>
          </a:prstGeom>
        </p:spPr>
      </p:pic>
      <p:sp>
        <p:nvSpPr>
          <p:cNvPr id="5" name="Slide Number Placeholder 4">
            <a:extLst>
              <a:ext uri="{FF2B5EF4-FFF2-40B4-BE49-F238E27FC236}">
                <a16:creationId xmlns:a16="http://schemas.microsoft.com/office/drawing/2014/main" id="{4C7E4682-6218-4021-8FE3-FC236171F293}"/>
              </a:ext>
            </a:extLst>
          </p:cNvPr>
          <p:cNvSpPr>
            <a:spLocks noGrp="1"/>
          </p:cNvSpPr>
          <p:nvPr>
            <p:ph type="sldNum" sz="quarter" idx="14"/>
          </p:nvPr>
        </p:nvSpPr>
        <p:spPr>
          <a:xfrm>
            <a:off x="11760448" y="6704112"/>
            <a:ext cx="131446"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cs typeface="Calibri"/>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srgbClr val="262626"/>
              </a:solidFill>
              <a:effectLst/>
              <a:uLnTx/>
              <a:uFillTx/>
              <a:cs typeface="Calibri"/>
            </a:endParaRPr>
          </a:p>
        </p:txBody>
      </p:sp>
    </p:spTree>
    <p:extLst>
      <p:ext uri="{BB962C8B-B14F-4D97-AF65-F5344CB8AC3E}">
        <p14:creationId xmlns:p14="http://schemas.microsoft.com/office/powerpoint/2010/main" val="318954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76CA-1B5B-47E6-376C-35F981D64429}"/>
              </a:ext>
            </a:extLst>
          </p:cNvPr>
          <p:cNvSpPr>
            <a:spLocks noGrp="1"/>
          </p:cNvSpPr>
          <p:nvPr>
            <p:ph type="title"/>
          </p:nvPr>
        </p:nvSpPr>
        <p:spPr>
          <a:xfrm>
            <a:off x="457200" y="0"/>
            <a:ext cx="11276076" cy="1280160"/>
          </a:xfrm>
        </p:spPr>
        <p:txBody>
          <a:bodyPr/>
          <a:lstStyle/>
          <a:p>
            <a:r>
              <a:rPr lang="en-US" dirty="0"/>
              <a:t>Case Study: Analyze Data</a:t>
            </a:r>
          </a:p>
        </p:txBody>
      </p:sp>
      <p:pic>
        <p:nvPicPr>
          <p:cNvPr id="11" name="Graphic 10">
            <a:extLst>
              <a:ext uri="{FF2B5EF4-FFF2-40B4-BE49-F238E27FC236}">
                <a16:creationId xmlns:a16="http://schemas.microsoft.com/office/drawing/2014/main" id="{DFE7BC51-F533-5338-0F52-E5B33BA678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 cy="914400"/>
          </a:xfrm>
          <a:prstGeom prst="rect">
            <a:avLst/>
          </a:prstGeom>
        </p:spPr>
      </p:pic>
      <p:pic>
        <p:nvPicPr>
          <p:cNvPr id="8" name="Content Placeholder 7" descr="A line graph with an x-axis of date and a y-axis of % time on task. There are five baseline data points ranging from 45 to 70% time on task, and a vertical line that indicates the beginning of the intervention. There is a goal line at 70% and eight data points during the intervention, which lie above and below the goal line.">
            <a:extLst>
              <a:ext uri="{FF2B5EF4-FFF2-40B4-BE49-F238E27FC236}">
                <a16:creationId xmlns:a16="http://schemas.microsoft.com/office/drawing/2014/main" id="{160DCB6B-1205-9A09-49FB-561BE29C8DA7}"/>
              </a:ext>
            </a:extLst>
          </p:cNvPr>
          <p:cNvPicPr>
            <a:picLocks noGrp="1" noChangeAspect="1"/>
          </p:cNvPicPr>
          <p:nvPr>
            <p:ph sz="quarter" idx="15"/>
          </p:nvPr>
        </p:nvPicPr>
        <p:blipFill rotWithShape="1">
          <a:blip r:embed="rId4">
            <a:extLst>
              <a:ext uri="{28A0092B-C50C-407E-A947-70E740481C1C}">
                <a14:useLocalDpi xmlns:a14="http://schemas.microsoft.com/office/drawing/2010/main" val="0"/>
              </a:ext>
            </a:extLst>
          </a:blip>
          <a:srcRect b="4089"/>
          <a:stretch/>
        </p:blipFill>
        <p:spPr>
          <a:xfrm>
            <a:off x="946298" y="1279525"/>
            <a:ext cx="6552404" cy="4823563"/>
          </a:xfrm>
        </p:spPr>
      </p:pic>
      <p:cxnSp>
        <p:nvCxnSpPr>
          <p:cNvPr id="9" name="Straight Connector 8">
            <a:extLst>
              <a:ext uri="{FF2B5EF4-FFF2-40B4-BE49-F238E27FC236}">
                <a16:creationId xmlns:a16="http://schemas.microsoft.com/office/drawing/2014/main" id="{FFFB0304-8F73-B92D-CCEC-42A634C959CE}"/>
              </a:ext>
              <a:ext uri="{C183D7F6-B498-43B3-948B-1728B52AA6E4}">
                <adec:decorative xmlns:adec="http://schemas.microsoft.com/office/drawing/2017/decorative" val="1"/>
              </a:ext>
            </a:extLst>
          </p:cNvPr>
          <p:cNvCxnSpPr>
            <a:cxnSpLocks/>
          </p:cNvCxnSpPr>
          <p:nvPr/>
        </p:nvCxnSpPr>
        <p:spPr>
          <a:xfrm flipV="1">
            <a:off x="3861384" y="1279525"/>
            <a:ext cx="0" cy="3976437"/>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505C2A7-BAC9-73AA-EFD4-EE9B2C9C718B}"/>
              </a:ext>
              <a:ext uri="{C183D7F6-B498-43B3-948B-1728B52AA6E4}">
                <adec:decorative xmlns:adec="http://schemas.microsoft.com/office/drawing/2017/decorative" val="1"/>
              </a:ext>
            </a:extLst>
          </p:cNvPr>
          <p:cNvCxnSpPr>
            <a:cxnSpLocks/>
          </p:cNvCxnSpPr>
          <p:nvPr/>
        </p:nvCxnSpPr>
        <p:spPr>
          <a:xfrm>
            <a:off x="3861384" y="2533817"/>
            <a:ext cx="35977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760718B-F586-535F-4A0D-9D41C4CFAE6A}"/>
              </a:ext>
            </a:extLst>
          </p:cNvPr>
          <p:cNvSpPr txBox="1"/>
          <p:nvPr/>
        </p:nvSpPr>
        <p:spPr>
          <a:xfrm>
            <a:off x="8446154" y="2533817"/>
            <a:ext cx="3287122" cy="2203847"/>
          </a:xfrm>
          <a:prstGeom prst="foldedCorner">
            <a:avLst/>
          </a:prstGeom>
          <a:solidFill>
            <a:schemeClr val="accent6"/>
          </a:solidFill>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bg1"/>
                </a:solidFill>
              </a:rPr>
              <a:t>Goal</a:t>
            </a:r>
            <a:r>
              <a:rPr lang="en-US" dirty="0">
                <a:solidFill>
                  <a:schemeClr val="bg1"/>
                </a:solidFill>
              </a:rPr>
              <a:t> </a:t>
            </a:r>
          </a:p>
          <a:p>
            <a:pPr marL="0" indent="0">
              <a:buNone/>
            </a:pPr>
            <a:r>
              <a:rPr lang="en-US" dirty="0">
                <a:solidFill>
                  <a:schemeClr val="bg1"/>
                </a:solidFill>
              </a:rPr>
              <a:t>The team will consider Eduardo as responsive to intervention if he meets or exceeds his goal (70% on task on DBR) for 5 data points in a row.</a:t>
            </a:r>
          </a:p>
        </p:txBody>
      </p:sp>
      <p:sp>
        <p:nvSpPr>
          <p:cNvPr id="5" name="Slide Number Placeholder 4">
            <a:extLst>
              <a:ext uri="{FF2B5EF4-FFF2-40B4-BE49-F238E27FC236}">
                <a16:creationId xmlns:a16="http://schemas.microsoft.com/office/drawing/2014/main" id="{DD0C3180-7ECD-4050-9A07-3437BB9B50D8}"/>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39</a:t>
            </a:fld>
            <a:endParaRPr lang="en-US" dirty="0"/>
          </a:p>
        </p:txBody>
      </p:sp>
    </p:spTree>
    <p:extLst>
      <p:ext uri="{BB962C8B-B14F-4D97-AF65-F5344CB8AC3E}">
        <p14:creationId xmlns:p14="http://schemas.microsoft.com/office/powerpoint/2010/main" val="57905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95A959-ED1B-8348-7F16-6920AA8161A3}"/>
              </a:ext>
            </a:extLst>
          </p:cNvPr>
          <p:cNvSpPr>
            <a:spLocks noGrp="1"/>
          </p:cNvSpPr>
          <p:nvPr>
            <p:ph type="title"/>
          </p:nvPr>
        </p:nvSpPr>
        <p:spPr/>
        <p:txBody>
          <a:bodyPr/>
          <a:lstStyle/>
          <a:p>
            <a:r>
              <a:rPr lang="en-US" dirty="0"/>
              <a:t>Case Study: Eduardo</a:t>
            </a:r>
          </a:p>
        </p:txBody>
      </p:sp>
      <p:sp>
        <p:nvSpPr>
          <p:cNvPr id="7" name="Content Placeholder 6">
            <a:extLst>
              <a:ext uri="{FF2B5EF4-FFF2-40B4-BE49-F238E27FC236}">
                <a16:creationId xmlns:a16="http://schemas.microsoft.com/office/drawing/2014/main" id="{BC95F3DC-23EC-FF03-9753-B19494F363A2}"/>
              </a:ext>
            </a:extLst>
          </p:cNvPr>
          <p:cNvSpPr>
            <a:spLocks noGrp="1"/>
          </p:cNvSpPr>
          <p:nvPr>
            <p:ph sz="quarter" idx="15"/>
          </p:nvPr>
        </p:nvSpPr>
        <p:spPr/>
        <p:txBody>
          <a:bodyPr>
            <a:normAutofit/>
          </a:bodyPr>
          <a:lstStyle/>
          <a:p>
            <a:pPr marL="0" indent="0" algn="ctr">
              <a:buNone/>
            </a:pPr>
            <a:r>
              <a:rPr lang="en-US" i="1" dirty="0"/>
              <a:t>Eduardo is a 6th grade student in Mr. Kim’s math class. Mr. Kim has been struggling with Eduardo during class for the past month. Eduardo is constantly off task and requires a lot of redirection to tasks—especially during independent work time on his laptop. Mr. Kim is also concerned that Eduardo’s time off task is impacting his progress in math. Recently, Mr. Kim met with his fellow 6th grade teachers for a data team meeting. During this meeting, Eduardo’s screening data show he is at risk in math and in academic behavior. </a:t>
            </a:r>
          </a:p>
        </p:txBody>
      </p:sp>
      <p:sp>
        <p:nvSpPr>
          <p:cNvPr id="4" name="Slide Number Placeholder 3">
            <a:extLst>
              <a:ext uri="{FF2B5EF4-FFF2-40B4-BE49-F238E27FC236}">
                <a16:creationId xmlns:a16="http://schemas.microsoft.com/office/drawing/2014/main" id="{46947B21-D06A-51C0-6066-1B3B77C29752}"/>
              </a:ext>
            </a:extLst>
          </p:cNvPr>
          <p:cNvSpPr>
            <a:spLocks noGrp="1"/>
          </p:cNvSpPr>
          <p:nvPr>
            <p:ph type="sldNum" sz="quarter" idx="14"/>
          </p:nvPr>
        </p:nvSpPr>
        <p:spPr/>
        <p:txBody>
          <a:bodyPr/>
          <a:lstStyle/>
          <a:p>
            <a:fld id="{99A20822-4A49-4D36-86E3-300BA48D3F00}" type="slidenum">
              <a:rPr lang="en-US" smtClean="0"/>
              <a:pPr/>
              <a:t>4</a:t>
            </a:fld>
            <a:endParaRPr lang="en-US" dirty="0"/>
          </a:p>
        </p:txBody>
      </p:sp>
      <p:pic>
        <p:nvPicPr>
          <p:cNvPr id="12" name="Graphic 11">
            <a:extLst>
              <a:ext uri="{FF2B5EF4-FFF2-40B4-BE49-F238E27FC236}">
                <a16:creationId xmlns:a16="http://schemas.microsoft.com/office/drawing/2014/main" id="{1E815483-FFCD-9AD7-80A4-213CEE49A38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 cy="914400"/>
          </a:xfrm>
          <a:prstGeom prst="rect">
            <a:avLst/>
          </a:prstGeom>
        </p:spPr>
      </p:pic>
    </p:spTree>
    <p:extLst>
      <p:ext uri="{BB962C8B-B14F-4D97-AF65-F5344CB8AC3E}">
        <p14:creationId xmlns:p14="http://schemas.microsoft.com/office/powerpoint/2010/main" val="3546599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344F08-2C09-5092-C7B9-2398768ECB7B}"/>
              </a:ext>
            </a:extLst>
          </p:cNvPr>
          <p:cNvSpPr>
            <a:spLocks noGrp="1"/>
          </p:cNvSpPr>
          <p:nvPr>
            <p:ph type="title"/>
          </p:nvPr>
        </p:nvSpPr>
        <p:spPr/>
        <p:txBody>
          <a:bodyPr/>
          <a:lstStyle/>
          <a:p>
            <a:r>
              <a:rPr lang="en-US" dirty="0"/>
              <a:t>Making Instructional Decisions with BPM Data</a:t>
            </a:r>
          </a:p>
        </p:txBody>
      </p:sp>
      <p:sp>
        <p:nvSpPr>
          <p:cNvPr id="5" name="Slide Number Placeholder 4">
            <a:extLst>
              <a:ext uri="{FF2B5EF4-FFF2-40B4-BE49-F238E27FC236}">
                <a16:creationId xmlns:a16="http://schemas.microsoft.com/office/drawing/2014/main" id="{E6DF947B-C102-CC36-BBBD-374B28A526CD}"/>
              </a:ext>
            </a:extLst>
          </p:cNvPr>
          <p:cNvSpPr>
            <a:spLocks noGrp="1"/>
          </p:cNvSpPr>
          <p:nvPr>
            <p:ph type="sldNum" sz="quarter" idx="15"/>
          </p:nvPr>
        </p:nvSpPr>
        <p:spPr/>
        <p:txBody>
          <a:bodyPr/>
          <a:lstStyle/>
          <a:p>
            <a:fld id="{99A20822-4A49-4D36-86E3-300BA48D3F00}" type="slidenum">
              <a:rPr lang="en-US" smtClean="0"/>
              <a:pPr/>
              <a:t>40</a:t>
            </a:fld>
            <a:endParaRPr lang="en-US" dirty="0"/>
          </a:p>
        </p:txBody>
      </p:sp>
    </p:spTree>
    <p:extLst>
      <p:ext uri="{BB962C8B-B14F-4D97-AF65-F5344CB8AC3E}">
        <p14:creationId xmlns:p14="http://schemas.microsoft.com/office/powerpoint/2010/main" val="425061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137854-78E4-98C5-3269-E1BE9BF378CA}"/>
              </a:ext>
            </a:extLst>
          </p:cNvPr>
          <p:cNvSpPr>
            <a:spLocks noGrp="1"/>
          </p:cNvSpPr>
          <p:nvPr>
            <p:ph type="title"/>
          </p:nvPr>
        </p:nvSpPr>
        <p:spPr/>
        <p:txBody>
          <a:bodyPr/>
          <a:lstStyle/>
          <a:p>
            <a:r>
              <a:rPr lang="en-US" dirty="0"/>
              <a:t>We Have BPM Data, Now What?</a:t>
            </a:r>
          </a:p>
        </p:txBody>
      </p:sp>
      <p:sp>
        <p:nvSpPr>
          <p:cNvPr id="7" name="Content Placeholder 6">
            <a:extLst>
              <a:ext uri="{FF2B5EF4-FFF2-40B4-BE49-F238E27FC236}">
                <a16:creationId xmlns:a16="http://schemas.microsoft.com/office/drawing/2014/main" id="{F256641C-041E-64E1-0530-972FBD63FADF}"/>
              </a:ext>
            </a:extLst>
          </p:cNvPr>
          <p:cNvSpPr>
            <a:spLocks noGrp="1"/>
          </p:cNvSpPr>
          <p:nvPr>
            <p:ph sz="quarter" idx="15"/>
          </p:nvPr>
        </p:nvSpPr>
        <p:spPr/>
        <p:txBody>
          <a:bodyPr>
            <a:normAutofit/>
          </a:bodyPr>
          <a:lstStyle/>
          <a:p>
            <a:pPr marL="514350" indent="-514350">
              <a:buFont typeface="+mj-lt"/>
              <a:buAutoNum type="arabicPeriod"/>
            </a:pPr>
            <a:r>
              <a:rPr lang="en-US" dirty="0"/>
              <a:t>Review data with team. </a:t>
            </a:r>
          </a:p>
          <a:p>
            <a:pPr marL="514350" indent="-514350">
              <a:buFont typeface="+mj-lt"/>
              <a:buAutoNum type="arabicPeriod"/>
            </a:pPr>
            <a:r>
              <a:rPr lang="en-US" dirty="0"/>
              <a:t>Determine if student met their goal. </a:t>
            </a:r>
          </a:p>
          <a:p>
            <a:pPr marL="834390" lvl="1" indent="-514350"/>
            <a:r>
              <a:rPr lang="en-US" b="1" dirty="0"/>
              <a:t>If goal is exceeded:</a:t>
            </a:r>
            <a:r>
              <a:rPr lang="en-US" dirty="0"/>
              <a:t> Prepare a plan for fading intervention and maintenance of skills. </a:t>
            </a:r>
          </a:p>
          <a:p>
            <a:pPr marL="834390" lvl="1" indent="-514350"/>
            <a:r>
              <a:rPr lang="en-US" b="1" dirty="0"/>
              <a:t>If goal is met:</a:t>
            </a:r>
            <a:r>
              <a:rPr lang="en-US" dirty="0"/>
              <a:t> Continue with intervention and collect a few more PM data points. Next, prepare a plan for fading intervention and maintenance of skills. </a:t>
            </a:r>
          </a:p>
          <a:p>
            <a:pPr marL="834390" lvl="1" indent="-514350"/>
            <a:r>
              <a:rPr lang="en-US" b="1" dirty="0"/>
              <a:t>If goal is not met:</a:t>
            </a:r>
            <a:r>
              <a:rPr lang="en-US" dirty="0"/>
              <a:t> Continue with intervention and PM data collection. Reevaluate with team during next data review cycle.  </a:t>
            </a:r>
          </a:p>
        </p:txBody>
      </p:sp>
      <p:sp>
        <p:nvSpPr>
          <p:cNvPr id="4" name="Slide Number Placeholder 3">
            <a:extLst>
              <a:ext uri="{FF2B5EF4-FFF2-40B4-BE49-F238E27FC236}">
                <a16:creationId xmlns:a16="http://schemas.microsoft.com/office/drawing/2014/main" id="{BA91EC0D-692B-29B4-E55C-B71288FF96F8}"/>
              </a:ext>
            </a:extLst>
          </p:cNvPr>
          <p:cNvSpPr>
            <a:spLocks noGrp="1"/>
          </p:cNvSpPr>
          <p:nvPr>
            <p:ph type="sldNum" sz="quarter" idx="14"/>
          </p:nvPr>
        </p:nvSpPr>
        <p:spPr/>
        <p:txBody>
          <a:bodyPr/>
          <a:lstStyle/>
          <a:p>
            <a:fld id="{99A20822-4A49-4D36-86E3-300BA48D3F00}" type="slidenum">
              <a:rPr lang="en-US" smtClean="0"/>
              <a:pPr/>
              <a:t>41</a:t>
            </a:fld>
            <a:endParaRPr lang="en-US" dirty="0"/>
          </a:p>
        </p:txBody>
      </p:sp>
    </p:spTree>
    <p:extLst>
      <p:ext uri="{BB962C8B-B14F-4D97-AF65-F5344CB8AC3E}">
        <p14:creationId xmlns:p14="http://schemas.microsoft.com/office/powerpoint/2010/main" val="172149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1E37-EFC8-4FBC-9AFC-A48D8EDB5E65}"/>
              </a:ext>
            </a:extLst>
          </p:cNvPr>
          <p:cNvSpPr>
            <a:spLocks noGrp="1"/>
          </p:cNvSpPr>
          <p:nvPr>
            <p:ph type="title"/>
          </p:nvPr>
        </p:nvSpPr>
        <p:spPr/>
        <p:txBody>
          <a:bodyPr>
            <a:normAutofit/>
          </a:bodyPr>
          <a:lstStyle/>
          <a:p>
            <a:r>
              <a:rPr lang="en-US" dirty="0"/>
              <a:t>Facilitating Meetings to Review Data</a:t>
            </a:r>
          </a:p>
        </p:txBody>
      </p:sp>
      <p:pic>
        <p:nvPicPr>
          <p:cNvPr id="8" name="Picture 7" descr="A sample Student Summary Form">
            <a:extLst>
              <a:ext uri="{FF2B5EF4-FFF2-40B4-BE49-F238E27FC236}">
                <a16:creationId xmlns:a16="http://schemas.microsoft.com/office/drawing/2014/main" id="{3071E81A-B6E0-D421-975C-43E46C193A17}"/>
              </a:ext>
            </a:extLst>
          </p:cNvPr>
          <p:cNvPicPr>
            <a:picLocks noChangeAspect="1"/>
          </p:cNvPicPr>
          <p:nvPr/>
        </p:nvPicPr>
        <p:blipFill>
          <a:blip r:embed="rId3"/>
          <a:stretch>
            <a:fillRect/>
          </a:stretch>
        </p:blipFill>
        <p:spPr>
          <a:xfrm>
            <a:off x="457200" y="1409700"/>
            <a:ext cx="4041558" cy="3065869"/>
          </a:xfrm>
          <a:prstGeom prst="rect">
            <a:avLst/>
          </a:prstGeom>
          <a:ln>
            <a:solidFill>
              <a:schemeClr val="tx1"/>
            </a:solidFill>
          </a:ln>
        </p:spPr>
      </p:pic>
      <p:pic>
        <p:nvPicPr>
          <p:cNvPr id="10" name="Picture 9" descr="The NCII Intensive Intervention Meeting Facilitator's Guide">
            <a:extLst>
              <a:ext uri="{FF2B5EF4-FFF2-40B4-BE49-F238E27FC236}">
                <a16:creationId xmlns:a16="http://schemas.microsoft.com/office/drawing/2014/main" id="{BD5C9262-AF16-FCCE-84C7-0ABA178CA9EE}"/>
              </a:ext>
            </a:extLst>
          </p:cNvPr>
          <p:cNvPicPr>
            <a:picLocks noChangeAspect="1"/>
          </p:cNvPicPr>
          <p:nvPr/>
        </p:nvPicPr>
        <p:blipFill>
          <a:blip r:embed="rId4"/>
          <a:stretch>
            <a:fillRect/>
          </a:stretch>
        </p:blipFill>
        <p:spPr>
          <a:xfrm rot="20471579">
            <a:off x="1141686" y="2582127"/>
            <a:ext cx="2505893" cy="3233239"/>
          </a:xfrm>
          <a:prstGeom prst="rect">
            <a:avLst/>
          </a:prstGeom>
          <a:ln>
            <a:solidFill>
              <a:schemeClr val="tx1"/>
            </a:solidFill>
          </a:ln>
        </p:spPr>
      </p:pic>
      <p:pic>
        <p:nvPicPr>
          <p:cNvPr id="11" name="Picture 10" descr="The NCII Intensive Intervention Meeting Agenda">
            <a:extLst>
              <a:ext uri="{FF2B5EF4-FFF2-40B4-BE49-F238E27FC236}">
                <a16:creationId xmlns:a16="http://schemas.microsoft.com/office/drawing/2014/main" id="{72A50E5A-DE79-AB7B-FD75-D55669CE1B0D}"/>
              </a:ext>
            </a:extLst>
          </p:cNvPr>
          <p:cNvPicPr>
            <a:picLocks noChangeAspect="1"/>
          </p:cNvPicPr>
          <p:nvPr/>
        </p:nvPicPr>
        <p:blipFill>
          <a:blip r:embed="rId5"/>
          <a:stretch>
            <a:fillRect/>
          </a:stretch>
        </p:blipFill>
        <p:spPr>
          <a:xfrm rot="721536">
            <a:off x="2951039" y="2760604"/>
            <a:ext cx="2856924" cy="3065869"/>
          </a:xfrm>
          <a:prstGeom prst="rect">
            <a:avLst/>
          </a:prstGeom>
          <a:ln>
            <a:solidFill>
              <a:schemeClr val="tx1"/>
            </a:solidFill>
          </a:ln>
        </p:spPr>
      </p:pic>
      <p:pic>
        <p:nvPicPr>
          <p:cNvPr id="12" name="Picture 11" descr="A screenshot of the NCII Data Teaming Tools webpage">
            <a:extLst>
              <a:ext uri="{FF2B5EF4-FFF2-40B4-BE49-F238E27FC236}">
                <a16:creationId xmlns:a16="http://schemas.microsoft.com/office/drawing/2014/main" id="{58B7201E-D296-E687-333F-88EF6EA77F5F}"/>
              </a:ext>
            </a:extLst>
          </p:cNvPr>
          <p:cNvPicPr>
            <a:picLocks noChangeAspect="1"/>
          </p:cNvPicPr>
          <p:nvPr/>
        </p:nvPicPr>
        <p:blipFill>
          <a:blip r:embed="rId6"/>
          <a:stretch>
            <a:fillRect/>
          </a:stretch>
        </p:blipFill>
        <p:spPr>
          <a:xfrm>
            <a:off x="6387663" y="1409700"/>
            <a:ext cx="5045340" cy="4307897"/>
          </a:xfrm>
          <a:prstGeom prst="rect">
            <a:avLst/>
          </a:prstGeom>
          <a:ln>
            <a:solidFill>
              <a:schemeClr val="tx2"/>
            </a:solidFill>
          </a:ln>
        </p:spPr>
      </p:pic>
      <p:sp>
        <p:nvSpPr>
          <p:cNvPr id="3" name="Rectangle 2">
            <a:extLst>
              <a:ext uri="{FF2B5EF4-FFF2-40B4-BE49-F238E27FC236}">
                <a16:creationId xmlns:a16="http://schemas.microsoft.com/office/drawing/2014/main" id="{53D95FCD-1D4F-4C77-9545-1A230FBC9D04}"/>
              </a:ext>
            </a:extLst>
          </p:cNvPr>
          <p:cNvSpPr/>
          <p:nvPr/>
        </p:nvSpPr>
        <p:spPr>
          <a:xfrm>
            <a:off x="7719236" y="5894684"/>
            <a:ext cx="2834640" cy="509561"/>
          </a:xfrm>
          <a:prstGeom prst="rect">
            <a:avLst/>
          </a:prstGeom>
          <a:solidFill>
            <a:schemeClr val="tx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solidFill>
                <a:hlinkClick r:id="rId7">
                  <a:extLst>
                    <a:ext uri="{A12FA001-AC4F-418D-AE19-62706E023703}">
                      <ahyp:hlinkClr xmlns:ahyp="http://schemas.microsoft.com/office/drawing/2018/hyperlinkcolor" val="tx"/>
                    </a:ext>
                  </a:extLst>
                </a:hlinkClick>
              </a:rPr>
              <a:t>Data Teaming Tools</a:t>
            </a:r>
            <a:endParaRPr lang="en-US" dirty="0">
              <a:solidFill>
                <a:schemeClr val="accent3"/>
              </a:solidFill>
            </a:endParaRPr>
          </a:p>
        </p:txBody>
      </p:sp>
      <p:sp>
        <p:nvSpPr>
          <p:cNvPr id="5" name="Slide Number Placeholder 4">
            <a:extLst>
              <a:ext uri="{FF2B5EF4-FFF2-40B4-BE49-F238E27FC236}">
                <a16:creationId xmlns:a16="http://schemas.microsoft.com/office/drawing/2014/main" id="{F29D6BB6-8A41-44E1-960F-CA176C2E1697}"/>
              </a:ext>
            </a:extLst>
          </p:cNvPr>
          <p:cNvSpPr>
            <a:spLocks noGrp="1"/>
          </p:cNvSpPr>
          <p:nvPr>
            <p:ph type="sldNum" sz="quarter" idx="12"/>
          </p:nvPr>
        </p:nvSpPr>
        <p:spPr/>
        <p:txBody>
          <a:bodyPr/>
          <a:lstStyle/>
          <a:p>
            <a:fld id="{99A20822-4A49-4D36-86E3-300BA48D3F00}" type="slidenum">
              <a:rPr lang="en-US" smtClean="0"/>
              <a:pPr/>
              <a:t>42</a:t>
            </a:fld>
            <a:endParaRPr lang="en-US" dirty="0"/>
          </a:p>
        </p:txBody>
      </p:sp>
    </p:spTree>
    <p:extLst>
      <p:ext uri="{BB962C8B-B14F-4D97-AF65-F5344CB8AC3E}">
        <p14:creationId xmlns:p14="http://schemas.microsoft.com/office/powerpoint/2010/main" val="4199372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76CA-1B5B-47E6-376C-35F981D64429}"/>
              </a:ext>
            </a:extLst>
          </p:cNvPr>
          <p:cNvSpPr>
            <a:spLocks noGrp="1"/>
          </p:cNvSpPr>
          <p:nvPr>
            <p:ph type="title"/>
          </p:nvPr>
        </p:nvSpPr>
        <p:spPr>
          <a:xfrm>
            <a:off x="457200" y="0"/>
            <a:ext cx="11276076" cy="1280160"/>
          </a:xfrm>
        </p:spPr>
        <p:txBody>
          <a:bodyPr/>
          <a:lstStyle/>
          <a:p>
            <a:r>
              <a:rPr lang="en-US" dirty="0"/>
              <a:t>Case Study: Make a Decision</a:t>
            </a:r>
          </a:p>
        </p:txBody>
      </p:sp>
      <p:pic>
        <p:nvPicPr>
          <p:cNvPr id="11" name="Graphic 10">
            <a:extLst>
              <a:ext uri="{FF2B5EF4-FFF2-40B4-BE49-F238E27FC236}">
                <a16:creationId xmlns:a16="http://schemas.microsoft.com/office/drawing/2014/main" id="{DFE7BC51-F533-5338-0F52-E5B33BA678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 cy="914400"/>
          </a:xfrm>
          <a:prstGeom prst="rect">
            <a:avLst/>
          </a:prstGeom>
        </p:spPr>
      </p:pic>
      <p:pic>
        <p:nvPicPr>
          <p:cNvPr id="8" name="Content Placeholder 7" descr="A line graph with an x-axis of date and a y-axis of % time on task. There are five baseline data points ranging from 45 to 70% time on task, and a vertical line that indicates the beginning of the intervention. There is a goal line at 70% and eight data points during the intervention, which lie above and below the goal line.">
            <a:extLst>
              <a:ext uri="{FF2B5EF4-FFF2-40B4-BE49-F238E27FC236}">
                <a16:creationId xmlns:a16="http://schemas.microsoft.com/office/drawing/2014/main" id="{160DCB6B-1205-9A09-49FB-561BE29C8DA7}"/>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2819798" y="1279525"/>
            <a:ext cx="6552404" cy="5029200"/>
          </a:xfrm>
        </p:spPr>
      </p:pic>
      <p:cxnSp>
        <p:nvCxnSpPr>
          <p:cNvPr id="9" name="Straight Connector 8">
            <a:extLst>
              <a:ext uri="{FF2B5EF4-FFF2-40B4-BE49-F238E27FC236}">
                <a16:creationId xmlns:a16="http://schemas.microsoft.com/office/drawing/2014/main" id="{FFFB0304-8F73-B92D-CCEC-42A634C959CE}"/>
              </a:ext>
              <a:ext uri="{C183D7F6-B498-43B3-948B-1728B52AA6E4}">
                <adec:decorative xmlns:adec="http://schemas.microsoft.com/office/drawing/2017/decorative" val="1"/>
              </a:ext>
            </a:extLst>
          </p:cNvPr>
          <p:cNvCxnSpPr>
            <a:cxnSpLocks/>
          </p:cNvCxnSpPr>
          <p:nvPr/>
        </p:nvCxnSpPr>
        <p:spPr>
          <a:xfrm flipV="1">
            <a:off x="5766782" y="1279525"/>
            <a:ext cx="0" cy="3976437"/>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505C2A7-BAC9-73AA-EFD4-EE9B2C9C718B}"/>
              </a:ext>
              <a:ext uri="{C183D7F6-B498-43B3-948B-1728B52AA6E4}">
                <adec:decorative xmlns:adec="http://schemas.microsoft.com/office/drawing/2017/decorative" val="1"/>
              </a:ext>
            </a:extLst>
          </p:cNvPr>
          <p:cNvCxnSpPr>
            <a:cxnSpLocks/>
          </p:cNvCxnSpPr>
          <p:nvPr/>
        </p:nvCxnSpPr>
        <p:spPr>
          <a:xfrm>
            <a:off x="5766782" y="2533817"/>
            <a:ext cx="35977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Graphic 5" descr="Question mark icon">
            <a:extLst>
              <a:ext uri="{FF2B5EF4-FFF2-40B4-BE49-F238E27FC236}">
                <a16:creationId xmlns:a16="http://schemas.microsoft.com/office/drawing/2014/main" id="{FE574276-092E-2BBA-A6E3-60BCFFC399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6594" y="3292791"/>
            <a:ext cx="914400" cy="914400"/>
          </a:xfrm>
          <a:prstGeom prst="rect">
            <a:avLst/>
          </a:prstGeom>
        </p:spPr>
      </p:pic>
      <p:sp>
        <p:nvSpPr>
          <p:cNvPr id="3" name="TextBox 2">
            <a:extLst>
              <a:ext uri="{FF2B5EF4-FFF2-40B4-BE49-F238E27FC236}">
                <a16:creationId xmlns:a16="http://schemas.microsoft.com/office/drawing/2014/main" id="{27AD3E0A-A4DF-EE42-D411-BF5417A7F7F0}"/>
              </a:ext>
            </a:extLst>
          </p:cNvPr>
          <p:cNvSpPr txBox="1"/>
          <p:nvPr/>
        </p:nvSpPr>
        <p:spPr>
          <a:xfrm>
            <a:off x="8120461" y="4173687"/>
            <a:ext cx="3766480" cy="461665"/>
          </a:xfrm>
          <a:prstGeom prst="rect">
            <a:avLst/>
          </a:prstGeom>
          <a:noFill/>
        </p:spPr>
        <p:txBody>
          <a:bodyPr wrap="none" rtlCol="0">
            <a:spAutoFit/>
          </a:bodyPr>
          <a:lstStyle/>
          <a:p>
            <a:r>
              <a:rPr lang="en-US" sz="2400" b="1" dirty="0">
                <a:solidFill>
                  <a:schemeClr val="accent6"/>
                </a:solidFill>
              </a:rPr>
              <a:t>What decision do we make?</a:t>
            </a:r>
          </a:p>
        </p:txBody>
      </p:sp>
      <p:sp>
        <p:nvSpPr>
          <p:cNvPr id="5" name="Slide Number Placeholder 4">
            <a:extLst>
              <a:ext uri="{FF2B5EF4-FFF2-40B4-BE49-F238E27FC236}">
                <a16:creationId xmlns:a16="http://schemas.microsoft.com/office/drawing/2014/main" id="{DD0C3180-7ECD-4050-9A07-3437BB9B50D8}"/>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43</a:t>
            </a:fld>
            <a:endParaRPr lang="en-US" dirty="0"/>
          </a:p>
        </p:txBody>
      </p:sp>
    </p:spTree>
    <p:extLst>
      <p:ext uri="{BB962C8B-B14F-4D97-AF65-F5344CB8AC3E}">
        <p14:creationId xmlns:p14="http://schemas.microsoft.com/office/powerpoint/2010/main" val="889326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76CA-1B5B-47E6-376C-35F981D64429}"/>
              </a:ext>
            </a:extLst>
          </p:cNvPr>
          <p:cNvSpPr>
            <a:spLocks noGrp="1"/>
          </p:cNvSpPr>
          <p:nvPr>
            <p:ph type="title"/>
          </p:nvPr>
        </p:nvSpPr>
        <p:spPr>
          <a:xfrm>
            <a:off x="457200" y="0"/>
            <a:ext cx="11276076" cy="1280160"/>
          </a:xfrm>
        </p:spPr>
        <p:txBody>
          <a:bodyPr/>
          <a:lstStyle/>
          <a:p>
            <a:r>
              <a:rPr lang="en-US" dirty="0"/>
              <a:t>Case Study: Make a Decision</a:t>
            </a:r>
            <a:r>
              <a:rPr lang="en-US" sz="800" dirty="0"/>
              <a:t> </a:t>
            </a:r>
            <a:r>
              <a:rPr lang="en-US" sz="800" dirty="0">
                <a:solidFill>
                  <a:schemeClr val="bg1"/>
                </a:solidFill>
              </a:rPr>
              <a:t>2</a:t>
            </a:r>
          </a:p>
        </p:txBody>
      </p:sp>
      <p:pic>
        <p:nvPicPr>
          <p:cNvPr id="11" name="Graphic 10">
            <a:extLst>
              <a:ext uri="{FF2B5EF4-FFF2-40B4-BE49-F238E27FC236}">
                <a16:creationId xmlns:a16="http://schemas.microsoft.com/office/drawing/2014/main" id="{DFE7BC51-F533-5338-0F52-E5B33BA678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 cy="914400"/>
          </a:xfrm>
          <a:prstGeom prst="rect">
            <a:avLst/>
          </a:prstGeom>
        </p:spPr>
      </p:pic>
      <p:pic>
        <p:nvPicPr>
          <p:cNvPr id="8" name="Content Placeholder 7" descr="A line graph with an x-axis of date and a y-axis of % time on task. There are five baseline data points ranging from 45 to 70% time on task, and a vertical line that indicates the beginning of the intervention. There is a goal line at 70% and eight data points during the intervention, which lie above and below the goal line.">
            <a:extLst>
              <a:ext uri="{FF2B5EF4-FFF2-40B4-BE49-F238E27FC236}">
                <a16:creationId xmlns:a16="http://schemas.microsoft.com/office/drawing/2014/main" id="{160DCB6B-1205-9A09-49FB-561BE29C8DA7}"/>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2819798" y="1279525"/>
            <a:ext cx="6552404" cy="5029200"/>
          </a:xfrm>
        </p:spPr>
      </p:pic>
      <p:cxnSp>
        <p:nvCxnSpPr>
          <p:cNvPr id="9" name="Straight Connector 8">
            <a:extLst>
              <a:ext uri="{FF2B5EF4-FFF2-40B4-BE49-F238E27FC236}">
                <a16:creationId xmlns:a16="http://schemas.microsoft.com/office/drawing/2014/main" id="{FFFB0304-8F73-B92D-CCEC-42A634C959CE}"/>
              </a:ext>
              <a:ext uri="{C183D7F6-B498-43B3-948B-1728B52AA6E4}">
                <adec:decorative xmlns:adec="http://schemas.microsoft.com/office/drawing/2017/decorative" val="1"/>
              </a:ext>
            </a:extLst>
          </p:cNvPr>
          <p:cNvCxnSpPr>
            <a:cxnSpLocks/>
          </p:cNvCxnSpPr>
          <p:nvPr/>
        </p:nvCxnSpPr>
        <p:spPr>
          <a:xfrm flipV="1">
            <a:off x="5766782" y="1279525"/>
            <a:ext cx="0" cy="3976437"/>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505C2A7-BAC9-73AA-EFD4-EE9B2C9C718B}"/>
              </a:ext>
              <a:ext uri="{C183D7F6-B498-43B3-948B-1728B52AA6E4}">
                <adec:decorative xmlns:adec="http://schemas.microsoft.com/office/drawing/2017/decorative" val="1"/>
              </a:ext>
            </a:extLst>
          </p:cNvPr>
          <p:cNvCxnSpPr>
            <a:cxnSpLocks/>
          </p:cNvCxnSpPr>
          <p:nvPr/>
        </p:nvCxnSpPr>
        <p:spPr>
          <a:xfrm>
            <a:off x="5766782" y="2533817"/>
            <a:ext cx="35977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7AD3E0A-A4DF-EE42-D411-BF5417A7F7F0}"/>
              </a:ext>
            </a:extLst>
          </p:cNvPr>
          <p:cNvSpPr txBox="1"/>
          <p:nvPr/>
        </p:nvSpPr>
        <p:spPr>
          <a:xfrm>
            <a:off x="8338490" y="3413525"/>
            <a:ext cx="3553395" cy="1200329"/>
          </a:xfrm>
          <a:prstGeom prst="rect">
            <a:avLst/>
          </a:prstGeom>
          <a:noFill/>
        </p:spPr>
        <p:txBody>
          <a:bodyPr wrap="square" rtlCol="0">
            <a:spAutoFit/>
          </a:bodyPr>
          <a:lstStyle/>
          <a:p>
            <a:pPr marL="342900" indent="-342900">
              <a:buFont typeface="Wingdings" pitchFamily="2" charset="2"/>
              <a:buChar char="ü"/>
            </a:pPr>
            <a:r>
              <a:rPr lang="en-US" sz="2400" b="1" dirty="0">
                <a:solidFill>
                  <a:schemeClr val="accent6"/>
                </a:solidFill>
              </a:rPr>
              <a:t>Goal is </a:t>
            </a:r>
            <a:r>
              <a:rPr lang="en-US" sz="2400" b="1" u="sng" dirty="0">
                <a:solidFill>
                  <a:schemeClr val="accent6"/>
                </a:solidFill>
              </a:rPr>
              <a:t>not</a:t>
            </a:r>
            <a:r>
              <a:rPr lang="en-US" sz="2400" b="1" dirty="0">
                <a:solidFill>
                  <a:schemeClr val="accent6"/>
                </a:solidFill>
              </a:rPr>
              <a:t> met yet. </a:t>
            </a:r>
          </a:p>
          <a:p>
            <a:pPr marL="342900" indent="-342900">
              <a:buFont typeface="Wingdings" pitchFamily="2" charset="2"/>
              <a:buChar char="ü"/>
            </a:pPr>
            <a:r>
              <a:rPr lang="en-US" sz="2400" b="1" dirty="0">
                <a:solidFill>
                  <a:schemeClr val="accent6"/>
                </a:solidFill>
              </a:rPr>
              <a:t>Continue intervention and PM data collection. </a:t>
            </a:r>
          </a:p>
        </p:txBody>
      </p:sp>
      <p:sp>
        <p:nvSpPr>
          <p:cNvPr id="5" name="Slide Number Placeholder 4">
            <a:extLst>
              <a:ext uri="{FF2B5EF4-FFF2-40B4-BE49-F238E27FC236}">
                <a16:creationId xmlns:a16="http://schemas.microsoft.com/office/drawing/2014/main" id="{DD0C3180-7ECD-4050-9A07-3437BB9B50D8}"/>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44</a:t>
            </a:fld>
            <a:endParaRPr lang="en-US" dirty="0"/>
          </a:p>
        </p:txBody>
      </p:sp>
    </p:spTree>
    <p:extLst>
      <p:ext uri="{BB962C8B-B14F-4D97-AF65-F5344CB8AC3E}">
        <p14:creationId xmlns:p14="http://schemas.microsoft.com/office/powerpoint/2010/main" val="2850820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3AAB28-BFA3-A6EE-864A-A47C2B0B2E39}"/>
              </a:ext>
            </a:extLst>
          </p:cNvPr>
          <p:cNvSpPr>
            <a:spLocks noGrp="1"/>
          </p:cNvSpPr>
          <p:nvPr>
            <p:ph type="title"/>
          </p:nvPr>
        </p:nvSpPr>
        <p:spPr>
          <a:xfrm>
            <a:off x="4002258" y="1089661"/>
            <a:ext cx="7732542" cy="2650936"/>
          </a:xfrm>
        </p:spPr>
        <p:txBody>
          <a:bodyPr/>
          <a:lstStyle/>
          <a:p>
            <a:r>
              <a:rPr lang="en-US" dirty="0"/>
              <a:t>Additional Resources</a:t>
            </a:r>
          </a:p>
        </p:txBody>
      </p:sp>
      <p:sp>
        <p:nvSpPr>
          <p:cNvPr id="5" name="Slide Number Placeholder 4">
            <a:extLst>
              <a:ext uri="{FF2B5EF4-FFF2-40B4-BE49-F238E27FC236}">
                <a16:creationId xmlns:a16="http://schemas.microsoft.com/office/drawing/2014/main" id="{40494B81-9C9D-26AE-159A-3EC80D118B61}"/>
              </a:ext>
            </a:extLst>
          </p:cNvPr>
          <p:cNvSpPr>
            <a:spLocks noGrp="1"/>
          </p:cNvSpPr>
          <p:nvPr>
            <p:ph type="sldNum" sz="quarter" idx="15"/>
          </p:nvPr>
        </p:nvSpPr>
        <p:spPr/>
        <p:txBody>
          <a:bodyPr/>
          <a:lstStyle/>
          <a:p>
            <a:fld id="{99A20822-4A49-4D36-86E3-300BA48D3F00}" type="slidenum">
              <a:rPr lang="en-US" smtClean="0"/>
              <a:pPr/>
              <a:t>45</a:t>
            </a:fld>
            <a:endParaRPr lang="en-US" dirty="0"/>
          </a:p>
        </p:txBody>
      </p:sp>
    </p:spTree>
    <p:extLst>
      <p:ext uri="{BB962C8B-B14F-4D97-AF65-F5344CB8AC3E}">
        <p14:creationId xmlns:p14="http://schemas.microsoft.com/office/powerpoint/2010/main" val="908534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3E9AF5-3DB8-4D04-BD80-DA8971B65924}"/>
              </a:ext>
            </a:extLst>
          </p:cNvPr>
          <p:cNvSpPr>
            <a:spLocks noGrp="1"/>
          </p:cNvSpPr>
          <p:nvPr>
            <p:ph type="title"/>
          </p:nvPr>
        </p:nvSpPr>
        <p:spPr>
          <a:xfrm>
            <a:off x="457202" y="0"/>
            <a:ext cx="11276076" cy="914400"/>
          </a:xfrm>
        </p:spPr>
        <p:txBody>
          <a:bodyPr/>
          <a:lstStyle/>
          <a:p>
            <a:r>
              <a:rPr lang="en-US" dirty="0"/>
              <a:t>Resources to Learn More</a:t>
            </a:r>
          </a:p>
        </p:txBody>
      </p:sp>
      <p:sp>
        <p:nvSpPr>
          <p:cNvPr id="8" name="Content Placeholder 7">
            <a:extLst>
              <a:ext uri="{FF2B5EF4-FFF2-40B4-BE49-F238E27FC236}">
                <a16:creationId xmlns:a16="http://schemas.microsoft.com/office/drawing/2014/main" id="{6CDFC41A-2FFB-4C4C-A2A0-E94B44C64036}"/>
              </a:ext>
            </a:extLst>
          </p:cNvPr>
          <p:cNvSpPr>
            <a:spLocks noGrp="1"/>
          </p:cNvSpPr>
          <p:nvPr>
            <p:ph sz="quarter" idx="15"/>
          </p:nvPr>
        </p:nvSpPr>
        <p:spPr>
          <a:xfrm>
            <a:off x="531051" y="1898733"/>
            <a:ext cx="5564949" cy="2236468"/>
          </a:xfrm>
          <a:solidFill>
            <a:schemeClr val="tx2">
              <a:lumMod val="20000"/>
              <a:lumOff val="80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lgn="ctr">
              <a:buNone/>
            </a:pPr>
            <a:r>
              <a:rPr lang="en-US" sz="4000" dirty="0"/>
              <a:t>NCII’s website </a:t>
            </a:r>
            <a:r>
              <a:rPr lang="en-US" sz="4000" dirty="0">
                <a:hlinkClick r:id="rId3"/>
              </a:rPr>
              <a:t>www.intensiveintervention.org</a:t>
            </a:r>
            <a:r>
              <a:rPr lang="en-US" sz="4000" dirty="0"/>
              <a:t>  has a wealth of resources to support this process! </a:t>
            </a:r>
          </a:p>
        </p:txBody>
      </p:sp>
      <p:grpSp>
        <p:nvGrpSpPr>
          <p:cNvPr id="2" name="Group 1" descr="A computer screen with a screenshot of the NCII website">
            <a:extLst>
              <a:ext uri="{FF2B5EF4-FFF2-40B4-BE49-F238E27FC236}">
                <a16:creationId xmlns:a16="http://schemas.microsoft.com/office/drawing/2014/main" id="{AD5FA04E-D05C-0302-F400-5CBE85F0D459}"/>
              </a:ext>
            </a:extLst>
          </p:cNvPr>
          <p:cNvGrpSpPr/>
          <p:nvPr/>
        </p:nvGrpSpPr>
        <p:grpSpPr>
          <a:xfrm>
            <a:off x="6044231" y="277245"/>
            <a:ext cx="5847663" cy="6548098"/>
            <a:chOff x="6044231" y="277245"/>
            <a:chExt cx="5847663" cy="6548098"/>
          </a:xfrm>
        </p:grpSpPr>
        <p:pic>
          <p:nvPicPr>
            <p:cNvPr id="7" name="Graphic 6" descr="Monitor">
              <a:extLst>
                <a:ext uri="{FF2B5EF4-FFF2-40B4-BE49-F238E27FC236}">
                  <a16:creationId xmlns:a16="http://schemas.microsoft.com/office/drawing/2014/main" id="{D569CF19-8AD7-4096-8343-259E5E6187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4231" y="277245"/>
              <a:ext cx="5847663" cy="6548098"/>
            </a:xfrm>
            <a:prstGeom prst="rect">
              <a:avLst/>
            </a:prstGeom>
          </p:spPr>
        </p:pic>
        <p:pic>
          <p:nvPicPr>
            <p:cNvPr id="9" name="Picture 8" descr="A screenshot of the NCII website">
              <a:extLst>
                <a:ext uri="{FF2B5EF4-FFF2-40B4-BE49-F238E27FC236}">
                  <a16:creationId xmlns:a16="http://schemas.microsoft.com/office/drawing/2014/main" id="{8C60974F-B950-A27B-3DA3-59A942D365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7529" y="1412378"/>
              <a:ext cx="4205013" cy="3457455"/>
            </a:xfrm>
            <a:prstGeom prst="rect">
              <a:avLst/>
            </a:prstGeom>
          </p:spPr>
        </p:pic>
      </p:grpSp>
      <p:sp>
        <p:nvSpPr>
          <p:cNvPr id="4" name="Slide Number Placeholder 3">
            <a:extLst>
              <a:ext uri="{FF2B5EF4-FFF2-40B4-BE49-F238E27FC236}">
                <a16:creationId xmlns:a16="http://schemas.microsoft.com/office/drawing/2014/main" id="{0A5F1E60-7371-42DA-98CA-3B78E7163AE4}"/>
              </a:ext>
            </a:extLst>
          </p:cNvPr>
          <p:cNvSpPr>
            <a:spLocks noGrp="1"/>
          </p:cNvSpPr>
          <p:nvPr>
            <p:ph type="sldNum" sz="quarter" idx="14"/>
          </p:nvPr>
        </p:nvSpPr>
        <p:spPr/>
        <p:txBody>
          <a:bodyPr/>
          <a:lstStyle/>
          <a:p>
            <a:fld id="{99A20822-4A49-4D36-86E3-300BA48D3F00}" type="slidenum">
              <a:rPr lang="en-US" smtClean="0"/>
              <a:pPr/>
              <a:t>46</a:t>
            </a:fld>
            <a:endParaRPr lang="en-US" dirty="0"/>
          </a:p>
        </p:txBody>
      </p:sp>
    </p:spTree>
    <p:extLst>
      <p:ext uri="{BB962C8B-B14F-4D97-AF65-F5344CB8AC3E}">
        <p14:creationId xmlns:p14="http://schemas.microsoft.com/office/powerpoint/2010/main" val="3397235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7B4804-2E5D-41DC-9701-F9C6B28E2CAB}"/>
              </a:ext>
            </a:extLst>
          </p:cNvPr>
          <p:cNvSpPr>
            <a:spLocks noGrp="1"/>
          </p:cNvSpPr>
          <p:nvPr>
            <p:ph type="title"/>
          </p:nvPr>
        </p:nvSpPr>
        <p:spPr/>
        <p:txBody>
          <a:bodyPr/>
          <a:lstStyle/>
          <a:p>
            <a:r>
              <a:rPr lang="en-US" dirty="0"/>
              <a:t>Learn More About DBR</a:t>
            </a:r>
          </a:p>
        </p:txBody>
      </p:sp>
      <p:pic>
        <p:nvPicPr>
          <p:cNvPr id="8" name="Picture 7" descr="Screenshot of NCII video explaining direct behavior rating. Found at: https://intensiveintervention.org/resource/direct-behavior-rating-overview&#10;">
            <a:extLst>
              <a:ext uri="{FF2B5EF4-FFF2-40B4-BE49-F238E27FC236}">
                <a16:creationId xmlns:a16="http://schemas.microsoft.com/office/drawing/2014/main" id="{9808589C-119A-492C-88ED-D089E697DF0D}"/>
              </a:ext>
            </a:extLst>
          </p:cNvPr>
          <p:cNvPicPr>
            <a:picLocks noChangeAspect="1"/>
          </p:cNvPicPr>
          <p:nvPr/>
        </p:nvPicPr>
        <p:blipFill>
          <a:blip r:embed="rId2"/>
          <a:stretch>
            <a:fillRect/>
          </a:stretch>
        </p:blipFill>
        <p:spPr>
          <a:xfrm>
            <a:off x="2186019" y="1202192"/>
            <a:ext cx="7818438" cy="4437492"/>
          </a:xfrm>
          <a:prstGeom prst="rect">
            <a:avLst/>
          </a:prstGeom>
        </p:spPr>
      </p:pic>
      <p:sp>
        <p:nvSpPr>
          <p:cNvPr id="2" name="Rectangle 1">
            <a:extLst>
              <a:ext uri="{FF2B5EF4-FFF2-40B4-BE49-F238E27FC236}">
                <a16:creationId xmlns:a16="http://schemas.microsoft.com/office/drawing/2014/main" id="{28C9E664-6ACE-F73C-1226-A2A67A8B45A4}"/>
              </a:ext>
            </a:extLst>
          </p:cNvPr>
          <p:cNvSpPr/>
          <p:nvPr/>
        </p:nvSpPr>
        <p:spPr>
          <a:xfrm>
            <a:off x="1902191" y="5655808"/>
            <a:ext cx="8386094" cy="646331"/>
          </a:xfrm>
          <a:prstGeom prst="rect">
            <a:avLst/>
          </a:prstGeom>
        </p:spPr>
        <p:txBody>
          <a:bodyPr wrap="square">
            <a:spAutoFit/>
          </a:bodyPr>
          <a:lstStyle/>
          <a:p>
            <a:pPr algn="ctr"/>
            <a:r>
              <a:rPr lang="en-US" i="1" dirty="0"/>
              <a:t>NCII Resource:</a:t>
            </a:r>
          </a:p>
          <a:p>
            <a:pPr algn="ctr"/>
            <a:r>
              <a:rPr lang="en-US" dirty="0">
                <a:solidFill>
                  <a:schemeClr val="accent3"/>
                </a:solidFill>
              </a:rPr>
              <a:t> </a:t>
            </a:r>
            <a:r>
              <a:rPr lang="en-US" dirty="0">
                <a:solidFill>
                  <a:schemeClr val="accent3"/>
                </a:solidFill>
                <a:hlinkClick r:id="rId3">
                  <a:extLst>
                    <a:ext uri="{A12FA001-AC4F-418D-AE19-62706E023703}">
                      <ahyp:hlinkClr xmlns:ahyp="http://schemas.microsoft.com/office/drawing/2018/hyperlinkcolor" val="tx"/>
                    </a:ext>
                  </a:extLst>
                </a:hlinkClick>
              </a:rPr>
              <a:t>https://intensiveintervention.org/resource/direct-behavior-rating-overview</a:t>
            </a:r>
            <a:r>
              <a:rPr lang="en-US" dirty="0">
                <a:solidFill>
                  <a:schemeClr val="accent3"/>
                </a:solidFill>
              </a:rPr>
              <a:t> </a:t>
            </a:r>
          </a:p>
        </p:txBody>
      </p:sp>
      <p:sp>
        <p:nvSpPr>
          <p:cNvPr id="4" name="Slide Number Placeholder 3">
            <a:extLst>
              <a:ext uri="{FF2B5EF4-FFF2-40B4-BE49-F238E27FC236}">
                <a16:creationId xmlns:a16="http://schemas.microsoft.com/office/drawing/2014/main" id="{CA94BD6A-A657-463E-9D39-46FFB33657D6}"/>
              </a:ext>
            </a:extLst>
          </p:cNvPr>
          <p:cNvSpPr>
            <a:spLocks noGrp="1"/>
          </p:cNvSpPr>
          <p:nvPr>
            <p:ph type="sldNum" sz="quarter" idx="12"/>
          </p:nvPr>
        </p:nvSpPr>
        <p:spPr>
          <a:xfrm>
            <a:off x="11760448" y="6704112"/>
            <a:ext cx="131446"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262626"/>
                </a:solidFill>
                <a:effectLst/>
                <a:uLnTx/>
                <a:uFillTx/>
                <a:cs typeface="Calibri"/>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solidFill>
                <a:srgbClr val="262626"/>
              </a:solidFill>
              <a:effectLst/>
              <a:uLnTx/>
              <a:uFillTx/>
              <a:cs typeface="Calibri"/>
            </a:endParaRPr>
          </a:p>
        </p:txBody>
      </p:sp>
    </p:spTree>
    <p:extLst>
      <p:ext uri="{BB962C8B-B14F-4D97-AF65-F5344CB8AC3E}">
        <p14:creationId xmlns:p14="http://schemas.microsoft.com/office/powerpoint/2010/main" val="353457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0EFCC-1CA2-917D-BCC6-A45772C00990}"/>
              </a:ext>
            </a:extLst>
          </p:cNvPr>
          <p:cNvSpPr>
            <a:spLocks noGrp="1"/>
          </p:cNvSpPr>
          <p:nvPr>
            <p:ph type="title"/>
          </p:nvPr>
        </p:nvSpPr>
        <p:spPr/>
        <p:txBody>
          <a:bodyPr/>
          <a:lstStyle/>
          <a:p>
            <a:r>
              <a:rPr lang="en-US" dirty="0"/>
              <a:t>NCII BPM Tools Chart</a:t>
            </a:r>
          </a:p>
        </p:txBody>
      </p:sp>
      <p:pic>
        <p:nvPicPr>
          <p:cNvPr id="8" name="Content Placeholder 7" descr="The NCII Behavior Progress Monitoring Tools Chart">
            <a:extLst>
              <a:ext uri="{FF2B5EF4-FFF2-40B4-BE49-F238E27FC236}">
                <a16:creationId xmlns:a16="http://schemas.microsoft.com/office/drawing/2014/main" id="{F6FB48FB-B429-0FAF-AD25-A8A55AB58D00}"/>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100062" y="1371600"/>
            <a:ext cx="3988700" cy="4343400"/>
          </a:xfrm>
          <a:ln>
            <a:solidFill>
              <a:schemeClr val="tx1"/>
            </a:solidFill>
          </a:ln>
        </p:spPr>
      </p:pic>
      <p:sp>
        <p:nvSpPr>
          <p:cNvPr id="9" name="Rectangle 8">
            <a:extLst>
              <a:ext uri="{FF2B5EF4-FFF2-40B4-BE49-F238E27FC236}">
                <a16:creationId xmlns:a16="http://schemas.microsoft.com/office/drawing/2014/main" id="{B922E82D-42F1-1B85-54F9-413B60779129}"/>
              </a:ext>
            </a:extLst>
          </p:cNvPr>
          <p:cNvSpPr/>
          <p:nvPr/>
        </p:nvSpPr>
        <p:spPr>
          <a:xfrm>
            <a:off x="3133725" y="5840307"/>
            <a:ext cx="5924550" cy="428978"/>
          </a:xfrm>
          <a:prstGeom prst="rect">
            <a:avLst/>
          </a:prstGeom>
          <a:solidFill>
            <a:schemeClr val="tx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solidFill>
                <a:hlinkClick r:id="rId3">
                  <a:extLst>
                    <a:ext uri="{A12FA001-AC4F-418D-AE19-62706E023703}">
                      <ahyp:hlinkClr xmlns:ahyp="http://schemas.microsoft.com/office/drawing/2018/hyperlinkcolor" val="tx"/>
                    </a:ext>
                  </a:extLst>
                </a:hlinkClick>
              </a:rPr>
              <a:t>https://charts.intensiveintervention.org/bprogressmonitoring</a:t>
            </a:r>
            <a:r>
              <a:rPr lang="en-US" dirty="0">
                <a:solidFill>
                  <a:schemeClr val="accent3"/>
                </a:solidFill>
              </a:rPr>
              <a:t> </a:t>
            </a:r>
          </a:p>
        </p:txBody>
      </p:sp>
      <p:sp>
        <p:nvSpPr>
          <p:cNvPr id="5" name="Slide Number Placeholder 4">
            <a:extLst>
              <a:ext uri="{FF2B5EF4-FFF2-40B4-BE49-F238E27FC236}">
                <a16:creationId xmlns:a16="http://schemas.microsoft.com/office/drawing/2014/main" id="{3252F0D9-0203-A59E-0B7B-49CE93B7C3F4}"/>
              </a:ext>
            </a:extLst>
          </p:cNvPr>
          <p:cNvSpPr>
            <a:spLocks noGrp="1"/>
          </p:cNvSpPr>
          <p:nvPr>
            <p:ph type="sldNum" sz="quarter" idx="14"/>
          </p:nvPr>
        </p:nvSpPr>
        <p:spPr/>
        <p:txBody>
          <a:bodyPr/>
          <a:lstStyle/>
          <a:p>
            <a:fld id="{99A20822-4A49-4D36-86E3-300BA48D3F00}" type="slidenum">
              <a:rPr lang="en-US" smtClean="0"/>
              <a:pPr/>
              <a:t>48</a:t>
            </a:fld>
            <a:endParaRPr lang="en-US" dirty="0"/>
          </a:p>
        </p:txBody>
      </p:sp>
    </p:spTree>
    <p:extLst>
      <p:ext uri="{BB962C8B-B14F-4D97-AF65-F5344CB8AC3E}">
        <p14:creationId xmlns:p14="http://schemas.microsoft.com/office/powerpoint/2010/main" val="1689810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1E37-EFC8-4FBC-9AFC-A48D8EDB5E65}"/>
              </a:ext>
            </a:extLst>
          </p:cNvPr>
          <p:cNvSpPr>
            <a:spLocks noGrp="1"/>
          </p:cNvSpPr>
          <p:nvPr>
            <p:ph type="title"/>
          </p:nvPr>
        </p:nvSpPr>
        <p:spPr/>
        <p:txBody>
          <a:bodyPr>
            <a:normAutofit/>
          </a:bodyPr>
          <a:lstStyle/>
          <a:p>
            <a:r>
              <a:rPr lang="en-US" dirty="0"/>
              <a:t>Facilitating Meetings to Review Data</a:t>
            </a:r>
            <a:r>
              <a:rPr lang="en-US" sz="800" dirty="0"/>
              <a:t> </a:t>
            </a:r>
            <a:r>
              <a:rPr lang="en-US" sz="800" dirty="0">
                <a:solidFill>
                  <a:schemeClr val="bg1"/>
                </a:solidFill>
              </a:rPr>
              <a:t>2</a:t>
            </a:r>
          </a:p>
        </p:txBody>
      </p:sp>
      <p:pic>
        <p:nvPicPr>
          <p:cNvPr id="9" name="Picture 8" descr="A sample Student Summary Form">
            <a:extLst>
              <a:ext uri="{FF2B5EF4-FFF2-40B4-BE49-F238E27FC236}">
                <a16:creationId xmlns:a16="http://schemas.microsoft.com/office/drawing/2014/main" id="{AC388944-5348-0237-B453-742332B74082}"/>
              </a:ext>
            </a:extLst>
          </p:cNvPr>
          <p:cNvPicPr>
            <a:picLocks noChangeAspect="1"/>
          </p:cNvPicPr>
          <p:nvPr/>
        </p:nvPicPr>
        <p:blipFill>
          <a:blip r:embed="rId3"/>
          <a:stretch>
            <a:fillRect/>
          </a:stretch>
        </p:blipFill>
        <p:spPr>
          <a:xfrm>
            <a:off x="457200" y="1409700"/>
            <a:ext cx="4041558" cy="3065869"/>
          </a:xfrm>
          <a:prstGeom prst="rect">
            <a:avLst/>
          </a:prstGeom>
          <a:ln>
            <a:solidFill>
              <a:schemeClr val="tx1"/>
            </a:solidFill>
          </a:ln>
        </p:spPr>
      </p:pic>
      <p:pic>
        <p:nvPicPr>
          <p:cNvPr id="14" name="Picture 13" descr="The NCII Intensive Intervention Meeting Facilitator's Guide">
            <a:extLst>
              <a:ext uri="{FF2B5EF4-FFF2-40B4-BE49-F238E27FC236}">
                <a16:creationId xmlns:a16="http://schemas.microsoft.com/office/drawing/2014/main" id="{0CD8ECD4-8CA5-7D26-980C-93B006F23ADA}"/>
              </a:ext>
            </a:extLst>
          </p:cNvPr>
          <p:cNvPicPr>
            <a:picLocks noChangeAspect="1"/>
          </p:cNvPicPr>
          <p:nvPr/>
        </p:nvPicPr>
        <p:blipFill>
          <a:blip r:embed="rId4"/>
          <a:stretch>
            <a:fillRect/>
          </a:stretch>
        </p:blipFill>
        <p:spPr>
          <a:xfrm rot="20471579">
            <a:off x="1141686" y="2582127"/>
            <a:ext cx="2505893" cy="3233239"/>
          </a:xfrm>
          <a:prstGeom prst="rect">
            <a:avLst/>
          </a:prstGeom>
          <a:ln>
            <a:solidFill>
              <a:schemeClr val="tx1"/>
            </a:solidFill>
          </a:ln>
        </p:spPr>
      </p:pic>
      <p:pic>
        <p:nvPicPr>
          <p:cNvPr id="16" name="Picture 15" descr="The NCII Intensive Intervention Meeting Agenda">
            <a:extLst>
              <a:ext uri="{FF2B5EF4-FFF2-40B4-BE49-F238E27FC236}">
                <a16:creationId xmlns:a16="http://schemas.microsoft.com/office/drawing/2014/main" id="{40D1322C-EB7E-3B80-079D-01820D587556}"/>
              </a:ext>
            </a:extLst>
          </p:cNvPr>
          <p:cNvPicPr>
            <a:picLocks noChangeAspect="1"/>
          </p:cNvPicPr>
          <p:nvPr/>
        </p:nvPicPr>
        <p:blipFill>
          <a:blip r:embed="rId5"/>
          <a:stretch>
            <a:fillRect/>
          </a:stretch>
        </p:blipFill>
        <p:spPr>
          <a:xfrm rot="721536">
            <a:off x="2951039" y="2760604"/>
            <a:ext cx="2856924" cy="3065869"/>
          </a:xfrm>
          <a:prstGeom prst="rect">
            <a:avLst/>
          </a:prstGeom>
          <a:ln>
            <a:solidFill>
              <a:schemeClr val="tx1"/>
            </a:solidFill>
          </a:ln>
        </p:spPr>
      </p:pic>
      <p:pic>
        <p:nvPicPr>
          <p:cNvPr id="7" name="Picture 6" descr="A screenshot of the NCII Data Teaming Tools webpage">
            <a:extLst>
              <a:ext uri="{FF2B5EF4-FFF2-40B4-BE49-F238E27FC236}">
                <a16:creationId xmlns:a16="http://schemas.microsoft.com/office/drawing/2014/main" id="{23C2F40A-E93B-0DC1-E142-257A1DDE03D5}"/>
              </a:ext>
            </a:extLst>
          </p:cNvPr>
          <p:cNvPicPr>
            <a:picLocks noChangeAspect="1"/>
          </p:cNvPicPr>
          <p:nvPr/>
        </p:nvPicPr>
        <p:blipFill>
          <a:blip r:embed="rId6"/>
          <a:stretch>
            <a:fillRect/>
          </a:stretch>
        </p:blipFill>
        <p:spPr>
          <a:xfrm>
            <a:off x="6387663" y="1409700"/>
            <a:ext cx="5045340" cy="4307897"/>
          </a:xfrm>
          <a:prstGeom prst="rect">
            <a:avLst/>
          </a:prstGeom>
          <a:ln>
            <a:solidFill>
              <a:schemeClr val="tx2"/>
            </a:solidFill>
          </a:ln>
        </p:spPr>
      </p:pic>
      <p:sp>
        <p:nvSpPr>
          <p:cNvPr id="3" name="Rectangle 2">
            <a:extLst>
              <a:ext uri="{FF2B5EF4-FFF2-40B4-BE49-F238E27FC236}">
                <a16:creationId xmlns:a16="http://schemas.microsoft.com/office/drawing/2014/main" id="{53D95FCD-1D4F-4C77-9545-1A230FBC9D04}"/>
              </a:ext>
            </a:extLst>
          </p:cNvPr>
          <p:cNvSpPr/>
          <p:nvPr/>
        </p:nvSpPr>
        <p:spPr>
          <a:xfrm>
            <a:off x="7719235" y="5905317"/>
            <a:ext cx="2834640" cy="509561"/>
          </a:xfrm>
          <a:prstGeom prst="rect">
            <a:avLst/>
          </a:prstGeom>
          <a:solidFill>
            <a:schemeClr val="tx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solidFill>
                <a:hlinkClick r:id="rId7">
                  <a:extLst>
                    <a:ext uri="{A12FA001-AC4F-418D-AE19-62706E023703}">
                      <ahyp:hlinkClr xmlns:ahyp="http://schemas.microsoft.com/office/drawing/2018/hyperlinkcolor" val="tx"/>
                    </a:ext>
                  </a:extLst>
                </a:hlinkClick>
              </a:rPr>
              <a:t>Data Teaming Tools</a:t>
            </a:r>
            <a:endParaRPr lang="en-US" dirty="0">
              <a:solidFill>
                <a:schemeClr val="accent3"/>
              </a:solidFill>
            </a:endParaRPr>
          </a:p>
        </p:txBody>
      </p:sp>
      <p:sp>
        <p:nvSpPr>
          <p:cNvPr id="5" name="Slide Number Placeholder 4">
            <a:extLst>
              <a:ext uri="{FF2B5EF4-FFF2-40B4-BE49-F238E27FC236}">
                <a16:creationId xmlns:a16="http://schemas.microsoft.com/office/drawing/2014/main" id="{F29D6BB6-8A41-44E1-960F-CA176C2E1697}"/>
              </a:ext>
            </a:extLst>
          </p:cNvPr>
          <p:cNvSpPr>
            <a:spLocks noGrp="1"/>
          </p:cNvSpPr>
          <p:nvPr>
            <p:ph type="sldNum" sz="quarter" idx="12"/>
          </p:nvPr>
        </p:nvSpPr>
        <p:spPr/>
        <p:txBody>
          <a:bodyPr/>
          <a:lstStyle/>
          <a:p>
            <a:fld id="{99A20822-4A49-4D36-86E3-300BA48D3F00}" type="slidenum">
              <a:rPr lang="en-US" smtClean="0"/>
              <a:pPr/>
              <a:t>49</a:t>
            </a:fld>
            <a:endParaRPr lang="en-US" dirty="0"/>
          </a:p>
        </p:txBody>
      </p:sp>
    </p:spTree>
    <p:extLst>
      <p:ext uri="{BB962C8B-B14F-4D97-AF65-F5344CB8AC3E}">
        <p14:creationId xmlns:p14="http://schemas.microsoft.com/office/powerpoint/2010/main" val="131714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4AEDA-F84F-6D4D-1B65-82B3E39C2CEF}"/>
              </a:ext>
            </a:extLst>
          </p:cNvPr>
          <p:cNvSpPr>
            <a:spLocks noGrp="1"/>
          </p:cNvSpPr>
          <p:nvPr>
            <p:ph type="title"/>
          </p:nvPr>
        </p:nvSpPr>
        <p:spPr/>
        <p:txBody>
          <a:bodyPr/>
          <a:lstStyle/>
          <a:p>
            <a:r>
              <a:rPr lang="en-US" dirty="0"/>
              <a:t>The Proposed Plan</a:t>
            </a:r>
          </a:p>
        </p:txBody>
      </p:sp>
      <p:sp>
        <p:nvSpPr>
          <p:cNvPr id="3" name="Content Placeholder 2">
            <a:extLst>
              <a:ext uri="{FF2B5EF4-FFF2-40B4-BE49-F238E27FC236}">
                <a16:creationId xmlns:a16="http://schemas.microsoft.com/office/drawing/2014/main" id="{4154DDA7-E92C-C1A6-A5FE-A0F06C10C225}"/>
              </a:ext>
            </a:extLst>
          </p:cNvPr>
          <p:cNvSpPr>
            <a:spLocks noGrp="1"/>
          </p:cNvSpPr>
          <p:nvPr>
            <p:ph sz="quarter" idx="14"/>
          </p:nvPr>
        </p:nvSpPr>
        <p:spPr/>
        <p:txBody>
          <a:bodyPr vert="horz" lIns="0" tIns="0" rIns="0" bIns="0" rtlCol="0" anchor="t">
            <a:normAutofit fontScale="92500" lnSpcReduction="10000"/>
          </a:bodyPr>
          <a:lstStyle/>
          <a:p>
            <a:pPr algn="ctr"/>
            <a:r>
              <a:rPr lang="en-US" i="1" dirty="0"/>
              <a:t>Next week, Eduardo will begin math intervention with the interventionist, Ms. Jones, during Tiger Time twice per week. In addition, Eduardo will start check-in check-out to help support his behavior. Mr. Kim and the math interventionist work together to create a progress monitoring plan for Eduardo that they will use to monitor his academic behaviors to determine if the intervention is working. </a:t>
            </a:r>
            <a:endParaRPr lang="en-US" dirty="0"/>
          </a:p>
        </p:txBody>
      </p:sp>
      <p:pic>
        <p:nvPicPr>
          <p:cNvPr id="9" name="Content Placeholder 8" descr="Three teachers talking and working together">
            <a:extLst>
              <a:ext uri="{FF2B5EF4-FFF2-40B4-BE49-F238E27FC236}">
                <a16:creationId xmlns:a16="http://schemas.microsoft.com/office/drawing/2014/main" id="{99F5B09B-29A0-A9CB-7BB4-1FF1628BDC70}"/>
              </a:ext>
            </a:extLst>
          </p:cNvPr>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6164263" y="1687729"/>
            <a:ext cx="5568950" cy="3711141"/>
          </a:xfrm>
        </p:spPr>
      </p:pic>
      <p:sp>
        <p:nvSpPr>
          <p:cNvPr id="5" name="Slide Number Placeholder 4">
            <a:extLst>
              <a:ext uri="{FF2B5EF4-FFF2-40B4-BE49-F238E27FC236}">
                <a16:creationId xmlns:a16="http://schemas.microsoft.com/office/drawing/2014/main" id="{1AEB9BA6-07C2-13BD-223F-2244C655C737}"/>
              </a:ext>
            </a:extLst>
          </p:cNvPr>
          <p:cNvSpPr>
            <a:spLocks noGrp="1"/>
          </p:cNvSpPr>
          <p:nvPr>
            <p:ph type="sldNum" sz="quarter" idx="12"/>
          </p:nvPr>
        </p:nvSpPr>
        <p:spPr/>
        <p:txBody>
          <a:bodyPr/>
          <a:lstStyle/>
          <a:p>
            <a:fld id="{99A20822-4A49-4D36-86E3-300BA48D3F00}" type="slidenum">
              <a:rPr lang="en-US" smtClean="0"/>
              <a:pPr/>
              <a:t>5</a:t>
            </a:fld>
            <a:endParaRPr lang="en-US" dirty="0"/>
          </a:p>
        </p:txBody>
      </p:sp>
    </p:spTree>
    <p:extLst>
      <p:ext uri="{BB962C8B-B14F-4D97-AF65-F5344CB8AC3E}">
        <p14:creationId xmlns:p14="http://schemas.microsoft.com/office/powerpoint/2010/main" val="1418036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EC52-9770-41AC-82E1-3BCCC7D41587}"/>
              </a:ext>
            </a:extLst>
          </p:cNvPr>
          <p:cNvSpPr>
            <a:spLocks noGrp="1"/>
          </p:cNvSpPr>
          <p:nvPr>
            <p:ph type="title"/>
          </p:nvPr>
        </p:nvSpPr>
        <p:spPr/>
        <p:txBody>
          <a:bodyPr/>
          <a:lstStyle/>
          <a:p>
            <a:r>
              <a:rPr lang="en-US" dirty="0"/>
              <a:t>Professional Learning Resources</a:t>
            </a:r>
          </a:p>
        </p:txBody>
      </p:sp>
      <p:pic>
        <p:nvPicPr>
          <p:cNvPr id="6" name="Picture 5" descr="A screenshot of the NCII DBI Professional Learning Series webpage">
            <a:extLst>
              <a:ext uri="{FF2B5EF4-FFF2-40B4-BE49-F238E27FC236}">
                <a16:creationId xmlns:a16="http://schemas.microsoft.com/office/drawing/2014/main" id="{9B880726-5883-48FF-98BC-662794FEAF7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rot="21153679">
            <a:off x="865743" y="1829438"/>
            <a:ext cx="5471918" cy="3229401"/>
          </a:xfrm>
          <a:prstGeom prst="rect">
            <a:avLst/>
          </a:prstGeom>
          <a:ln>
            <a:solidFill>
              <a:schemeClr val="tx1"/>
            </a:solidFill>
          </a:ln>
        </p:spPr>
      </p:pic>
      <p:sp>
        <p:nvSpPr>
          <p:cNvPr id="3" name="TextBox 2">
            <a:extLst>
              <a:ext uri="{FF2B5EF4-FFF2-40B4-BE49-F238E27FC236}">
                <a16:creationId xmlns:a16="http://schemas.microsoft.com/office/drawing/2014/main" id="{B5697272-F18C-4164-9BF1-834F6B70FB34}"/>
              </a:ext>
            </a:extLst>
          </p:cNvPr>
          <p:cNvSpPr txBox="1"/>
          <p:nvPr/>
        </p:nvSpPr>
        <p:spPr>
          <a:xfrm>
            <a:off x="1527123" y="4782079"/>
            <a:ext cx="4483132" cy="646331"/>
          </a:xfrm>
          <a:prstGeom prst="rect">
            <a:avLst/>
          </a:prstGeom>
          <a:solidFill>
            <a:schemeClr val="tx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accent3"/>
                </a:solidFill>
                <a:hlinkClick r:id="rId4">
                  <a:extLst>
                    <a:ext uri="{A12FA001-AC4F-418D-AE19-62706E023703}">
                      <ahyp:hlinkClr xmlns:ahyp="http://schemas.microsoft.com/office/drawing/2018/hyperlinkcolor" val="tx"/>
                    </a:ext>
                  </a:extLst>
                </a:hlinkClick>
              </a:rPr>
              <a:t>DBI Training Series</a:t>
            </a:r>
            <a:endParaRPr lang="en-US" dirty="0">
              <a:solidFill>
                <a:schemeClr val="accent3"/>
              </a:solidFill>
            </a:endParaRPr>
          </a:p>
        </p:txBody>
      </p:sp>
      <p:pic>
        <p:nvPicPr>
          <p:cNvPr id="10" name="Picture 9" descr="A screenshot of the NCII Online Learning Modules webpage">
            <a:extLst>
              <a:ext uri="{FF2B5EF4-FFF2-40B4-BE49-F238E27FC236}">
                <a16:creationId xmlns:a16="http://schemas.microsoft.com/office/drawing/2014/main" id="{0022C612-C988-5970-7C5E-650151F8E525}"/>
              </a:ext>
            </a:extLst>
          </p:cNvPr>
          <p:cNvPicPr>
            <a:picLocks noChangeAspect="1"/>
          </p:cNvPicPr>
          <p:nvPr/>
        </p:nvPicPr>
        <p:blipFill>
          <a:blip r:embed="rId5"/>
          <a:stretch>
            <a:fillRect/>
          </a:stretch>
        </p:blipFill>
        <p:spPr>
          <a:xfrm rot="467446">
            <a:off x="6523683" y="1326911"/>
            <a:ext cx="4951866" cy="4377914"/>
          </a:xfrm>
          <a:prstGeom prst="rect">
            <a:avLst/>
          </a:prstGeom>
          <a:ln>
            <a:solidFill>
              <a:schemeClr val="tx1"/>
            </a:solidFill>
          </a:ln>
        </p:spPr>
      </p:pic>
      <p:sp>
        <p:nvSpPr>
          <p:cNvPr id="8" name="TextBox 7">
            <a:extLst>
              <a:ext uri="{FF2B5EF4-FFF2-40B4-BE49-F238E27FC236}">
                <a16:creationId xmlns:a16="http://schemas.microsoft.com/office/drawing/2014/main" id="{BD9BB656-0387-4595-AC8A-A4175F28F651}"/>
              </a:ext>
            </a:extLst>
          </p:cNvPr>
          <p:cNvSpPr txBox="1"/>
          <p:nvPr/>
        </p:nvSpPr>
        <p:spPr>
          <a:xfrm>
            <a:off x="7000406" y="5252353"/>
            <a:ext cx="4731345" cy="646331"/>
          </a:xfrm>
          <a:prstGeom prst="rect">
            <a:avLst/>
          </a:prstGeom>
          <a:solidFill>
            <a:schemeClr val="tx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accent3"/>
                </a:solidFill>
                <a:hlinkClick r:id="rId6">
                  <a:extLst>
                    <a:ext uri="{A12FA001-AC4F-418D-AE19-62706E023703}">
                      <ahyp:hlinkClr xmlns:ahyp="http://schemas.microsoft.com/office/drawing/2018/hyperlinkcolor" val="tx"/>
                    </a:ext>
                  </a:extLst>
                </a:hlinkClick>
              </a:rPr>
              <a:t>Online Learning Modules</a:t>
            </a:r>
            <a:endParaRPr lang="en-US" dirty="0">
              <a:solidFill>
                <a:schemeClr val="accent3"/>
              </a:solidFill>
            </a:endParaRPr>
          </a:p>
        </p:txBody>
      </p:sp>
      <p:sp>
        <p:nvSpPr>
          <p:cNvPr id="5" name="Slide Number Placeholder 4">
            <a:extLst>
              <a:ext uri="{FF2B5EF4-FFF2-40B4-BE49-F238E27FC236}">
                <a16:creationId xmlns:a16="http://schemas.microsoft.com/office/drawing/2014/main" id="{7B1A3322-017A-4F87-A100-9EE88F00DC7A}"/>
              </a:ext>
            </a:extLst>
          </p:cNvPr>
          <p:cNvSpPr>
            <a:spLocks noGrp="1"/>
          </p:cNvSpPr>
          <p:nvPr>
            <p:ph type="sldNum" sz="quarter" idx="14"/>
          </p:nvPr>
        </p:nvSpPr>
        <p:spPr/>
        <p:txBody>
          <a:bodyPr/>
          <a:lstStyle/>
          <a:p>
            <a:fld id="{99A20822-4A49-4D36-86E3-300BA48D3F00}" type="slidenum">
              <a:rPr lang="en-US" smtClean="0"/>
              <a:pPr/>
              <a:t>50</a:t>
            </a:fld>
            <a:endParaRPr lang="en-US" dirty="0"/>
          </a:p>
        </p:txBody>
      </p:sp>
    </p:spTree>
    <p:extLst>
      <p:ext uri="{BB962C8B-B14F-4D97-AF65-F5344CB8AC3E}">
        <p14:creationId xmlns:p14="http://schemas.microsoft.com/office/powerpoint/2010/main" val="719071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3B1307-1CA0-BA65-CDA3-0A222E9BC516}"/>
              </a:ext>
            </a:extLst>
          </p:cNvPr>
          <p:cNvSpPr>
            <a:spLocks noGrp="1"/>
          </p:cNvSpPr>
          <p:nvPr>
            <p:ph type="title" idx="4294967295"/>
          </p:nvPr>
        </p:nvSpPr>
        <p:spPr>
          <a:xfrm>
            <a:off x="457200" y="-1280160"/>
            <a:ext cx="11276076" cy="1280160"/>
          </a:xfrm>
        </p:spPr>
        <p:txBody>
          <a:bodyPr vert="horz" lIns="0" tIns="0" rIns="0" bIns="0" rtlCol="0" anchor="b" anchorCtr="0">
            <a:normAutofit/>
          </a:bodyPr>
          <a:lstStyle/>
          <a:p>
            <a:r>
              <a:rPr lang="en-US" dirty="0"/>
              <a:t>NCII Information</a:t>
            </a:r>
          </a:p>
        </p:txBody>
      </p:sp>
      <p:pic>
        <p:nvPicPr>
          <p:cNvPr id="2" name="Picture Placeholder 3" descr="A person using a computer. The computer screen displays graphs and charts.">
            <a:extLst>
              <a:ext uri="{FF2B5EF4-FFF2-40B4-BE49-F238E27FC236}">
                <a16:creationId xmlns:a16="http://schemas.microsoft.com/office/drawing/2014/main" id="{261C3D80-6E40-8D2E-8772-DCE99B06AFD7}"/>
              </a:ext>
            </a:extLst>
          </p:cNvPr>
          <p:cNvPicPr>
            <a:picLocks noGrp="1" noChangeAspect="1"/>
          </p:cNvPicPr>
          <p:nvPr>
            <p:ph type="pic" sz="quarter" idx="22"/>
          </p:nvPr>
        </p:nvPicPr>
        <p:blipFill rotWithShape="1">
          <a:blip r:embed="rId2" cstate="print">
            <a:extLst>
              <a:ext uri="{28A0092B-C50C-407E-A947-70E740481C1C}">
                <a14:useLocalDpi xmlns:a14="http://schemas.microsoft.com/office/drawing/2010/main" val="0"/>
              </a:ext>
            </a:extLst>
          </a:blip>
          <a:srcRect t="35865" b="28325"/>
          <a:stretch/>
        </p:blipFill>
        <p:spPr>
          <a:xfrm>
            <a:off x="729742" y="1096962"/>
            <a:ext cx="10533888" cy="2514600"/>
          </a:xfrm>
        </p:spPr>
      </p:pic>
      <p:pic>
        <p:nvPicPr>
          <p:cNvPr id="15" name="Picture Placeholder 14">
            <a:extLst>
              <a:ext uri="{FF2B5EF4-FFF2-40B4-BE49-F238E27FC236}">
                <a16:creationId xmlns:a16="http://schemas.microsoft.com/office/drawing/2014/main" id="{A0064369-10A3-4C10-B79E-0416C6A742B2}"/>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t="29113" b="29113"/>
          <a:stretch/>
        </p:blipFill>
        <p:spPr>
          <a:xfrm>
            <a:off x="730250" y="1096963"/>
            <a:ext cx="10533063" cy="2514600"/>
          </a:xfrm>
          <a:effectLst/>
        </p:spPr>
      </p:pic>
      <p:sp>
        <p:nvSpPr>
          <p:cNvPr id="5" name="Slide Number Placeholder 4">
            <a:extLst>
              <a:ext uri="{FF2B5EF4-FFF2-40B4-BE49-F238E27FC236}">
                <a16:creationId xmlns:a16="http://schemas.microsoft.com/office/drawing/2014/main" id="{3D4798B2-C908-4741-98DD-8E6626574CFB}"/>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51</a:t>
            </a:fld>
            <a:endParaRPr lang="en-US" dirty="0"/>
          </a:p>
        </p:txBody>
      </p:sp>
      <p:sp>
        <p:nvSpPr>
          <p:cNvPr id="4" name="Text Placeholder 3">
            <a:extLst>
              <a:ext uri="{FF2B5EF4-FFF2-40B4-BE49-F238E27FC236}">
                <a16:creationId xmlns:a16="http://schemas.microsoft.com/office/drawing/2014/main" id="{8B8B85D7-F0EC-767F-0235-3983377D6EAE}"/>
              </a:ext>
              <a:ext uri="{C183D7F6-B498-43B3-948B-1728B52AA6E4}">
                <adec:decorative xmlns:adec="http://schemas.microsoft.com/office/drawing/2017/decorative" val="1"/>
              </a:ext>
            </a:extLst>
          </p:cNvPr>
          <p:cNvSpPr>
            <a:spLocks noGrp="1"/>
          </p:cNvSpPr>
          <p:nvPr>
            <p:ph type="body" sz="quarter" idx="23"/>
          </p:nvPr>
        </p:nvSpPr>
        <p:spPr>
          <a:xfrm>
            <a:off x="729742" y="1096962"/>
            <a:ext cx="10533888" cy="2514600"/>
          </a:xfrm>
        </p:spPr>
        <p:txBody>
          <a:bodyPr/>
          <a:lstStyle/>
          <a:p>
            <a:endParaRPr lang="en-US" dirty="0"/>
          </a:p>
        </p:txBody>
      </p:sp>
    </p:spTree>
    <p:extLst>
      <p:ext uri="{BB962C8B-B14F-4D97-AF65-F5344CB8AC3E}">
        <p14:creationId xmlns:p14="http://schemas.microsoft.com/office/powerpoint/2010/main" val="816987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B660-67E6-4745-BFB7-DEF022085A58}"/>
              </a:ext>
            </a:extLst>
          </p:cNvPr>
          <p:cNvSpPr>
            <a:spLocks noGrp="1"/>
          </p:cNvSpPr>
          <p:nvPr>
            <p:ph type="title"/>
          </p:nvPr>
        </p:nvSpPr>
        <p:spPr/>
        <p:txBody>
          <a:bodyPr/>
          <a:lstStyle/>
          <a:p>
            <a:r>
              <a:rPr lang="en-US" dirty="0"/>
              <a:t>NCII Disclaimer</a:t>
            </a:r>
          </a:p>
        </p:txBody>
      </p:sp>
      <p:sp>
        <p:nvSpPr>
          <p:cNvPr id="4" name="Content Placeholder 3">
            <a:extLst>
              <a:ext uri="{FF2B5EF4-FFF2-40B4-BE49-F238E27FC236}">
                <a16:creationId xmlns:a16="http://schemas.microsoft.com/office/drawing/2014/main" id="{93DF720A-42CD-4D6C-9829-3C8E0BDF3060}"/>
              </a:ext>
            </a:extLst>
          </p:cNvPr>
          <p:cNvSpPr>
            <a:spLocks noGrp="1"/>
          </p:cNvSpPr>
          <p:nvPr>
            <p:ph sz="quarter" idx="14"/>
          </p:nvPr>
        </p:nvSpPr>
        <p:spPr/>
        <p:txBody>
          <a:bodyPr/>
          <a:lstStyle/>
          <a:p>
            <a:pPr>
              <a:spcBef>
                <a:spcPts val="0"/>
              </a:spcBef>
              <a:buClr>
                <a:schemeClr val="accent1"/>
              </a:buClr>
            </a:pPr>
            <a:r>
              <a:rPr lang="en-US" dirty="0"/>
              <a:t>This presentation was produced under the U.S. Department of Education, Office of Special Education Programs, Award No. H326Q260001.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resource is intended or should be inferred.</a:t>
            </a:r>
          </a:p>
        </p:txBody>
      </p:sp>
      <p:sp>
        <p:nvSpPr>
          <p:cNvPr id="3" name="Slide Number Placeholder 2">
            <a:extLst>
              <a:ext uri="{FF2B5EF4-FFF2-40B4-BE49-F238E27FC236}">
                <a16:creationId xmlns:a16="http://schemas.microsoft.com/office/drawing/2014/main" id="{7B3DB965-7A83-4BCB-A5A0-49043992CA2A}"/>
              </a:ext>
            </a:extLst>
          </p:cNvPr>
          <p:cNvSpPr>
            <a:spLocks noGrp="1"/>
          </p:cNvSpPr>
          <p:nvPr>
            <p:ph type="sldNum" sz="quarter" idx="12"/>
          </p:nvPr>
        </p:nvSpPr>
        <p:spPr/>
        <p:txBody>
          <a:bodyPr/>
          <a:lstStyle/>
          <a:p>
            <a:fld id="{99A20822-4A49-4D36-86E3-300BA48D3F00}" type="slidenum">
              <a:rPr lang="en-US" smtClean="0"/>
              <a:t>52</a:t>
            </a:fld>
            <a:endParaRPr lang="en-US" dirty="0"/>
          </a:p>
        </p:txBody>
      </p:sp>
    </p:spTree>
    <p:extLst>
      <p:ext uri="{BB962C8B-B14F-4D97-AF65-F5344CB8AC3E}">
        <p14:creationId xmlns:p14="http://schemas.microsoft.com/office/powerpoint/2010/main" val="274161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Progress Monitoring</a:t>
            </a:r>
          </a:p>
        </p:txBody>
      </p:sp>
      <p:sp>
        <p:nvSpPr>
          <p:cNvPr id="4" name="Slide Number Placeholder 3"/>
          <p:cNvSpPr>
            <a:spLocks noGrp="1"/>
          </p:cNvSpPr>
          <p:nvPr>
            <p:ph type="sldNum" sz="quarter" idx="15"/>
          </p:nvPr>
        </p:nvSpPr>
        <p:spPr/>
        <p:txBody>
          <a:bodyPr/>
          <a:lstStyle/>
          <a:p>
            <a:fld id="{BABF4E83-61DB-418F-A99F-17BC9BB58EF6}" type="slidenum">
              <a:rPr lang="en-US" smtClean="0"/>
              <a:pPr/>
              <a:t>6</a:t>
            </a:fld>
            <a:endParaRPr lang="en-US" dirty="0"/>
          </a:p>
        </p:txBody>
      </p:sp>
    </p:spTree>
    <p:extLst>
      <p:ext uri="{BB962C8B-B14F-4D97-AF65-F5344CB8AC3E}">
        <p14:creationId xmlns:p14="http://schemas.microsoft.com/office/powerpoint/2010/main" val="231300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3B3FE3-2DB3-8330-4610-0E8F691BC620}"/>
              </a:ext>
            </a:extLst>
          </p:cNvPr>
          <p:cNvSpPr>
            <a:spLocks noGrp="1"/>
          </p:cNvSpPr>
          <p:nvPr>
            <p:ph type="title"/>
          </p:nvPr>
        </p:nvSpPr>
        <p:spPr>
          <a:xfrm>
            <a:off x="457200" y="0"/>
            <a:ext cx="11276076" cy="1280160"/>
          </a:xfrm>
        </p:spPr>
        <p:txBody>
          <a:bodyPr/>
          <a:lstStyle/>
          <a:p>
            <a:r>
              <a:rPr lang="en-US" dirty="0"/>
              <a:t>What Is Progress Monitoring?</a:t>
            </a:r>
          </a:p>
        </p:txBody>
      </p:sp>
      <p:sp>
        <p:nvSpPr>
          <p:cNvPr id="7" name="Content Placeholder 6">
            <a:extLst>
              <a:ext uri="{FF2B5EF4-FFF2-40B4-BE49-F238E27FC236}">
                <a16:creationId xmlns:a16="http://schemas.microsoft.com/office/drawing/2014/main" id="{47425317-5D81-9AC8-EE6F-8979EC5E5B43}"/>
              </a:ext>
            </a:extLst>
          </p:cNvPr>
          <p:cNvSpPr>
            <a:spLocks noGrp="1"/>
          </p:cNvSpPr>
          <p:nvPr>
            <p:ph sz="quarter" idx="15"/>
          </p:nvPr>
        </p:nvSpPr>
        <p:spPr>
          <a:xfrm>
            <a:off x="457200" y="1371600"/>
            <a:ext cx="11274552" cy="4343400"/>
          </a:xfrm>
        </p:spPr>
        <p:txBody>
          <a:bodyPr>
            <a:normAutofit/>
          </a:bodyPr>
          <a:lstStyle/>
          <a:p>
            <a:r>
              <a:rPr lang="en-US" dirty="0"/>
              <a:t>Progress monitoring (PM) is repeated measurement of student performance over the course of intervention to index/quantify responsiveness to intervention. </a:t>
            </a:r>
          </a:p>
          <a:p>
            <a:r>
              <a:rPr lang="en-US" dirty="0"/>
              <a:t>PM allows teachers to determine, on an ongoing basis, when adjustments to the program are needed to improve responsiveness.</a:t>
            </a:r>
          </a:p>
        </p:txBody>
      </p:sp>
      <p:sp>
        <p:nvSpPr>
          <p:cNvPr id="6" name="Text Placeholder 5">
            <a:extLst>
              <a:ext uri="{FF2B5EF4-FFF2-40B4-BE49-F238E27FC236}">
                <a16:creationId xmlns:a16="http://schemas.microsoft.com/office/drawing/2014/main" id="{EBA94B06-0C57-B36F-8F20-6A166D0E77A7}"/>
              </a:ext>
            </a:extLst>
          </p:cNvPr>
          <p:cNvSpPr>
            <a:spLocks noGrp="1"/>
          </p:cNvSpPr>
          <p:nvPr>
            <p:ph type="body" sz="quarter" idx="13"/>
          </p:nvPr>
        </p:nvSpPr>
        <p:spPr>
          <a:xfrm>
            <a:off x="457200" y="5751576"/>
            <a:ext cx="11274552" cy="192024"/>
          </a:xfrm>
        </p:spPr>
        <p:txBody>
          <a:bodyPr/>
          <a:lstStyle/>
          <a:p>
            <a:r>
              <a:rPr lang="en-US" dirty="0"/>
              <a:t>National Center on Intensive Intervention, 2017</a:t>
            </a:r>
          </a:p>
        </p:txBody>
      </p:sp>
      <p:sp>
        <p:nvSpPr>
          <p:cNvPr id="4" name="Slide Number Placeholder 3">
            <a:extLst>
              <a:ext uri="{FF2B5EF4-FFF2-40B4-BE49-F238E27FC236}">
                <a16:creationId xmlns:a16="http://schemas.microsoft.com/office/drawing/2014/main" id="{2DA359A2-71B7-58E8-1A51-9EE810C9C65C}"/>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7</a:t>
            </a:fld>
            <a:endParaRPr lang="en-US" dirty="0"/>
          </a:p>
        </p:txBody>
      </p:sp>
    </p:spTree>
    <p:extLst>
      <p:ext uri="{BB962C8B-B14F-4D97-AF65-F5344CB8AC3E}">
        <p14:creationId xmlns:p14="http://schemas.microsoft.com/office/powerpoint/2010/main" val="420561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3B3FE3-2DB3-8330-4610-0E8F691BC620}"/>
              </a:ext>
            </a:extLst>
          </p:cNvPr>
          <p:cNvSpPr>
            <a:spLocks noGrp="1"/>
          </p:cNvSpPr>
          <p:nvPr>
            <p:ph type="title"/>
          </p:nvPr>
        </p:nvSpPr>
        <p:spPr/>
        <p:txBody>
          <a:bodyPr>
            <a:normAutofit/>
          </a:bodyPr>
          <a:lstStyle/>
          <a:p>
            <a:r>
              <a:rPr lang="en-US" dirty="0"/>
              <a:t>Monitoring Progress vs. Progress Monitoring</a:t>
            </a:r>
          </a:p>
        </p:txBody>
      </p:sp>
      <p:sp>
        <p:nvSpPr>
          <p:cNvPr id="7" name="Content Placeholder 6">
            <a:extLst>
              <a:ext uri="{FF2B5EF4-FFF2-40B4-BE49-F238E27FC236}">
                <a16:creationId xmlns:a16="http://schemas.microsoft.com/office/drawing/2014/main" id="{47425317-5D81-9AC8-EE6F-8979EC5E5B43}"/>
              </a:ext>
            </a:extLst>
          </p:cNvPr>
          <p:cNvSpPr>
            <a:spLocks noGrp="1"/>
          </p:cNvSpPr>
          <p:nvPr>
            <p:ph sz="quarter" idx="15"/>
          </p:nvPr>
        </p:nvSpPr>
        <p:spPr>
          <a:xfrm>
            <a:off x="457200" y="1371600"/>
            <a:ext cx="11274552" cy="669072"/>
          </a:xfrm>
        </p:spPr>
        <p:txBody>
          <a:bodyPr>
            <a:normAutofit/>
          </a:bodyPr>
          <a:lstStyle/>
          <a:p>
            <a:pPr marL="0" indent="0" algn="ctr">
              <a:buNone/>
            </a:pPr>
            <a:r>
              <a:rPr lang="en-US" sz="2800" b="1" i="1" dirty="0"/>
              <a:t>Monitoring progress </a:t>
            </a:r>
            <a:r>
              <a:rPr lang="en-US" sz="2800" dirty="0"/>
              <a:t>is not the same as </a:t>
            </a:r>
            <a:r>
              <a:rPr lang="en-US" sz="2800" b="1" i="1" dirty="0"/>
              <a:t>progress monitoring.</a:t>
            </a:r>
          </a:p>
        </p:txBody>
      </p:sp>
      <p:sp>
        <p:nvSpPr>
          <p:cNvPr id="8" name="Rounded Rectangle 7">
            <a:extLst>
              <a:ext uri="{FF2B5EF4-FFF2-40B4-BE49-F238E27FC236}">
                <a16:creationId xmlns:a16="http://schemas.microsoft.com/office/drawing/2014/main" id="{172D1DEC-40E3-F69D-3013-305DA304D6BB}"/>
              </a:ext>
            </a:extLst>
          </p:cNvPr>
          <p:cNvSpPr/>
          <p:nvPr/>
        </p:nvSpPr>
        <p:spPr>
          <a:xfrm>
            <a:off x="611945" y="2024494"/>
            <a:ext cx="5376556" cy="3643532"/>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solidFill>
              </a:rPr>
              <a:t>Monitoring Progress</a:t>
            </a:r>
          </a:p>
          <a:p>
            <a:pPr marL="285750" indent="-285750">
              <a:spcBef>
                <a:spcPts val="600"/>
              </a:spcBef>
              <a:buFont typeface="Arial" panose="020B0604020202020204" pitchFamily="34" charset="0"/>
              <a:buChar char="•"/>
            </a:pPr>
            <a:r>
              <a:rPr lang="en-US" dirty="0">
                <a:solidFill>
                  <a:schemeClr val="bg1"/>
                </a:solidFill>
              </a:rPr>
              <a:t>Often informal or unstandardized</a:t>
            </a:r>
          </a:p>
          <a:p>
            <a:pPr marL="285750" indent="-285750">
              <a:spcBef>
                <a:spcPts val="600"/>
              </a:spcBef>
              <a:buFont typeface="Arial" panose="020B0604020202020204" pitchFamily="34" charset="0"/>
              <a:buChar char="•"/>
            </a:pPr>
            <a:r>
              <a:rPr lang="en-US" dirty="0">
                <a:solidFill>
                  <a:schemeClr val="bg1"/>
                </a:solidFill>
              </a:rPr>
              <a:t>Can occur during daily instruction</a:t>
            </a:r>
          </a:p>
          <a:p>
            <a:pPr marL="285750" indent="-285750">
              <a:spcBef>
                <a:spcPts val="600"/>
              </a:spcBef>
              <a:buFont typeface="Arial" panose="020B0604020202020204" pitchFamily="34" charset="0"/>
              <a:buChar char="•"/>
            </a:pPr>
            <a:r>
              <a:rPr lang="en-US" dirty="0">
                <a:solidFill>
                  <a:schemeClr val="bg1"/>
                </a:solidFill>
              </a:rPr>
              <a:t>Provides data for immediate, real-time instructional decisions</a:t>
            </a:r>
          </a:p>
          <a:p>
            <a:pPr marL="285750" indent="-285750">
              <a:spcBef>
                <a:spcPts val="600"/>
              </a:spcBef>
              <a:buFont typeface="Arial" panose="020B0604020202020204" pitchFamily="34" charset="0"/>
              <a:buChar char="•"/>
            </a:pPr>
            <a:r>
              <a:rPr lang="en-US" dirty="0">
                <a:solidFill>
                  <a:schemeClr val="bg1"/>
                </a:solidFill>
              </a:rPr>
              <a:t>Uses formative assessments, questioning, providing feedback, and similar strategies</a:t>
            </a:r>
          </a:p>
          <a:p>
            <a:pPr marL="285750" indent="-285750">
              <a:spcBef>
                <a:spcPts val="600"/>
              </a:spcBef>
              <a:buFont typeface="Arial" panose="020B0604020202020204" pitchFamily="34" charset="0"/>
              <a:buChar char="•"/>
            </a:pPr>
            <a:r>
              <a:rPr lang="en-US" dirty="0">
                <a:solidFill>
                  <a:schemeClr val="bg1"/>
                </a:solidFill>
              </a:rPr>
              <a:t>Used for all students</a:t>
            </a:r>
          </a:p>
        </p:txBody>
      </p:sp>
      <p:sp>
        <p:nvSpPr>
          <p:cNvPr id="3" name="Rounded Rectangle 2">
            <a:extLst>
              <a:ext uri="{FF2B5EF4-FFF2-40B4-BE49-F238E27FC236}">
                <a16:creationId xmlns:a16="http://schemas.microsoft.com/office/drawing/2014/main" id="{262E6C24-FA38-FA8F-1C1C-5FE33BACCFF3}"/>
              </a:ext>
            </a:extLst>
          </p:cNvPr>
          <p:cNvSpPr/>
          <p:nvPr/>
        </p:nvSpPr>
        <p:spPr>
          <a:xfrm>
            <a:off x="6203501" y="2024494"/>
            <a:ext cx="5376672" cy="3643532"/>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solidFill>
              </a:rPr>
              <a:t>Progress Monitoring</a:t>
            </a:r>
          </a:p>
          <a:p>
            <a:pPr marL="285750" indent="-285750">
              <a:spcBef>
                <a:spcPts val="600"/>
              </a:spcBef>
              <a:buFont typeface="Arial" panose="020B0604020202020204" pitchFamily="34" charset="0"/>
              <a:buChar char="•"/>
            </a:pPr>
            <a:r>
              <a:rPr lang="en-US" dirty="0">
                <a:solidFill>
                  <a:schemeClr val="bg1"/>
                </a:solidFill>
              </a:rPr>
              <a:t>Valid and reliable measures, with standardized delivery</a:t>
            </a:r>
          </a:p>
          <a:p>
            <a:pPr marL="285750" indent="-285750">
              <a:spcBef>
                <a:spcPts val="600"/>
              </a:spcBef>
              <a:buFont typeface="Arial" panose="020B0604020202020204" pitchFamily="34" charset="0"/>
              <a:buChar char="•"/>
            </a:pPr>
            <a:r>
              <a:rPr lang="en-US" dirty="0">
                <a:solidFill>
                  <a:schemeClr val="bg1"/>
                </a:solidFill>
              </a:rPr>
              <a:t>Frequency depends on intensity of instruction and recommendations of the  developer (e.g., weekly or monthly)</a:t>
            </a:r>
          </a:p>
          <a:p>
            <a:pPr marL="285750" indent="-285750">
              <a:spcBef>
                <a:spcPts val="600"/>
              </a:spcBef>
              <a:buFont typeface="Arial" panose="020B0604020202020204" pitchFamily="34" charset="0"/>
              <a:buChar char="•"/>
            </a:pPr>
            <a:r>
              <a:rPr lang="en-US" dirty="0">
                <a:solidFill>
                  <a:schemeClr val="bg1"/>
                </a:solidFill>
              </a:rPr>
              <a:t>Requires ongoing and graphed data (i.e., 6–9 data points for valid interpretation</a:t>
            </a:r>
          </a:p>
          <a:p>
            <a:pPr marL="285750" indent="-285750">
              <a:spcBef>
                <a:spcPts val="600"/>
              </a:spcBef>
              <a:buFont typeface="Arial" panose="020B0604020202020204" pitchFamily="34" charset="0"/>
              <a:buChar char="•"/>
            </a:pPr>
            <a:r>
              <a:rPr lang="en-US" dirty="0">
                <a:solidFill>
                  <a:schemeClr val="bg1"/>
                </a:solidFill>
              </a:rPr>
              <a:t>Used for entitlement decisions and students receiving targeted and intensive interventions</a:t>
            </a:r>
          </a:p>
        </p:txBody>
      </p:sp>
      <p:sp>
        <p:nvSpPr>
          <p:cNvPr id="4" name="Slide Number Placeholder 3">
            <a:extLst>
              <a:ext uri="{FF2B5EF4-FFF2-40B4-BE49-F238E27FC236}">
                <a16:creationId xmlns:a16="http://schemas.microsoft.com/office/drawing/2014/main" id="{2DA359A2-71B7-58E8-1A51-9EE810C9C65C}"/>
              </a:ext>
            </a:extLst>
          </p:cNvPr>
          <p:cNvSpPr>
            <a:spLocks noGrp="1"/>
          </p:cNvSpPr>
          <p:nvPr>
            <p:ph type="sldNum" sz="quarter" idx="14"/>
          </p:nvPr>
        </p:nvSpPr>
        <p:spPr/>
        <p:txBody>
          <a:bodyPr/>
          <a:lstStyle/>
          <a:p>
            <a:fld id="{99A20822-4A49-4D36-86E3-300BA48D3F00}" type="slidenum">
              <a:rPr lang="en-US" smtClean="0"/>
              <a:pPr/>
              <a:t>8</a:t>
            </a:fld>
            <a:endParaRPr lang="en-US" dirty="0"/>
          </a:p>
        </p:txBody>
      </p:sp>
    </p:spTree>
    <p:extLst>
      <p:ext uri="{BB962C8B-B14F-4D97-AF65-F5344CB8AC3E}">
        <p14:creationId xmlns:p14="http://schemas.microsoft.com/office/powerpoint/2010/main" val="286535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AB5E-D115-9DDF-B023-4E8B3F4185A4}"/>
              </a:ext>
            </a:extLst>
          </p:cNvPr>
          <p:cNvSpPr>
            <a:spLocks noGrp="1"/>
          </p:cNvSpPr>
          <p:nvPr>
            <p:ph type="title"/>
          </p:nvPr>
        </p:nvSpPr>
        <p:spPr/>
        <p:txBody>
          <a:bodyPr/>
          <a:lstStyle/>
          <a:p>
            <a:r>
              <a:rPr lang="en-US" dirty="0"/>
              <a:t>Why Is Progress Monitoring Important?</a:t>
            </a:r>
          </a:p>
        </p:txBody>
      </p:sp>
      <p:sp>
        <p:nvSpPr>
          <p:cNvPr id="6" name="Oval 5">
            <a:extLst>
              <a:ext uri="{FF2B5EF4-FFF2-40B4-BE49-F238E27FC236}">
                <a16:creationId xmlns:a16="http://schemas.microsoft.com/office/drawing/2014/main" id="{37173982-265D-8F5E-9E88-78BECFAC6C22}"/>
              </a:ext>
            </a:extLst>
          </p:cNvPr>
          <p:cNvSpPr>
            <a:spLocks noChangeAspect="1"/>
          </p:cNvSpPr>
          <p:nvPr/>
        </p:nvSpPr>
        <p:spPr>
          <a:xfrm>
            <a:off x="5362954" y="2771262"/>
            <a:ext cx="1463040" cy="146304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Data allow us to</a:t>
            </a:r>
          </a:p>
        </p:txBody>
      </p:sp>
      <p:grpSp>
        <p:nvGrpSpPr>
          <p:cNvPr id="4" name="Group 3" descr="Identify students who are not making adequate progress">
            <a:extLst>
              <a:ext uri="{FF2B5EF4-FFF2-40B4-BE49-F238E27FC236}">
                <a16:creationId xmlns:a16="http://schemas.microsoft.com/office/drawing/2014/main" id="{1B96494D-595D-F965-971F-EF99AEE3D6F7}"/>
              </a:ext>
            </a:extLst>
          </p:cNvPr>
          <p:cNvGrpSpPr/>
          <p:nvPr/>
        </p:nvGrpSpPr>
        <p:grpSpPr>
          <a:xfrm>
            <a:off x="4866179" y="1136914"/>
            <a:ext cx="2456593" cy="1558530"/>
            <a:chOff x="4866179" y="1136914"/>
            <a:chExt cx="2456593" cy="1558530"/>
          </a:xfrm>
        </p:grpSpPr>
        <p:sp>
          <p:nvSpPr>
            <p:cNvPr id="15" name="Right Arrow 14">
              <a:extLst>
                <a:ext uri="{FF2B5EF4-FFF2-40B4-BE49-F238E27FC236}">
                  <a16:creationId xmlns:a16="http://schemas.microsoft.com/office/drawing/2014/main" id="{9DED937E-468C-13A9-F3E3-6D96BE3DE1CD}"/>
                </a:ext>
              </a:extLst>
            </p:cNvPr>
            <p:cNvSpPr/>
            <p:nvPr/>
          </p:nvSpPr>
          <p:spPr>
            <a:xfrm rot="5400000">
              <a:off x="5482399" y="1744470"/>
              <a:ext cx="1224151" cy="677798"/>
            </a:xfrm>
            <a:prstGeom prst="rightArrow">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ounded Rectangle 15">
              <a:extLst>
                <a:ext uri="{FF2B5EF4-FFF2-40B4-BE49-F238E27FC236}">
                  <a16:creationId xmlns:a16="http://schemas.microsoft.com/office/drawing/2014/main" id="{8C27242A-4E51-B3E9-3898-DF64B8F92F1A}"/>
                </a:ext>
              </a:extLst>
            </p:cNvPr>
            <p:cNvSpPr/>
            <p:nvPr/>
          </p:nvSpPr>
          <p:spPr>
            <a:xfrm>
              <a:off x="4866179" y="1136914"/>
              <a:ext cx="2456593" cy="1031037"/>
            </a:xfrm>
            <a:prstGeom prst="roundRect">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Identify students who are not making adequate progress</a:t>
              </a:r>
            </a:p>
          </p:txBody>
        </p:sp>
      </p:grpSp>
      <p:grpSp>
        <p:nvGrpSpPr>
          <p:cNvPr id="9" name="Group 8" descr="Determine when an instructional change is needed">
            <a:extLst>
              <a:ext uri="{FF2B5EF4-FFF2-40B4-BE49-F238E27FC236}">
                <a16:creationId xmlns:a16="http://schemas.microsoft.com/office/drawing/2014/main" id="{894B1933-286A-8476-8184-A898B0F28DB3}"/>
              </a:ext>
            </a:extLst>
          </p:cNvPr>
          <p:cNvGrpSpPr/>
          <p:nvPr/>
        </p:nvGrpSpPr>
        <p:grpSpPr>
          <a:xfrm>
            <a:off x="6825996" y="1886573"/>
            <a:ext cx="3294081" cy="1225710"/>
            <a:chOff x="6825996" y="1886573"/>
            <a:chExt cx="3294081" cy="1225710"/>
          </a:xfrm>
        </p:grpSpPr>
        <p:sp>
          <p:nvSpPr>
            <p:cNvPr id="18" name="Right Arrow 17">
              <a:extLst>
                <a:ext uri="{FF2B5EF4-FFF2-40B4-BE49-F238E27FC236}">
                  <a16:creationId xmlns:a16="http://schemas.microsoft.com/office/drawing/2014/main" id="{4D7D5A83-754D-B736-A257-2BADD223CAC9}"/>
                </a:ext>
              </a:extLst>
            </p:cNvPr>
            <p:cNvSpPr/>
            <p:nvPr/>
          </p:nvSpPr>
          <p:spPr>
            <a:xfrm rot="8561088">
              <a:off x="6825996" y="2434485"/>
              <a:ext cx="1224151" cy="677798"/>
            </a:xfrm>
            <a:prstGeom prst="rightArrow">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ounded Rectangle 18">
              <a:extLst>
                <a:ext uri="{FF2B5EF4-FFF2-40B4-BE49-F238E27FC236}">
                  <a16:creationId xmlns:a16="http://schemas.microsoft.com/office/drawing/2014/main" id="{A7536316-8F61-4548-7B2D-531873AC519C}"/>
                </a:ext>
              </a:extLst>
            </p:cNvPr>
            <p:cNvSpPr/>
            <p:nvPr/>
          </p:nvSpPr>
          <p:spPr>
            <a:xfrm>
              <a:off x="7660341" y="1886573"/>
              <a:ext cx="2459736" cy="1033272"/>
            </a:xfrm>
            <a:prstGeom prst="roundRect">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Determine when an instructional change is needed</a:t>
              </a:r>
            </a:p>
          </p:txBody>
        </p:sp>
      </p:grpSp>
      <p:grpSp>
        <p:nvGrpSpPr>
          <p:cNvPr id="14" name="Group 13" descr="Support communication with parents and students">
            <a:extLst>
              <a:ext uri="{FF2B5EF4-FFF2-40B4-BE49-F238E27FC236}">
                <a16:creationId xmlns:a16="http://schemas.microsoft.com/office/drawing/2014/main" id="{A96672F4-BB37-E32E-9AD1-12E0623CD7F3}"/>
              </a:ext>
            </a:extLst>
          </p:cNvPr>
          <p:cNvGrpSpPr/>
          <p:nvPr/>
        </p:nvGrpSpPr>
        <p:grpSpPr>
          <a:xfrm>
            <a:off x="6904098" y="3714438"/>
            <a:ext cx="3213924" cy="1033272"/>
            <a:chOff x="6904098" y="3714438"/>
            <a:chExt cx="3213924" cy="1033272"/>
          </a:xfrm>
        </p:grpSpPr>
        <p:sp>
          <p:nvSpPr>
            <p:cNvPr id="21" name="Right Arrow 20">
              <a:extLst>
                <a:ext uri="{FF2B5EF4-FFF2-40B4-BE49-F238E27FC236}">
                  <a16:creationId xmlns:a16="http://schemas.microsoft.com/office/drawing/2014/main" id="{B0E4B3E8-F1BD-BCC0-B917-6B21E55AE1E6}"/>
                </a:ext>
              </a:extLst>
            </p:cNvPr>
            <p:cNvSpPr/>
            <p:nvPr/>
          </p:nvSpPr>
          <p:spPr>
            <a:xfrm rot="10800000">
              <a:off x="6904098" y="3896642"/>
              <a:ext cx="1224151" cy="677798"/>
            </a:xfrm>
            <a:prstGeom prst="rightArrow">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ounded Rectangle 21">
              <a:extLst>
                <a:ext uri="{FF2B5EF4-FFF2-40B4-BE49-F238E27FC236}">
                  <a16:creationId xmlns:a16="http://schemas.microsoft.com/office/drawing/2014/main" id="{53F6ADAF-AFC5-38A2-6892-315877B5BD8F}"/>
                </a:ext>
              </a:extLst>
            </p:cNvPr>
            <p:cNvSpPr/>
            <p:nvPr/>
          </p:nvSpPr>
          <p:spPr>
            <a:xfrm>
              <a:off x="7658286" y="3714438"/>
              <a:ext cx="2459736" cy="1033272"/>
            </a:xfrm>
            <a:prstGeom prst="roundRect">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Support communication with parents and students</a:t>
              </a:r>
            </a:p>
          </p:txBody>
        </p:sp>
      </p:grpSp>
      <p:grpSp>
        <p:nvGrpSpPr>
          <p:cNvPr id="13" name="Group 12" descr="Support the development of present levels of performance, IEP goals, and monitoring plan for students with disabilities">
            <a:extLst>
              <a:ext uri="{FF2B5EF4-FFF2-40B4-BE49-F238E27FC236}">
                <a16:creationId xmlns:a16="http://schemas.microsoft.com/office/drawing/2014/main" id="{517CCCA3-4018-89E2-441F-2C2323475C66}"/>
              </a:ext>
            </a:extLst>
          </p:cNvPr>
          <p:cNvGrpSpPr/>
          <p:nvPr/>
        </p:nvGrpSpPr>
        <p:grpSpPr>
          <a:xfrm>
            <a:off x="4583432" y="4310119"/>
            <a:ext cx="2934796" cy="2102342"/>
            <a:chOff x="4583432" y="4310119"/>
            <a:chExt cx="2934796" cy="2102342"/>
          </a:xfrm>
        </p:grpSpPr>
        <p:sp>
          <p:nvSpPr>
            <p:cNvPr id="24" name="Right Arrow 23">
              <a:extLst>
                <a:ext uri="{FF2B5EF4-FFF2-40B4-BE49-F238E27FC236}">
                  <a16:creationId xmlns:a16="http://schemas.microsoft.com/office/drawing/2014/main" id="{5EA958AB-FA8C-52D6-D83D-C569298C3279}"/>
                </a:ext>
              </a:extLst>
            </p:cNvPr>
            <p:cNvSpPr/>
            <p:nvPr/>
          </p:nvSpPr>
          <p:spPr>
            <a:xfrm rot="16200000">
              <a:off x="5464934" y="4583296"/>
              <a:ext cx="1224151" cy="677798"/>
            </a:xfrm>
            <a:prstGeom prst="rightArrow">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ounded Rectangle 24">
              <a:extLst>
                <a:ext uri="{FF2B5EF4-FFF2-40B4-BE49-F238E27FC236}">
                  <a16:creationId xmlns:a16="http://schemas.microsoft.com/office/drawing/2014/main" id="{469EDC76-CD49-B6DA-F43B-ED19F3DA29CC}"/>
                </a:ext>
              </a:extLst>
            </p:cNvPr>
            <p:cNvSpPr/>
            <p:nvPr/>
          </p:nvSpPr>
          <p:spPr>
            <a:xfrm>
              <a:off x="4583432" y="4857981"/>
              <a:ext cx="2934796" cy="1554480"/>
            </a:xfrm>
            <a:prstGeom prst="round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Support the development of present levels of performance, IEP goals, and monitoring plan for students with disabilities</a:t>
              </a:r>
            </a:p>
          </p:txBody>
        </p:sp>
      </p:grpSp>
      <p:grpSp>
        <p:nvGrpSpPr>
          <p:cNvPr id="10" name="Group 9" descr="Estimate the rates of improvement (ROI) across time">
            <a:extLst>
              <a:ext uri="{FF2B5EF4-FFF2-40B4-BE49-F238E27FC236}">
                <a16:creationId xmlns:a16="http://schemas.microsoft.com/office/drawing/2014/main" id="{3ABFA3E6-57DD-CCC5-4C8E-D7C0ACE2FFCE}"/>
              </a:ext>
            </a:extLst>
          </p:cNvPr>
          <p:cNvGrpSpPr/>
          <p:nvPr/>
        </p:nvGrpSpPr>
        <p:grpSpPr>
          <a:xfrm>
            <a:off x="1958056" y="3714438"/>
            <a:ext cx="3326794" cy="1033272"/>
            <a:chOff x="1958056" y="3714438"/>
            <a:chExt cx="3326794" cy="1033272"/>
          </a:xfrm>
        </p:grpSpPr>
        <p:sp>
          <p:nvSpPr>
            <p:cNvPr id="11" name="Right Arrow 10">
              <a:extLst>
                <a:ext uri="{FF2B5EF4-FFF2-40B4-BE49-F238E27FC236}">
                  <a16:creationId xmlns:a16="http://schemas.microsoft.com/office/drawing/2014/main" id="{027B4164-BBC8-5EAE-CB5B-EFF88139C9A5}"/>
                </a:ext>
              </a:extLst>
            </p:cNvPr>
            <p:cNvSpPr/>
            <p:nvPr/>
          </p:nvSpPr>
          <p:spPr>
            <a:xfrm>
              <a:off x="4060699" y="3896106"/>
              <a:ext cx="1224151" cy="676656"/>
            </a:xfrm>
            <a:prstGeom prst="rightArrow">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ounded Rectangle 11">
              <a:extLst>
                <a:ext uri="{FF2B5EF4-FFF2-40B4-BE49-F238E27FC236}">
                  <a16:creationId xmlns:a16="http://schemas.microsoft.com/office/drawing/2014/main" id="{4C485092-34E2-5D98-C50C-C98197B3BC13}"/>
                </a:ext>
              </a:extLst>
            </p:cNvPr>
            <p:cNvSpPr/>
            <p:nvPr/>
          </p:nvSpPr>
          <p:spPr>
            <a:xfrm>
              <a:off x="1958056" y="3714438"/>
              <a:ext cx="2456593" cy="1033272"/>
            </a:xfrm>
            <a:prstGeom prst="round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Estimate the rates of improvement (ROI) across time </a:t>
              </a:r>
            </a:p>
          </p:txBody>
        </p:sp>
      </p:grpSp>
      <p:grpSp>
        <p:nvGrpSpPr>
          <p:cNvPr id="3" name="Group 2" descr="Compare the efficacy of different forms of instruction">
            <a:extLst>
              <a:ext uri="{FF2B5EF4-FFF2-40B4-BE49-F238E27FC236}">
                <a16:creationId xmlns:a16="http://schemas.microsoft.com/office/drawing/2014/main" id="{B1CD15C1-3334-56A4-64FC-DDC0676C433C}"/>
              </a:ext>
            </a:extLst>
          </p:cNvPr>
          <p:cNvGrpSpPr/>
          <p:nvPr/>
        </p:nvGrpSpPr>
        <p:grpSpPr>
          <a:xfrm>
            <a:off x="1958056" y="1871301"/>
            <a:ext cx="3404900" cy="1223215"/>
            <a:chOff x="1958056" y="1871301"/>
            <a:chExt cx="3404900" cy="1223215"/>
          </a:xfrm>
        </p:grpSpPr>
        <p:sp>
          <p:nvSpPr>
            <p:cNvPr id="8" name="Right Arrow 7">
              <a:extLst>
                <a:ext uri="{FF2B5EF4-FFF2-40B4-BE49-F238E27FC236}">
                  <a16:creationId xmlns:a16="http://schemas.microsoft.com/office/drawing/2014/main" id="{99F5E6CB-44F9-D0F6-D99A-D42007A7D9E3}"/>
                </a:ext>
              </a:extLst>
            </p:cNvPr>
            <p:cNvSpPr/>
            <p:nvPr/>
          </p:nvSpPr>
          <p:spPr>
            <a:xfrm rot="2156766">
              <a:off x="4138805" y="2416718"/>
              <a:ext cx="1224151" cy="677798"/>
            </a:xfrm>
            <a:prstGeom prst="rightArrow">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ounded Rectangle 6">
              <a:extLst>
                <a:ext uri="{FF2B5EF4-FFF2-40B4-BE49-F238E27FC236}">
                  <a16:creationId xmlns:a16="http://schemas.microsoft.com/office/drawing/2014/main" id="{88221553-58B7-F465-DC55-40D430ACA595}"/>
                </a:ext>
              </a:extLst>
            </p:cNvPr>
            <p:cNvSpPr/>
            <p:nvPr/>
          </p:nvSpPr>
          <p:spPr>
            <a:xfrm>
              <a:off x="1958056" y="1871301"/>
              <a:ext cx="2459736" cy="1033272"/>
            </a:xfrm>
            <a:prstGeom prst="round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Compare the efficacy of different forms of instruction</a:t>
              </a:r>
            </a:p>
          </p:txBody>
        </p:sp>
      </p:grpSp>
      <p:sp>
        <p:nvSpPr>
          <p:cNvPr id="5" name="Slide Number Placeholder 4">
            <a:extLst>
              <a:ext uri="{FF2B5EF4-FFF2-40B4-BE49-F238E27FC236}">
                <a16:creationId xmlns:a16="http://schemas.microsoft.com/office/drawing/2014/main" id="{4E32694D-0B2B-C850-85CB-A0F4CAA44122}"/>
              </a:ext>
            </a:extLst>
          </p:cNvPr>
          <p:cNvSpPr>
            <a:spLocks noGrp="1"/>
          </p:cNvSpPr>
          <p:nvPr>
            <p:ph type="sldNum" sz="quarter" idx="14"/>
          </p:nvPr>
        </p:nvSpPr>
        <p:spPr/>
        <p:txBody>
          <a:bodyPr/>
          <a:lstStyle/>
          <a:p>
            <a:fld id="{99A20822-4A49-4D36-86E3-300BA48D3F00}" type="slidenum">
              <a:rPr lang="en-US" smtClean="0"/>
              <a:pPr/>
              <a:t>9</a:t>
            </a:fld>
            <a:endParaRPr lang="en-US" dirty="0"/>
          </a:p>
        </p:txBody>
      </p:sp>
    </p:spTree>
    <p:extLst>
      <p:ext uri="{BB962C8B-B14F-4D97-AF65-F5344CB8AC3E}">
        <p14:creationId xmlns:p14="http://schemas.microsoft.com/office/powerpoint/2010/main" val="76607474"/>
      </p:ext>
    </p:extLst>
  </p:cSld>
  <p:clrMapOvr>
    <a:masterClrMapping/>
  </p:clrMapOvr>
</p:sld>
</file>

<file path=ppt/theme/theme1.xml><?xml version="1.0" encoding="utf-8"?>
<a:theme xmlns:a="http://schemas.openxmlformats.org/drawingml/2006/main" name="2018 NCII PPT">
  <a:themeElements>
    <a:clrScheme name="NCII PPT">
      <a:dk1>
        <a:srgbClr val="262626"/>
      </a:dk1>
      <a:lt1>
        <a:srgbClr val="FFFFFF"/>
      </a:lt1>
      <a:dk2>
        <a:srgbClr val="4D4D4F"/>
      </a:dk2>
      <a:lt2>
        <a:srgbClr val="F9EDEA"/>
      </a:lt2>
      <a:accent1>
        <a:srgbClr val="C25131"/>
      </a:accent1>
      <a:accent2>
        <a:srgbClr val="447939"/>
      </a:accent2>
      <a:accent3>
        <a:srgbClr val="2C517C"/>
      </a:accent3>
      <a:accent4>
        <a:srgbClr val="10719C"/>
      </a:accent4>
      <a:accent5>
        <a:srgbClr val="912B2A"/>
      </a:accent5>
      <a:accent6>
        <a:srgbClr val="672E6B"/>
      </a:accent6>
      <a:hlink>
        <a:srgbClr val="10719C"/>
      </a:hlink>
      <a:folHlink>
        <a:srgbClr val="800080"/>
      </a:folHlink>
    </a:clrScheme>
    <a:fontScheme name="2021 AIR 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30322 (003)  -  Read-Only" id="{32A1683D-2244-4DA6-B29E-24E8CCDEBBC7}" vid="{DF7FF3D6-8B87-445B-82B9-D95991B548EF}"/>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a29b55a-3458-43b1-b5f5-8a06b1b83431">
      <Terms xmlns="http://schemas.microsoft.com/office/infopath/2007/PartnerControls"/>
    </lcf76f155ced4ddcb4097134ff3c332f>
    <TaxCatchAll xmlns="4a50c3af-328d-4c26-9632-e6dd7a90b19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7" ma:contentTypeDescription="Create a new document." ma:contentTypeScope="" ma:versionID="e545199c7379ffe12fa307627084356c">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ad3adc2b94047b736b7a8354987170c3"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8ef39c64-a023-403b-b100-a285cfd6ef74"/>
    <ds:schemaRef ds:uri="http://schemas.microsoft.com/office/2006/metadata/properties"/>
    <ds:schemaRef ds:uri="89a51b02-0933-47a0-85eb-c3aa1e4e384a"/>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http://purl.org/dc/terms/"/>
    <ds:schemaRef ds:uri="http://schemas.microsoft.com/office/infopath/2007/PartnerControls"/>
    <ds:schemaRef ds:uri="9a29b55a-3458-43b1-b5f5-8a06b1b83431"/>
    <ds:schemaRef ds:uri="4a50c3af-328d-4c26-9632-e6dd7a90b192"/>
  </ds:schemaRefs>
</ds:datastoreItem>
</file>

<file path=customXml/itemProps3.xml><?xml version="1.0" encoding="utf-8"?>
<ds:datastoreItem xmlns:ds="http://schemas.openxmlformats.org/officeDocument/2006/customXml" ds:itemID="{572A7BC2-4295-4F9E-BE02-C21F8E7A18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9b55a-3458-43b1-b5f5-8a06b1b83431"/>
    <ds:schemaRef ds:uri="4a50c3af-328d-4c26-9632-e6dd7a90b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NCII-PPT-030322</Template>
  <TotalTime>1497</TotalTime>
  <Words>2491</Words>
  <Application>Microsoft Office PowerPoint</Application>
  <PresentationFormat>Widescreen</PresentationFormat>
  <Paragraphs>304</Paragraphs>
  <Slides>52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Arial Narrow</vt:lpstr>
      <vt:lpstr>Calibri</vt:lpstr>
      <vt:lpstr>Segoe UI</vt:lpstr>
      <vt:lpstr>Wingdings</vt:lpstr>
      <vt:lpstr>2018 NCII PPT</vt:lpstr>
      <vt:lpstr>Using Behavior Progress Monitoring for Individualized Instructional Planning</vt:lpstr>
      <vt:lpstr>Agenda</vt:lpstr>
      <vt:lpstr>Setting the Stage</vt:lpstr>
      <vt:lpstr>Case Study: Eduardo</vt:lpstr>
      <vt:lpstr>The Proposed Plan</vt:lpstr>
      <vt:lpstr>Overview of Progress Monitoring</vt:lpstr>
      <vt:lpstr>What Is Progress Monitoring?</vt:lpstr>
      <vt:lpstr>Monitoring Progress vs. Progress Monitoring</vt:lpstr>
      <vt:lpstr>Why Is Progress Monitoring Important?</vt:lpstr>
      <vt:lpstr>Progress Monitoring and DBI</vt:lpstr>
      <vt:lpstr>Steps for Behavior Progress Monitoring</vt:lpstr>
      <vt:lpstr>Behavior Progress Monitoring Steps</vt:lpstr>
      <vt:lpstr>Step 1: Select and Define Target Behavior</vt:lpstr>
      <vt:lpstr>Step 1: Select and Define Target Behavior 2</vt:lpstr>
      <vt:lpstr>Examples of Target Behavior Definitions</vt:lpstr>
      <vt:lpstr>Case Study: Target Behavior</vt:lpstr>
      <vt:lpstr>In the Chat:</vt:lpstr>
      <vt:lpstr>Step 2: Select and Align a Tool</vt:lpstr>
      <vt:lpstr>Where Can I Find Progress Monitoring Tools?</vt:lpstr>
      <vt:lpstr>Common Tools for Progress Monitoring</vt:lpstr>
      <vt:lpstr>In the Chat: 2</vt:lpstr>
      <vt:lpstr>Let’s Explore DBR Further</vt:lpstr>
      <vt:lpstr>Align DBR to Target Behavior</vt:lpstr>
      <vt:lpstr>Case Study: Tool Selection</vt:lpstr>
      <vt:lpstr>Case Study: Tool Alignment</vt:lpstr>
      <vt:lpstr>Step 3: Create a Progress Monitoring Plan</vt:lpstr>
      <vt:lpstr>Case Study: Progress Monitoring Plan</vt:lpstr>
      <vt:lpstr>Step 4: Set Goals and Decision Rules</vt:lpstr>
      <vt:lpstr>Establish Baseline Performance</vt:lpstr>
      <vt:lpstr>Sample Baseline Data</vt:lpstr>
      <vt:lpstr>Analyze Baseline Data to Set a Goal</vt:lpstr>
      <vt:lpstr>Create a Decision Rule</vt:lpstr>
      <vt:lpstr>Case Study: Establish Baseline Performance</vt:lpstr>
      <vt:lpstr>Case Study: Set a Goal</vt:lpstr>
      <vt:lpstr>Case Study: Create Decision Rule</vt:lpstr>
      <vt:lpstr>Step 5: Collect, Graph, and Analyze Data</vt:lpstr>
      <vt:lpstr>Analyzing Graphed Data</vt:lpstr>
      <vt:lpstr>Methods and Features of Data Analysis​</vt:lpstr>
      <vt:lpstr>Case Study: Analyze Data</vt:lpstr>
      <vt:lpstr>Making Instructional Decisions with BPM Data</vt:lpstr>
      <vt:lpstr>We Have BPM Data, Now What?</vt:lpstr>
      <vt:lpstr>Facilitating Meetings to Review Data</vt:lpstr>
      <vt:lpstr>Case Study: Make a Decision</vt:lpstr>
      <vt:lpstr>Case Study: Make a Decision 2</vt:lpstr>
      <vt:lpstr>Additional Resources</vt:lpstr>
      <vt:lpstr>Resources to Learn More</vt:lpstr>
      <vt:lpstr>Learn More About DBR</vt:lpstr>
      <vt:lpstr>NCII BPM Tools Chart</vt:lpstr>
      <vt:lpstr>Facilitating Meetings to Review Data 2</vt:lpstr>
      <vt:lpstr>Professional Learning Resources</vt:lpstr>
      <vt:lpstr>NCII Information</vt:lpstr>
      <vt:lpstr>NCII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Academic Progress Monitoring for Individualized Instructional Planning</dc:title>
  <dc:subject>Specify the subject of the presentation</dc:subject>
  <dc:creator>Peterson, Amy</dc:creator>
  <cp:keywords>Add appropriate tags for accessibility</cp:keywords>
  <cp:lastModifiedBy>Peterson, Amy</cp:lastModifiedBy>
  <cp:revision>12</cp:revision>
  <cp:lastPrinted>2017-10-19T00:36:21Z</cp:lastPrinted>
  <dcterms:created xsi:type="dcterms:W3CDTF">2023-07-10T21:53:36Z</dcterms:created>
  <dcterms:modified xsi:type="dcterms:W3CDTF">2023-08-01T12:48:21Z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0x010100CAA0D7E67984EF4ABEBACF74A4B1D294</vt:lpwstr>
  </property>
  <property fmtid="{D5CDD505-2E9C-101B-9397-08002B2CF9AE}" pid="4" name="TaxKeyword">
    <vt:lpwstr>1327;#Add appropriate tags for accessibility|eab204ad-ef36-4d01-a7c0-674086fd960c</vt:lpwstr>
  </property>
  <property fmtid="{D5CDD505-2E9C-101B-9397-08002B2CF9AE}" pid="5" name="MediaServiceImageTags">
    <vt:lpwstr/>
  </property>
</Properties>
</file>